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98" r:id="rId5"/>
    <p:sldId id="259" r:id="rId6"/>
    <p:sldId id="260" r:id="rId7"/>
    <p:sldId id="29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A344-B74A-44B8-A72B-59C85FA8AFA8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2DDD-A3F2-4539-8EDA-A8B9C8C92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743-487F-4C8C-91AF-9CD6E8BC470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Cos(x + y) = </a:t>
            </a:r>
            <a:r>
              <a:rPr lang="en-US" dirty="0" err="1" smtClean="0"/>
              <a:t>cos</a:t>
            </a:r>
            <a:r>
              <a:rPr lang="en-US" baseline="0" dirty="0" smtClean="0"/>
              <a:t> x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y – sin x sin y</a:t>
            </a:r>
          </a:p>
          <a:p>
            <a:r>
              <a:rPr lang="en-US" baseline="0" dirty="0" smtClean="0"/>
              <a:t>Sin(x + y) = sin x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y + </a:t>
            </a:r>
            <a:r>
              <a:rPr lang="en-US" baseline="0" dirty="0" err="1" smtClean="0"/>
              <a:t>cos</a:t>
            </a:r>
            <a:r>
              <a:rPr lang="en-US" baseline="0" dirty="0" smtClean="0"/>
              <a:t> x sin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3743-487F-4C8C-91AF-9CD6E8BC470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10/6/2014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upload.wikimedia.org/wikipedia/commons/a/af/Gouraud_low_anim.gif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hyperlink" Target="http://upload.wikimedia.org/wikipedia/commons/8/84/Phong-shading-sample.jp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upload.wikimedia.org/wikipedia/commons/8/83/Ray_trace_diagram.sv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upload.wikimedia.org/wikipedia/commons/e/ec/Glasses_800_edit.p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</a:t>
            </a:r>
            <a:r>
              <a:rPr lang="en-US" dirty="0" err="1" smtClean="0"/>
              <a:t>Maciejewski</a:t>
            </a:r>
            <a:endParaRPr lang="en-US" dirty="0" smtClean="0"/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470/598</a:t>
            </a:r>
            <a:br>
              <a:rPr lang="en-US" dirty="0" smtClean="0"/>
            </a:br>
            <a:r>
              <a:rPr lang="en-US" dirty="0" smtClean="0"/>
              <a:t>Test Review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Approach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Process objects one at a time in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order </a:t>
            </a:r>
            <a:r>
              <a:rPr lang="en-US" dirty="0"/>
              <a:t>they are </a:t>
            </a:r>
            <a:r>
              <a:rPr lang="en-US" dirty="0" smtClean="0"/>
              <a:t>generated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Can consider only local lighting</a:t>
            </a:r>
          </a:p>
          <a:p>
            <a:pPr>
              <a:lnSpc>
                <a:spcPct val="90000"/>
              </a:lnSpc>
            </a:pPr>
            <a:r>
              <a:rPr lang="en-US" b="1" dirty="0"/>
              <a:t>Pipeline </a:t>
            </a:r>
            <a:r>
              <a:rPr lang="en-US" dirty="0"/>
              <a:t>architecture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All steps can be implemented in hardware on the graphics card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594876" y="2743200"/>
            <a:ext cx="1063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>
                <a:latin typeface="Times New Roman" charset="0"/>
              </a:rPr>
              <a:t>display</a:t>
            </a:r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687762"/>
            <a:ext cx="8153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0482" name="Picture 2" descr="Picture of Alaska Pipe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8600" y="1066800"/>
            <a:ext cx="1117600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67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Colors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pic>
        <p:nvPicPr>
          <p:cNvPr id="40962" name="Picture 2" descr="File:Gouraud low anim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1" y="2438400"/>
            <a:ext cx="2292349" cy="2286000"/>
          </a:xfrm>
          <a:prstGeom prst="rect">
            <a:avLst/>
          </a:prstGeom>
          <a:noFill/>
        </p:spPr>
      </p:pic>
      <p:pic>
        <p:nvPicPr>
          <p:cNvPr id="40964" name="Picture 4" descr="File:Phong-shading-sample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2333624"/>
            <a:ext cx="6410325" cy="277177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3400" y="48006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GOURAUD SHADING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783431"/>
            <a:ext cx="1828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LAMBERT SHADING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62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Need three basic elements in geometry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Scalars, Vectors, Points</a:t>
            </a:r>
          </a:p>
          <a:p>
            <a:pPr>
              <a:lnSpc>
                <a:spcPct val="90000"/>
              </a:lnSpc>
            </a:pPr>
            <a:r>
              <a:rPr lang="en-US" sz="2700" b="1" dirty="0"/>
              <a:t>Scalars</a:t>
            </a:r>
            <a:r>
              <a:rPr lang="en-US" sz="2700" dirty="0"/>
              <a:t> can be defined as members of sets which can be combined by two operations (addition and multiplication) obeying some fundamental axioms (</a:t>
            </a:r>
            <a:r>
              <a:rPr lang="en-US" sz="2700" dirty="0" err="1"/>
              <a:t>associativity</a:t>
            </a:r>
            <a:r>
              <a:rPr lang="en-US" sz="2700" dirty="0"/>
              <a:t>, </a:t>
            </a:r>
            <a:r>
              <a:rPr lang="en-US" sz="2700" dirty="0" err="1"/>
              <a:t>commutivity</a:t>
            </a:r>
            <a:r>
              <a:rPr lang="en-US" sz="2700" dirty="0"/>
              <a:t>, inverses)</a:t>
            </a:r>
          </a:p>
          <a:p>
            <a:pPr>
              <a:lnSpc>
                <a:spcPct val="90000"/>
              </a:lnSpc>
            </a:pPr>
            <a:r>
              <a:rPr lang="en-US" sz="2700" b="1" dirty="0" smtClean="0"/>
              <a:t>Examples: </a:t>
            </a:r>
            <a:r>
              <a:rPr lang="en-US" sz="2700" dirty="0" smtClean="0"/>
              <a:t>the </a:t>
            </a:r>
            <a:r>
              <a:rPr lang="en-US" sz="2700" dirty="0"/>
              <a:t>real and complex number systems under </a:t>
            </a:r>
            <a:r>
              <a:rPr lang="en-US" sz="2700" dirty="0" smtClean="0"/>
              <a:t>ordinary rules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Scalars alone have no geometric properties</a:t>
            </a:r>
          </a:p>
        </p:txBody>
      </p:sp>
    </p:spTree>
    <p:extLst>
      <p:ext uri="{BB962C8B-B14F-4D97-AF65-F5344CB8AC3E}">
        <p14:creationId xmlns:p14="http://schemas.microsoft.com/office/powerpoint/2010/main" val="17870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Vector Spaces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4724400"/>
          </a:xfrm>
        </p:spPr>
        <p:txBody>
          <a:bodyPr/>
          <a:lstStyle/>
          <a:p>
            <a:r>
              <a:rPr lang="en-US" dirty="0"/>
              <a:t>Mathematical system for manipulating vectors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Scalar-vector multiplication </a:t>
            </a:r>
            <a:r>
              <a:rPr lang="en-US" sz="3000" i="1" dirty="0" smtClean="0">
                <a:latin typeface="Times New Roman" pitchFamily="18" charset="0"/>
              </a:rPr>
              <a:t>u </a:t>
            </a:r>
            <a:r>
              <a:rPr lang="en-US" sz="3000" dirty="0" smtClean="0"/>
              <a:t>= </a:t>
            </a:r>
            <a:r>
              <a:rPr lang="en-US" sz="3000" dirty="0" smtClean="0">
                <a:sym typeface="Symbol" pitchFamily="82" charset="2"/>
              </a:rPr>
              <a:t></a:t>
            </a:r>
            <a:r>
              <a:rPr lang="en-US" sz="3000" i="1" dirty="0">
                <a:latin typeface="Times New Roman" pitchFamily="18" charset="0"/>
                <a:sym typeface="Symbol" pitchFamily="82" charset="2"/>
              </a:rPr>
              <a:t>v</a:t>
            </a:r>
            <a:endParaRPr lang="en-US" sz="3000" i="1" dirty="0">
              <a:latin typeface="Times New Roman" pitchFamily="18" charset="0"/>
            </a:endParaRPr>
          </a:p>
          <a:p>
            <a:pPr lvl="1"/>
            <a:r>
              <a:rPr lang="en-US" dirty="0"/>
              <a:t>Vector-vector addition: </a:t>
            </a:r>
            <a:r>
              <a:rPr lang="en-US" sz="3000" i="1" dirty="0" smtClean="0">
                <a:latin typeface="Times New Roman" pitchFamily="18" charset="0"/>
              </a:rPr>
              <a:t>w </a:t>
            </a:r>
            <a:r>
              <a:rPr lang="en-US" sz="3000" dirty="0" smtClean="0"/>
              <a:t>= </a:t>
            </a:r>
            <a:r>
              <a:rPr lang="en-US" sz="3000" i="1" dirty="0" smtClean="0">
                <a:latin typeface="Times New Roman" pitchFamily="18" charset="0"/>
              </a:rPr>
              <a:t>u </a:t>
            </a:r>
            <a:r>
              <a:rPr lang="en-US" sz="3000" dirty="0" smtClean="0"/>
              <a:t>+ </a:t>
            </a:r>
            <a:r>
              <a:rPr lang="en-US" sz="3000" i="1" dirty="0" smtClean="0">
                <a:latin typeface="Times New Roman" pitchFamily="18" charset="0"/>
              </a:rPr>
              <a:t>v</a:t>
            </a:r>
            <a:endParaRPr lang="en-US" sz="3000" i="1" dirty="0">
              <a:latin typeface="Times New Roman" pitchFamily="18" charset="0"/>
            </a:endParaRPr>
          </a:p>
          <a:p>
            <a:r>
              <a:rPr lang="en-US" dirty="0"/>
              <a:t>Expressions such as </a:t>
            </a:r>
          </a:p>
          <a:p>
            <a:pPr lvl="1">
              <a:buFontTx/>
              <a:buNone/>
            </a:pPr>
            <a:r>
              <a:rPr lang="en-US" i="1" dirty="0" smtClean="0">
                <a:latin typeface="Times New Roman" pitchFamily="18" charset="0"/>
              </a:rPr>
              <a:t>v = u + 2w - 3r</a:t>
            </a:r>
            <a:br>
              <a:rPr lang="en-US" i="1" dirty="0" smtClean="0">
                <a:latin typeface="Times New Roman" pitchFamily="18" charset="0"/>
              </a:rPr>
            </a:br>
            <a:r>
              <a:rPr lang="en-US" dirty="0" smtClean="0"/>
              <a:t>Make </a:t>
            </a:r>
            <a:r>
              <a:rPr lang="en-US" dirty="0"/>
              <a:t>sense in a vector space</a:t>
            </a:r>
          </a:p>
        </p:txBody>
      </p:sp>
    </p:spTree>
    <p:extLst>
      <p:ext uri="{BB962C8B-B14F-4D97-AF65-F5344CB8AC3E}">
        <p14:creationId xmlns:p14="http://schemas.microsoft.com/office/powerpoint/2010/main" val="5951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Homogeneous Coordinates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The homogeneous coordinates form for a three-dimensional point [x y z] is given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Times New Roman" charset="0"/>
              </a:rPr>
              <a:t>	p </a:t>
            </a:r>
            <a:r>
              <a:rPr lang="en-US" sz="2400" dirty="0" smtClean="0">
                <a:latin typeface="Times New Roman" charset="0"/>
              </a:rPr>
              <a:t>=[x’ y’ z’ w] </a:t>
            </a:r>
            <a:r>
              <a:rPr lang="en-US" sz="3300" baseline="30000" dirty="0" smtClean="0">
                <a:latin typeface="Times New Roman" charset="0"/>
              </a:rPr>
              <a:t>T</a:t>
            </a:r>
            <a:r>
              <a:rPr lang="en-US" sz="2400" b="1" dirty="0" smtClean="0">
                <a:latin typeface="Times New Roman" charset="0"/>
              </a:rPr>
              <a:t> </a:t>
            </a:r>
            <a:r>
              <a:rPr lang="en-US" sz="2400" dirty="0" smtClean="0">
                <a:latin typeface="Times New Roman" charset="0"/>
              </a:rPr>
              <a:t>=[</a:t>
            </a:r>
            <a:r>
              <a:rPr lang="en-US" sz="2400" dirty="0" err="1" smtClean="0">
                <a:latin typeface="Times New Roman" charset="0"/>
              </a:rPr>
              <a:t>wx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 err="1" smtClean="0">
                <a:latin typeface="Times New Roman" charset="0"/>
              </a:rPr>
              <a:t>wy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 err="1" smtClean="0">
                <a:latin typeface="Times New Roman" charset="0"/>
              </a:rPr>
              <a:t>wz</a:t>
            </a:r>
            <a:r>
              <a:rPr lang="en-US" sz="2400" dirty="0" smtClean="0">
                <a:latin typeface="Times New Roman" charset="0"/>
              </a:rPr>
              <a:t> w] </a:t>
            </a:r>
            <a:r>
              <a:rPr lang="en-US" sz="3300" baseline="30000" dirty="0" smtClean="0">
                <a:latin typeface="Times New Roman" charset="0"/>
              </a:rPr>
              <a:t>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We return to a three dimensional point (for w </a:t>
            </a:r>
            <a:r>
              <a:rPr lang="en-US" sz="2400" dirty="0" smtClean="0">
                <a:latin typeface="Times New Roman" charset="0"/>
                <a:sym typeface="Symbol" charset="2"/>
              </a:rPr>
              <a:t> 0</a:t>
            </a:r>
            <a:r>
              <a:rPr lang="en-US" sz="2400" dirty="0" smtClean="0"/>
              <a:t>) by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x </a:t>
            </a:r>
            <a:r>
              <a:rPr lang="en-US" sz="2400" dirty="0" smtClean="0">
                <a:sym typeface="Symbol" charset="2"/>
              </a:rPr>
              <a:t>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charset="2"/>
              </a:rPr>
              <a:t>x</a:t>
            </a:r>
            <a:r>
              <a:rPr lang="en-US" sz="2400" dirty="0" smtClean="0">
                <a:latin typeface="Times New Roman" charset="0"/>
              </a:rPr>
              <a:t>’/ 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y </a:t>
            </a:r>
            <a:r>
              <a:rPr lang="en-US" sz="2400" dirty="0" smtClean="0">
                <a:sym typeface="Symbol" charset="2"/>
              </a:rPr>
              <a:t> </a:t>
            </a:r>
            <a:r>
              <a:rPr lang="en-US" sz="2400" dirty="0" smtClean="0">
                <a:latin typeface="Times New Roman" charset="0"/>
              </a:rPr>
              <a:t>y’/ 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Times New Roman" charset="0"/>
              </a:rPr>
              <a:t>	z </a:t>
            </a:r>
            <a:r>
              <a:rPr lang="en-US" sz="2400" dirty="0" smtClean="0">
                <a:sym typeface="Symbol" charset="2"/>
              </a:rPr>
              <a:t> </a:t>
            </a:r>
            <a:r>
              <a:rPr lang="en-US" sz="2400" dirty="0" smtClean="0">
                <a:latin typeface="Times New Roman" charset="0"/>
              </a:rPr>
              <a:t>z’/ 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If</a:t>
            </a:r>
            <a:r>
              <a:rPr lang="en-US" sz="2400" dirty="0" smtClean="0">
                <a:latin typeface="Times New Roman" charset="0"/>
              </a:rPr>
              <a:t> w = 0, </a:t>
            </a:r>
            <a:r>
              <a:rPr lang="en-US" sz="2400" dirty="0" smtClean="0"/>
              <a:t>the representation is that of a vector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Note that homogeneous coordinates replaces points in three dimensions by lines through the origin in four dimensions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For w = 1, the representation of a point is [x y z 1]</a:t>
            </a:r>
          </a:p>
        </p:txBody>
      </p:sp>
    </p:spTree>
    <p:extLst>
      <p:ext uri="{BB962C8B-B14F-4D97-AF65-F5344CB8AC3E}">
        <p14:creationId xmlns:p14="http://schemas.microsoft.com/office/powerpoint/2010/main" val="36887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Translations</a:t>
            </a:r>
            <a:endParaRPr lang="en-US" dirty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Can be used to express a translation </a:t>
            </a:r>
            <a:r>
              <a:rPr lang="en-US" sz="2400" dirty="0"/>
              <a:t>using a </a:t>
            </a:r>
            <a:r>
              <a:rPr lang="en-US" sz="2400" dirty="0" smtClean="0"/>
              <a:t>4 </a:t>
            </a:r>
            <a:r>
              <a:rPr lang="en-US" sz="2400" dirty="0"/>
              <a:t>x 4 matrix </a:t>
            </a:r>
            <a:r>
              <a:rPr lang="en-US" sz="2400" b="1" dirty="0">
                <a:latin typeface="Times New Roman" pitchFamily="18" charset="0"/>
              </a:rPr>
              <a:t>T</a:t>
            </a:r>
            <a:r>
              <a:rPr lang="en-US" sz="2400" dirty="0"/>
              <a:t> in homogeneous coordinates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p</a:t>
            </a:r>
            <a:r>
              <a:rPr lang="en-US" sz="2400" dirty="0"/>
              <a:t>’=</a:t>
            </a:r>
            <a:r>
              <a:rPr lang="en-US" sz="2400" b="1" dirty="0" err="1">
                <a:latin typeface="Times New Roman" pitchFamily="18" charset="0"/>
              </a:rPr>
              <a:t>Tp</a:t>
            </a:r>
            <a:r>
              <a:rPr lang="en-US" sz="2400" dirty="0"/>
              <a:t> where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T </a:t>
            </a:r>
            <a:r>
              <a:rPr lang="en-US" sz="2400" dirty="0"/>
              <a:t>= </a:t>
            </a:r>
            <a:r>
              <a:rPr lang="en-US" sz="2400" b="1" dirty="0">
                <a:latin typeface="Times New Roman" pitchFamily="18" charset="0"/>
              </a:rPr>
              <a:t>T</a:t>
            </a:r>
            <a:r>
              <a:rPr lang="en-US" sz="2400" dirty="0"/>
              <a:t>(</a:t>
            </a:r>
            <a:r>
              <a:rPr lang="en-US" sz="2400" dirty="0" err="1"/>
              <a:t>d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baseline="-25000" dirty="0" err="1"/>
              <a:t>y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baseline="-25000" dirty="0" err="1"/>
              <a:t>z</a:t>
            </a:r>
            <a:r>
              <a:rPr lang="en-US" sz="2400" dirty="0"/>
              <a:t>) =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This form is better for implementation because all affine transformations can be expressed this way and multiple transformations can be concatenated together</a:t>
            </a:r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/>
        </p:nvGraphicFramePr>
        <p:xfrm>
          <a:off x="3367088" y="2743200"/>
          <a:ext cx="2105025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5" name="Equation" r:id="rId3" imgW="965160" imgH="914400" progId="Equation.3">
                  <p:embed/>
                </p:oleObj>
              </mc:Choice>
              <mc:Fallback>
                <p:oleObj name="Equation" r:id="rId3" imgW="965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2743200"/>
                        <a:ext cx="2105025" cy="199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11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700" dirty="0"/>
              <a:t>Consider rotation about the origin by </a:t>
            </a:r>
            <a:r>
              <a:rPr lang="en-US" sz="2700" dirty="0">
                <a:latin typeface="Symbol" pitchFamily="82" charset="2"/>
              </a:rPr>
              <a:t>q</a:t>
            </a:r>
            <a:r>
              <a:rPr lang="en-US" sz="2700" dirty="0"/>
              <a:t> degrees</a:t>
            </a:r>
          </a:p>
          <a:p>
            <a:pPr lvl="1"/>
            <a:r>
              <a:rPr lang="en-US" dirty="0"/>
              <a:t>radius stays the same, angle increases by </a:t>
            </a:r>
            <a:r>
              <a:rPr lang="en-US" i="1" dirty="0">
                <a:latin typeface="Symbol" pitchFamily="82" charset="2"/>
              </a:rPr>
              <a:t>q</a:t>
            </a:r>
          </a:p>
        </p:txBody>
      </p:sp>
      <p:pic>
        <p:nvPicPr>
          <p:cNvPr id="249863" name="Picture 7" descr="AN04F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124200"/>
            <a:ext cx="2530475" cy="2736850"/>
          </a:xfrm>
          <a:prstGeom prst="rect">
            <a:avLst/>
          </a:prstGeom>
          <a:noFill/>
        </p:spPr>
      </p:pic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4876800" y="3962400"/>
            <a:ext cx="225036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’ = x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itchFamily="82" charset="2"/>
              </a:rPr>
              <a:t>q</a:t>
            </a:r>
            <a:r>
              <a:rPr lang="en-US" dirty="0"/>
              <a:t> –y sin </a:t>
            </a:r>
            <a:r>
              <a:rPr lang="en-US" dirty="0">
                <a:latin typeface="Symbol" pitchFamily="82" charset="2"/>
              </a:rPr>
              <a:t>q</a:t>
            </a:r>
          </a:p>
          <a:p>
            <a:r>
              <a:rPr lang="en-US" dirty="0"/>
              <a:t>y’ = x sin </a:t>
            </a:r>
            <a:r>
              <a:rPr lang="en-US" dirty="0">
                <a:latin typeface="Symbol" pitchFamily="82" charset="2"/>
              </a:rPr>
              <a:t>q</a:t>
            </a:r>
            <a:r>
              <a:rPr lang="en-US" dirty="0"/>
              <a:t> + y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dirty="0">
                <a:latin typeface="Symbol" pitchFamily="82" charset="2"/>
              </a:rPr>
              <a:t>q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4953000" y="5105400"/>
            <a:ext cx="14795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/>
              <a:t>x = r cos </a:t>
            </a:r>
            <a:r>
              <a:rPr lang="en-US">
                <a:latin typeface="Symbol" pitchFamily="82" charset="2"/>
              </a:rPr>
              <a:t>f</a:t>
            </a:r>
          </a:p>
          <a:p>
            <a:r>
              <a:rPr lang="en-US"/>
              <a:t>y = r sin </a:t>
            </a:r>
            <a:r>
              <a:rPr lang="en-US">
                <a:latin typeface="Symbol" pitchFamily="82" charset="2"/>
              </a:rPr>
              <a:t>f</a:t>
            </a:r>
          </a:p>
        </p:txBody>
      </p:sp>
      <p:sp>
        <p:nvSpPr>
          <p:cNvPr id="249866" name="Line 10"/>
          <p:cNvSpPr>
            <a:spLocks noChangeShapeType="1"/>
          </p:cNvSpPr>
          <p:nvPr/>
        </p:nvSpPr>
        <p:spPr bwMode="auto">
          <a:xfrm flipH="1" flipV="1">
            <a:off x="3886200" y="4953000"/>
            <a:ext cx="8382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  <p:sp>
        <p:nvSpPr>
          <p:cNvPr id="249867" name="Text Box 11"/>
          <p:cNvSpPr txBox="1">
            <a:spLocks noChangeArrowheads="1"/>
          </p:cNvSpPr>
          <p:nvPr/>
        </p:nvSpPr>
        <p:spPr bwMode="auto">
          <a:xfrm>
            <a:off x="3581400" y="2590800"/>
            <a:ext cx="184537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dirty="0" smtClean="0"/>
              <a:t>x’ </a:t>
            </a:r>
            <a:r>
              <a:rPr lang="en-US" dirty="0"/>
              <a:t>= r </a:t>
            </a:r>
            <a:r>
              <a:rPr lang="en-US" dirty="0" err="1"/>
              <a:t>cos</a:t>
            </a:r>
            <a:r>
              <a:rPr lang="en-US" dirty="0"/>
              <a:t> (</a:t>
            </a:r>
            <a:r>
              <a:rPr lang="en-US" dirty="0">
                <a:latin typeface="Symbol" pitchFamily="82" charset="2"/>
              </a:rPr>
              <a:t>f + q)</a:t>
            </a:r>
          </a:p>
          <a:p>
            <a:r>
              <a:rPr lang="en-US" dirty="0" smtClean="0"/>
              <a:t>y’ </a:t>
            </a:r>
            <a:r>
              <a:rPr lang="en-US" dirty="0"/>
              <a:t>= r sin (</a:t>
            </a:r>
            <a:r>
              <a:rPr lang="en-US" dirty="0">
                <a:latin typeface="Symbol" pitchFamily="82" charset="2"/>
              </a:rPr>
              <a:t>f + q)</a:t>
            </a:r>
          </a:p>
        </p:txBody>
      </p:sp>
      <p:sp>
        <p:nvSpPr>
          <p:cNvPr id="249868" name="Line 12"/>
          <p:cNvSpPr>
            <a:spLocks noChangeShapeType="1"/>
          </p:cNvSpPr>
          <p:nvPr/>
        </p:nvSpPr>
        <p:spPr bwMode="auto">
          <a:xfrm flipH="1">
            <a:off x="3124200" y="3048000"/>
            <a:ext cx="381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4" grpId="0" animBg="1"/>
      <p:bldP spid="249865" grpId="0"/>
      <p:bldP spid="249866" grpId="0" animBg="1"/>
      <p:bldP spid="249867" grpId="0"/>
      <p:bldP spid="2498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Scalings</a:t>
            </a:r>
            <a:endParaRPr lang="en-US" dirty="0"/>
          </a:p>
        </p:txBody>
      </p:sp>
      <p:pic>
        <p:nvPicPr>
          <p:cNvPr id="256005" name="Picture 5" descr="\\Angel\BOOK\OpenGL\Paul Final\Art\jpeg\AN04F4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209800"/>
            <a:ext cx="3203575" cy="3487738"/>
          </a:xfrm>
          <a:prstGeom prst="rect">
            <a:avLst/>
          </a:prstGeom>
          <a:noFill/>
        </p:spPr>
      </p:pic>
      <p:graphicFrame>
        <p:nvGraphicFramePr>
          <p:cNvPr id="256006" name="Object 6"/>
          <p:cNvGraphicFramePr>
            <a:graphicFrameLocks noChangeAspect="1"/>
          </p:cNvGraphicFramePr>
          <p:nvPr/>
        </p:nvGraphicFramePr>
        <p:xfrm>
          <a:off x="3352800" y="40386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9" name="Equation" r:id="rId4" imgW="1054080" imgH="914400" progId="Equation.3">
                  <p:embed/>
                </p:oleObj>
              </mc:Choice>
              <mc:Fallback>
                <p:oleObj name="Equation" r:id="rId4" imgW="1054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2438400" cy="211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8" name="Text Box 8"/>
          <p:cNvSpPr txBox="1">
            <a:spLocks noGrp="1" noChangeArrowheads="1"/>
          </p:cNvSpPr>
          <p:nvPr>
            <p:ph type="body" idx="1"/>
          </p:nvPr>
        </p:nvSpPr>
        <p:spPr>
          <a:xfrm>
            <a:off x="1447800" y="4876800"/>
            <a:ext cx="2209800" cy="6096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>
                <a:latin typeface="Times New Roman" pitchFamily="18" charset="0"/>
              </a:rPr>
              <a:t>S </a:t>
            </a:r>
            <a:r>
              <a:rPr lang="en-US" sz="2000">
                <a:latin typeface="Times New Roman" pitchFamily="18" charset="0"/>
              </a:rPr>
              <a:t>= 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>
                <a:latin typeface="Times New Roman" pitchFamily="18" charset="0"/>
              </a:rPr>
              <a:t>(s</a:t>
            </a:r>
            <a:r>
              <a:rPr lang="en-US" sz="2000" baseline="-25000">
                <a:latin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</a:rPr>
              <a:t>, s</a:t>
            </a:r>
            <a:r>
              <a:rPr lang="en-US" sz="2000" baseline="-25000">
                <a:latin typeface="Times New Roman" pitchFamily="18" charset="0"/>
              </a:rPr>
              <a:t>y</a:t>
            </a:r>
            <a:r>
              <a:rPr lang="en-US" sz="2000">
                <a:latin typeface="Times New Roman" pitchFamily="18" charset="0"/>
              </a:rPr>
              <a:t>, s</a:t>
            </a:r>
            <a:r>
              <a:rPr lang="en-US" sz="2000" baseline="-25000">
                <a:latin typeface="Times New Roman" pitchFamily="18" charset="0"/>
              </a:rPr>
              <a:t>z</a:t>
            </a:r>
            <a:r>
              <a:rPr lang="en-US" sz="2000">
                <a:latin typeface="Times New Roman" pitchFamily="18" charset="0"/>
              </a:rPr>
              <a:t>) =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2286000" y="2133600"/>
            <a:ext cx="956737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’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x</a:t>
            </a: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’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 </a:t>
            </a:r>
            <a:r>
              <a:rPr lang="en-US" dirty="0" smtClean="0"/>
              <a:t>y</a:t>
            </a:r>
            <a:endParaRPr lang="en-US" dirty="0"/>
          </a:p>
          <a:p>
            <a:r>
              <a:rPr lang="en-US" dirty="0"/>
              <a:t>z</a:t>
            </a:r>
            <a:r>
              <a:rPr lang="en-US" dirty="0" smtClean="0"/>
              <a:t>’ =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z</a:t>
            </a:r>
            <a:r>
              <a:rPr lang="en-US" baseline="-25000" dirty="0" smtClean="0"/>
              <a:t> </a:t>
            </a:r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2286000" y="3429000"/>
            <a:ext cx="9667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/>
              <a:t>’=</a:t>
            </a:r>
            <a:r>
              <a:rPr lang="en-US" b="1"/>
              <a:t>Sp</a:t>
            </a:r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155575" y="1522413"/>
            <a:ext cx="7796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dirty="0">
                <a:latin typeface="Arial" charset="0"/>
              </a:rPr>
              <a:t>Expand or contract along each axis (fixed point of origin)</a:t>
            </a:r>
          </a:p>
        </p:txBody>
      </p:sp>
    </p:spTree>
    <p:extLst>
      <p:ext uri="{BB962C8B-B14F-4D97-AF65-F5344CB8AC3E}">
        <p14:creationId xmlns:p14="http://schemas.microsoft.com/office/powerpoint/2010/main" val="14926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is a State Machine!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Stores internal state</a:t>
            </a:r>
          </a:p>
          <a:p>
            <a:pPr lvl="1"/>
            <a:r>
              <a:rPr lang="en-US" dirty="0" smtClean="0"/>
              <a:t>Color, transformation, line width, point size…</a:t>
            </a:r>
          </a:p>
          <a:p>
            <a:r>
              <a:rPr lang="en-US" dirty="0" smtClean="0"/>
              <a:t>Two types of operations</a:t>
            </a:r>
          </a:p>
          <a:p>
            <a:pPr lvl="1"/>
            <a:r>
              <a:rPr lang="en-US" dirty="0" smtClean="0"/>
              <a:t>Change state</a:t>
            </a:r>
          </a:p>
          <a:p>
            <a:pPr lvl="1"/>
            <a:r>
              <a:rPr lang="en-US" dirty="0" smtClean="0"/>
              <a:t>Draw primitives</a:t>
            </a:r>
          </a:p>
          <a:p>
            <a:r>
              <a:rPr lang="en-US" b="1" dirty="0" smtClean="0"/>
              <a:t>Metaphor</a:t>
            </a:r>
            <a:r>
              <a:rPr lang="en-US" dirty="0" smtClean="0"/>
              <a:t>: artist’s kit (palette, canvas, paintbrushes)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Brush size</a:t>
            </a:r>
          </a:p>
          <a:p>
            <a:pPr lvl="1"/>
            <a:r>
              <a:rPr lang="en-US" dirty="0" smtClean="0"/>
              <a:t>Position on canvas</a:t>
            </a:r>
          </a:p>
        </p:txBody>
      </p:sp>
    </p:spTree>
    <p:extLst>
      <p:ext uri="{BB962C8B-B14F-4D97-AF65-F5344CB8AC3E}">
        <p14:creationId xmlns:p14="http://schemas.microsoft.com/office/powerpoint/2010/main" val="33688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Primitives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35838" y="3544888"/>
            <a:ext cx="1068387" cy="1354137"/>
            <a:chOff x="4717" y="2946"/>
            <a:chExt cx="673" cy="913"/>
          </a:xfrm>
        </p:grpSpPr>
        <p:sp>
          <p:nvSpPr>
            <p:cNvPr id="93190" name="Freeform 6"/>
            <p:cNvSpPr>
              <a:spLocks/>
            </p:cNvSpPr>
            <p:nvPr/>
          </p:nvSpPr>
          <p:spPr bwMode="auto">
            <a:xfrm>
              <a:off x="4717" y="2946"/>
              <a:ext cx="673" cy="337"/>
            </a:xfrm>
            <a:custGeom>
              <a:avLst/>
              <a:gdLst/>
              <a:ahLst/>
              <a:cxnLst>
                <a:cxn ang="0">
                  <a:pos x="144" y="336"/>
                </a:cxn>
                <a:cxn ang="0">
                  <a:pos x="0" y="48"/>
                </a:cxn>
                <a:cxn ang="0">
                  <a:pos x="672" y="0"/>
                </a:cxn>
                <a:cxn ang="0">
                  <a:pos x="528" y="288"/>
                </a:cxn>
                <a:cxn ang="0">
                  <a:pos x="144" y="336"/>
                </a:cxn>
              </a:cxnLst>
              <a:rect l="0" t="0" r="r" b="b"/>
              <a:pathLst>
                <a:path w="673" h="337">
                  <a:moveTo>
                    <a:pt x="144" y="336"/>
                  </a:moveTo>
                  <a:lnTo>
                    <a:pt x="0" y="48"/>
                  </a:lnTo>
                  <a:lnTo>
                    <a:pt x="672" y="0"/>
                  </a:lnTo>
                  <a:lnTo>
                    <a:pt x="528" y="288"/>
                  </a:lnTo>
                  <a:lnTo>
                    <a:pt x="144" y="336"/>
                  </a:lnTo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69804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1" name="Freeform 7"/>
            <p:cNvSpPr>
              <a:spLocks/>
            </p:cNvSpPr>
            <p:nvPr/>
          </p:nvSpPr>
          <p:spPr bwMode="auto">
            <a:xfrm>
              <a:off x="4813" y="3234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384" y="336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384" y="336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69804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2" name="Freeform 8"/>
            <p:cNvSpPr>
              <a:spLocks/>
            </p:cNvSpPr>
            <p:nvPr/>
          </p:nvSpPr>
          <p:spPr bwMode="auto">
            <a:xfrm>
              <a:off x="4813" y="3522"/>
              <a:ext cx="529" cy="337"/>
            </a:xfrm>
            <a:custGeom>
              <a:avLst/>
              <a:gdLst/>
              <a:ahLst/>
              <a:cxnLst>
                <a:cxn ang="0">
                  <a:pos x="384" y="48"/>
                </a:cxn>
                <a:cxn ang="0">
                  <a:pos x="0" y="0"/>
                </a:cxn>
                <a:cxn ang="0">
                  <a:pos x="192" y="336"/>
                </a:cxn>
                <a:cxn ang="0">
                  <a:pos x="528" y="240"/>
                </a:cxn>
                <a:cxn ang="0">
                  <a:pos x="384" y="48"/>
                </a:cxn>
              </a:cxnLst>
              <a:rect l="0" t="0" r="r" b="b"/>
              <a:pathLst>
                <a:path w="529" h="337">
                  <a:moveTo>
                    <a:pt x="384" y="48"/>
                  </a:moveTo>
                  <a:lnTo>
                    <a:pt x="0" y="0"/>
                  </a:lnTo>
                  <a:lnTo>
                    <a:pt x="192" y="336"/>
                  </a:lnTo>
                  <a:lnTo>
                    <a:pt x="528" y="240"/>
                  </a:lnTo>
                  <a:lnTo>
                    <a:pt x="384" y="48"/>
                  </a:lnTo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69804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6773863" y="5006975"/>
            <a:ext cx="1968500" cy="374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GL_QUAD_STRIP</a:t>
            </a:r>
          </a:p>
        </p:txBody>
      </p:sp>
      <p:sp>
        <p:nvSpPr>
          <p:cNvPr id="93194" name="Freeform 10"/>
          <p:cNvSpPr>
            <a:spLocks/>
          </p:cNvSpPr>
          <p:nvPr/>
        </p:nvSpPr>
        <p:spPr bwMode="auto">
          <a:xfrm>
            <a:off x="7620000" y="1905000"/>
            <a:ext cx="1079500" cy="966788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386" y="0"/>
              </a:cxn>
              <a:cxn ang="0">
                <a:pos x="679" y="243"/>
              </a:cxn>
              <a:cxn ang="0">
                <a:pos x="586" y="529"/>
              </a:cxn>
              <a:cxn ang="0">
                <a:pos x="250" y="651"/>
              </a:cxn>
              <a:cxn ang="0">
                <a:pos x="7" y="479"/>
              </a:cxn>
              <a:cxn ang="0">
                <a:pos x="0" y="208"/>
              </a:cxn>
            </a:cxnLst>
            <a:rect l="0" t="0" r="r" b="b"/>
            <a:pathLst>
              <a:path w="680" h="652">
                <a:moveTo>
                  <a:pt x="0" y="208"/>
                </a:moveTo>
                <a:lnTo>
                  <a:pt x="386" y="0"/>
                </a:lnTo>
                <a:lnTo>
                  <a:pt x="679" y="243"/>
                </a:lnTo>
                <a:lnTo>
                  <a:pt x="586" y="529"/>
                </a:lnTo>
                <a:lnTo>
                  <a:pt x="250" y="651"/>
                </a:lnTo>
                <a:lnTo>
                  <a:pt x="7" y="479"/>
                </a:lnTo>
                <a:lnTo>
                  <a:pt x="0" y="208"/>
                </a:lnTo>
              </a:path>
            </a:pathLst>
          </a:custGeom>
          <a:solidFill>
            <a:srgbClr val="FF3399"/>
          </a:solidFill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7304088" y="2919413"/>
            <a:ext cx="155892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GL_POLYGON</a:t>
            </a: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184150" y="5540375"/>
            <a:ext cx="2514600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GL_TRIANGLE_STRIP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38225" y="4067175"/>
            <a:ext cx="1068388" cy="1354138"/>
            <a:chOff x="858" y="2910"/>
            <a:chExt cx="673" cy="913"/>
          </a:xfrm>
        </p:grpSpPr>
        <p:sp>
          <p:nvSpPr>
            <p:cNvPr id="93199" name="Freeform 15"/>
            <p:cNvSpPr>
              <a:spLocks/>
            </p:cNvSpPr>
            <p:nvPr/>
          </p:nvSpPr>
          <p:spPr bwMode="auto">
            <a:xfrm>
              <a:off x="858" y="2910"/>
              <a:ext cx="673" cy="33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72" y="0"/>
                </a:cxn>
                <a:cxn ang="0">
                  <a:pos x="144" y="336"/>
                </a:cxn>
                <a:cxn ang="0">
                  <a:pos x="0" y="48"/>
                </a:cxn>
              </a:cxnLst>
              <a:rect l="0" t="0" r="r" b="b"/>
              <a:pathLst>
                <a:path w="673" h="337">
                  <a:moveTo>
                    <a:pt x="0" y="48"/>
                  </a:moveTo>
                  <a:lnTo>
                    <a:pt x="672" y="0"/>
                  </a:lnTo>
                  <a:lnTo>
                    <a:pt x="144" y="336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Freeform 16"/>
            <p:cNvSpPr>
              <a:spLocks/>
            </p:cNvSpPr>
            <p:nvPr/>
          </p:nvSpPr>
          <p:spPr bwMode="auto">
            <a:xfrm>
              <a:off x="1002" y="2910"/>
              <a:ext cx="529" cy="337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528" y="0"/>
                </a:cxn>
                <a:cxn ang="0">
                  <a:pos x="384" y="288"/>
                </a:cxn>
                <a:cxn ang="0">
                  <a:pos x="0" y="336"/>
                </a:cxn>
              </a:cxnLst>
              <a:rect l="0" t="0" r="r" b="b"/>
              <a:pathLst>
                <a:path w="529" h="337">
                  <a:moveTo>
                    <a:pt x="0" y="336"/>
                  </a:moveTo>
                  <a:lnTo>
                    <a:pt x="528" y="0"/>
                  </a:lnTo>
                  <a:lnTo>
                    <a:pt x="384" y="288"/>
                  </a:lnTo>
                  <a:lnTo>
                    <a:pt x="0" y="336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Freeform 17"/>
            <p:cNvSpPr>
              <a:spLocks/>
            </p:cNvSpPr>
            <p:nvPr/>
          </p:nvSpPr>
          <p:spPr bwMode="auto">
            <a:xfrm>
              <a:off x="954" y="3198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5F5F5F">
                    <a:gamma/>
                    <a:tint val="50196"/>
                    <a:invGamma/>
                  </a:srgb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>
              <a:spLocks/>
            </p:cNvSpPr>
            <p:nvPr/>
          </p:nvSpPr>
          <p:spPr bwMode="auto">
            <a:xfrm>
              <a:off x="954" y="3198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84" y="336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384" y="336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30196"/>
                    <a:invGamma/>
                  </a:scheme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Freeform 19"/>
            <p:cNvSpPr>
              <a:spLocks/>
            </p:cNvSpPr>
            <p:nvPr/>
          </p:nvSpPr>
          <p:spPr bwMode="auto">
            <a:xfrm>
              <a:off x="954" y="3486"/>
              <a:ext cx="385" cy="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336"/>
                </a:cxn>
                <a:cxn ang="0">
                  <a:pos x="384" y="48"/>
                </a:cxn>
                <a:cxn ang="0">
                  <a:pos x="0" y="0"/>
                </a:cxn>
              </a:cxnLst>
              <a:rect l="0" t="0" r="r" b="b"/>
              <a:pathLst>
                <a:path w="385" h="337">
                  <a:moveTo>
                    <a:pt x="0" y="0"/>
                  </a:moveTo>
                  <a:lnTo>
                    <a:pt x="192" y="336"/>
                  </a:lnTo>
                  <a:lnTo>
                    <a:pt x="384" y="4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4" name="Freeform 20"/>
            <p:cNvSpPr>
              <a:spLocks/>
            </p:cNvSpPr>
            <p:nvPr/>
          </p:nvSpPr>
          <p:spPr bwMode="auto">
            <a:xfrm>
              <a:off x="1146" y="3534"/>
              <a:ext cx="337" cy="289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192"/>
                </a:cxn>
                <a:cxn ang="0">
                  <a:pos x="0" y="288"/>
                </a:cxn>
                <a:cxn ang="0">
                  <a:pos x="192" y="0"/>
                </a:cxn>
              </a:cxnLst>
              <a:rect l="0" t="0" r="r" b="b"/>
              <a:pathLst>
                <a:path w="337" h="289">
                  <a:moveTo>
                    <a:pt x="192" y="0"/>
                  </a:moveTo>
                  <a:lnTo>
                    <a:pt x="336" y="192"/>
                  </a:lnTo>
                  <a:lnTo>
                    <a:pt x="0" y="288"/>
                  </a:lnTo>
                  <a:lnTo>
                    <a:pt x="19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5F5F5F">
                    <a:gamma/>
                    <a:tint val="50196"/>
                    <a:invGamma/>
                  </a:srgb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911600" y="4760913"/>
            <a:ext cx="1220788" cy="571500"/>
            <a:chOff x="2679" y="3379"/>
            <a:chExt cx="769" cy="385"/>
          </a:xfrm>
        </p:grpSpPr>
        <p:sp>
          <p:nvSpPr>
            <p:cNvPr id="93207" name="Freeform 23"/>
            <p:cNvSpPr>
              <a:spLocks/>
            </p:cNvSpPr>
            <p:nvPr/>
          </p:nvSpPr>
          <p:spPr bwMode="auto">
            <a:xfrm>
              <a:off x="2679" y="3379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24"/>
            <p:cNvSpPr>
              <a:spLocks/>
            </p:cNvSpPr>
            <p:nvPr/>
          </p:nvSpPr>
          <p:spPr bwMode="auto">
            <a:xfrm>
              <a:off x="2679" y="3379"/>
              <a:ext cx="529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528" y="144"/>
                </a:cxn>
                <a:cxn ang="0">
                  <a:pos x="432" y="0"/>
                </a:cxn>
                <a:cxn ang="0">
                  <a:pos x="0" y="288"/>
                </a:cxn>
              </a:cxnLst>
              <a:rect l="0" t="0" r="r" b="b"/>
              <a:pathLst>
                <a:path w="529" h="289">
                  <a:moveTo>
                    <a:pt x="0" y="288"/>
                  </a:moveTo>
                  <a:lnTo>
                    <a:pt x="528" y="144"/>
                  </a:lnTo>
                  <a:lnTo>
                    <a:pt x="432" y="0"/>
                  </a:lnTo>
                  <a:lnTo>
                    <a:pt x="0" y="28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Freeform 25"/>
            <p:cNvSpPr>
              <a:spLocks/>
            </p:cNvSpPr>
            <p:nvPr/>
          </p:nvSpPr>
          <p:spPr bwMode="auto">
            <a:xfrm>
              <a:off x="2679" y="3523"/>
              <a:ext cx="769" cy="14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768" y="48"/>
                </a:cxn>
                <a:cxn ang="0">
                  <a:pos x="0" y="144"/>
                </a:cxn>
              </a:cxnLst>
              <a:rect l="0" t="0" r="r" b="b"/>
              <a:pathLst>
                <a:path w="769" h="145">
                  <a:moveTo>
                    <a:pt x="0" y="144"/>
                  </a:moveTo>
                  <a:lnTo>
                    <a:pt x="528" y="0"/>
                  </a:lnTo>
                  <a:lnTo>
                    <a:pt x="768" y="48"/>
                  </a:lnTo>
                  <a:lnTo>
                    <a:pt x="0" y="144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Freeform 26"/>
            <p:cNvSpPr>
              <a:spLocks/>
            </p:cNvSpPr>
            <p:nvPr/>
          </p:nvSpPr>
          <p:spPr bwMode="auto">
            <a:xfrm>
              <a:off x="2679" y="3571"/>
              <a:ext cx="769" cy="193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68" y="0"/>
                </a:cxn>
                <a:cxn ang="0">
                  <a:pos x="576" y="192"/>
                </a:cxn>
                <a:cxn ang="0">
                  <a:pos x="0" y="96"/>
                </a:cxn>
              </a:cxnLst>
              <a:rect l="0" t="0" r="r" b="b"/>
              <a:pathLst>
                <a:path w="769" h="193">
                  <a:moveTo>
                    <a:pt x="0" y="96"/>
                  </a:moveTo>
                  <a:lnTo>
                    <a:pt x="768" y="0"/>
                  </a:lnTo>
                  <a:lnTo>
                    <a:pt x="576" y="192"/>
                  </a:lnTo>
                  <a:lnTo>
                    <a:pt x="0" y="96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3286125" y="5487988"/>
            <a:ext cx="224155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GL_TRIANGLE_FAN</a:t>
            </a:r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398463" y="2814638"/>
            <a:ext cx="14224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GL_POINTS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033463" y="2436813"/>
            <a:ext cx="285750" cy="242887"/>
            <a:chOff x="740" y="2067"/>
            <a:chExt cx="180" cy="164"/>
          </a:xfrm>
        </p:grpSpPr>
        <p:sp>
          <p:nvSpPr>
            <p:cNvPr id="93215" name="Rectangle 31"/>
            <p:cNvSpPr>
              <a:spLocks noChangeArrowheads="1"/>
            </p:cNvSpPr>
            <p:nvPr/>
          </p:nvSpPr>
          <p:spPr bwMode="auto">
            <a:xfrm>
              <a:off x="770" y="2067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6" name="Rectangle 32"/>
            <p:cNvSpPr>
              <a:spLocks noChangeArrowheads="1"/>
            </p:cNvSpPr>
            <p:nvPr/>
          </p:nvSpPr>
          <p:spPr bwMode="auto">
            <a:xfrm>
              <a:off x="861" y="2094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7" name="Rectangle 33"/>
            <p:cNvSpPr>
              <a:spLocks noChangeArrowheads="1"/>
            </p:cNvSpPr>
            <p:nvPr/>
          </p:nvSpPr>
          <p:spPr bwMode="auto">
            <a:xfrm>
              <a:off x="740" y="217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8" name="Rectangle 34"/>
            <p:cNvSpPr>
              <a:spLocks noChangeArrowheads="1"/>
            </p:cNvSpPr>
            <p:nvPr/>
          </p:nvSpPr>
          <p:spPr bwMode="auto">
            <a:xfrm>
              <a:off x="899" y="221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997075" y="2676525"/>
            <a:ext cx="838200" cy="498475"/>
            <a:chOff x="1434" y="1514"/>
            <a:chExt cx="528" cy="336"/>
          </a:xfrm>
        </p:grpSpPr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V="1">
              <a:off x="1434" y="1514"/>
              <a:ext cx="32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2" name="Line 38"/>
            <p:cNvSpPr>
              <a:spLocks noChangeShapeType="1"/>
            </p:cNvSpPr>
            <p:nvPr/>
          </p:nvSpPr>
          <p:spPr bwMode="auto">
            <a:xfrm>
              <a:off x="1762" y="1628"/>
              <a:ext cx="20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3" name="Rectangle 39"/>
          <p:cNvSpPr>
            <a:spLocks noChangeArrowheads="1"/>
          </p:cNvSpPr>
          <p:nvPr/>
        </p:nvSpPr>
        <p:spPr bwMode="auto">
          <a:xfrm>
            <a:off x="1714500" y="3244850"/>
            <a:ext cx="12858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GL_LINES</a:t>
            </a:r>
          </a:p>
        </p:txBody>
      </p:sp>
      <p:sp>
        <p:nvSpPr>
          <p:cNvPr id="93225" name="Freeform 41"/>
          <p:cNvSpPr>
            <a:spLocks/>
          </p:cNvSpPr>
          <p:nvPr/>
        </p:nvSpPr>
        <p:spPr bwMode="auto">
          <a:xfrm>
            <a:off x="5686425" y="2678113"/>
            <a:ext cx="1055688" cy="1060450"/>
          </a:xfrm>
          <a:custGeom>
            <a:avLst/>
            <a:gdLst/>
            <a:ahLst/>
            <a:cxnLst>
              <a:cxn ang="0">
                <a:pos x="336" y="307"/>
              </a:cxn>
              <a:cxn ang="0">
                <a:pos x="243" y="50"/>
              </a:cxn>
              <a:cxn ang="0">
                <a:pos x="586" y="0"/>
              </a:cxn>
              <a:cxn ang="0">
                <a:pos x="0" y="264"/>
              </a:cxn>
              <a:cxn ang="0">
                <a:pos x="429" y="714"/>
              </a:cxn>
              <a:cxn ang="0">
                <a:pos x="664" y="278"/>
              </a:cxn>
              <a:cxn ang="0">
                <a:pos x="336" y="307"/>
              </a:cxn>
            </a:cxnLst>
            <a:rect l="0" t="0" r="r" b="b"/>
            <a:pathLst>
              <a:path w="665" h="715">
                <a:moveTo>
                  <a:pt x="336" y="307"/>
                </a:moveTo>
                <a:lnTo>
                  <a:pt x="243" y="50"/>
                </a:lnTo>
                <a:lnTo>
                  <a:pt x="586" y="0"/>
                </a:lnTo>
                <a:lnTo>
                  <a:pt x="0" y="264"/>
                </a:lnTo>
                <a:lnTo>
                  <a:pt x="429" y="714"/>
                </a:lnTo>
                <a:lnTo>
                  <a:pt x="664" y="278"/>
                </a:lnTo>
                <a:lnTo>
                  <a:pt x="336" y="30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26" name="Rectangle 42"/>
          <p:cNvSpPr>
            <a:spLocks noChangeArrowheads="1"/>
          </p:cNvSpPr>
          <p:nvPr/>
        </p:nvSpPr>
        <p:spPr bwMode="auto">
          <a:xfrm>
            <a:off x="5207000" y="3830638"/>
            <a:ext cx="18319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GL_LINE_LOOP</a:t>
            </a:r>
          </a:p>
        </p:txBody>
      </p:sp>
      <p:sp>
        <p:nvSpPr>
          <p:cNvPr id="93228" name="Freeform 44"/>
          <p:cNvSpPr>
            <a:spLocks/>
          </p:cNvSpPr>
          <p:nvPr/>
        </p:nvSpPr>
        <p:spPr bwMode="auto">
          <a:xfrm>
            <a:off x="3502025" y="1960563"/>
            <a:ext cx="1441450" cy="987425"/>
          </a:xfrm>
          <a:custGeom>
            <a:avLst/>
            <a:gdLst/>
            <a:ahLst/>
            <a:cxnLst>
              <a:cxn ang="0">
                <a:pos x="393" y="471"/>
              </a:cxn>
              <a:cxn ang="0">
                <a:pos x="115" y="79"/>
              </a:cxn>
              <a:cxn ang="0">
                <a:pos x="0" y="379"/>
              </a:cxn>
              <a:cxn ang="0">
                <a:pos x="907" y="229"/>
              </a:cxn>
              <a:cxn ang="0">
                <a:pos x="407" y="0"/>
              </a:cxn>
              <a:cxn ang="0">
                <a:pos x="715" y="557"/>
              </a:cxn>
              <a:cxn ang="0">
                <a:pos x="315" y="664"/>
              </a:cxn>
            </a:cxnLst>
            <a:rect l="0" t="0" r="r" b="b"/>
            <a:pathLst>
              <a:path w="908" h="665">
                <a:moveTo>
                  <a:pt x="393" y="471"/>
                </a:moveTo>
                <a:lnTo>
                  <a:pt x="115" y="79"/>
                </a:lnTo>
                <a:lnTo>
                  <a:pt x="0" y="379"/>
                </a:lnTo>
                <a:lnTo>
                  <a:pt x="907" y="229"/>
                </a:lnTo>
                <a:lnTo>
                  <a:pt x="407" y="0"/>
                </a:lnTo>
                <a:lnTo>
                  <a:pt x="715" y="557"/>
                </a:lnTo>
                <a:lnTo>
                  <a:pt x="315" y="6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29" name="Rectangle 45"/>
          <p:cNvSpPr>
            <a:spLocks noChangeArrowheads="1"/>
          </p:cNvSpPr>
          <p:nvPr/>
        </p:nvSpPr>
        <p:spPr bwMode="auto">
          <a:xfrm>
            <a:off x="3138488" y="3167063"/>
            <a:ext cx="19685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GL_LINE_STRIP</a:t>
            </a:r>
          </a:p>
        </p:txBody>
      </p:sp>
      <p:sp>
        <p:nvSpPr>
          <p:cNvPr id="93231" name="Freeform 47"/>
          <p:cNvSpPr>
            <a:spLocks/>
          </p:cNvSpPr>
          <p:nvPr/>
        </p:nvSpPr>
        <p:spPr bwMode="auto">
          <a:xfrm>
            <a:off x="2535238" y="3832225"/>
            <a:ext cx="387350" cy="277813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171"/>
              </a:cxn>
              <a:cxn ang="0">
                <a:pos x="243" y="186"/>
              </a:cxn>
              <a:cxn ang="0">
                <a:pos x="158" y="0"/>
              </a:cxn>
            </a:cxnLst>
            <a:rect l="0" t="0" r="r" b="b"/>
            <a:pathLst>
              <a:path w="244" h="187">
                <a:moveTo>
                  <a:pt x="158" y="0"/>
                </a:moveTo>
                <a:lnTo>
                  <a:pt x="0" y="171"/>
                </a:lnTo>
                <a:lnTo>
                  <a:pt x="243" y="186"/>
                </a:lnTo>
                <a:lnTo>
                  <a:pt x="158" y="0"/>
                </a:lnTo>
              </a:path>
            </a:pathLst>
          </a:custGeom>
          <a:solidFill>
            <a:srgbClr val="FFFF00"/>
          </a:solidFill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32" name="Freeform 48"/>
          <p:cNvSpPr>
            <a:spLocks/>
          </p:cNvSpPr>
          <p:nvPr/>
        </p:nvSpPr>
        <p:spPr bwMode="auto">
          <a:xfrm>
            <a:off x="2978150" y="4054475"/>
            <a:ext cx="715963" cy="427038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0" y="179"/>
              </a:cxn>
              <a:cxn ang="0">
                <a:pos x="450" y="286"/>
              </a:cxn>
              <a:cxn ang="0">
                <a:pos x="129" y="0"/>
              </a:cxn>
            </a:cxnLst>
            <a:rect l="0" t="0" r="r" b="b"/>
            <a:pathLst>
              <a:path w="451" h="287">
                <a:moveTo>
                  <a:pt x="129" y="0"/>
                </a:moveTo>
                <a:lnTo>
                  <a:pt x="0" y="179"/>
                </a:lnTo>
                <a:lnTo>
                  <a:pt x="450" y="286"/>
                </a:lnTo>
                <a:lnTo>
                  <a:pt x="129" y="0"/>
                </a:lnTo>
              </a:path>
            </a:pathLst>
          </a:custGeom>
          <a:solidFill>
            <a:srgbClr val="66FF66"/>
          </a:solidFill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233" name="Rectangle 49"/>
          <p:cNvSpPr>
            <a:spLocks noChangeArrowheads="1"/>
          </p:cNvSpPr>
          <p:nvPr/>
        </p:nvSpPr>
        <p:spPr bwMode="auto">
          <a:xfrm>
            <a:off x="2106613" y="4603750"/>
            <a:ext cx="18319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GL_TRIANGLES</a:t>
            </a:r>
          </a:p>
        </p:txBody>
      </p:sp>
    </p:spTree>
    <p:extLst>
      <p:ext uri="{BB962C8B-B14F-4D97-AF65-F5344CB8AC3E}">
        <p14:creationId xmlns:p14="http://schemas.microsoft.com/office/powerpoint/2010/main" val="33614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These slides can only be used as study material for the class 470 at ASU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slides cannot be distributed or used for another purpose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Polygon Issues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sz="2400" dirty="0"/>
              <a:t>OpenGL will only display polygons correctly that are</a:t>
            </a:r>
          </a:p>
          <a:p>
            <a:pPr lvl="1"/>
            <a:r>
              <a:rPr lang="en-US" sz="2000" u="sng" dirty="0"/>
              <a:t>Simple</a:t>
            </a:r>
            <a:r>
              <a:rPr lang="en-US" sz="2000" dirty="0"/>
              <a:t>: edges cannot cross</a:t>
            </a:r>
          </a:p>
          <a:p>
            <a:pPr lvl="1"/>
            <a:r>
              <a:rPr lang="en-US" sz="2000" u="sng" dirty="0"/>
              <a:t>Convex</a:t>
            </a:r>
            <a:r>
              <a:rPr lang="en-US" sz="2000" dirty="0"/>
              <a:t>: All points on line segment between two points in a polygon are also in the polygon</a:t>
            </a:r>
          </a:p>
          <a:p>
            <a:pPr lvl="1"/>
            <a:r>
              <a:rPr lang="en-US" sz="2000" u="sng" dirty="0"/>
              <a:t>Flat</a:t>
            </a:r>
            <a:r>
              <a:rPr lang="en-US" sz="2000" dirty="0"/>
              <a:t>: all vertices are in the same plane</a:t>
            </a:r>
          </a:p>
          <a:p>
            <a:r>
              <a:rPr lang="en-US" sz="2400" dirty="0"/>
              <a:t>User program can check if above true</a:t>
            </a:r>
          </a:p>
          <a:p>
            <a:pPr lvl="1"/>
            <a:r>
              <a:rPr lang="en-US" sz="2000" dirty="0"/>
              <a:t>OpenGL will produce output if these conditions are violated but it may not be what is desired</a:t>
            </a:r>
          </a:p>
          <a:p>
            <a:r>
              <a:rPr lang="en-US" sz="2400" dirty="0"/>
              <a:t>Triangles satisfy all conditions</a:t>
            </a:r>
          </a:p>
          <a:p>
            <a:pPr lvl="2"/>
            <a:endParaRPr lang="en-US" sz="1800" dirty="0"/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1447800" y="5334000"/>
            <a:ext cx="2057400" cy="685800"/>
          </a:xfrm>
          <a:prstGeom prst="flowChartCollat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7086600" y="4800600"/>
            <a:ext cx="1066800" cy="914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600200" y="6019800"/>
            <a:ext cx="21351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000">
                <a:latin typeface="Times New Roman" charset="0"/>
              </a:rPr>
              <a:t>nonsimple polygon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6324600" y="5867400"/>
            <a:ext cx="2193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000">
                <a:latin typeface="Times New Roman" charset="0"/>
              </a:rPr>
              <a:t>nonconvex polygon</a:t>
            </a:r>
          </a:p>
        </p:txBody>
      </p:sp>
    </p:spTree>
    <p:extLst>
      <p:ext uri="{BB962C8B-B14F-4D97-AF65-F5344CB8AC3E}">
        <p14:creationId xmlns:p14="http://schemas.microsoft.com/office/powerpoint/2010/main" val="39347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Taxonomy of Planar Geometric Projections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2743200" y="25146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2743200" y="2514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6324600" y="2514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2" name="Text Box 8"/>
          <p:cNvSpPr>
            <a:spLocks noGrp="1" noChangeArrowheads="1"/>
          </p:cNvSpPr>
          <p:nvPr>
            <p:ph type="body" idx="1"/>
          </p:nvPr>
        </p:nvSpPr>
        <p:spPr>
          <a:xfrm>
            <a:off x="2209800" y="2971800"/>
            <a:ext cx="1219200" cy="5334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smtClean="0"/>
              <a:t>parallel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486400" y="2971800"/>
            <a:ext cx="17446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perspective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743200" y="3352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1219200" y="3962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6324600" y="3352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4724400" y="39624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219200" y="3962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343400" y="3962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905000" y="4572000"/>
            <a:ext cx="19050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axonometric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04800" y="4495800"/>
            <a:ext cx="2057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  multiview</a:t>
            </a:r>
          </a:p>
          <a:p>
            <a:pPr marL="190500" indent="-190500"/>
            <a:r>
              <a:rPr lang="en-US">
                <a:latin typeface="Arial" charset="0"/>
              </a:rPr>
              <a:t>orthographic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810000" y="4572000"/>
            <a:ext cx="12192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oblique</a:t>
            </a:r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2743200" y="3962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2743200" y="4953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1219200" y="53340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219200" y="5334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2743200" y="5334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4343400" y="5334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457200" y="5715000"/>
            <a:ext cx="14478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isometric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2209800" y="5715000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dimetric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3810000" y="5715000"/>
            <a:ext cx="13716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trimetric</a:t>
            </a: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47244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63246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78486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715000" y="4267200"/>
            <a:ext cx="12192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2 point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267200" y="4267200"/>
            <a:ext cx="12192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1 point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7239000" y="4267200"/>
            <a:ext cx="12192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3 point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2590800" y="1752600"/>
            <a:ext cx="40386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>
                <a:latin typeface="Arial" charset="0"/>
              </a:rPr>
              <a:t>planar geometric projections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4419600" y="2133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OpenGL Orthogonal Viewing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9144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b="1" smtClean="0">
                <a:latin typeface="Courier New" charset="0"/>
              </a:rPr>
              <a:t>glOrtho(left,right,bottom,top,near,far)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916238" y="5611813"/>
            <a:ext cx="5141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near</a:t>
            </a:r>
            <a:r>
              <a:rPr lang="en-US"/>
              <a:t> </a:t>
            </a:r>
            <a:r>
              <a:rPr lang="en-US">
                <a:latin typeface="Arial" charset="0"/>
              </a:rPr>
              <a:t>and</a:t>
            </a:r>
            <a:r>
              <a:rPr lang="en-US"/>
              <a:t> </a:t>
            </a:r>
            <a:r>
              <a:rPr lang="en-US" sz="2000" b="1">
                <a:latin typeface="Courier New" charset="0"/>
              </a:rPr>
              <a:t>far</a:t>
            </a:r>
            <a:r>
              <a:rPr lang="en-US"/>
              <a:t> </a:t>
            </a:r>
            <a:r>
              <a:rPr lang="en-US">
                <a:latin typeface="Arial" charset="0"/>
              </a:rPr>
              <a:t>measured </a:t>
            </a:r>
            <a:r>
              <a:rPr lang="en-US" u="sng">
                <a:latin typeface="Arial" charset="0"/>
              </a:rPr>
              <a:t>from</a:t>
            </a:r>
            <a:r>
              <a:rPr lang="en-US">
                <a:latin typeface="Arial" charset="0"/>
              </a:rPr>
              <a:t> camera</a:t>
            </a:r>
          </a:p>
        </p:txBody>
      </p:sp>
      <p:pic>
        <p:nvPicPr>
          <p:cNvPr id="3379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06613"/>
            <a:ext cx="5029200" cy="324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092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smtClean="0"/>
              <a:t>OpenGL Perspective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b="1" smtClean="0">
                <a:latin typeface="Courier New" charset="0"/>
              </a:rPr>
              <a:t>glFrustum(left,right,bottom,top,near,far)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0"/>
            <a:ext cx="6376988" cy="3567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4823" name="Line 9"/>
          <p:cNvSpPr>
            <a:spLocks noChangeShapeType="1"/>
          </p:cNvSpPr>
          <p:nvPr/>
        </p:nvSpPr>
        <p:spPr bwMode="auto">
          <a:xfrm flipH="1">
            <a:off x="1752600" y="4495800"/>
            <a:ext cx="990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View Normalization</a:t>
            </a:r>
            <a:endParaRPr lang="en-US" sz="4100" dirty="0"/>
          </a:p>
        </p:txBody>
      </p:sp>
      <p:sp>
        <p:nvSpPr>
          <p:cNvPr id="343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derive a different projection matrix for each type of </a:t>
            </a:r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Convert </a:t>
            </a:r>
            <a:r>
              <a:rPr lang="en-US" dirty="0"/>
              <a:t>all projections to orthogonal projections with the default view </a:t>
            </a:r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Known as </a:t>
            </a:r>
            <a:r>
              <a:rPr lang="en-US" i="1" dirty="0" smtClean="0"/>
              <a:t>view normalization</a:t>
            </a:r>
            <a:endParaRPr lang="en-US" i="1" dirty="0"/>
          </a:p>
          <a:p>
            <a:r>
              <a:rPr lang="en-US" dirty="0"/>
              <a:t>This strategy allows us to use standard transformations in the pipeline and makes for efficient clipping</a:t>
            </a:r>
          </a:p>
        </p:txBody>
      </p:sp>
    </p:spTree>
    <p:extLst>
      <p:ext uri="{BB962C8B-B14F-4D97-AF65-F5344CB8AC3E}">
        <p14:creationId xmlns:p14="http://schemas.microsoft.com/office/powerpoint/2010/main" val="3560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Surface Removal</a:t>
            </a:r>
            <a:endParaRPr lang="en-US" dirty="0"/>
          </a:p>
        </p:txBody>
      </p:sp>
      <p:pic>
        <p:nvPicPr>
          <p:cNvPr id="43010" name="Picture 2" descr="http://www.cmspro.com/images/3d/Render1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524000"/>
            <a:ext cx="5770289" cy="3124200"/>
          </a:xfrm>
          <a:prstGeom prst="rect">
            <a:avLst/>
          </a:prstGeom>
          <a:noFill/>
        </p:spPr>
      </p:pic>
      <p:pic>
        <p:nvPicPr>
          <p:cNvPr id="43012" name="Picture 4" descr="http://www.cmspro.com/images/3d/Render2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74136" y="3657830"/>
            <a:ext cx="5769864" cy="31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06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Painter’s Algorithm</a:t>
            </a:r>
            <a:endParaRPr lang="en-US" dirty="0"/>
          </a:p>
        </p:txBody>
      </p:sp>
      <p:pic>
        <p:nvPicPr>
          <p:cNvPr id="45058" name="Picture 2" descr="http://upload.wikimedia.org/wikipedia/commons/8/84/Painter's_algorith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715375" cy="2180871"/>
          </a:xfrm>
          <a:prstGeom prst="rect">
            <a:avLst/>
          </a:prstGeom>
          <a:noFill/>
        </p:spPr>
      </p:pic>
      <p:pic>
        <p:nvPicPr>
          <p:cNvPr id="45060" name="Picture 4" descr="http://upload.wikimedia.org/wikipedia/commons/thumb/7/78/Painters_problem.svg/280px-Painters_problem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905250"/>
            <a:ext cx="2667000" cy="2952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444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depth information per pixel</a:t>
            </a:r>
          </a:p>
          <a:p>
            <a:r>
              <a:rPr lang="en-US" dirty="0" smtClean="0"/>
              <a:t>We know depth for each</a:t>
            </a:r>
          </a:p>
          <a:p>
            <a:pPr lvl="1"/>
            <a:r>
              <a:rPr lang="en-US" dirty="0" smtClean="0"/>
              <a:t>Can interpolate</a:t>
            </a:r>
          </a:p>
          <a:p>
            <a:r>
              <a:rPr lang="en-US" dirty="0" smtClean="0"/>
              <a:t>Add a depth buffer to the frame buffer</a:t>
            </a:r>
          </a:p>
          <a:p>
            <a:pPr lvl="1"/>
            <a:r>
              <a:rPr lang="en-US" dirty="0" smtClean="0"/>
              <a:t>Initialized to max depth</a:t>
            </a:r>
          </a:p>
          <a:p>
            <a:r>
              <a:rPr lang="en-US" dirty="0" smtClean="0"/>
              <a:t>When drawing a color pixel in frame buffer</a:t>
            </a:r>
          </a:p>
          <a:p>
            <a:pPr lvl="1"/>
            <a:r>
              <a:rPr lang="en-US" dirty="0" smtClean="0"/>
              <a:t>Check if existing pixel is closer</a:t>
            </a:r>
          </a:p>
          <a:p>
            <a:pPr lvl="2"/>
            <a:r>
              <a:rPr lang="en-US" dirty="0" smtClean="0"/>
              <a:t>If it is closer, discard new pixel</a:t>
            </a:r>
          </a:p>
          <a:p>
            <a:pPr lvl="2"/>
            <a:r>
              <a:rPr lang="en-US" dirty="0" smtClean="0"/>
              <a:t>It is further away, draw pixel and update z-buffer</a:t>
            </a:r>
          </a:p>
        </p:txBody>
      </p:sp>
    </p:spTree>
    <p:extLst>
      <p:ext uri="{BB962C8B-B14F-4D97-AF65-F5344CB8AC3E}">
        <p14:creationId xmlns:p14="http://schemas.microsoft.com/office/powerpoint/2010/main" val="18147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Phong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 smtClean="0"/>
              <a:t>A simple model that can be computed rapidly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Has three components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Diffuse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Specular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Ambient</a:t>
            </a:r>
          </a:p>
          <a:p>
            <a:pPr>
              <a:lnSpc>
                <a:spcPct val="90000"/>
              </a:lnSpc>
            </a:pPr>
            <a:r>
              <a:rPr lang="en-US" sz="2700" dirty="0" smtClean="0"/>
              <a:t>Uses four vectors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source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viewer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Normal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Perfect reflector</a:t>
            </a:r>
          </a:p>
        </p:txBody>
      </p:sp>
      <p:pic>
        <p:nvPicPr>
          <p:cNvPr id="27654" name="Picture 5" descr="AN06F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00400"/>
            <a:ext cx="40767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17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light computation</a:t>
            </a:r>
          </a:p>
          <a:p>
            <a:r>
              <a:rPr lang="en-US" dirty="0" smtClean="0"/>
              <a:t>Light intensity I computed for each color component (R, G, B)</a:t>
            </a:r>
          </a:p>
          <a:p>
            <a:pPr lvl="1"/>
            <a:r>
              <a:rPr lang="en-US" dirty="0" smtClean="0"/>
              <a:t>3D-vector (but not for x, y, z)</a:t>
            </a:r>
          </a:p>
          <a:p>
            <a:pPr algn="ctr">
              <a:buNone/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8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243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  <a:endParaRPr lang="en-US" dirty="0" smtClean="0"/>
          </a:p>
          <a:p>
            <a:r>
              <a:rPr lang="en-US" dirty="0" smtClean="0"/>
              <a:t>09:00AM </a:t>
            </a:r>
            <a:r>
              <a:rPr lang="en-US" dirty="0" smtClean="0"/>
              <a:t>– </a:t>
            </a:r>
            <a:r>
              <a:rPr lang="en-US" dirty="0" smtClean="0"/>
              <a:t>10:15AM </a:t>
            </a:r>
            <a:r>
              <a:rPr lang="en-US" dirty="0" smtClean="0"/>
              <a:t>(sharp)</a:t>
            </a:r>
          </a:p>
          <a:p>
            <a:r>
              <a:rPr lang="en-US" dirty="0" smtClean="0"/>
              <a:t>BYAC 150(this </a:t>
            </a:r>
            <a:r>
              <a:rPr lang="en-US" dirty="0" smtClean="0"/>
              <a:t>room)</a:t>
            </a:r>
          </a:p>
          <a:p>
            <a:r>
              <a:rPr lang="en-US" dirty="0" smtClean="0"/>
              <a:t>20% of final grade! </a:t>
            </a:r>
          </a:p>
          <a:p>
            <a:r>
              <a:rPr lang="en-US" dirty="0" smtClean="0"/>
              <a:t>Make-up exams - Only for unforeseen circumstances (proof!)</a:t>
            </a:r>
          </a:p>
        </p:txBody>
      </p:sp>
    </p:spTree>
    <p:extLst>
      <p:ext uri="{BB962C8B-B14F-4D97-AF65-F5344CB8AC3E}">
        <p14:creationId xmlns:p14="http://schemas.microsoft.com/office/powerpoint/2010/main" val="42632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Lambertian Surface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Perfectly diffuse reflector</a:t>
            </a:r>
          </a:p>
          <a:p>
            <a:r>
              <a:rPr lang="en-US" dirty="0" smtClean="0"/>
              <a:t>Light scattered equally in all directions</a:t>
            </a:r>
          </a:p>
          <a:p>
            <a:r>
              <a:rPr lang="en-US" dirty="0" smtClean="0"/>
              <a:t>Amount of light reflected is proportional to the vertical component of incoming light</a:t>
            </a:r>
          </a:p>
          <a:p>
            <a:pPr lvl="1"/>
            <a:r>
              <a:rPr lang="en-US" dirty="0" smtClean="0"/>
              <a:t>reflected light ~</a:t>
            </a:r>
            <a:r>
              <a:rPr lang="en-US" dirty="0" err="1" smtClean="0">
                <a:latin typeface="Times New Roman" charset="0"/>
              </a:rPr>
              <a:t>cos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q</a:t>
            </a:r>
            <a:r>
              <a:rPr lang="en-US" baseline="-25000" dirty="0" err="1" smtClean="0">
                <a:latin typeface="Times New Roman" charset="0"/>
              </a:rPr>
              <a:t>i</a:t>
            </a:r>
            <a:endParaRPr lang="en-US" baseline="-25000" dirty="0" smtClean="0">
              <a:latin typeface="Times New Roman" charset="0"/>
            </a:endParaRPr>
          </a:p>
          <a:p>
            <a:pPr lvl="1"/>
            <a:r>
              <a:rPr lang="en-US" dirty="0" err="1" smtClean="0">
                <a:latin typeface="Times New Roman" charset="0"/>
              </a:rPr>
              <a:t>cos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q</a:t>
            </a:r>
            <a:r>
              <a:rPr lang="en-US" baseline="-25000" dirty="0" err="1" smtClean="0">
                <a:latin typeface="Times New Roman" charset="0"/>
              </a:rPr>
              <a:t>i</a:t>
            </a:r>
            <a:r>
              <a:rPr lang="en-US" dirty="0" smtClean="0"/>
              <a:t> = </a:t>
            </a:r>
            <a:r>
              <a:rPr lang="en-US" b="1" dirty="0" smtClean="0">
                <a:latin typeface="Times New Roman" charset="0"/>
              </a:rPr>
              <a:t>l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charset="0"/>
                <a:cs typeface="Times New Roman" charset="0"/>
              </a:rPr>
              <a:t>· </a:t>
            </a:r>
            <a:r>
              <a:rPr lang="en-US" sz="2400" b="1" dirty="0" smtClean="0">
                <a:latin typeface="Times New Roman" charset="0"/>
                <a:cs typeface="Times New Roman" charset="0"/>
              </a:rPr>
              <a:t>n </a:t>
            </a:r>
            <a:r>
              <a:rPr lang="en-US" dirty="0" smtClean="0">
                <a:cs typeface="Times New Roman" charset="0"/>
              </a:rPr>
              <a:t>if vectors normalized</a:t>
            </a:r>
          </a:p>
          <a:p>
            <a:pPr lvl="1"/>
            <a:r>
              <a:rPr lang="en-US" dirty="0" smtClean="0">
                <a:cs typeface="Times New Roman" charset="0"/>
              </a:rPr>
              <a:t>There are also three coefficients,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k</a:t>
            </a:r>
            <a:r>
              <a:rPr lang="en-US" baseline="-25000" dirty="0" err="1" smtClean="0">
                <a:latin typeface="Times New Roman" charset="0"/>
                <a:cs typeface="Times New Roman" charset="0"/>
              </a:rPr>
              <a:t>r</a:t>
            </a:r>
            <a:r>
              <a:rPr lang="en-US" dirty="0" smtClean="0">
                <a:latin typeface="Times New Roman" charset="0"/>
                <a:cs typeface="Times New Roman" charset="0"/>
              </a:rPr>
              <a:t>, k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b</a:t>
            </a:r>
            <a:r>
              <a:rPr lang="en-US" dirty="0" smtClean="0">
                <a:latin typeface="Times New Roman" charset="0"/>
                <a:cs typeface="Times New Roman" charset="0"/>
              </a:rPr>
              <a:t>, k</a:t>
            </a:r>
            <a:r>
              <a:rPr lang="en-US" baseline="-25000" dirty="0" smtClean="0">
                <a:latin typeface="Times New Roman" charset="0"/>
                <a:cs typeface="Times New Roman" charset="0"/>
              </a:rPr>
              <a:t>g</a:t>
            </a:r>
            <a:r>
              <a:rPr lang="en-US" dirty="0" smtClean="0">
                <a:cs typeface="Times New Roman" charset="0"/>
              </a:rPr>
              <a:t> that show how much of each color component is reflected</a:t>
            </a:r>
            <a:endParaRPr lang="en-US" b="1" baseline="-25000" dirty="0" smtClean="0">
              <a:latin typeface="Times New Roman" charset="0"/>
            </a:endParaRP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6887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>
            <a:normAutofit/>
          </a:bodyPr>
          <a:lstStyle/>
          <a:p>
            <a:r>
              <a:rPr lang="en-US" smtClean="0"/>
              <a:t>Modeling Specular Relections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Phong proposed using a term that dropped off as the angle between the viewer and the ideal reflection increased</a:t>
            </a:r>
          </a:p>
        </p:txBody>
      </p:sp>
      <p:pic>
        <p:nvPicPr>
          <p:cNvPr id="31750" name="Picture 4" descr="AN06F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200400"/>
            <a:ext cx="40767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7086600" y="4343400"/>
            <a:ext cx="342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285875" y="3505200"/>
            <a:ext cx="1885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I</a:t>
            </a:r>
            <a:r>
              <a:rPr lang="en-US" baseline="-25000"/>
              <a:t>r</a:t>
            </a:r>
            <a:r>
              <a:rPr lang="en-US"/>
              <a:t> ~ k</a:t>
            </a:r>
            <a:r>
              <a:rPr lang="en-US" baseline="-25000"/>
              <a:t>s</a:t>
            </a:r>
            <a:r>
              <a:rPr lang="en-US"/>
              <a:t> </a:t>
            </a:r>
            <a:r>
              <a:rPr lang="en-US" b="1"/>
              <a:t>I</a:t>
            </a:r>
            <a:r>
              <a:rPr lang="en-US"/>
              <a:t> cos</a:t>
            </a:r>
            <a:r>
              <a:rPr lang="en-US" baseline="30000">
                <a:latin typeface="Symbol" charset="2"/>
              </a:rPr>
              <a:t>a</a:t>
            </a:r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H="1" flipV="1">
            <a:off x="2895600" y="3886200"/>
            <a:ext cx="3810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2590800" y="4724400"/>
            <a:ext cx="1901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shininess coef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071563" y="5562600"/>
            <a:ext cx="2070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absorption coef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905000" y="5105400"/>
            <a:ext cx="24574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incoming intensity</a:t>
            </a: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 flipV="1">
            <a:off x="2286000" y="3886200"/>
            <a:ext cx="1524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V="1">
            <a:off x="1752600" y="4038600"/>
            <a:ext cx="228600" cy="1371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 flipV="1">
            <a:off x="1219200" y="40386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304800" y="4800600"/>
            <a:ext cx="12477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reflected</a:t>
            </a:r>
          </a:p>
          <a:p>
            <a:r>
              <a:rPr lang="en-US"/>
              <a:t>intensity</a:t>
            </a:r>
          </a:p>
        </p:txBody>
      </p:sp>
    </p:spTree>
    <p:extLst>
      <p:ext uri="{BB962C8B-B14F-4D97-AF65-F5344CB8AC3E}">
        <p14:creationId xmlns:p14="http://schemas.microsoft.com/office/powerpoint/2010/main" val="10741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934200" cy="1066800"/>
          </a:xfrm>
        </p:spPr>
        <p:txBody>
          <a:bodyPr>
            <a:normAutofit/>
          </a:bodyPr>
          <a:lstStyle/>
          <a:p>
            <a:r>
              <a:rPr lang="en-US" smtClean="0"/>
              <a:t>Defining a Point Light Source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r>
              <a:rPr lang="en-US" sz="2700" smtClean="0"/>
              <a:t>For each light source, we can set an RGBA for the diffuse, specular, and ambient components, and for the position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5146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736600" y="2889250"/>
            <a:ext cx="7042150" cy="3444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 float diffuse0[]={1.0, 0.0, 0.0, 1.0};</a:t>
            </a:r>
          </a:p>
          <a:p>
            <a:r>
              <a:rPr lang="en-US" sz="2000" b="1">
                <a:latin typeface="Courier New" charset="0"/>
              </a:rPr>
              <a:t>GL float ambient0[]={1.0, 0.0, 0.0, 1.0};</a:t>
            </a:r>
          </a:p>
          <a:p>
            <a:r>
              <a:rPr lang="en-US" sz="2000" b="1">
                <a:latin typeface="Courier New" charset="0"/>
              </a:rPr>
              <a:t>GL float specular0[]={1.0, 0.0, 0.0, 1.0};</a:t>
            </a:r>
          </a:p>
          <a:p>
            <a:r>
              <a:rPr lang="en-US" sz="2000" b="1">
                <a:latin typeface="Courier New" charset="0"/>
              </a:rPr>
              <a:t>Glfloat light0_pos[]={1.0, 2.0, 3,0, 1.0};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glEnable(GL_LIGHTING);</a:t>
            </a:r>
          </a:p>
          <a:p>
            <a:r>
              <a:rPr lang="en-US" sz="2000" b="1">
                <a:latin typeface="Courier New" charset="0"/>
              </a:rPr>
              <a:t>glEnable(GL_LIGHT0);</a:t>
            </a:r>
          </a:p>
          <a:p>
            <a:r>
              <a:rPr lang="en-US" sz="2000" b="1">
                <a:latin typeface="Courier New" charset="0"/>
              </a:rPr>
              <a:t>glLightv(GL_LIGHT0, GL_POSITION, light0_pos);</a:t>
            </a:r>
          </a:p>
          <a:p>
            <a:r>
              <a:rPr lang="en-US" sz="2000" b="1">
                <a:latin typeface="Courier New" charset="0"/>
              </a:rPr>
              <a:t>glLightv(GL_LIGHT0, GL_AMBIENT, ambient0);</a:t>
            </a:r>
          </a:p>
          <a:p>
            <a:r>
              <a:rPr lang="en-US" sz="2000" b="1">
                <a:latin typeface="Courier New" charset="0"/>
              </a:rPr>
              <a:t>glLightv(GL_LIGHT0, GL_DIFFUSE, diffuse0);</a:t>
            </a:r>
          </a:p>
          <a:p>
            <a:r>
              <a:rPr lang="en-US" sz="2000" b="1">
                <a:latin typeface="Courier New" charset="0"/>
              </a:rPr>
              <a:t>glLightv(GL_LIGHT0, GL_SPECULAR, specular0);</a:t>
            </a:r>
          </a:p>
        </p:txBody>
      </p:sp>
    </p:spTree>
    <p:extLst>
      <p:ext uri="{BB962C8B-B14F-4D97-AF65-F5344CB8AC3E}">
        <p14:creationId xmlns:p14="http://schemas.microsoft.com/office/powerpoint/2010/main" val="16051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Properties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Material properties are also part of the OpenGL state and match the terms in the modified Phong model</a:t>
            </a:r>
          </a:p>
          <a:p>
            <a:r>
              <a:rPr lang="en-US" sz="2700" smtClean="0"/>
              <a:t>Set by </a:t>
            </a:r>
            <a:r>
              <a:rPr lang="en-US" sz="2300" b="1" smtClean="0">
                <a:latin typeface="Courier New" charset="0"/>
              </a:rPr>
              <a:t>glMaterialv()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06425" y="3346450"/>
            <a:ext cx="7042150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GLfloat ambient[] = {0.2, 0.2, 0.2, 1.0};</a:t>
            </a:r>
          </a:p>
          <a:p>
            <a:r>
              <a:rPr lang="en-US" sz="2000" b="1">
                <a:latin typeface="Courier New" charset="0"/>
              </a:rPr>
              <a:t>GLfloat diffuse[] = {1.0, 0.8, 0.0, 1.0};</a:t>
            </a:r>
          </a:p>
          <a:p>
            <a:r>
              <a:rPr lang="en-US" sz="2000" b="1">
                <a:latin typeface="Courier New" charset="0"/>
              </a:rPr>
              <a:t>GLfloat specular[] = {1.0, 1.0, 1.0, 1.0};</a:t>
            </a:r>
          </a:p>
          <a:p>
            <a:r>
              <a:rPr lang="en-US" sz="2000" b="1">
                <a:latin typeface="Courier New" charset="0"/>
              </a:rPr>
              <a:t>GLfloat shine = 100.0</a:t>
            </a:r>
          </a:p>
          <a:p>
            <a:r>
              <a:rPr lang="en-US" sz="2000" b="1">
                <a:latin typeface="Courier New" charset="0"/>
              </a:rPr>
              <a:t>glMaterialf(GL_FRONT, GL_AMBIENT, ambient);</a:t>
            </a:r>
          </a:p>
          <a:p>
            <a:r>
              <a:rPr lang="en-US" sz="2000" b="1">
                <a:latin typeface="Courier New" charset="0"/>
              </a:rPr>
              <a:t>glMaterialf(GL_FRONT, GL_DIFFUSE, diffuse);</a:t>
            </a:r>
          </a:p>
          <a:p>
            <a:r>
              <a:rPr lang="en-US" sz="2000" b="1">
                <a:latin typeface="Courier New" charset="0"/>
              </a:rPr>
              <a:t>glMaterialf(GL_FRONT, GL_SPECULAR, specular);</a:t>
            </a:r>
          </a:p>
          <a:p>
            <a:r>
              <a:rPr lang="en-US" sz="2000" b="1">
                <a:latin typeface="Courier New" charset="0"/>
              </a:rPr>
              <a:t>glMaterialf(GL_FRONT, GL_SHININESS, shine);</a:t>
            </a:r>
          </a:p>
        </p:txBody>
      </p:sp>
    </p:spTree>
    <p:extLst>
      <p:ext uri="{BB962C8B-B14F-4D97-AF65-F5344CB8AC3E}">
        <p14:creationId xmlns:p14="http://schemas.microsoft.com/office/powerpoint/2010/main" val="17171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58000" cy="1066800"/>
          </a:xfrm>
        </p:spPr>
        <p:txBody>
          <a:bodyPr>
            <a:normAutofit/>
          </a:bodyPr>
          <a:lstStyle/>
          <a:p>
            <a:r>
              <a:rPr lang="en-US" smtClean="0"/>
              <a:t>Gouraud and Phong Shading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724400"/>
          </a:xfrm>
        </p:spPr>
        <p:txBody>
          <a:bodyPr>
            <a:normAutofit/>
          </a:bodyPr>
          <a:lstStyle/>
          <a:p>
            <a:r>
              <a:rPr lang="en-US" sz="2700" dirty="0" err="1" smtClean="0"/>
              <a:t>Gouraud</a:t>
            </a:r>
            <a:r>
              <a:rPr lang="en-US" sz="2700" dirty="0" smtClean="0"/>
              <a:t> Shading</a:t>
            </a:r>
          </a:p>
          <a:p>
            <a:pPr lvl="1"/>
            <a:r>
              <a:rPr lang="en-US" dirty="0" smtClean="0"/>
              <a:t>Find average normal at each vertex (vertex </a:t>
            </a:r>
            <a:r>
              <a:rPr lang="en-US" dirty="0" err="1" smtClean="0"/>
              <a:t>normals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Apply modified </a:t>
            </a:r>
            <a:r>
              <a:rPr lang="en-US" dirty="0" err="1" smtClean="0"/>
              <a:t>Phong</a:t>
            </a:r>
            <a:r>
              <a:rPr lang="en-US" dirty="0" smtClean="0"/>
              <a:t> model at each vertex</a:t>
            </a:r>
          </a:p>
          <a:p>
            <a:pPr lvl="1"/>
            <a:r>
              <a:rPr lang="en-US" dirty="0" smtClean="0"/>
              <a:t>Interpolate vertex shades across each polygon</a:t>
            </a:r>
          </a:p>
          <a:p>
            <a:r>
              <a:rPr lang="en-US" sz="2700" dirty="0" err="1" smtClean="0"/>
              <a:t>Phong</a:t>
            </a:r>
            <a:r>
              <a:rPr lang="en-US" sz="2700" dirty="0" smtClean="0"/>
              <a:t> shading</a:t>
            </a:r>
          </a:p>
          <a:p>
            <a:pPr lvl="1"/>
            <a:r>
              <a:rPr lang="en-US" dirty="0" smtClean="0"/>
              <a:t>Find vertex </a:t>
            </a:r>
            <a:r>
              <a:rPr lang="en-US" dirty="0" err="1" smtClean="0"/>
              <a:t>normals</a:t>
            </a:r>
            <a:endParaRPr lang="en-US" dirty="0" smtClean="0"/>
          </a:p>
          <a:p>
            <a:pPr lvl="1"/>
            <a:r>
              <a:rPr lang="en-US" dirty="0" smtClean="0"/>
              <a:t>Interpolate vertex </a:t>
            </a:r>
            <a:r>
              <a:rPr lang="en-US" dirty="0" err="1" smtClean="0"/>
              <a:t>normals</a:t>
            </a:r>
            <a:r>
              <a:rPr lang="en-US" dirty="0" smtClean="0"/>
              <a:t> across edges</a:t>
            </a:r>
          </a:p>
          <a:p>
            <a:pPr lvl="1"/>
            <a:r>
              <a:rPr lang="en-US" dirty="0" smtClean="0"/>
              <a:t>Interpolate edge </a:t>
            </a:r>
            <a:r>
              <a:rPr lang="en-US" dirty="0" err="1" smtClean="0"/>
              <a:t>normals</a:t>
            </a:r>
            <a:r>
              <a:rPr lang="en-US" dirty="0" smtClean="0"/>
              <a:t> across polygon</a:t>
            </a:r>
          </a:p>
          <a:p>
            <a:pPr lvl="1"/>
            <a:r>
              <a:rPr lang="en-US" dirty="0" smtClean="0"/>
              <a:t>Apply modified </a:t>
            </a:r>
            <a:r>
              <a:rPr lang="en-US" dirty="0" err="1" smtClean="0"/>
              <a:t>Phong</a:t>
            </a:r>
            <a:r>
              <a:rPr lang="en-US" dirty="0" smtClean="0"/>
              <a:t> model at each fragment</a:t>
            </a:r>
          </a:p>
        </p:txBody>
      </p:sp>
    </p:spTree>
    <p:extLst>
      <p:ext uri="{BB962C8B-B14F-4D97-AF65-F5344CB8AC3E}">
        <p14:creationId xmlns:p14="http://schemas.microsoft.com/office/powerpoint/2010/main" val="35428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Vertex Lists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smtClean="0"/>
              <a:t>Put the geometry in an array</a:t>
            </a:r>
          </a:p>
          <a:p>
            <a:r>
              <a:rPr lang="en-US" sz="2700" smtClean="0"/>
              <a:t>Use pointers from the vertices into this array</a:t>
            </a:r>
          </a:p>
          <a:p>
            <a:r>
              <a:rPr lang="en-US" sz="2700" smtClean="0"/>
              <a:t>Introduce a polygon list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12725" y="33178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endParaRPr 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6048375" y="2743200"/>
            <a:ext cx="1263650" cy="3394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700"/>
              <a:t>x</a:t>
            </a:r>
            <a:r>
              <a:rPr lang="en-US" sz="2700" baseline="-25000"/>
              <a:t>1</a:t>
            </a:r>
            <a:r>
              <a:rPr lang="en-US" sz="2700"/>
              <a:t> y</a:t>
            </a:r>
            <a:r>
              <a:rPr lang="en-US" sz="2700" baseline="-25000"/>
              <a:t>1</a:t>
            </a:r>
            <a:r>
              <a:rPr lang="en-US" sz="2700"/>
              <a:t> z</a:t>
            </a:r>
            <a:r>
              <a:rPr lang="en-US" sz="2700" baseline="-25000"/>
              <a:t>1</a:t>
            </a:r>
          </a:p>
          <a:p>
            <a:r>
              <a:rPr lang="en-US" sz="2700"/>
              <a:t>x</a:t>
            </a:r>
            <a:r>
              <a:rPr lang="en-US" sz="2700" baseline="-25000"/>
              <a:t>2</a:t>
            </a:r>
            <a:r>
              <a:rPr lang="en-US" sz="2700"/>
              <a:t> y</a:t>
            </a:r>
            <a:r>
              <a:rPr lang="en-US" sz="2700" baseline="-25000"/>
              <a:t>2</a:t>
            </a:r>
            <a:r>
              <a:rPr lang="en-US" sz="2700"/>
              <a:t> z</a:t>
            </a:r>
            <a:r>
              <a:rPr lang="en-US" sz="2700" baseline="-25000"/>
              <a:t>2</a:t>
            </a:r>
          </a:p>
          <a:p>
            <a:r>
              <a:rPr lang="en-US" sz="2700"/>
              <a:t>x</a:t>
            </a:r>
            <a:r>
              <a:rPr lang="en-US" sz="2700" baseline="-25000"/>
              <a:t>3</a:t>
            </a:r>
            <a:r>
              <a:rPr lang="en-US" sz="2700"/>
              <a:t> y</a:t>
            </a:r>
            <a:r>
              <a:rPr lang="en-US" sz="2700" baseline="-25000"/>
              <a:t>3</a:t>
            </a:r>
            <a:r>
              <a:rPr lang="en-US" sz="2700"/>
              <a:t> z</a:t>
            </a:r>
            <a:r>
              <a:rPr lang="en-US" sz="2700" baseline="-25000"/>
              <a:t>3</a:t>
            </a:r>
          </a:p>
          <a:p>
            <a:r>
              <a:rPr lang="en-US" sz="2700"/>
              <a:t>x</a:t>
            </a:r>
            <a:r>
              <a:rPr lang="en-US" sz="2700" baseline="-25000"/>
              <a:t>4</a:t>
            </a:r>
            <a:r>
              <a:rPr lang="en-US" sz="2700"/>
              <a:t> y</a:t>
            </a:r>
            <a:r>
              <a:rPr lang="en-US" sz="2700" baseline="-25000"/>
              <a:t>4</a:t>
            </a:r>
            <a:r>
              <a:rPr lang="en-US" sz="2700"/>
              <a:t> z</a:t>
            </a:r>
            <a:r>
              <a:rPr lang="en-US" sz="2700" baseline="-25000"/>
              <a:t>4</a:t>
            </a:r>
          </a:p>
          <a:p>
            <a:r>
              <a:rPr lang="en-US" sz="2700"/>
              <a:t>x</a:t>
            </a:r>
            <a:r>
              <a:rPr lang="en-US" sz="2700" baseline="-25000"/>
              <a:t>5</a:t>
            </a:r>
            <a:r>
              <a:rPr lang="en-US" sz="2700"/>
              <a:t> y</a:t>
            </a:r>
            <a:r>
              <a:rPr lang="en-US" sz="2700" baseline="-25000"/>
              <a:t>5</a:t>
            </a:r>
            <a:r>
              <a:rPr lang="en-US" sz="2700"/>
              <a:t> z</a:t>
            </a:r>
            <a:r>
              <a:rPr lang="en-US" sz="2700" baseline="-25000"/>
              <a:t>5.</a:t>
            </a:r>
          </a:p>
          <a:p>
            <a:r>
              <a:rPr lang="en-US" sz="2700"/>
              <a:t>x</a:t>
            </a:r>
            <a:r>
              <a:rPr lang="en-US" sz="2700" baseline="-25000"/>
              <a:t>6</a:t>
            </a:r>
            <a:r>
              <a:rPr lang="en-US" sz="2700"/>
              <a:t> y</a:t>
            </a:r>
            <a:r>
              <a:rPr lang="en-US" sz="2700" baseline="-25000"/>
              <a:t>6</a:t>
            </a:r>
            <a:r>
              <a:rPr lang="en-US" sz="2700"/>
              <a:t> z</a:t>
            </a:r>
            <a:r>
              <a:rPr lang="en-US" sz="2700" baseline="-25000"/>
              <a:t>6</a:t>
            </a:r>
          </a:p>
          <a:p>
            <a:r>
              <a:rPr lang="en-US" sz="2700"/>
              <a:t>x</a:t>
            </a:r>
            <a:r>
              <a:rPr lang="en-US" sz="2700" baseline="-25000"/>
              <a:t>7</a:t>
            </a:r>
            <a:r>
              <a:rPr lang="en-US" sz="2700"/>
              <a:t> y</a:t>
            </a:r>
            <a:r>
              <a:rPr lang="en-US" sz="2700" baseline="-25000"/>
              <a:t>7</a:t>
            </a:r>
            <a:r>
              <a:rPr lang="en-US" sz="2700"/>
              <a:t> z</a:t>
            </a:r>
            <a:r>
              <a:rPr lang="en-US" sz="2700" baseline="-25000"/>
              <a:t>7</a:t>
            </a:r>
          </a:p>
          <a:p>
            <a:r>
              <a:rPr lang="en-US" sz="2700"/>
              <a:t>x</a:t>
            </a:r>
            <a:r>
              <a:rPr lang="en-US" sz="2700" baseline="-25000"/>
              <a:t>8</a:t>
            </a:r>
            <a:r>
              <a:rPr lang="en-US" sz="2700"/>
              <a:t> y</a:t>
            </a:r>
            <a:r>
              <a:rPr lang="en-US" sz="2700" baseline="-25000"/>
              <a:t>8</a:t>
            </a:r>
            <a:r>
              <a:rPr lang="en-US" sz="2700"/>
              <a:t> z</a:t>
            </a:r>
            <a:r>
              <a:rPr lang="en-US" sz="2700" baseline="-25000"/>
              <a:t>8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341438" y="3394075"/>
            <a:ext cx="519112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P1</a:t>
            </a:r>
          </a:p>
          <a:p>
            <a:r>
              <a:rPr lang="en-US"/>
              <a:t>P2</a:t>
            </a:r>
          </a:p>
          <a:p>
            <a:r>
              <a:rPr lang="en-US"/>
              <a:t>P3</a:t>
            </a:r>
          </a:p>
          <a:p>
            <a:r>
              <a:rPr lang="en-US"/>
              <a:t>P4</a:t>
            </a:r>
          </a:p>
          <a:p>
            <a:r>
              <a:rPr lang="en-US"/>
              <a:t>P5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3276600" y="3048000"/>
            <a:ext cx="482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3200" baseline="-25000"/>
              <a:t>1</a:t>
            </a:r>
          </a:p>
          <a:p>
            <a:r>
              <a:rPr lang="en-US"/>
              <a:t>v</a:t>
            </a:r>
            <a:r>
              <a:rPr lang="en-US" sz="2800" baseline="-25000"/>
              <a:t>7</a:t>
            </a:r>
          </a:p>
          <a:p>
            <a:r>
              <a:rPr lang="en-US"/>
              <a:t>v</a:t>
            </a:r>
            <a:r>
              <a:rPr lang="en-US" sz="2800" baseline="-25000"/>
              <a:t>6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3276600" y="4495800"/>
            <a:ext cx="482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v</a:t>
            </a:r>
            <a:r>
              <a:rPr lang="en-US" sz="3200" baseline="-25000"/>
              <a:t>8</a:t>
            </a:r>
          </a:p>
          <a:p>
            <a:r>
              <a:rPr lang="en-US"/>
              <a:t>v</a:t>
            </a:r>
            <a:r>
              <a:rPr lang="en-US" sz="2800" baseline="-25000"/>
              <a:t>5</a:t>
            </a:r>
          </a:p>
          <a:p>
            <a:r>
              <a:rPr lang="en-US"/>
              <a:t>v</a:t>
            </a:r>
            <a:r>
              <a:rPr lang="en-US" sz="2800" baseline="-25000"/>
              <a:t>6</a:t>
            </a:r>
          </a:p>
        </p:txBody>
      </p:sp>
      <p:sp>
        <p:nvSpPr>
          <p:cNvPr id="21515" name="Freeform 14"/>
          <p:cNvSpPr>
            <a:spLocks/>
          </p:cNvSpPr>
          <p:nvPr/>
        </p:nvSpPr>
        <p:spPr bwMode="auto">
          <a:xfrm>
            <a:off x="1905000" y="3276600"/>
            <a:ext cx="1371600" cy="381000"/>
          </a:xfrm>
          <a:custGeom>
            <a:avLst/>
            <a:gdLst>
              <a:gd name="T0" fmla="*/ 0 w 864"/>
              <a:gd name="T1" fmla="*/ 240 h 240"/>
              <a:gd name="T2" fmla="*/ 432 w 864"/>
              <a:gd name="T3" fmla="*/ 240 h 240"/>
              <a:gd name="T4" fmla="*/ 432 w 864"/>
              <a:gd name="T5" fmla="*/ 0 h 240"/>
              <a:gd name="T6" fmla="*/ 864 w 864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240"/>
              <a:gd name="T14" fmla="*/ 864 w 86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240">
                <a:moveTo>
                  <a:pt x="0" y="240"/>
                </a:moveTo>
                <a:lnTo>
                  <a:pt x="432" y="240"/>
                </a:lnTo>
                <a:lnTo>
                  <a:pt x="432" y="0"/>
                </a:lnTo>
                <a:lnTo>
                  <a:pt x="864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6" name="Freeform 15"/>
          <p:cNvSpPr>
            <a:spLocks/>
          </p:cNvSpPr>
          <p:nvPr/>
        </p:nvSpPr>
        <p:spPr bwMode="auto">
          <a:xfrm>
            <a:off x="1828800" y="3962400"/>
            <a:ext cx="1447800" cy="838200"/>
          </a:xfrm>
          <a:custGeom>
            <a:avLst/>
            <a:gdLst>
              <a:gd name="T0" fmla="*/ 0 w 912"/>
              <a:gd name="T1" fmla="*/ 0 h 528"/>
              <a:gd name="T2" fmla="*/ 480 w 912"/>
              <a:gd name="T3" fmla="*/ 0 h 528"/>
              <a:gd name="T4" fmla="*/ 480 w 912"/>
              <a:gd name="T5" fmla="*/ 528 h 528"/>
              <a:gd name="T6" fmla="*/ 912 w 912"/>
              <a:gd name="T7" fmla="*/ 528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528"/>
              <a:gd name="T14" fmla="*/ 912 w 912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528">
                <a:moveTo>
                  <a:pt x="0" y="0"/>
                </a:moveTo>
                <a:lnTo>
                  <a:pt x="480" y="0"/>
                </a:lnTo>
                <a:lnTo>
                  <a:pt x="480" y="528"/>
                </a:lnTo>
                <a:lnTo>
                  <a:pt x="912" y="52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Freeform 17"/>
          <p:cNvSpPr>
            <a:spLocks/>
          </p:cNvSpPr>
          <p:nvPr/>
        </p:nvSpPr>
        <p:spPr bwMode="auto">
          <a:xfrm>
            <a:off x="3733800" y="2971800"/>
            <a:ext cx="2362200" cy="304800"/>
          </a:xfrm>
          <a:custGeom>
            <a:avLst/>
            <a:gdLst>
              <a:gd name="T0" fmla="*/ 0 w 1488"/>
              <a:gd name="T1" fmla="*/ 192 h 192"/>
              <a:gd name="T2" fmla="*/ 672 w 1488"/>
              <a:gd name="T3" fmla="*/ 192 h 192"/>
              <a:gd name="T4" fmla="*/ 672 w 1488"/>
              <a:gd name="T5" fmla="*/ 0 h 192"/>
              <a:gd name="T6" fmla="*/ 1488 w 1488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92"/>
              <a:gd name="T14" fmla="*/ 1488 w 148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92">
                <a:moveTo>
                  <a:pt x="0" y="192"/>
                </a:moveTo>
                <a:lnTo>
                  <a:pt x="672" y="192"/>
                </a:lnTo>
                <a:lnTo>
                  <a:pt x="672" y="0"/>
                </a:lnTo>
                <a:lnTo>
                  <a:pt x="148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8" name="Freeform 18"/>
          <p:cNvSpPr>
            <a:spLocks/>
          </p:cNvSpPr>
          <p:nvPr/>
        </p:nvSpPr>
        <p:spPr bwMode="auto">
          <a:xfrm>
            <a:off x="3733800" y="3733800"/>
            <a:ext cx="2286000" cy="1752600"/>
          </a:xfrm>
          <a:custGeom>
            <a:avLst/>
            <a:gdLst>
              <a:gd name="T0" fmla="*/ 0 w 1440"/>
              <a:gd name="T1" fmla="*/ 0 h 1104"/>
              <a:gd name="T2" fmla="*/ 912 w 1440"/>
              <a:gd name="T3" fmla="*/ 0 h 1104"/>
              <a:gd name="T4" fmla="*/ 912 w 1440"/>
              <a:gd name="T5" fmla="*/ 1104 h 1104"/>
              <a:gd name="T6" fmla="*/ 1440 w 1440"/>
              <a:gd name="T7" fmla="*/ 1104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104"/>
              <a:gd name="T14" fmla="*/ 1440 w 144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104">
                <a:moveTo>
                  <a:pt x="0" y="0"/>
                </a:moveTo>
                <a:lnTo>
                  <a:pt x="912" y="0"/>
                </a:lnTo>
                <a:lnTo>
                  <a:pt x="912" y="1104"/>
                </a:lnTo>
                <a:lnTo>
                  <a:pt x="1440" y="110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9" name="Freeform 19"/>
          <p:cNvSpPr>
            <a:spLocks/>
          </p:cNvSpPr>
          <p:nvPr/>
        </p:nvSpPr>
        <p:spPr bwMode="auto">
          <a:xfrm>
            <a:off x="3733800" y="4114800"/>
            <a:ext cx="2286000" cy="1066800"/>
          </a:xfrm>
          <a:custGeom>
            <a:avLst/>
            <a:gdLst>
              <a:gd name="T0" fmla="*/ 0 w 1440"/>
              <a:gd name="T1" fmla="*/ 0 h 672"/>
              <a:gd name="T2" fmla="*/ 624 w 1440"/>
              <a:gd name="T3" fmla="*/ 0 h 672"/>
              <a:gd name="T4" fmla="*/ 624 w 1440"/>
              <a:gd name="T5" fmla="*/ 672 h 672"/>
              <a:gd name="T6" fmla="*/ 1440 w 1440"/>
              <a:gd name="T7" fmla="*/ 672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672"/>
              <a:gd name="T14" fmla="*/ 1440 w 144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672">
                <a:moveTo>
                  <a:pt x="0" y="0"/>
                </a:moveTo>
                <a:lnTo>
                  <a:pt x="624" y="0"/>
                </a:lnTo>
                <a:lnTo>
                  <a:pt x="624" y="672"/>
                </a:lnTo>
                <a:lnTo>
                  <a:pt x="1440" y="67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0" name="Line 20"/>
          <p:cNvSpPr>
            <a:spLocks noChangeShapeType="1"/>
          </p:cNvSpPr>
          <p:nvPr/>
        </p:nvSpPr>
        <p:spPr bwMode="auto">
          <a:xfrm>
            <a:off x="3733800" y="4800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1" name="Line 21"/>
          <p:cNvSpPr>
            <a:spLocks noChangeShapeType="1"/>
          </p:cNvSpPr>
          <p:nvPr/>
        </p:nvSpPr>
        <p:spPr bwMode="auto">
          <a:xfrm>
            <a:off x="3810000" y="5105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2" name="Line 22"/>
          <p:cNvSpPr>
            <a:spLocks noChangeShapeType="1"/>
          </p:cNvSpPr>
          <p:nvPr/>
        </p:nvSpPr>
        <p:spPr bwMode="auto">
          <a:xfrm>
            <a:off x="3810000" y="5334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1600200" y="5715000"/>
            <a:ext cx="1266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topology</a:t>
            </a:r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4572000" y="5791200"/>
            <a:ext cx="133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geometry</a:t>
            </a:r>
          </a:p>
        </p:txBody>
      </p:sp>
      <p:sp>
        <p:nvSpPr>
          <p:cNvPr id="21525" name="Line 25"/>
          <p:cNvSpPr>
            <a:spLocks noChangeShapeType="1"/>
          </p:cNvSpPr>
          <p:nvPr/>
        </p:nvSpPr>
        <p:spPr bwMode="auto">
          <a:xfrm>
            <a:off x="1905000" y="4419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6" name="Line 26"/>
          <p:cNvSpPr>
            <a:spLocks noChangeShapeType="1"/>
          </p:cNvSpPr>
          <p:nvPr/>
        </p:nvSpPr>
        <p:spPr bwMode="auto">
          <a:xfrm>
            <a:off x="1905000" y="4724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27" name="Line 27"/>
          <p:cNvSpPr>
            <a:spLocks noChangeShapeType="1"/>
          </p:cNvSpPr>
          <p:nvPr/>
        </p:nvSpPr>
        <p:spPr bwMode="auto">
          <a:xfrm>
            <a:off x="1905000" y="5029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Frame Buffer</a:t>
            </a:r>
          </a:p>
        </p:txBody>
      </p:sp>
      <p:pic>
        <p:nvPicPr>
          <p:cNvPr id="18438" name="Picture 5" descr="AN07F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0"/>
            <a:ext cx="5592763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60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of a Car</a:t>
            </a:r>
            <a:endParaRPr lang="en-US" dirty="0" smtClean="0"/>
          </a:p>
        </p:txBody>
      </p:sp>
      <p:pic>
        <p:nvPicPr>
          <p:cNvPr id="23558" name="Picture 4" descr="C:\BOOK\OpenGL\Paul Final\jpeg_new\AN09F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67818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BOOK\OpenGL\Paul Final\jpeg_new\AN09F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362200"/>
            <a:ext cx="22637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97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Questions?</a:t>
            </a:r>
            <a:endParaRPr lang="en-US" sz="8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5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Projects:		55%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Midterm:		20%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Final exam:		25%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Participation: up to -20% for lack of attendance, lack of participation, or disrupting the class (for severe cases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Conform to ASU’s policy on academic honesty</a:t>
            </a:r>
          </a:p>
          <a:p>
            <a:r>
              <a:rPr lang="en-US" dirty="0" smtClean="0"/>
              <a:t>Examples (non-exhaustive):</a:t>
            </a:r>
          </a:p>
          <a:p>
            <a:pPr lvl="1"/>
            <a:r>
              <a:rPr lang="en-US" dirty="0" smtClean="0"/>
              <a:t>Sharing results or information during exams</a:t>
            </a:r>
          </a:p>
          <a:p>
            <a:pPr lvl="1"/>
            <a:r>
              <a:rPr lang="en-US" dirty="0" smtClean="0"/>
              <a:t>Bringing forbidden material or devices to an exam</a:t>
            </a:r>
          </a:p>
          <a:p>
            <a:pPr lvl="1"/>
            <a:r>
              <a:rPr lang="en-US" dirty="0" smtClean="0"/>
              <a:t>Working on an exam after official time limit</a:t>
            </a:r>
          </a:p>
          <a:p>
            <a:r>
              <a:rPr lang="en-US" dirty="0" smtClean="0"/>
              <a:t>Penalty</a:t>
            </a:r>
          </a:p>
          <a:p>
            <a:pPr lvl="1"/>
            <a:r>
              <a:rPr lang="en-US" dirty="0" smtClean="0"/>
              <a:t>Minimum – zero for assignment</a:t>
            </a:r>
          </a:p>
          <a:p>
            <a:pPr lvl="1"/>
            <a:r>
              <a:rPr lang="en-US" dirty="0" smtClean="0"/>
              <a:t>Probable – failing grade for course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6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slides give an indication</a:t>
            </a:r>
          </a:p>
          <a:p>
            <a:pPr lvl="1"/>
            <a:r>
              <a:rPr lang="en-US" dirty="0" smtClean="0"/>
              <a:t>All available from Blackboard Vista site</a:t>
            </a:r>
          </a:p>
          <a:p>
            <a:r>
              <a:rPr lang="en-US" dirty="0" smtClean="0"/>
              <a:t>Not all material covered during </a:t>
            </a:r>
            <a:r>
              <a:rPr lang="en-US" dirty="0" smtClean="0"/>
              <a:t>lectures (for example what you </a:t>
            </a:r>
            <a:r>
              <a:rPr lang="en-US" dirty="0" smtClean="0"/>
              <a:t>did in your homework)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Will review </a:t>
            </a:r>
            <a:r>
              <a:rPr lang="en-US" b="1" dirty="0" smtClean="0"/>
              <a:t>some 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Good idea to</a:t>
            </a:r>
          </a:p>
          <a:p>
            <a:pPr lvl="1"/>
            <a:r>
              <a:rPr lang="en-US" dirty="0" smtClean="0"/>
              <a:t>Review </a:t>
            </a:r>
            <a:r>
              <a:rPr lang="en-US" dirty="0" smtClean="0"/>
              <a:t>quizzes</a:t>
            </a:r>
            <a:endParaRPr lang="en-US" dirty="0" smtClean="0"/>
          </a:p>
          <a:p>
            <a:pPr lvl="1"/>
            <a:r>
              <a:rPr lang="en-US" dirty="0" smtClean="0"/>
              <a:t>Review 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Translation, rotation, scaling</a:t>
            </a:r>
          </a:p>
          <a:p>
            <a:r>
              <a:rPr lang="en-US" dirty="0" smtClean="0"/>
              <a:t>OpenGL</a:t>
            </a:r>
          </a:p>
          <a:p>
            <a:pPr lvl="1"/>
            <a:r>
              <a:rPr lang="en-US" dirty="0" smtClean="0"/>
              <a:t>Camera, </a:t>
            </a:r>
            <a:r>
              <a:rPr lang="en-US" dirty="0" err="1" smtClean="0"/>
              <a:t>Modelview</a:t>
            </a:r>
            <a:r>
              <a:rPr lang="en-US" dirty="0" smtClean="0"/>
              <a:t> Matrix, Projection Matrix</a:t>
            </a:r>
          </a:p>
          <a:p>
            <a:pPr lvl="1"/>
            <a:r>
              <a:rPr lang="en-US" dirty="0" smtClean="0"/>
              <a:t>Light </a:t>
            </a:r>
            <a:r>
              <a:rPr lang="en-US" dirty="0" smtClean="0"/>
              <a:t>Models and properties</a:t>
            </a:r>
          </a:p>
          <a:p>
            <a:r>
              <a:rPr lang="en-US" dirty="0" smtClean="0"/>
              <a:t>Mesh creation and properties</a:t>
            </a:r>
          </a:p>
          <a:p>
            <a:pPr lvl="1"/>
            <a:r>
              <a:rPr lang="en-US" dirty="0" smtClean="0"/>
              <a:t>How to create a mesh</a:t>
            </a:r>
          </a:p>
          <a:p>
            <a:pPr lvl="1"/>
            <a:r>
              <a:rPr lang="en-US" dirty="0" smtClean="0"/>
              <a:t>Mesh </a:t>
            </a:r>
            <a:r>
              <a:rPr lang="en-US" dirty="0" err="1" smtClean="0"/>
              <a:t>normals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5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Ray trace diagram.sv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181099"/>
            <a:ext cx="7620000" cy="5067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16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File:Glasses 800 edit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7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2665</TotalTime>
  <Words>1249</Words>
  <Application>Microsoft Office PowerPoint</Application>
  <PresentationFormat>On-screen Show (4:3)</PresentationFormat>
  <Paragraphs>269</Paragraphs>
  <Slides>38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Equity</vt:lpstr>
      <vt:lpstr>Equation</vt:lpstr>
      <vt:lpstr>CSE 470/598 Test Review</vt:lpstr>
      <vt:lpstr>Disclaimer</vt:lpstr>
      <vt:lpstr>Midterm</vt:lpstr>
      <vt:lpstr>Grades</vt:lpstr>
      <vt:lpstr>Academic Honesty</vt:lpstr>
      <vt:lpstr>Materials Covered</vt:lpstr>
      <vt:lpstr>Major Topics</vt:lpstr>
      <vt:lpstr>PowerPoint Presentation</vt:lpstr>
      <vt:lpstr>PowerPoint Presentation</vt:lpstr>
      <vt:lpstr>Practical Approach</vt:lpstr>
      <vt:lpstr>Fragment Colors</vt:lpstr>
      <vt:lpstr>Geometry</vt:lpstr>
      <vt:lpstr>Linear Vector Spaces</vt:lpstr>
      <vt:lpstr>Homogeneous Coordinates</vt:lpstr>
      <vt:lpstr>Translations</vt:lpstr>
      <vt:lpstr>Rotations</vt:lpstr>
      <vt:lpstr>Scalings</vt:lpstr>
      <vt:lpstr>OpenGL is a State Machine!</vt:lpstr>
      <vt:lpstr>OpenGL Primitives</vt:lpstr>
      <vt:lpstr>Polygon Issues</vt:lpstr>
      <vt:lpstr>Taxonomy of Planar Geometric Projections</vt:lpstr>
      <vt:lpstr>OpenGL Orthogonal Viewing</vt:lpstr>
      <vt:lpstr>OpenGL Perspective</vt:lpstr>
      <vt:lpstr>View Normalization</vt:lpstr>
      <vt:lpstr>Hidden Surface Removal</vt:lpstr>
      <vt:lpstr>Painter’s Algorithm</vt:lpstr>
      <vt:lpstr>Z-Buffer</vt:lpstr>
      <vt:lpstr>Phong Model</vt:lpstr>
      <vt:lpstr>Light Equation</vt:lpstr>
      <vt:lpstr>Lambertian Surface</vt:lpstr>
      <vt:lpstr>Modeling Specular Relections</vt:lpstr>
      <vt:lpstr>Defining a Point Light Source</vt:lpstr>
      <vt:lpstr>Material Properties</vt:lpstr>
      <vt:lpstr>Gouraud and Phong Shading</vt:lpstr>
      <vt:lpstr>Vertex Lists</vt:lpstr>
      <vt:lpstr>OpenGL Frame Buffer</vt:lpstr>
      <vt:lpstr>Model of a Car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185</cp:revision>
  <dcterms:created xsi:type="dcterms:W3CDTF">2011-08-04T19:58:28Z</dcterms:created>
  <dcterms:modified xsi:type="dcterms:W3CDTF">2014-10-07T03:05:29Z</dcterms:modified>
</cp:coreProperties>
</file>