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93" r:id="rId4"/>
    <p:sldId id="294" r:id="rId5"/>
    <p:sldId id="258" r:id="rId6"/>
    <p:sldId id="259" r:id="rId7"/>
    <p:sldId id="260" r:id="rId8"/>
    <p:sldId id="261" r:id="rId9"/>
    <p:sldId id="297" r:id="rId10"/>
    <p:sldId id="300" r:id="rId11"/>
    <p:sldId id="301" r:id="rId12"/>
    <p:sldId id="263" r:id="rId13"/>
    <p:sldId id="299" r:id="rId14"/>
    <p:sldId id="302" r:id="rId15"/>
    <p:sldId id="303" r:id="rId16"/>
    <p:sldId id="304" r:id="rId17"/>
    <p:sldId id="305" r:id="rId18"/>
    <p:sldId id="265" r:id="rId19"/>
    <p:sldId id="266" r:id="rId20"/>
    <p:sldId id="267" r:id="rId21"/>
    <p:sldId id="268" r:id="rId22"/>
    <p:sldId id="269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3" autoAdjust="0"/>
    <p:restoredTop sz="94631" autoAdjust="0"/>
  </p:normalViewPr>
  <p:slideViewPr>
    <p:cSldViewPr>
      <p:cViewPr varScale="1">
        <p:scale>
          <a:sx n="126" d="100"/>
          <a:sy n="126" d="100"/>
        </p:scale>
        <p:origin x="-3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5.png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DA344-B74A-44B8-A72B-59C85FA8AFA8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F2DDD-A3F2-4539-8EDA-A8B9C8C92B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D091FF-6C05-41E7-B4D4-C55DB1C7624A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9954C6-450C-4671-AD23-F0E57A3F74CC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228600"/>
            <a:ext cx="841057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7663" y="1458913"/>
            <a:ext cx="4130675" cy="4583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738" y="1458913"/>
            <a:ext cx="4132262" cy="4583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B13CA-4676-4268-ADC6-76971FDFA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9/28/2011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9.png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oleObject" Target="../embeddings/Microsoft_Office_Word_97_-_2003_Document1.doc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file:///C:\hart\cs319\flame.mpeg" TargetMode="Externa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png"/><Relationship Id="rId5" Type="http://schemas.openxmlformats.org/officeDocument/2006/relationships/oleObject" Target="../embeddings/Microsoft_Office_Word_97_-_2003_Document2.doc"/><Relationship Id="rId4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8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jpeg"/><Relationship Id="rId5" Type="http://schemas.openxmlformats.org/officeDocument/2006/relationships/oleObject" Target="../embeddings/Microsoft_Office_Word_97_-_2003_Document3.doc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</a:t>
            </a:r>
            <a:r>
              <a:rPr lang="en-US" dirty="0" err="1" smtClean="0"/>
              <a:t>Maciejewski</a:t>
            </a:r>
            <a:endParaRPr lang="en-US" dirty="0" smtClean="0"/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 470/598</a:t>
            </a:r>
            <a:br>
              <a:rPr lang="en-US" dirty="0" smtClean="0"/>
            </a:br>
            <a:r>
              <a:rPr lang="en-US" dirty="0" smtClean="0"/>
              <a:t>Procedural Textures and </a:t>
            </a:r>
            <a:r>
              <a:rPr lang="en-US" dirty="0" err="1" smtClean="0"/>
              <a:t>Perlin</a:t>
            </a:r>
            <a:r>
              <a:rPr lang="en-US" dirty="0" smtClean="0"/>
              <a:t> Noise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Realism?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real world is not perfectly smooth!</a:t>
            </a:r>
          </a:p>
          <a:p>
            <a:r>
              <a:rPr lang="en-US" dirty="0" smtClean="0"/>
              <a:t>The real world does not move or change in regular ways.</a:t>
            </a:r>
          </a:p>
          <a:p>
            <a:r>
              <a:rPr lang="en-US" dirty="0" smtClean="0"/>
              <a:t>We can use a random function to make imagery or geometry appear more natural looking.</a:t>
            </a:r>
          </a:p>
          <a:p>
            <a:r>
              <a:rPr lang="en-US" dirty="0" smtClean="0"/>
              <a:t>However, the random function found in math libraries aren’t usually suitable.</a:t>
            </a:r>
          </a:p>
          <a:p>
            <a:r>
              <a:rPr lang="en-US" dirty="0" smtClean="0"/>
              <a:t>They result in a discontinuous function!</a:t>
            </a:r>
          </a:p>
          <a:p>
            <a:r>
              <a:rPr lang="en-US" dirty="0" smtClean="0"/>
              <a:t>We want a random/noisy function that changes “smoothly”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Perlin</a:t>
            </a:r>
            <a:r>
              <a:rPr lang="en-US" dirty="0" smtClean="0"/>
              <a:t>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most famous practical solution to this problem came from Ken </a:t>
            </a:r>
            <a:r>
              <a:rPr lang="en-US" dirty="0" err="1" smtClean="0"/>
              <a:t>Perlin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Developed </a:t>
            </a:r>
            <a:r>
              <a:rPr lang="en-US" dirty="0" err="1" smtClean="0"/>
              <a:t>Perlin</a:t>
            </a:r>
            <a:r>
              <a:rPr lang="en-US" dirty="0" smtClean="0"/>
              <a:t> Noise in the 1980s which is used in texture generation</a:t>
            </a:r>
          </a:p>
          <a:p>
            <a:r>
              <a:rPr lang="en-US" dirty="0" smtClean="0"/>
              <a:t>Won a Technical Achievement Award from the Academy of Motion Picture Arts and Sciences in </a:t>
            </a:r>
            <a:endParaRPr lang="en-US" dirty="0" smtClean="0"/>
          </a:p>
          <a:p>
            <a:r>
              <a:rPr lang="en-US" dirty="0" smtClean="0"/>
              <a:t>Basic idea is to create a seeded random number series and smoothly interpolate between the terms in the series.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4876800"/>
            <a:ext cx="175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32E6D8D-0BAD-4D20-95D6-4C5E59E7A39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Perlin Noise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Noise – typically a 1, 2, or 3D function</a:t>
            </a:r>
          </a:p>
          <a:p>
            <a:r>
              <a:rPr lang="en-US" altLang="zh-CN" i="1" smtClean="0">
                <a:ea typeface="SimSun" pitchFamily="2" charset="-122"/>
              </a:rPr>
              <a:t>Noise</a:t>
            </a:r>
            <a:r>
              <a:rPr lang="en-US" altLang="zh-CN" smtClean="0">
                <a:ea typeface="SimSun" pitchFamily="2" charset="-122"/>
              </a:rPr>
              <a:t>(s,t) =  </a:t>
            </a:r>
          </a:p>
        </p:txBody>
      </p:sp>
      <p:pic>
        <p:nvPicPr>
          <p:cNvPr id="25605" name="Picture 4" descr="perlin_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7263" y="1981200"/>
            <a:ext cx="3960812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4767263" y="6084888"/>
            <a:ext cx="3959225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 flipH="1" flipV="1">
            <a:off x="4622800" y="1981200"/>
            <a:ext cx="0" cy="396081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1191" name="Text Box 7"/>
          <p:cNvSpPr txBox="1">
            <a:spLocks noChangeArrowheads="1"/>
          </p:cNvSpPr>
          <p:nvPr/>
        </p:nvSpPr>
        <p:spPr bwMode="auto">
          <a:xfrm>
            <a:off x="6640513" y="5868988"/>
            <a:ext cx="50323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4191000" y="3560763"/>
            <a:ext cx="503238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Perlin</a:t>
            </a:r>
            <a:r>
              <a:rPr lang="en-US" dirty="0" smtClean="0"/>
              <a:t>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Common technique is to create a 1/f</a:t>
            </a:r>
            <a:r>
              <a:rPr lang="en-US" baseline="30000" dirty="0" smtClean="0"/>
              <a:t>n </a:t>
            </a:r>
            <a:r>
              <a:rPr lang="en-US" dirty="0" smtClean="0"/>
              <a:t>noise</a:t>
            </a:r>
          </a:p>
          <a:p>
            <a:r>
              <a:rPr lang="en-US" dirty="0" smtClean="0"/>
              <a:t>Such harmonic functions are known to occur often in natural processes</a:t>
            </a:r>
          </a:p>
          <a:p>
            <a:r>
              <a:rPr lang="en-US" dirty="0" smtClean="0"/>
              <a:t>An approximation to this is to add suitably scaled harmonics of this basic noise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Perlin</a:t>
            </a:r>
            <a:r>
              <a:rPr lang="en-US" dirty="0" smtClean="0"/>
              <a:t>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These slides will use Noise(</a:t>
            </a:r>
            <a:r>
              <a:rPr lang="en-US" b="1" dirty="0" smtClean="0"/>
              <a:t>x</a:t>
            </a:r>
            <a:r>
              <a:rPr lang="en-US" dirty="0" smtClean="0"/>
              <a:t>) to refer to the </a:t>
            </a:r>
            <a:r>
              <a:rPr lang="en-US" dirty="0" err="1" smtClean="0"/>
              <a:t>Perlin</a:t>
            </a:r>
            <a:r>
              <a:rPr lang="en-US" dirty="0" smtClean="0"/>
              <a:t> Noise Function, where x is a vector of 1, 2, etc. dimensions.</a:t>
            </a:r>
          </a:p>
          <a:p>
            <a:pPr>
              <a:buNone/>
            </a:pPr>
            <a:r>
              <a:rPr lang="en-US" dirty="0" smtClean="0"/>
              <a:t>The function Noise(x) will return a real (scalar) value.</a:t>
            </a:r>
          </a:p>
          <a:p>
            <a:pPr>
              <a:buNone/>
            </a:pPr>
            <a:r>
              <a:rPr lang="en-US" dirty="0" smtClean="0"/>
              <a:t>A harmonic will be Noise(b </a:t>
            </a:r>
            <a:r>
              <a:rPr lang="en-US" b="1" dirty="0" smtClean="0"/>
              <a:t>x</a:t>
            </a:r>
            <a:r>
              <a:rPr lang="en-US" dirty="0" smtClean="0"/>
              <a:t>) where ‘b’ is some positive number greater than 1 (typically a power of 2).</a:t>
            </a:r>
          </a:p>
          <a:p>
            <a:pPr>
              <a:buNone/>
            </a:pPr>
            <a:r>
              <a:rPr lang="en-US" dirty="0" smtClean="0"/>
              <a:t>Noise functions can be used by themselves, but a more common approach is to create a weighted sum of a number of harmonics of these functions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5105400"/>
            <a:ext cx="313623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 is the number of harmonics you are adding together (a typical N is 6-10)</a:t>
            </a:r>
          </a:p>
          <a:p>
            <a:r>
              <a:rPr lang="en-US" dirty="0" smtClean="0"/>
              <a:t>‘a’ controls how ‘rough’ the final noise function is, small values give very rough functions, large give very smooth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810000"/>
            <a:ext cx="313623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88" y="271463"/>
            <a:ext cx="5000625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5900" y="1171575"/>
            <a:ext cx="61722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Using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/>
            <a:r>
              <a:rPr lang="en-US" altLang="zh-CN" sz="2400" dirty="0" smtClean="0">
                <a:ea typeface="SimSun" pitchFamily="2" charset="-122"/>
              </a:rPr>
              <a:t>Amplitude </a:t>
            </a:r>
            <a:r>
              <a:rPr lang="en-US" altLang="zh-CN" sz="2400" dirty="0" smtClean="0">
                <a:solidFill>
                  <a:schemeClr val="accent2"/>
                </a:solidFill>
                <a:ea typeface="SimSun" pitchFamily="2" charset="-122"/>
              </a:rPr>
              <a:t>a</a:t>
            </a:r>
            <a:r>
              <a:rPr lang="en-US" altLang="zh-CN" sz="2400" dirty="0" smtClean="0">
                <a:ea typeface="SimSun" pitchFamily="2" charset="-122"/>
              </a:rPr>
              <a:t>: power of noise effect</a:t>
            </a:r>
          </a:p>
          <a:p>
            <a:pPr marL="457200" indent="-457200"/>
            <a:endParaRPr lang="en-US" altLang="zh-CN" sz="2400" dirty="0" smtClean="0">
              <a:ea typeface="SimSun" pitchFamily="2" charset="-122"/>
            </a:endParaRPr>
          </a:p>
          <a:p>
            <a:pPr marL="457200" indent="-457200"/>
            <a:endParaRPr lang="en-US" altLang="zh-CN" sz="2400" dirty="0" smtClean="0">
              <a:ea typeface="SimSun" pitchFamily="2" charset="-122"/>
            </a:endParaRPr>
          </a:p>
          <a:p>
            <a:pPr marL="457200" indent="-457200"/>
            <a:r>
              <a:rPr lang="en-US" altLang="zh-CN" sz="2400" dirty="0" smtClean="0">
                <a:ea typeface="SimSun" pitchFamily="2" charset="-122"/>
              </a:rPr>
              <a:t>Frequency </a:t>
            </a:r>
            <a:r>
              <a:rPr lang="en-US" altLang="zh-CN" sz="2400" dirty="0" err="1" smtClean="0">
                <a:solidFill>
                  <a:schemeClr val="accent2"/>
                </a:solidFill>
                <a:ea typeface="SimSun" pitchFamily="2" charset="-122"/>
              </a:rPr>
              <a:t>f</a:t>
            </a:r>
            <a:r>
              <a:rPr lang="en-US" altLang="zh-CN" sz="2400" baseline="-25000" dirty="0" err="1" smtClean="0">
                <a:solidFill>
                  <a:schemeClr val="accent2"/>
                </a:solidFill>
                <a:ea typeface="SimSun" pitchFamily="2" charset="-122"/>
              </a:rPr>
              <a:t>s</a:t>
            </a:r>
            <a:r>
              <a:rPr lang="en-US" altLang="zh-CN" sz="2400" dirty="0" smtClean="0">
                <a:solidFill>
                  <a:schemeClr val="accent2"/>
                </a:solidFill>
                <a:ea typeface="SimSun" pitchFamily="2" charset="-122"/>
              </a:rPr>
              <a:t>, f</a:t>
            </a:r>
            <a:r>
              <a:rPr lang="en-US" altLang="zh-CN" sz="2400" baseline="-25000" dirty="0" smtClean="0">
                <a:solidFill>
                  <a:schemeClr val="accent2"/>
                </a:solidFill>
                <a:ea typeface="SimSun" pitchFamily="2" charset="-122"/>
              </a:rPr>
              <a:t>t</a:t>
            </a:r>
            <a:r>
              <a:rPr lang="en-US" altLang="zh-CN" sz="2400" dirty="0" smtClean="0">
                <a:solidFill>
                  <a:schemeClr val="accent2"/>
                </a:solidFill>
                <a:ea typeface="SimSun" pitchFamily="2" charset="-122"/>
              </a:rPr>
              <a:t>, </a:t>
            </a:r>
            <a:r>
              <a:rPr lang="en-US" altLang="zh-CN" sz="2400" dirty="0" err="1" smtClean="0">
                <a:solidFill>
                  <a:schemeClr val="accent2"/>
                </a:solidFill>
                <a:ea typeface="SimSun" pitchFamily="2" charset="-122"/>
              </a:rPr>
              <a:t>f</a:t>
            </a:r>
            <a:r>
              <a:rPr lang="en-US" altLang="zh-CN" sz="2400" baseline="-25000" dirty="0" err="1" smtClean="0">
                <a:solidFill>
                  <a:schemeClr val="accent2"/>
                </a:solidFill>
                <a:ea typeface="SimSun" pitchFamily="2" charset="-122"/>
              </a:rPr>
              <a:t>r</a:t>
            </a:r>
            <a:r>
              <a:rPr lang="en-US" altLang="zh-CN" sz="2400" dirty="0" smtClean="0">
                <a:ea typeface="SimSun" pitchFamily="2" charset="-122"/>
              </a:rPr>
              <a:t>: coarse v. fine detail</a:t>
            </a:r>
          </a:p>
          <a:p>
            <a:pPr marL="457200" indent="-457200"/>
            <a:endParaRPr lang="en-US" altLang="zh-CN" sz="2400" dirty="0" smtClean="0">
              <a:ea typeface="SimSun" pitchFamily="2" charset="-122"/>
            </a:endParaRPr>
          </a:p>
          <a:p>
            <a:pPr marL="457200" indent="-457200"/>
            <a:endParaRPr lang="en-US" altLang="zh-CN" sz="2400" dirty="0" smtClean="0">
              <a:ea typeface="SimSun" pitchFamily="2" charset="-122"/>
            </a:endParaRPr>
          </a:p>
          <a:p>
            <a:pPr marL="457200" indent="-457200"/>
            <a:r>
              <a:rPr lang="en-US" altLang="zh-CN" sz="2400" dirty="0" smtClean="0">
                <a:ea typeface="SimSun" pitchFamily="2" charset="-122"/>
              </a:rPr>
              <a:t>Phase: location of noise peaks</a:t>
            </a:r>
          </a:p>
          <a:p>
            <a:endParaRPr lang="en-US" dirty="0"/>
          </a:p>
        </p:txBody>
      </p:sp>
      <p:graphicFrame>
        <p:nvGraphicFramePr>
          <p:cNvPr id="110594" name="Object 4"/>
          <p:cNvGraphicFramePr>
            <a:graphicFrameLocks noChangeAspect="1"/>
          </p:cNvGraphicFramePr>
          <p:nvPr/>
        </p:nvGraphicFramePr>
        <p:xfrm>
          <a:off x="2057400" y="3352800"/>
          <a:ext cx="2230438" cy="382588"/>
        </p:xfrm>
        <a:graphic>
          <a:graphicData uri="http://schemas.openxmlformats.org/presentationml/2006/ole">
            <p:oleObj spid="_x0000_s110594" name="Equation" r:id="rId3" imgW="1180800" imgH="228600" progId="Equation.3">
              <p:embed/>
            </p:oleObj>
          </a:graphicData>
        </a:graphic>
      </p:graphicFrame>
      <p:graphicFrame>
        <p:nvGraphicFramePr>
          <p:cNvPr id="110595" name="Object 5"/>
          <p:cNvGraphicFramePr>
            <a:graphicFrameLocks noChangeAspect="1"/>
          </p:cNvGraphicFramePr>
          <p:nvPr/>
        </p:nvGraphicFramePr>
        <p:xfrm>
          <a:off x="1981200" y="4648200"/>
          <a:ext cx="2973388" cy="382588"/>
        </p:xfrm>
        <a:graphic>
          <a:graphicData uri="http://schemas.openxmlformats.org/presentationml/2006/ole">
            <p:oleObj spid="_x0000_s110595" name="Equation" r:id="rId4" imgW="1574640" imgH="228600" progId="Equation.3">
              <p:embed/>
            </p:oleObj>
          </a:graphicData>
        </a:graphic>
      </p:graphicFrame>
      <p:graphicFrame>
        <p:nvGraphicFramePr>
          <p:cNvPr id="110596" name="Object 6"/>
          <p:cNvGraphicFramePr>
            <a:graphicFrameLocks noChangeAspect="1"/>
          </p:cNvGraphicFramePr>
          <p:nvPr/>
        </p:nvGraphicFramePr>
        <p:xfrm>
          <a:off x="2133600" y="1981200"/>
          <a:ext cx="1957388" cy="401638"/>
        </p:xfrm>
        <a:graphic>
          <a:graphicData uri="http://schemas.openxmlformats.org/presentationml/2006/ole">
            <p:oleObj spid="_x0000_s110596" name="Equation" r:id="rId5" imgW="9903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Noise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http://legakis.net/justin/MarbleApplet/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87B905-C767-41FA-9FD0-70C7240EC59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Using Noise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7663" y="1458913"/>
            <a:ext cx="6870700" cy="4583112"/>
          </a:xfrm>
        </p:spPr>
        <p:txBody>
          <a:bodyPr/>
          <a:lstStyle/>
          <a:p>
            <a:pPr marL="457200" indent="-457200"/>
            <a:r>
              <a:rPr lang="en-US" altLang="zh-CN" sz="2300" smtClean="0">
                <a:ea typeface="SimSun" pitchFamily="2" charset="-122"/>
              </a:rPr>
              <a:t>Add noise to cylinders to warp wood</a:t>
            </a:r>
            <a:endParaRPr lang="en-US" altLang="zh-CN" sz="2300" i="1" smtClean="0">
              <a:ea typeface="SimSun" pitchFamily="2" charset="-122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838200" y="3581400"/>
          <a:ext cx="2678113" cy="2678113"/>
        </p:xfrm>
        <a:graphic>
          <a:graphicData uri="http://schemas.openxmlformats.org/presentationml/2006/ole">
            <p:oleObj spid="_x0000_s45058" name="Photo Editor Photo" r:id="rId4" imgW="2438095" imgH="2438095" progId="">
              <p:embed/>
            </p:oleObj>
          </a:graphicData>
        </a:graphic>
      </p:graphicFrame>
      <p:pic>
        <p:nvPicPr>
          <p:cNvPr id="4103" name="Picture 5" descr="teawood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36000" contrast="48000"/>
          </a:blip>
          <a:srcRect t="6250" b="28125"/>
          <a:stretch>
            <a:fillRect/>
          </a:stretch>
        </p:blipFill>
        <p:spPr bwMode="auto">
          <a:xfrm>
            <a:off x="4419600" y="3527425"/>
            <a:ext cx="4724400" cy="310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99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882650" y="2101850"/>
          <a:ext cx="7245350" cy="766763"/>
        </p:xfrm>
        <a:graphic>
          <a:graphicData uri="http://schemas.openxmlformats.org/presentationml/2006/ole">
            <p:oleObj spid="_x0000_s45059" name="Equation" r:id="rId6" imgW="38350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8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318D9B-E517-4E08-8A27-4960FB8FF8C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Clouds and Water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228600" y="2611438"/>
          <a:ext cx="3838575" cy="3865562"/>
        </p:xfrm>
        <a:graphic>
          <a:graphicData uri="http://schemas.openxmlformats.org/presentationml/2006/ole">
            <p:oleObj spid="_x0000_s46082" name="Document" r:id="rId4" imgW="2629440" imgH="2645640" progId="Word.Document.8">
              <p:embed/>
            </p:oleObj>
          </a:graphicData>
        </a:graphic>
      </p:graphicFrame>
      <p:pic>
        <p:nvPicPr>
          <p:cNvPr id="5125" name="Picture 4" descr="im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3733800"/>
            <a:ext cx="4648200" cy="279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5516563" y="6553200"/>
            <a:ext cx="21034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zh-CN" sz="1200">
                <a:latin typeface="SimSun" pitchFamily="2" charset="-122"/>
                <a:ea typeface="SimSun" pitchFamily="2" charset="-122"/>
              </a:rPr>
              <a:t>Gunther Berkus via Mojoworld</a:t>
            </a:r>
          </a:p>
        </p:txBody>
      </p:sp>
      <p:pic>
        <p:nvPicPr>
          <p:cNvPr id="5127" name="Picture 6" descr="DownbyAndui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26000" y="457200"/>
            <a:ext cx="40513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These slides can only be used as study material for the class 470 at ASU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slides cannot be distributed or used for another </a:t>
            </a:r>
            <a:r>
              <a:rPr lang="en-US" dirty="0" smtClean="0"/>
              <a:t>purpose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Further details on this topic are in: </a:t>
            </a:r>
            <a:r>
              <a:rPr lang="en-US" b="1" dirty="0" smtClean="0"/>
              <a:t>Texturing and </a:t>
            </a:r>
            <a:r>
              <a:rPr lang="en-US" b="1" dirty="0" smtClean="0"/>
              <a:t>Modeling: </a:t>
            </a:r>
            <a:r>
              <a:rPr lang="en-US" b="1" dirty="0" smtClean="0"/>
              <a:t>A Procedural Approach (The Morgan Kaufmann Series in Computer Graphics)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Fire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609600" y="3048000"/>
          <a:ext cx="2767013" cy="2786063"/>
        </p:xfrm>
        <a:graphic>
          <a:graphicData uri="http://schemas.openxmlformats.org/presentationml/2006/ole">
            <p:oleObj spid="_x0000_s47106" name="Document" r:id="rId5" imgW="2616840" imgH="2633400" progId="Word.Document.8">
              <p:embed/>
            </p:oleObj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5943600" y="6507163"/>
            <a:ext cx="10858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zh-CN" sz="1200">
                <a:latin typeface="SimSun" pitchFamily="2" charset="-122"/>
                <a:ea typeface="SimSun" pitchFamily="2" charset="-122"/>
              </a:rPr>
              <a:t>Ken Musgrave</a:t>
            </a:r>
          </a:p>
        </p:txBody>
      </p:sp>
      <p:pic>
        <p:nvPicPr>
          <p:cNvPr id="229381" name="flame.mpeg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0" y="2057400"/>
            <a:ext cx="51816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93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2938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9381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29381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8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D5831C6-46D4-4D79-8AEC-173C516E0BD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Planets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352425" y="1206500"/>
          <a:ext cx="2063750" cy="2362200"/>
        </p:xfrm>
        <a:graphic>
          <a:graphicData uri="http://schemas.openxmlformats.org/presentationml/2006/ole">
            <p:oleObj spid="_x0000_s48130" name="Photo Editor Photo" r:id="rId4" imgW="2180952" imgH="2495238" progId="">
              <p:embed/>
            </p:oleObj>
          </a:graphicData>
        </a:graphic>
      </p:graphicFrame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2573338" y="1422400"/>
          <a:ext cx="2351087" cy="2362200"/>
        </p:xfrm>
        <a:graphic>
          <a:graphicData uri="http://schemas.openxmlformats.org/presentationml/2006/ole">
            <p:oleObj spid="_x0000_s48131" name="Document" r:id="rId5" imgW="2426400" imgH="2438280" progId="Word.Document.8">
              <p:embed/>
            </p:oleObj>
          </a:graphicData>
        </a:graphic>
      </p:graphicFrame>
      <p:pic>
        <p:nvPicPr>
          <p:cNvPr id="7174" name="Picture 5" descr="gae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0" y="76200"/>
            <a:ext cx="3733800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6" descr="plane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90800" y="3962400"/>
            <a:ext cx="2667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7" descr="qplanet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0" y="3124200"/>
            <a:ext cx="3733800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6686550" y="6172200"/>
            <a:ext cx="10858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zh-CN" sz="1200">
                <a:latin typeface="SimSun" pitchFamily="2" charset="-122"/>
                <a:ea typeface="SimSun" pitchFamily="2" charset="-122"/>
              </a:rPr>
              <a:t>Ken Musgrave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B160B8A-072C-4718-90D4-863B78B4ACA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Perlin Noise Implementation notes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Implementation Notes for the provided Noise class</a:t>
            </a:r>
          </a:p>
          <a:p>
            <a:r>
              <a:rPr lang="en-US" altLang="zh-CN" smtClean="0">
                <a:ea typeface="SimSun" pitchFamily="2" charset="-122"/>
              </a:rPr>
              <a:t>Noise is 0 at all integer locations!!</a:t>
            </a:r>
          </a:p>
          <a:p>
            <a:pPr lvl="1"/>
            <a:r>
              <a:rPr lang="en-US" altLang="zh-CN" smtClean="0">
                <a:ea typeface="SimSun" pitchFamily="2" charset="-122"/>
              </a:rPr>
              <a:t>e.g. Noise(3,4,1) = 0</a:t>
            </a:r>
          </a:p>
          <a:p>
            <a:r>
              <a:rPr lang="en-US" altLang="zh-CN" i="1" smtClean="0">
                <a:ea typeface="SimSun" pitchFamily="2" charset="-122"/>
              </a:rPr>
              <a:t>Noise range is [-1, 1] !!</a:t>
            </a:r>
          </a:p>
          <a:p>
            <a:pPr lvl="1"/>
            <a:r>
              <a:rPr lang="en-US" smtClean="0"/>
              <a:t>scaling is required to fit values into [0, 1] range</a:t>
            </a:r>
          </a:p>
          <a:p>
            <a:r>
              <a:rPr lang="en-US" smtClean="0"/>
              <a:t>If you add up multiple noise frequencies </a:t>
            </a:r>
            <a:br>
              <a:rPr lang="en-US" smtClean="0"/>
            </a:b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values can be outside the [-1, 1] range</a:t>
            </a:r>
            <a:br>
              <a:rPr lang="en-US" smtClean="0"/>
            </a:br>
            <a:r>
              <a:rPr lang="en-US" smtClean="0">
                <a:sym typeface="Wingdings" pitchFamily="2" charset="2"/>
              </a:rPr>
              <a:t> you have to compute min and max for the texture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ym typeface="Wingdings" pitchFamily="2" charset="2"/>
              </a:rPr>
              <a:t> scale to [0,1] using computed min and max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E26BC9C-01F9-43C9-88A0-F4E687019D2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Marble Principle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7663" y="1458913"/>
            <a:ext cx="4135437" cy="4583112"/>
          </a:xfrm>
        </p:spPr>
        <p:txBody>
          <a:bodyPr/>
          <a:lstStyle/>
          <a:p>
            <a:r>
              <a:rPr lang="en-US" altLang="zh-CN" sz="2300" smtClean="0">
                <a:ea typeface="SimSun" pitchFamily="2" charset="-122"/>
              </a:rPr>
              <a:t>Use sin function plus noise</a:t>
            </a:r>
          </a:p>
        </p:txBody>
      </p:sp>
      <p:pic>
        <p:nvPicPr>
          <p:cNvPr id="12295" name="Picture 4" descr="marbleb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5600" y="3429000"/>
            <a:ext cx="3173413" cy="317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558800" y="1843088"/>
          <a:ext cx="8280400" cy="1660525"/>
        </p:xfrm>
        <a:graphic>
          <a:graphicData uri="http://schemas.openxmlformats.org/presentationml/2006/ole">
            <p:oleObj spid="_x0000_s53250" name="Equation" r:id="rId5" imgW="3288960" imgH="660240" progId="Equation.3">
              <p:embed/>
            </p:oleObj>
          </a:graphicData>
        </a:graphic>
      </p:graphicFrame>
      <p:graphicFrame>
        <p:nvGraphicFramePr>
          <p:cNvPr id="12291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811213" y="3441700"/>
          <a:ext cx="2052637" cy="2552700"/>
        </p:xfrm>
        <a:graphic>
          <a:graphicData uri="http://schemas.openxmlformats.org/presentationml/2006/ole">
            <p:oleObj spid="_x0000_s53251" name="Photo Editor Photo" r:id="rId6" imgW="3476190" imgH="487748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8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89D2A1B-710E-47EF-843C-0FED19713814}" type="slidenum">
              <a:rPr lang="en-US" smtClean="0"/>
              <a:pPr/>
              <a:t>24</a:t>
            </a:fld>
            <a:endParaRPr lang="en-US" smtClean="0"/>
          </a:p>
        </p:txBody>
      </p:sp>
      <p:pic>
        <p:nvPicPr>
          <p:cNvPr id="13316" name="Picture 2" descr="NoiseMarbleTes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72100" y="1758950"/>
            <a:ext cx="3771900" cy="375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Marble Example</a:t>
            </a:r>
          </a:p>
        </p:txBody>
      </p:sp>
      <p:sp>
        <p:nvSpPr>
          <p:cNvPr id="1331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MarbleMap is from black to white</a:t>
            </a:r>
          </a:p>
          <a:p>
            <a:r>
              <a:rPr lang="en-US" smtClean="0"/>
              <a:t>Scale scales [min, max] to [0,1]</a:t>
            </a:r>
          </a:p>
          <a:p>
            <a:r>
              <a:rPr lang="en-US" smtClean="0"/>
              <a:t>u and v are in range [0,1]</a:t>
            </a:r>
          </a:p>
          <a:p>
            <a:r>
              <a:rPr lang="en-US" smtClean="0"/>
              <a:t>Does not look that great,</a:t>
            </a:r>
            <a:br>
              <a:rPr lang="en-US" smtClean="0"/>
            </a:br>
            <a:r>
              <a:rPr lang="en-US" smtClean="0"/>
              <a:t>maybe a more complex</a:t>
            </a:r>
            <a:br>
              <a:rPr lang="en-US" smtClean="0"/>
            </a:br>
            <a:r>
              <a:rPr lang="en-US" smtClean="0"/>
              <a:t>color ramp is needed</a:t>
            </a:r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304800" y="4957763"/>
          <a:ext cx="7019925" cy="1366837"/>
        </p:xfrm>
        <a:graphic>
          <a:graphicData uri="http://schemas.openxmlformats.org/presentationml/2006/ole">
            <p:oleObj spid="_x0000_s54274" name="Equation" r:id="rId5" imgW="3517560" imgH="685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Computer generated image created using an algorithm </a:t>
            </a:r>
          </a:p>
          <a:p>
            <a:r>
              <a:rPr lang="en-US" dirty="0" smtClean="0"/>
              <a:t>Goal is to create a realistic representation of natural elements</a:t>
            </a:r>
          </a:p>
          <a:p>
            <a:pPr lvl="1"/>
            <a:r>
              <a:rPr lang="en-US" dirty="0" smtClean="0"/>
              <a:t>Wood</a:t>
            </a:r>
          </a:p>
          <a:p>
            <a:pPr lvl="1"/>
            <a:r>
              <a:rPr lang="en-US" dirty="0" smtClean="0"/>
              <a:t>Mable</a:t>
            </a:r>
          </a:p>
          <a:p>
            <a:pPr lvl="1"/>
            <a:r>
              <a:rPr lang="en-US" dirty="0" smtClean="0"/>
              <a:t>Granite</a:t>
            </a:r>
          </a:p>
          <a:p>
            <a:endParaRPr lang="en-US" dirty="0" smtClean="0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438400"/>
            <a:ext cx="2182154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Procedural Textures?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Procedural textures provide an alternative to the choice of image base textures</a:t>
            </a:r>
          </a:p>
          <a:p>
            <a:r>
              <a:rPr lang="en-US" dirty="0" smtClean="0"/>
              <a:t>Main tradeoff is between memory cost and execution time</a:t>
            </a:r>
          </a:p>
          <a:p>
            <a:r>
              <a:rPr lang="en-US" dirty="0" smtClean="0"/>
              <a:t>For image based textures, need large amounts of memory and each processor retains a copy of every image texture for a given scene</a:t>
            </a:r>
          </a:p>
          <a:p>
            <a:r>
              <a:rPr lang="en-US" dirty="0" smtClean="0"/>
              <a:t>For procedural textures, no image is needed, so bandwidth for transmitting and storage are virtually nil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71A4382-D818-4ED5-87ED-378AF37BB36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SimSun" pitchFamily="2" charset="-122"/>
              </a:rPr>
              <a:t>How to </a:t>
            </a:r>
            <a:r>
              <a:rPr lang="en-US" altLang="zh-CN" dirty="0" smtClean="0">
                <a:ea typeface="SimSun" pitchFamily="2" charset="-122"/>
              </a:rPr>
              <a:t>Generate </a:t>
            </a:r>
            <a:r>
              <a:rPr lang="en-US" altLang="zh-CN" dirty="0" smtClean="0">
                <a:ea typeface="SimSun" pitchFamily="2" charset="-122"/>
              </a:rPr>
              <a:t>a </a:t>
            </a:r>
            <a:r>
              <a:rPr lang="en-US" altLang="zh-CN" dirty="0" smtClean="0">
                <a:ea typeface="SimSun" pitchFamily="2" charset="-122"/>
              </a:rPr>
              <a:t>Procedural Texture</a:t>
            </a:r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Version 1: Static Texture </a:t>
            </a:r>
          </a:p>
          <a:p>
            <a:pPr lvl="1"/>
            <a:r>
              <a:rPr lang="en-US" altLang="zh-CN" smtClean="0">
                <a:ea typeface="SimSun" pitchFamily="2" charset="-122"/>
              </a:rPr>
              <a:t>Define a 2D function f(s,t)</a:t>
            </a:r>
          </a:p>
          <a:p>
            <a:pPr lvl="1"/>
            <a:r>
              <a:rPr lang="en-US" altLang="zh-CN" smtClean="0">
                <a:ea typeface="SimSun" pitchFamily="2" charset="-122"/>
              </a:rPr>
              <a:t>Sample the function at each texel</a:t>
            </a:r>
          </a:p>
          <a:p>
            <a:pPr lvl="1"/>
            <a:endParaRPr lang="en-US" altLang="zh-CN" smtClean="0">
              <a:ea typeface="SimSun" pitchFamily="2" charset="-122"/>
            </a:endParaRPr>
          </a:p>
          <a:p>
            <a:r>
              <a:rPr lang="en-US" altLang="zh-CN" smtClean="0">
                <a:ea typeface="SimSun" pitchFamily="2" charset="-122"/>
              </a:rPr>
              <a:t>Version 2: Texture Animation</a:t>
            </a:r>
          </a:p>
          <a:p>
            <a:pPr lvl="1"/>
            <a:r>
              <a:rPr lang="en-US" altLang="zh-CN" smtClean="0">
                <a:ea typeface="SimSun" pitchFamily="2" charset="-122"/>
              </a:rPr>
              <a:t>Define a 3D function f(s,t,r)</a:t>
            </a:r>
          </a:p>
          <a:p>
            <a:pPr lvl="1"/>
            <a:r>
              <a:rPr lang="en-US" altLang="zh-CN" smtClean="0">
                <a:ea typeface="SimSun" pitchFamily="2" charset="-122"/>
              </a:rPr>
              <a:t>Create several slices with fixed r </a:t>
            </a:r>
            <a:r>
              <a:rPr lang="en-US" altLang="zh-CN" smtClean="0">
                <a:ea typeface="SimSun" pitchFamily="2" charset="-122"/>
                <a:sym typeface="Wingdings" pitchFamily="2" charset="2"/>
              </a:rPr>
              <a:t> set of textures</a:t>
            </a:r>
          </a:p>
          <a:p>
            <a:pPr lvl="1"/>
            <a:r>
              <a:rPr lang="en-US" altLang="zh-CN" smtClean="0">
                <a:ea typeface="SimSun" pitchFamily="2" charset="-122"/>
                <a:sym typeface="Wingdings" pitchFamily="2" charset="2"/>
              </a:rPr>
              <a:t>f(s,t, constant1), f(s,t, constant2), f(s,t, constant3), …</a:t>
            </a:r>
            <a:r>
              <a:rPr lang="en-US" altLang="zh-CN" smtClean="0">
                <a:ea typeface="SimSun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8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0D53A4-2F74-45B8-ACE9-BE3E6B339A2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Wood Texture</a:t>
            </a:r>
            <a:endParaRPr lang="en-US" dirty="0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Generate texture in memory</a:t>
            </a:r>
          </a:p>
          <a:p>
            <a:r>
              <a:rPr lang="en-US" smtClean="0"/>
              <a:t>Woodmap (linear color interpolation)</a:t>
            </a:r>
          </a:p>
          <a:p>
            <a:r>
              <a:rPr lang="en-US" smtClean="0"/>
              <a:t>Wood Function</a:t>
            </a:r>
          </a:p>
          <a:p>
            <a:endParaRPr lang="en-US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447800" y="3733800"/>
          <a:ext cx="2438400" cy="2438400"/>
        </p:xfrm>
        <a:graphic>
          <a:graphicData uri="http://schemas.openxmlformats.org/presentationml/2006/ole">
            <p:oleObj spid="_x0000_s41986" name="Photo Editor Photo" r:id="rId4" imgW="2438095" imgH="2438095" progId="">
              <p:embed/>
            </p:oleObj>
          </a:graphicData>
        </a:graphic>
      </p:graphicFrame>
      <p:pic>
        <p:nvPicPr>
          <p:cNvPr id="1030" name="Picture 5" descr="teawoodcyl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36000" contrast="48000"/>
          </a:blip>
          <a:srcRect t="7813" b="28125"/>
          <a:stretch>
            <a:fillRect/>
          </a:stretch>
        </p:blipFill>
        <p:spPr bwMode="auto">
          <a:xfrm>
            <a:off x="5638800" y="4191000"/>
            <a:ext cx="3352800" cy="214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F35ECEC-3ED3-4D53-9443-A01E9A60A66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Generate a Texture in Memory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458913"/>
            <a:ext cx="8415337" cy="650716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altLang="zh-CN" sz="2000" smtClean="0">
                <a:ea typeface="SimSun" pitchFamily="2" charset="-122"/>
              </a:rPr>
              <a:t>#define TexWidth 128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altLang="zh-CN" sz="2000" smtClean="0">
                <a:ea typeface="SimSun" pitchFamily="2" charset="-122"/>
              </a:rPr>
              <a:t>#define TexHeight 128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altLang="zh-CN" sz="2000" smtClean="0">
                <a:ea typeface="SimSun" pitchFamily="2" charset="-122"/>
              </a:rPr>
              <a:t>static GLubyte textureImage[TexHeight][TexWidth][4];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endParaRPr lang="en-US" altLang="zh-CN" sz="2000" smtClean="0">
              <a:ea typeface="SimSun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altLang="zh-CN" sz="2000" smtClean="0">
                <a:ea typeface="SimSun" pitchFamily="2" charset="-122"/>
              </a:rPr>
              <a:t>for( i = 0; i &lt; TexHeight ; i++)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altLang="zh-CN" sz="2000" smtClean="0">
                <a:ea typeface="SimSun" pitchFamily="2" charset="-122"/>
              </a:rPr>
              <a:t>	for(j = 0; j &lt; TexWidth; j++)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altLang="zh-CN" sz="2000" smtClean="0">
                <a:ea typeface="SimSun" pitchFamily="2" charset="-122"/>
              </a:rPr>
              <a:t>	{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altLang="zh-CN" sz="2000" smtClean="0">
                <a:ea typeface="SimSun" pitchFamily="2" charset="-122"/>
              </a:rPr>
              <a:t>		Vector4f colorvector; // RGBA color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altLang="zh-CN" sz="2000" smtClean="0">
                <a:ea typeface="SimSun" pitchFamily="2" charset="-122"/>
              </a:rPr>
              <a:t>		colorvector = GenerateTexture(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altLang="zh-CN" sz="2000" smtClean="0">
                <a:ea typeface="SimSun" pitchFamily="2" charset="-122"/>
              </a:rPr>
              <a:t>			i / (float)TexHeight, j / (float)TexWidth);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altLang="zh-CN" sz="2000" smtClean="0">
                <a:ea typeface="SimSun" pitchFamily="2" charset="-122"/>
              </a:rPr>
              <a:t>		textureImage[i][j][0] = colorvector[0]; // red from 0 to 255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altLang="zh-CN" sz="2000" smtClean="0">
                <a:ea typeface="SimSun" pitchFamily="2" charset="-122"/>
              </a:rPr>
              <a:t>		textureImage[i][j][1] = colorvector[1]; // green 0-255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altLang="zh-CN" sz="2000" smtClean="0">
                <a:ea typeface="SimSun" pitchFamily="2" charset="-122"/>
              </a:rPr>
              <a:t>		textureImage[i][j][2] = colorvector[2]; // blue 0-255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altLang="zh-CN" sz="2000" smtClean="0">
                <a:ea typeface="SimSun" pitchFamily="2" charset="-122"/>
              </a:rPr>
              <a:t>		textureImage[i][j][3] = colorvector[3]; // alpha 0-255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altLang="zh-CN" sz="2000" smtClean="0">
                <a:ea typeface="SimSun" pitchFamily="2" charset="-122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BC0E7A-D97C-491D-BCB8-89DDF3F1D6F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Color Interpolation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Example: Wood colored color table</a:t>
            </a:r>
          </a:p>
          <a:p>
            <a:pPr lvl="2"/>
            <a:r>
              <a:rPr lang="en-US" altLang="zh-CN" dirty="0" err="1" smtClean="0">
                <a:ea typeface="SimSun" pitchFamily="2" charset="-122"/>
              </a:rPr>
              <a:t>Woodmap</a:t>
            </a:r>
            <a:r>
              <a:rPr lang="en-US" altLang="zh-CN" dirty="0" smtClean="0">
                <a:ea typeface="SimSun" pitchFamily="2" charset="-122"/>
              </a:rPr>
              <a:t>(0) = brown “</a:t>
            </a:r>
            <a:r>
              <a:rPr lang="en-US" altLang="zh-CN" dirty="0" err="1" smtClean="0">
                <a:ea typeface="SimSun" pitchFamily="2" charset="-122"/>
              </a:rPr>
              <a:t>earlywood</a:t>
            </a:r>
            <a:r>
              <a:rPr lang="en-US" altLang="zh-CN" dirty="0" smtClean="0">
                <a:ea typeface="SimSun" pitchFamily="2" charset="-122"/>
              </a:rPr>
              <a:t>” </a:t>
            </a:r>
          </a:p>
          <a:p>
            <a:pPr lvl="2"/>
            <a:r>
              <a:rPr lang="en-US" altLang="zh-CN" dirty="0" err="1" smtClean="0">
                <a:ea typeface="SimSun" pitchFamily="2" charset="-122"/>
              </a:rPr>
              <a:t>Woodmap</a:t>
            </a:r>
            <a:r>
              <a:rPr lang="en-US" altLang="zh-CN" dirty="0" smtClean="0">
                <a:ea typeface="SimSun" pitchFamily="2" charset="-122"/>
              </a:rPr>
              <a:t>(1) = tan “latewood”</a:t>
            </a:r>
          </a:p>
          <a:p>
            <a:r>
              <a:rPr lang="en-US" dirty="0" smtClean="0"/>
              <a:t>Code Example:</a:t>
            </a:r>
          </a:p>
          <a:p>
            <a:pPr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 smtClean="0"/>
              <a:t>Vector4f </a:t>
            </a:r>
            <a:r>
              <a:rPr lang="en-US" sz="1800" dirty="0" err="1" smtClean="0"/>
              <a:t>Woodmap</a:t>
            </a:r>
            <a:r>
              <a:rPr lang="en-US" sz="1800" dirty="0" smtClean="0"/>
              <a:t>(float a);</a:t>
            </a:r>
          </a:p>
          <a:p>
            <a:pPr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 smtClean="0"/>
              <a:t>{</a:t>
            </a:r>
          </a:p>
          <a:p>
            <a:pPr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 smtClean="0"/>
              <a:t>	Vector4f </a:t>
            </a:r>
            <a:r>
              <a:rPr lang="en-US" sz="1800" dirty="0" err="1" smtClean="0"/>
              <a:t>earlywood</a:t>
            </a:r>
            <a:r>
              <a:rPr lang="en-US" sz="1800" dirty="0" smtClean="0"/>
              <a:t>( .. , .. , .. , ..);</a:t>
            </a:r>
          </a:p>
          <a:p>
            <a:pPr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 smtClean="0"/>
              <a:t>	Vector4f latewood( .. , .. , .. , ..);</a:t>
            </a:r>
          </a:p>
          <a:p>
            <a:pPr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 smtClean="0"/>
              <a:t>	return( (1-a) * </a:t>
            </a:r>
            <a:r>
              <a:rPr lang="en-US" sz="1800" dirty="0" err="1" smtClean="0"/>
              <a:t>earlywood</a:t>
            </a:r>
            <a:r>
              <a:rPr lang="en-US" sz="1800" dirty="0" smtClean="0"/>
              <a:t> + a * latewood );</a:t>
            </a:r>
          </a:p>
          <a:p>
            <a:pPr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 smtClean="0"/>
              <a:t>}</a:t>
            </a:r>
          </a:p>
          <a:p>
            <a:pPr>
              <a:buFont typeface="Wingdings" pitchFamily="2" charset="2"/>
              <a:buNone/>
            </a:pPr>
            <a:endParaRPr lang="en-US" sz="1800" dirty="0" smtClean="0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143750" y="1581150"/>
            <a:ext cx="1454150" cy="533400"/>
          </a:xfrm>
          <a:prstGeom prst="rect">
            <a:avLst/>
          </a:prstGeom>
          <a:gradFill rotWithShape="1">
            <a:gsLst>
              <a:gs pos="0">
                <a:srgbClr val="7B6235"/>
              </a:gs>
              <a:gs pos="100000">
                <a:srgbClr val="CBAA6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7181850" y="2266950"/>
            <a:ext cx="13525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latin typeface="SimSun" pitchFamily="2" charset="-122"/>
                <a:ea typeface="SimSun" pitchFamily="2" charset="-122"/>
              </a:rPr>
              <a:t>Woodmap(</a:t>
            </a:r>
            <a:r>
              <a:rPr lang="en-US" altLang="zh-CN" i="1">
                <a:latin typeface="SimSun" pitchFamily="2" charset="-122"/>
                <a:ea typeface="SimSun" pitchFamily="2" charset="-122"/>
              </a:rPr>
              <a:t>f</a:t>
            </a:r>
            <a:r>
              <a:rPr lang="en-US" altLang="zh-CN">
                <a:latin typeface="SimSun" pitchFamily="2" charset="-122"/>
                <a:ea typeface="SimSun" pitchFamily="2" charset="-122"/>
              </a:rPr>
              <a:t>)</a:t>
            </a: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6997700" y="2038350"/>
            <a:ext cx="2984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latin typeface="SimSun" pitchFamily="2" charset="-122"/>
                <a:ea typeface="SimSun" pitchFamily="2" charset="-122"/>
              </a:rPr>
              <a:t>0</a:t>
            </a: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8445500" y="2038350"/>
            <a:ext cx="2984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latin typeface="SimSun" pitchFamily="2" charset="-122"/>
                <a:ea typeface="SimSun" pitchFamily="2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Wood Function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3400" y="1458913"/>
            <a:ext cx="4135437" cy="4583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Wood function creates cylindrical shells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Outer rings closer together</a:t>
            </a:r>
            <a:endParaRPr kumimoji="0" lang="zh-CN" altLang="en-US" sz="21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5008562" y="2182813"/>
          <a:ext cx="2038350" cy="382587"/>
        </p:xfrm>
        <a:graphic>
          <a:graphicData uri="http://schemas.openxmlformats.org/presentationml/2006/ole">
            <p:oleObj spid="_x0000_s108546" name="Equation" r:id="rId3" imgW="1079280" imgH="2286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471737" y="4038600"/>
          <a:ext cx="2438400" cy="2438400"/>
        </p:xfrm>
        <a:graphic>
          <a:graphicData uri="http://schemas.openxmlformats.org/presentationml/2006/ole">
            <p:oleObj spid="_x0000_s108547" name="Photo Editor Photo" r:id="rId4" imgW="2438095" imgH="2438095" progId="">
              <p:embed/>
            </p:oleObj>
          </a:graphicData>
        </a:graphic>
      </p:graphicFrame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604125" y="150495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rc 7"/>
          <p:cNvSpPr>
            <a:spLocks/>
          </p:cNvSpPr>
          <p:nvPr/>
        </p:nvSpPr>
        <p:spPr bwMode="auto">
          <a:xfrm flipV="1">
            <a:off x="7604125" y="2460625"/>
            <a:ext cx="925512" cy="230188"/>
          </a:xfrm>
          <a:custGeom>
            <a:avLst/>
            <a:gdLst>
              <a:gd name="T0" fmla="*/ 0 w 43183"/>
              <a:gd name="T1" fmla="*/ 2356890 h 21600"/>
              <a:gd name="T2" fmla="*/ 19835870 w 43183"/>
              <a:gd name="T3" fmla="*/ 2453079 h 21600"/>
              <a:gd name="T4" fmla="*/ 9914034 w 43183"/>
              <a:gd name="T5" fmla="*/ 2453079 h 21600"/>
              <a:gd name="T6" fmla="*/ 0 60000 65536"/>
              <a:gd name="T7" fmla="*/ 0 60000 65536"/>
              <a:gd name="T8" fmla="*/ 0 60000 65536"/>
              <a:gd name="T9" fmla="*/ 0 w 43183"/>
              <a:gd name="T10" fmla="*/ 0 h 21600"/>
              <a:gd name="T11" fmla="*/ 43183 w 4318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83" h="21600" fill="none" extrusionOk="0">
                <a:moveTo>
                  <a:pt x="-1" y="20752"/>
                </a:moveTo>
                <a:cubicBezTo>
                  <a:pt x="454" y="9162"/>
                  <a:pt x="9983" y="-1"/>
                  <a:pt x="21583" y="0"/>
                </a:cubicBezTo>
                <a:cubicBezTo>
                  <a:pt x="33512" y="0"/>
                  <a:pt x="43183" y="9670"/>
                  <a:pt x="43183" y="21600"/>
                </a:cubicBezTo>
              </a:path>
              <a:path w="43183" h="21600" stroke="0" extrusionOk="0">
                <a:moveTo>
                  <a:pt x="-1" y="20752"/>
                </a:moveTo>
                <a:cubicBezTo>
                  <a:pt x="454" y="9162"/>
                  <a:pt x="9983" y="-1"/>
                  <a:pt x="21583" y="0"/>
                </a:cubicBezTo>
                <a:cubicBezTo>
                  <a:pt x="33512" y="0"/>
                  <a:pt x="43183" y="9670"/>
                  <a:pt x="43183" y="21600"/>
                </a:cubicBezTo>
                <a:lnTo>
                  <a:pt x="21583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764462" y="1581150"/>
            <a:ext cx="609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916862" y="1657350"/>
            <a:ext cx="304800" cy="7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7604125" y="170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8526462" y="170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7764462" y="1697038"/>
            <a:ext cx="0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8221662" y="16970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7916862" y="16970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8374062" y="16938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7" name="Picture 16" descr="teawoodcyl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36000" contrast="48000"/>
          </a:blip>
          <a:srcRect t="7813" b="28125"/>
          <a:stretch>
            <a:fillRect/>
          </a:stretch>
        </p:blipFill>
        <p:spPr bwMode="auto">
          <a:xfrm>
            <a:off x="5595937" y="4114800"/>
            <a:ext cx="3352800" cy="214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" name="Object 17"/>
          <p:cNvGraphicFramePr>
            <a:graphicFrameLocks noChangeAspect="1"/>
          </p:cNvGraphicFramePr>
          <p:nvPr>
            <p:ph sz="quarter" idx="4294967295"/>
          </p:nvPr>
        </p:nvGraphicFramePr>
        <p:xfrm>
          <a:off x="3084512" y="3633788"/>
          <a:ext cx="4862513" cy="344487"/>
        </p:xfrm>
        <a:graphic>
          <a:graphicData uri="http://schemas.openxmlformats.org/presentationml/2006/ole">
            <p:oleObj spid="_x0000_s108548" name="Equation" r:id="rId6" imgW="25398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2191</TotalTime>
  <Words>784</Words>
  <Application>Microsoft Office PowerPoint</Application>
  <PresentationFormat>On-screen Show (4:3)</PresentationFormat>
  <Paragraphs>138</Paragraphs>
  <Slides>24</Slides>
  <Notes>12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Equity</vt:lpstr>
      <vt:lpstr>Photo Editor Photo</vt:lpstr>
      <vt:lpstr>Equation</vt:lpstr>
      <vt:lpstr>Document</vt:lpstr>
      <vt:lpstr>Microsoft Equation 3.0</vt:lpstr>
      <vt:lpstr>CSE 470/598 Procedural Textures and Perlin Noise</vt:lpstr>
      <vt:lpstr>Disclaimer</vt:lpstr>
      <vt:lpstr>Procedural Texture</vt:lpstr>
      <vt:lpstr>Why Use Procedural Textures?</vt:lpstr>
      <vt:lpstr>How to Generate a Procedural Texture</vt:lpstr>
      <vt:lpstr>A Simple Wood Texture</vt:lpstr>
      <vt:lpstr>Generate a Texture in Memory</vt:lpstr>
      <vt:lpstr>Linear Color Interpolation</vt:lpstr>
      <vt:lpstr>Wood Function</vt:lpstr>
      <vt:lpstr>Adding Realism?</vt:lpstr>
      <vt:lpstr>Perlin Noise</vt:lpstr>
      <vt:lpstr>Perlin Noise</vt:lpstr>
      <vt:lpstr>Perlin Noise</vt:lpstr>
      <vt:lpstr>Perlin Noise</vt:lpstr>
      <vt:lpstr>Harmonics</vt:lpstr>
      <vt:lpstr>Using Noise</vt:lpstr>
      <vt:lpstr>Procedural Noise Online</vt:lpstr>
      <vt:lpstr>Using Noise</vt:lpstr>
      <vt:lpstr>Clouds and Water</vt:lpstr>
      <vt:lpstr>Fire</vt:lpstr>
      <vt:lpstr>Planets</vt:lpstr>
      <vt:lpstr>Perlin Noise Implementation notes</vt:lpstr>
      <vt:lpstr>Marble Principle</vt:lpstr>
      <vt:lpstr>Marble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cadlabadmin</cp:lastModifiedBy>
  <cp:revision>186</cp:revision>
  <dcterms:created xsi:type="dcterms:W3CDTF">2011-08-04T19:58:28Z</dcterms:created>
  <dcterms:modified xsi:type="dcterms:W3CDTF">2011-09-29T01:15:43Z</dcterms:modified>
</cp:coreProperties>
</file>