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7" r:id="rId27"/>
    <p:sldId id="283" r:id="rId28"/>
    <p:sldId id="318" r:id="rId29"/>
    <p:sldId id="319" r:id="rId30"/>
    <p:sldId id="320" r:id="rId31"/>
    <p:sldId id="321" r:id="rId32"/>
    <p:sldId id="322" r:id="rId33"/>
    <p:sldId id="323" r:id="rId34"/>
    <p:sldId id="290" r:id="rId35"/>
    <p:sldId id="324" r:id="rId36"/>
    <p:sldId id="292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29C39-1B63-4CB2-8B02-3557727FC8E3}" type="slidenum">
              <a:rPr lang="de-AT"/>
              <a:pPr/>
              <a:t>27</a:t>
            </a:fld>
            <a:endParaRPr lang="de-AT"/>
          </a:p>
        </p:txBody>
      </p:sp>
      <p:sp>
        <p:nvSpPr>
          <p:cNvPr id="413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D8BC0-7972-4EAD-9354-F0FFE929B97B}" type="slidenum">
              <a:rPr lang="de-AT"/>
              <a:pPr/>
              <a:t>34</a:t>
            </a:fld>
            <a:endParaRPr lang="de-AT"/>
          </a:p>
        </p:txBody>
      </p:sp>
      <p:sp>
        <p:nvSpPr>
          <p:cNvPr id="415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66989-759C-46DF-AE57-1B6C86C42546}" type="slidenum">
              <a:rPr lang="de-AT"/>
              <a:pPr/>
              <a:t>36</a:t>
            </a:fld>
            <a:endParaRPr lang="de-AT"/>
          </a:p>
        </p:txBody>
      </p:sp>
      <p:sp>
        <p:nvSpPr>
          <p:cNvPr id="3614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z="2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10/7/2011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Composition and Blending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Clamping and Accuracy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 the components (RGBA) are clamped and stay in the range (0,1)</a:t>
            </a:r>
          </a:p>
          <a:p>
            <a:r>
              <a:rPr lang="en-US" smtClean="0"/>
              <a:t>However, in a typical system, RGBA values are only stored to 8 bits</a:t>
            </a:r>
          </a:p>
          <a:p>
            <a:pPr lvl="1"/>
            <a:r>
              <a:rPr lang="en-US" smtClean="0"/>
              <a:t>Can easily loose accuracy if we add many components together</a:t>
            </a:r>
          </a:p>
          <a:p>
            <a:pPr lvl="1"/>
            <a:r>
              <a:rPr lang="en-US" smtClean="0"/>
              <a:t>Example: add together n images</a:t>
            </a:r>
          </a:p>
          <a:p>
            <a:pPr lvl="2"/>
            <a:r>
              <a:rPr lang="en-US" smtClean="0"/>
              <a:t>Divide all color components by n to avoid clamping</a:t>
            </a:r>
          </a:p>
          <a:p>
            <a:pPr lvl="2"/>
            <a:r>
              <a:rPr lang="en-US" smtClean="0"/>
              <a:t>Blend with source factor = 1, destination factor = 1</a:t>
            </a:r>
          </a:p>
          <a:p>
            <a:pPr lvl="2"/>
            <a:r>
              <a:rPr lang="en-US" smtClean="0"/>
              <a:t>But division by n loses bits</a:t>
            </a:r>
          </a:p>
        </p:txBody>
      </p:sp>
    </p:spTree>
    <p:extLst>
      <p:ext uri="{BB962C8B-B14F-4D97-AF65-F5344CB8AC3E}">
        <p14:creationId xmlns:p14="http://schemas.microsoft.com/office/powerpoint/2010/main" val="13196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Dependency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image correct?</a:t>
            </a:r>
          </a:p>
          <a:p>
            <a:pPr lvl="1"/>
            <a:r>
              <a:rPr lang="en-US" dirty="0" smtClean="0"/>
              <a:t>Probably not</a:t>
            </a:r>
          </a:p>
          <a:p>
            <a:pPr lvl="1"/>
            <a:r>
              <a:rPr lang="en-US" dirty="0" smtClean="0"/>
              <a:t>Polygons are rendered</a:t>
            </a:r>
            <a:br>
              <a:rPr lang="en-US" dirty="0" smtClean="0"/>
            </a:br>
            <a:r>
              <a:rPr lang="en-US" dirty="0" smtClean="0"/>
              <a:t>in the order they pass</a:t>
            </a:r>
            <a:br>
              <a:rPr lang="en-US" dirty="0" smtClean="0"/>
            </a:br>
            <a:r>
              <a:rPr lang="en-US" dirty="0" smtClean="0"/>
              <a:t>down the pipeline</a:t>
            </a:r>
          </a:p>
          <a:p>
            <a:pPr lvl="1"/>
            <a:r>
              <a:rPr lang="en-US" dirty="0" smtClean="0"/>
              <a:t>Blending functions</a:t>
            </a:r>
          </a:p>
          <a:p>
            <a:pPr lvl="1">
              <a:buFontTx/>
              <a:buNone/>
            </a:pPr>
            <a:r>
              <a:rPr lang="en-US" dirty="0" smtClean="0"/>
              <a:t>are order dependent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2"/>
          <a:srcRect l="9055" t="12050" r="9055" b="12050"/>
          <a:stretch>
            <a:fillRect/>
          </a:stretch>
        </p:blipFill>
        <p:spPr bwMode="auto">
          <a:xfrm>
            <a:off x="5181600" y="1600200"/>
            <a:ext cx="3962400" cy="381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877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Opaque and Translucent Polygons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Suppose that we have a group of polygons, some of which are opaque and some translucent</a:t>
            </a:r>
          </a:p>
          <a:p>
            <a:r>
              <a:rPr lang="en-US" sz="2700" dirty="0" smtClean="0"/>
              <a:t>How do we use hidden-surface removal?</a:t>
            </a:r>
          </a:p>
          <a:p>
            <a:r>
              <a:rPr lang="en-US" sz="2700" dirty="0" smtClean="0"/>
              <a:t>Opaque polygons block all polygons behind them and affect the depth buffer</a:t>
            </a:r>
          </a:p>
          <a:p>
            <a:r>
              <a:rPr lang="en-US" sz="2700" dirty="0" smtClean="0"/>
              <a:t>Translucent polygons should not affect depth buffer</a:t>
            </a:r>
          </a:p>
          <a:p>
            <a:pPr lvl="1"/>
            <a:r>
              <a:rPr lang="en-US" sz="2200" dirty="0" smtClean="0"/>
              <a:t>Render with </a:t>
            </a:r>
            <a:r>
              <a:rPr lang="en-US" sz="2200" b="1" dirty="0" err="1" smtClean="0">
                <a:latin typeface="Courier New" charset="0"/>
              </a:rPr>
              <a:t>glDepthMask</a:t>
            </a:r>
            <a:r>
              <a:rPr lang="en-US" sz="2200" b="1" dirty="0" smtClean="0">
                <a:latin typeface="Courier New" charset="0"/>
              </a:rPr>
              <a:t>(GL_FALSE)</a:t>
            </a:r>
            <a:r>
              <a:rPr lang="en-US" sz="2200" dirty="0" smtClean="0"/>
              <a:t> which makes depth buffer read-only</a:t>
            </a:r>
          </a:p>
          <a:p>
            <a:r>
              <a:rPr lang="en-US" sz="2700" dirty="0" smtClean="0"/>
              <a:t>Sort polygons first to remove order dependency</a:t>
            </a:r>
          </a:p>
        </p:txBody>
      </p:sp>
    </p:spTree>
    <p:extLst>
      <p:ext uri="{BB962C8B-B14F-4D97-AF65-F5344CB8AC3E}">
        <p14:creationId xmlns:p14="http://schemas.microsoft.com/office/powerpoint/2010/main" val="36038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smtClean="0"/>
              <a:t>We can composite with a fixed color and have the blending factors depend on depth</a:t>
            </a:r>
          </a:p>
          <a:p>
            <a:pPr lvl="1"/>
            <a:r>
              <a:rPr lang="en-US" smtClean="0"/>
              <a:t>Simulates a fog effect</a:t>
            </a:r>
          </a:p>
          <a:p>
            <a:r>
              <a:rPr lang="en-US" sz="2700" smtClean="0"/>
              <a:t>Blend source color</a:t>
            </a:r>
            <a:r>
              <a:rPr lang="en-US" sz="2700" smtClean="0">
                <a:latin typeface="Times New Roman" charset="0"/>
              </a:rPr>
              <a:t>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 </a:t>
            </a:r>
            <a:r>
              <a:rPr lang="en-US" sz="2700" smtClean="0"/>
              <a:t>and fog color</a:t>
            </a:r>
            <a:r>
              <a:rPr lang="en-US" sz="2700" smtClean="0">
                <a:latin typeface="Times New Roman" charset="0"/>
              </a:rPr>
              <a:t> C</a:t>
            </a:r>
            <a:r>
              <a:rPr lang="en-US" sz="2700" baseline="-25000" smtClean="0">
                <a:latin typeface="Times New Roman" charset="0"/>
              </a:rPr>
              <a:t>f </a:t>
            </a:r>
            <a:r>
              <a:rPr lang="en-US" sz="2700" smtClean="0"/>
              <a:t>by</a:t>
            </a:r>
            <a:r>
              <a:rPr lang="en-US" sz="2700" smtClean="0">
                <a:latin typeface="Times New Roman" charset="0"/>
              </a:rPr>
              <a:t> </a:t>
            </a:r>
          </a:p>
          <a:p>
            <a:pPr>
              <a:buFontTx/>
              <a:buNone/>
            </a:pPr>
            <a:r>
              <a:rPr lang="en-US" sz="2700" smtClean="0">
                <a:latin typeface="Times New Roman" charset="0"/>
              </a:rPr>
              <a:t>               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’=f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 + (1-f) C</a:t>
            </a:r>
            <a:r>
              <a:rPr lang="en-US" sz="2700" baseline="-25000" smtClean="0">
                <a:latin typeface="Times New Roman" charset="0"/>
              </a:rPr>
              <a:t>f</a:t>
            </a:r>
          </a:p>
          <a:p>
            <a:r>
              <a:rPr lang="en-US" sz="2700" smtClean="0">
                <a:latin typeface="Times New Roman" charset="0"/>
              </a:rPr>
              <a:t>f </a:t>
            </a:r>
            <a:r>
              <a:rPr lang="en-US" sz="2700" smtClean="0"/>
              <a:t>is the </a:t>
            </a:r>
            <a:r>
              <a:rPr lang="en-US" sz="2700" i="1" smtClean="0"/>
              <a:t>fog factor</a:t>
            </a:r>
          </a:p>
          <a:p>
            <a:pPr lvl="1"/>
            <a:r>
              <a:rPr lang="en-US" smtClean="0"/>
              <a:t>Exponential</a:t>
            </a:r>
          </a:p>
          <a:p>
            <a:pPr lvl="1"/>
            <a:r>
              <a:rPr lang="en-US" smtClean="0"/>
              <a:t>Gaussian</a:t>
            </a:r>
          </a:p>
          <a:p>
            <a:pPr lvl="1"/>
            <a:r>
              <a:rPr lang="en-US" smtClean="0"/>
              <a:t>Linear (depth cueing)</a:t>
            </a:r>
          </a:p>
          <a:p>
            <a:pPr>
              <a:buFontTx/>
              <a:buNone/>
            </a:pPr>
            <a:r>
              <a:rPr lang="en-US" sz="2700" baseline="-25000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Fog Functions</a:t>
            </a:r>
          </a:p>
        </p:txBody>
      </p:sp>
      <p:pic>
        <p:nvPicPr>
          <p:cNvPr id="27654" name="Picture 5" descr="C:\BOOK\OpenGL\Paul Final\Art\jpeg\AN07F40.jpg"/>
          <p:cNvPicPr>
            <a:picLocks noChangeAspect="1" noChangeArrowheads="1"/>
          </p:cNvPicPr>
          <p:nvPr/>
        </p:nvPicPr>
        <p:blipFill>
          <a:blip r:embed="rId2"/>
          <a:srcRect t="7700"/>
          <a:stretch>
            <a:fillRect/>
          </a:stretch>
        </p:blipFill>
        <p:spPr bwMode="auto">
          <a:xfrm>
            <a:off x="685800" y="1828800"/>
            <a:ext cx="7291388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71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Fog Functions</a:t>
            </a:r>
          </a:p>
        </p:txBody>
      </p:sp>
      <p:sp>
        <p:nvSpPr>
          <p:cNvPr id="28677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GLfloat fcolor[4] = {……}: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b="1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glEnable(GL_FOG);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glFogf(GL_FOG_MODE, GL_EXP);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glFogf(GL_FOG_DENSITY, 0.5);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glFOgv(GL_FOG, fcolor);</a:t>
            </a:r>
          </a:p>
        </p:txBody>
      </p:sp>
    </p:spTree>
    <p:extLst>
      <p:ext uri="{BB962C8B-B14F-4D97-AF65-F5344CB8AC3E}">
        <p14:creationId xmlns:p14="http://schemas.microsoft.com/office/powerpoint/2010/main" val="115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 Example</a:t>
            </a:r>
            <a:endParaRPr lang="en-US" dirty="0"/>
          </a:p>
        </p:txBody>
      </p:sp>
      <p:pic>
        <p:nvPicPr>
          <p:cNvPr id="5" name="Picture 2" descr="http://www.zanir.szm.sk/opengl/obrazky/004_Diplaylist_hmla_bi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524000"/>
            <a:ext cx="6299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5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Aliasing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Ideal raster line is one pixel wide</a:t>
            </a:r>
          </a:p>
          <a:p>
            <a:r>
              <a:rPr lang="en-US" dirty="0" smtClean="0"/>
              <a:t>All line segments, other than vertical and horizontal segments, partially cover pixels</a:t>
            </a:r>
          </a:p>
          <a:p>
            <a:r>
              <a:rPr lang="en-US" dirty="0" smtClean="0"/>
              <a:t>Simple algorithms color</a:t>
            </a:r>
            <a:br>
              <a:rPr lang="en-US" dirty="0" smtClean="0"/>
            </a:br>
            <a:r>
              <a:rPr lang="en-US" dirty="0" smtClean="0"/>
              <a:t>only whole pixels</a:t>
            </a:r>
          </a:p>
          <a:p>
            <a:r>
              <a:rPr lang="en-US" dirty="0" smtClean="0"/>
              <a:t>Lead to the “</a:t>
            </a:r>
            <a:r>
              <a:rPr lang="en-US" dirty="0" err="1" smtClean="0"/>
              <a:t>jaggies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or aliasing</a:t>
            </a:r>
          </a:p>
          <a:p>
            <a:r>
              <a:rPr lang="en-US" dirty="0" smtClean="0"/>
              <a:t>Similar issue for polygons</a:t>
            </a:r>
          </a:p>
        </p:txBody>
      </p:sp>
      <p:pic>
        <p:nvPicPr>
          <p:cNvPr id="29702" name="Picture 5" descr="C:\BOOK\OpenGL\Paul Final\Art\jpeg\AN07F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581400"/>
            <a:ext cx="2667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91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Antialiasing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Can try to color a pixel by adding a fraction of its color to the frame buffer</a:t>
            </a:r>
          </a:p>
          <a:p>
            <a:pPr lvl="1"/>
            <a:r>
              <a:rPr lang="en-US" smtClean="0"/>
              <a:t>Fraction depends on percentage of pixel covered by fragment </a:t>
            </a:r>
          </a:p>
          <a:p>
            <a:pPr lvl="1"/>
            <a:r>
              <a:rPr lang="en-US" smtClean="0"/>
              <a:t>Fraction depends on whether there is overlap</a:t>
            </a:r>
          </a:p>
        </p:txBody>
      </p:sp>
      <p:pic>
        <p:nvPicPr>
          <p:cNvPr id="30726" name="Picture 5" descr="C:\BOOK\OpenGL\Paul Final\Art\jpeg\AN07F37A.jpg"/>
          <p:cNvPicPr>
            <a:picLocks noChangeAspect="1" noChangeArrowheads="1"/>
          </p:cNvPicPr>
          <p:nvPr/>
        </p:nvPicPr>
        <p:blipFill>
          <a:blip r:embed="rId2"/>
          <a:srcRect b="10472"/>
          <a:stretch>
            <a:fillRect/>
          </a:stretch>
        </p:blipFill>
        <p:spPr bwMode="auto">
          <a:xfrm>
            <a:off x="1752600" y="3962400"/>
            <a:ext cx="2662238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C:\BOOK\OpenGL\Paul Final\Art\jpeg\AN07F37B.jpg"/>
          <p:cNvPicPr>
            <a:picLocks noChangeAspect="1" noChangeArrowheads="1"/>
          </p:cNvPicPr>
          <p:nvPr/>
        </p:nvPicPr>
        <p:blipFill>
          <a:blip r:embed="rId3"/>
          <a:srcRect b="13513"/>
          <a:stretch>
            <a:fillRect/>
          </a:stretch>
        </p:blipFill>
        <p:spPr bwMode="auto">
          <a:xfrm>
            <a:off x="5257800" y="3962400"/>
            <a:ext cx="2409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4953000"/>
            <a:ext cx="1609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 overlap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315200" y="4953000"/>
            <a:ext cx="1185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overlap</a:t>
            </a:r>
          </a:p>
        </p:txBody>
      </p:sp>
    </p:spTree>
    <p:extLst>
      <p:ext uri="{BB962C8B-B14F-4D97-AF65-F5344CB8AC3E}">
        <p14:creationId xmlns:p14="http://schemas.microsoft.com/office/powerpoint/2010/main" val="20928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Area Averaging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sz="2700" smtClean="0"/>
              <a:t>Use average area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smtClean="0"/>
              <a:t>+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2</a:t>
            </a:r>
            <a:r>
              <a:rPr lang="en-US" sz="2700" smtClean="0"/>
              <a:t>-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2</a:t>
            </a:r>
            <a:r>
              <a:rPr lang="en-US" sz="2700" smtClean="0"/>
              <a:t> as blending factor</a:t>
            </a:r>
          </a:p>
        </p:txBody>
      </p:sp>
      <p:pic>
        <p:nvPicPr>
          <p:cNvPr id="31750" name="Picture 5" descr="C:\BOOK\OpenGL\Paul Final\Art\jpeg\AN07F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3733800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38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OpenGL Antialiasing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enable separately for points, lines, or polygons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877888" y="3117850"/>
            <a:ext cx="78041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glEnable(GL_POINT_SMOOTH);</a:t>
            </a:r>
          </a:p>
          <a:p>
            <a:r>
              <a:rPr lang="en-US" sz="2000" b="1">
                <a:latin typeface="Courier New" charset="0"/>
              </a:rPr>
              <a:t>glEnable(GL_LINE_SMOOTH);</a:t>
            </a:r>
          </a:p>
          <a:p>
            <a:r>
              <a:rPr lang="en-US" sz="2000" b="1">
                <a:latin typeface="Courier New" charset="0"/>
              </a:rPr>
              <a:t>glEnable(GL_POLYGON_SMOOTH);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glEnable(GL_BLEND);</a:t>
            </a:r>
          </a:p>
          <a:p>
            <a:r>
              <a:rPr lang="en-US" sz="2000" b="1">
                <a:latin typeface="Courier New" charset="0"/>
              </a:rPr>
              <a:t>glBlendFunc(GL_SRC_ALPHA, GL_ONE_MINUS_SRC_ALPHA);</a:t>
            </a:r>
          </a:p>
        </p:txBody>
      </p:sp>
    </p:spTree>
    <p:extLst>
      <p:ext uri="{BB962C8B-B14F-4D97-AF65-F5344CB8AC3E}">
        <p14:creationId xmlns:p14="http://schemas.microsoft.com/office/powerpoint/2010/main" val="5576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Accumulation Buffer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Compositing and blending are limited by resolution of the frame buffer</a:t>
            </a:r>
          </a:p>
          <a:p>
            <a:pPr lvl="1"/>
            <a:r>
              <a:rPr lang="en-US" smtClean="0"/>
              <a:t>Typically 8 bits per color component</a:t>
            </a:r>
          </a:p>
          <a:p>
            <a:r>
              <a:rPr lang="en-US" sz="2700" smtClean="0"/>
              <a:t>The</a:t>
            </a:r>
            <a:r>
              <a:rPr lang="en-US" sz="2700" i="1" smtClean="0"/>
              <a:t> accumulation buffer</a:t>
            </a:r>
            <a:r>
              <a:rPr lang="en-US" sz="2700" smtClean="0"/>
              <a:t> is a high resolution buffer (16 or more bits per component) that avoids this problem</a:t>
            </a:r>
          </a:p>
          <a:p>
            <a:r>
              <a:rPr lang="en-US" sz="2700" smtClean="0"/>
              <a:t>Write into it or read from it with a scale factor</a:t>
            </a:r>
          </a:p>
          <a:p>
            <a:r>
              <a:rPr lang="en-US" sz="2700" smtClean="0"/>
              <a:t>Slower than direct compositing into the frame buffer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0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Screen-Door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transparency technique</a:t>
            </a:r>
          </a:p>
          <a:p>
            <a:r>
              <a:rPr lang="en-US" dirty="0" smtClean="0"/>
              <a:t>Uses a bit mask to cause certain pixels to not be rasterized</a:t>
            </a:r>
          </a:p>
          <a:p>
            <a:r>
              <a:rPr lang="en-US" dirty="0" smtClean="0"/>
              <a:t>Percentage of bits in the bitmask which are set to 1 is equivalent to the transparency of the object</a:t>
            </a:r>
          </a:p>
          <a:p>
            <a:r>
              <a:rPr lang="en-US" dirty="0" err="1" smtClean="0"/>
              <a:t>glPolygonStipple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Defines a 32x32 polygon stipple pattern</a:t>
            </a:r>
          </a:p>
          <a:p>
            <a:pPr lvl="1"/>
            <a:r>
              <a:rPr lang="en-US" dirty="0" err="1" smtClean="0"/>
              <a:t>glEnable</a:t>
            </a:r>
            <a:r>
              <a:rPr lang="en-US" dirty="0" smtClean="0"/>
              <a:t>(GL_POLYGON_STIPPLE)</a:t>
            </a:r>
          </a:p>
          <a:p>
            <a:r>
              <a:rPr lang="en-US" dirty="0" smtClean="0"/>
              <a:t>Lookup into stipple pattern is done off screen</a:t>
            </a:r>
          </a:p>
          <a:p>
            <a:r>
              <a:rPr lang="en-US" dirty="0" smtClean="0"/>
              <a:t>Different pattern should be used for objects which overlap</a:t>
            </a:r>
          </a:p>
          <a:p>
            <a:r>
              <a:rPr lang="en-US" dirty="0" smtClean="0"/>
              <a:t>Advantage is objects do not need to be sorted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5105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1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Render Glass?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… that’s hard because “glass” has lots of properties</a:t>
            </a:r>
          </a:p>
          <a:p>
            <a:r>
              <a:rPr lang="en-US" dirty="0" smtClean="0"/>
              <a:t>General Algorithm for glass:</a:t>
            </a:r>
          </a:p>
          <a:p>
            <a:pPr lvl="1"/>
            <a:r>
              <a:rPr lang="en-US" dirty="0" smtClean="0"/>
              <a:t>Render all opaque objects in your scene</a:t>
            </a:r>
          </a:p>
          <a:p>
            <a:pPr lvl="1"/>
            <a:r>
              <a:rPr lang="en-US" dirty="0" smtClean="0"/>
              <a:t>Disable lighting and enable blending</a:t>
            </a:r>
          </a:p>
          <a:p>
            <a:pPr lvl="1"/>
            <a:r>
              <a:rPr lang="en-US" dirty="0" smtClean="0"/>
              <a:t>Render glass geometry with small alpha value</a:t>
            </a:r>
          </a:p>
          <a:p>
            <a:pPr lvl="1"/>
            <a:r>
              <a:rPr lang="en-US" dirty="0" smtClean="0"/>
              <a:t>You may need to sort glass geometry so it renders back to front</a:t>
            </a:r>
          </a:p>
          <a:p>
            <a:pPr lvl="1"/>
            <a:r>
              <a:rPr lang="en-US" dirty="0" smtClean="0"/>
              <a:t>Glass needs specular highlighting</a:t>
            </a:r>
          </a:p>
          <a:p>
            <a:pPr lvl="2"/>
            <a:r>
              <a:rPr lang="en-US" dirty="0" smtClean="0"/>
              <a:t>Set ambient and diffuse material colors to black and specular material and light to whit</a:t>
            </a:r>
          </a:p>
          <a:p>
            <a:pPr lvl="2"/>
            <a:r>
              <a:rPr lang="en-US" dirty="0" smtClean="0"/>
              <a:t>Enable lighting</a:t>
            </a:r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glDepthFunc</a:t>
            </a:r>
            <a:r>
              <a:rPr lang="en-US" dirty="0" smtClean="0"/>
              <a:t>(GL_EQUL) </a:t>
            </a:r>
          </a:p>
          <a:p>
            <a:pPr lvl="2"/>
            <a:r>
              <a:rPr lang="en-US" dirty="0" smtClean="0"/>
              <a:t>Render glass object a second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blending to occur after texture has been applied</a:t>
            </a:r>
          </a:p>
          <a:p>
            <a:pPr lvl="1"/>
            <a:r>
              <a:rPr lang="en-US" dirty="0" err="1" smtClean="0"/>
              <a:t>glEnable</a:t>
            </a:r>
            <a:r>
              <a:rPr lang="en-US" dirty="0" smtClean="0"/>
              <a:t>(GL_BLEND)</a:t>
            </a:r>
          </a:p>
          <a:p>
            <a:pPr lvl="1"/>
            <a:r>
              <a:rPr lang="en-US" dirty="0" err="1" smtClean="0"/>
              <a:t>glBlendFunc</a:t>
            </a:r>
            <a:r>
              <a:rPr lang="en-US" dirty="0" smtClean="0"/>
              <a:t>(GL_ONE, GL_ONE)</a:t>
            </a:r>
          </a:p>
          <a:p>
            <a:r>
              <a:rPr lang="en-US" dirty="0" smtClean="0"/>
              <a:t>You may want to use alpha values that result from the texture mapping as part of the blend function</a:t>
            </a:r>
          </a:p>
          <a:p>
            <a:pPr lvl="1"/>
            <a:r>
              <a:rPr lang="en-US" dirty="0" smtClean="0"/>
              <a:t>GL_SRC_ALPHA, GL_ONE_MINUS_SRC_ALPHA</a:t>
            </a:r>
          </a:p>
          <a:p>
            <a:r>
              <a:rPr lang="en-US" dirty="0" smtClean="0"/>
              <a:t>If you want blending to occur when texture is map (parts of texture map allow underlying colors to show through)</a:t>
            </a:r>
          </a:p>
          <a:p>
            <a:pPr lvl="1"/>
            <a:r>
              <a:rPr lang="en-US" dirty="0" err="1" smtClean="0"/>
              <a:t>glTexEnv</a:t>
            </a:r>
            <a:r>
              <a:rPr lang="en-US" dirty="0" smtClean="0"/>
              <a:t>() and set texture environment mode to GL_BLEND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Often, transparency is a binary decision</a:t>
            </a:r>
          </a:p>
          <a:p>
            <a:pPr lvl="1"/>
            <a:r>
              <a:rPr lang="en-US" dirty="0" smtClean="0"/>
              <a:t>If I have enough transparency added up, it becomes opaque</a:t>
            </a:r>
          </a:p>
          <a:p>
            <a:r>
              <a:rPr lang="en-US" dirty="0" smtClean="0"/>
              <a:t>Do I want to blend with an alpha of zero?</a:t>
            </a:r>
          </a:p>
          <a:p>
            <a:pPr lvl="1"/>
            <a:r>
              <a:rPr lang="en-US" dirty="0" smtClean="0"/>
              <a:t>No, it is very expensive to do all the time</a:t>
            </a:r>
          </a:p>
          <a:p>
            <a:r>
              <a:rPr lang="en-US" dirty="0" err="1" smtClean="0"/>
              <a:t>glEnable</a:t>
            </a:r>
            <a:r>
              <a:rPr lang="en-US" dirty="0" smtClean="0"/>
              <a:t>(ALPHA_TEST)</a:t>
            </a:r>
          </a:p>
          <a:p>
            <a:pPr lvl="1"/>
            <a:r>
              <a:rPr lang="en-US" dirty="0" err="1" smtClean="0"/>
              <a:t>AlphaFunc</a:t>
            </a:r>
            <a:r>
              <a:rPr lang="en-US" dirty="0" smtClean="0"/>
              <a:t>(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clampf</a:t>
            </a:r>
            <a:r>
              <a:rPr lang="en-US" dirty="0" smtClean="0"/>
              <a:t> ref)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is a symbolic constant indicating the alpha test function</a:t>
            </a:r>
          </a:p>
          <a:p>
            <a:pPr lvl="2"/>
            <a:r>
              <a:rPr lang="en-US" dirty="0" smtClean="0"/>
              <a:t>Ref is a reference value [0,1]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can be NEVER, ALWAYS, LESS, LEQUAL, EQUAL, GEQUAL, GREATER, NOTEQUAL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Visible-Surface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visible parts of a scene </a:t>
            </a:r>
            <a:br>
              <a:rPr lang="en-US" dirty="0"/>
            </a:br>
            <a:r>
              <a:rPr lang="en-US" dirty="0"/>
              <a:t>(also called hidden-surface elimination)</a:t>
            </a:r>
          </a:p>
          <a:p>
            <a:r>
              <a:rPr lang="en-US" dirty="0" smtClean="0"/>
              <a:t>Type </a:t>
            </a:r>
            <a:r>
              <a:rPr lang="en-US" dirty="0"/>
              <a:t>of algorithm depends on: complexity of scene, type of objects, available equipment, static or animated displays</a:t>
            </a:r>
          </a:p>
          <a:p>
            <a:r>
              <a:rPr lang="en-US" dirty="0" smtClean="0"/>
              <a:t>Object-space </a:t>
            </a:r>
            <a:r>
              <a:rPr lang="en-US" dirty="0"/>
              <a:t>methods</a:t>
            </a:r>
          </a:p>
          <a:p>
            <a:r>
              <a:rPr lang="en-US" dirty="0" smtClean="0"/>
              <a:t>Objects </a:t>
            </a:r>
            <a:r>
              <a:rPr lang="en-US" dirty="0"/>
              <a:t>compared to each other</a:t>
            </a:r>
          </a:p>
          <a:p>
            <a:r>
              <a:rPr lang="en-US" dirty="0" smtClean="0"/>
              <a:t>Image </a:t>
            </a:r>
            <a:r>
              <a:rPr lang="en-US" dirty="0"/>
              <a:t>space methods</a:t>
            </a:r>
          </a:p>
          <a:p>
            <a:r>
              <a:rPr lang="en-US" dirty="0" smtClean="0"/>
              <a:t>Point </a:t>
            </a:r>
            <a:r>
              <a:rPr lang="en-US" dirty="0"/>
              <a:t>by point at each pixel location</a:t>
            </a:r>
          </a:p>
          <a:p>
            <a:r>
              <a:rPr lang="en-US" dirty="0" smtClean="0"/>
              <a:t>Often </a:t>
            </a:r>
            <a:r>
              <a:rPr lang="en-US" dirty="0"/>
              <a:t>sorting and coherence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Visible Surface Detection Methods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algorithms are examples for different classes of methods</a:t>
            </a:r>
          </a:p>
          <a:p>
            <a:pPr lvl="1"/>
            <a:r>
              <a:rPr lang="en-US" dirty="0"/>
              <a:t>back-face detection</a:t>
            </a:r>
          </a:p>
          <a:p>
            <a:pPr lvl="1"/>
            <a:r>
              <a:rPr lang="en-US" dirty="0"/>
              <a:t>depth buffer method</a:t>
            </a:r>
          </a:p>
          <a:p>
            <a:pPr lvl="1"/>
            <a:r>
              <a:rPr lang="en-US" dirty="0"/>
              <a:t>scan-line method</a:t>
            </a:r>
          </a:p>
          <a:p>
            <a:pPr lvl="1"/>
            <a:r>
              <a:rPr lang="en-US" dirty="0"/>
              <a:t>depth-sorting method</a:t>
            </a:r>
          </a:p>
          <a:p>
            <a:pPr lvl="1"/>
            <a:r>
              <a:rPr lang="en-US" dirty="0"/>
              <a:t>area-subdivision method</a:t>
            </a:r>
          </a:p>
          <a:p>
            <a:pPr lvl="1"/>
            <a:r>
              <a:rPr lang="en-US" dirty="0" err="1"/>
              <a:t>octree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ray-casting method</a:t>
            </a:r>
          </a:p>
        </p:txBody>
      </p:sp>
    </p:spTree>
    <p:extLst>
      <p:ext uri="{BB962C8B-B14F-4D97-AF65-F5344CB8AC3E}">
        <p14:creationId xmlns:p14="http://schemas.microsoft.com/office/powerpoint/2010/main" val="24832415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surfaces (polygons) with a surface normal pointing away from the eye cannot be visible (back faces)</a:t>
            </a:r>
          </a:p>
          <a:p>
            <a:r>
              <a:rPr lang="en-US" dirty="0" smtClean="0"/>
              <a:t>We need to eliminate </a:t>
            </a:r>
            <a:r>
              <a:rPr lang="en-US" dirty="0"/>
              <a:t>them before visibility algorithm !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1000" y="3200400"/>
            <a:ext cx="8204200" cy="2925763"/>
            <a:chOff x="240" y="2256"/>
            <a:chExt cx="5168" cy="184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58" y="2278"/>
              <a:ext cx="1653" cy="1402"/>
              <a:chOff x="1926" y="2144"/>
              <a:chExt cx="1653" cy="1402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2109" y="2192"/>
                <a:ext cx="615" cy="470"/>
              </a:xfrm>
              <a:custGeom>
                <a:avLst/>
                <a:gdLst>
                  <a:gd name="T0" fmla="*/ 615 w 615"/>
                  <a:gd name="T1" fmla="*/ 0 h 470"/>
                  <a:gd name="T2" fmla="*/ 0 w 615"/>
                  <a:gd name="T3" fmla="*/ 358 h 470"/>
                  <a:gd name="T4" fmla="*/ 384 w 615"/>
                  <a:gd name="T5" fmla="*/ 470 h 470"/>
                  <a:gd name="T6" fmla="*/ 615 w 615"/>
                  <a:gd name="T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5" h="470">
                    <a:moveTo>
                      <a:pt x="615" y="0"/>
                    </a:moveTo>
                    <a:lnTo>
                      <a:pt x="0" y="358"/>
                    </a:lnTo>
                    <a:lnTo>
                      <a:pt x="384" y="47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3EBD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2109" y="2550"/>
                <a:ext cx="384" cy="765"/>
              </a:xfrm>
              <a:custGeom>
                <a:avLst/>
                <a:gdLst>
                  <a:gd name="T0" fmla="*/ 384 w 384"/>
                  <a:gd name="T1" fmla="*/ 112 h 765"/>
                  <a:gd name="T2" fmla="*/ 384 w 384"/>
                  <a:gd name="T3" fmla="*/ 629 h 765"/>
                  <a:gd name="T4" fmla="*/ 0 w 384"/>
                  <a:gd name="T5" fmla="*/ 765 h 765"/>
                  <a:gd name="T6" fmla="*/ 0 w 384"/>
                  <a:gd name="T7" fmla="*/ 0 h 765"/>
                  <a:gd name="T8" fmla="*/ 384 w 384"/>
                  <a:gd name="T9" fmla="*/ 112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765">
                    <a:moveTo>
                      <a:pt x="384" y="112"/>
                    </a:moveTo>
                    <a:lnTo>
                      <a:pt x="384" y="629"/>
                    </a:lnTo>
                    <a:lnTo>
                      <a:pt x="0" y="765"/>
                    </a:lnTo>
                    <a:lnTo>
                      <a:pt x="0" y="0"/>
                    </a:lnTo>
                    <a:lnTo>
                      <a:pt x="384" y="112"/>
                    </a:lnTo>
                    <a:close/>
                  </a:path>
                </a:pathLst>
              </a:custGeom>
              <a:solidFill>
                <a:srgbClr val="2166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2109" y="3179"/>
                <a:ext cx="839" cy="367"/>
              </a:xfrm>
              <a:custGeom>
                <a:avLst/>
                <a:gdLst>
                  <a:gd name="T0" fmla="*/ 384 w 839"/>
                  <a:gd name="T1" fmla="*/ 0 h 367"/>
                  <a:gd name="T2" fmla="*/ 839 w 839"/>
                  <a:gd name="T3" fmla="*/ 367 h 367"/>
                  <a:gd name="T4" fmla="*/ 0 w 839"/>
                  <a:gd name="T5" fmla="*/ 136 h 367"/>
                  <a:gd name="T6" fmla="*/ 384 w 839"/>
                  <a:gd name="T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9" h="367">
                    <a:moveTo>
                      <a:pt x="384" y="0"/>
                    </a:moveTo>
                    <a:lnTo>
                      <a:pt x="839" y="367"/>
                    </a:lnTo>
                    <a:lnTo>
                      <a:pt x="0" y="136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2166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2493" y="2192"/>
                <a:ext cx="431" cy="717"/>
              </a:xfrm>
              <a:custGeom>
                <a:avLst/>
                <a:gdLst>
                  <a:gd name="T0" fmla="*/ 231 w 431"/>
                  <a:gd name="T1" fmla="*/ 0 h 717"/>
                  <a:gd name="T2" fmla="*/ 431 w 431"/>
                  <a:gd name="T3" fmla="*/ 382 h 717"/>
                  <a:gd name="T4" fmla="*/ 431 w 431"/>
                  <a:gd name="T5" fmla="*/ 717 h 717"/>
                  <a:gd name="T6" fmla="*/ 0 w 431"/>
                  <a:gd name="T7" fmla="*/ 470 h 717"/>
                  <a:gd name="T8" fmla="*/ 231 w 431"/>
                  <a:gd name="T9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17">
                    <a:moveTo>
                      <a:pt x="231" y="0"/>
                    </a:moveTo>
                    <a:lnTo>
                      <a:pt x="431" y="382"/>
                    </a:lnTo>
                    <a:lnTo>
                      <a:pt x="431" y="717"/>
                    </a:lnTo>
                    <a:lnTo>
                      <a:pt x="0" y="470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4AE1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2493" y="2662"/>
                <a:ext cx="431" cy="517"/>
              </a:xfrm>
              <a:custGeom>
                <a:avLst/>
                <a:gdLst>
                  <a:gd name="T0" fmla="*/ 0 w 431"/>
                  <a:gd name="T1" fmla="*/ 0 h 517"/>
                  <a:gd name="T2" fmla="*/ 431 w 431"/>
                  <a:gd name="T3" fmla="*/ 247 h 517"/>
                  <a:gd name="T4" fmla="*/ 0 w 431"/>
                  <a:gd name="T5" fmla="*/ 517 h 517"/>
                  <a:gd name="T6" fmla="*/ 0 w 431"/>
                  <a:gd name="T7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1" h="517">
                    <a:moveTo>
                      <a:pt x="0" y="0"/>
                    </a:moveTo>
                    <a:lnTo>
                      <a:pt x="431" y="247"/>
                    </a:lnTo>
                    <a:lnTo>
                      <a:pt x="0" y="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2493" y="2909"/>
                <a:ext cx="455" cy="637"/>
              </a:xfrm>
              <a:custGeom>
                <a:avLst/>
                <a:gdLst>
                  <a:gd name="T0" fmla="*/ 0 w 455"/>
                  <a:gd name="T1" fmla="*/ 270 h 637"/>
                  <a:gd name="T2" fmla="*/ 431 w 455"/>
                  <a:gd name="T3" fmla="*/ 0 h 637"/>
                  <a:gd name="T4" fmla="*/ 455 w 455"/>
                  <a:gd name="T5" fmla="*/ 637 h 637"/>
                  <a:gd name="T6" fmla="*/ 0 w 455"/>
                  <a:gd name="T7" fmla="*/ 27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5" h="637">
                    <a:moveTo>
                      <a:pt x="0" y="270"/>
                    </a:moveTo>
                    <a:lnTo>
                      <a:pt x="431" y="0"/>
                    </a:lnTo>
                    <a:lnTo>
                      <a:pt x="455" y="637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32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2924" y="2909"/>
                <a:ext cx="320" cy="637"/>
              </a:xfrm>
              <a:custGeom>
                <a:avLst/>
                <a:gdLst>
                  <a:gd name="T0" fmla="*/ 0 w 320"/>
                  <a:gd name="T1" fmla="*/ 0 h 637"/>
                  <a:gd name="T2" fmla="*/ 320 w 320"/>
                  <a:gd name="T3" fmla="*/ 119 h 637"/>
                  <a:gd name="T4" fmla="*/ 320 w 320"/>
                  <a:gd name="T5" fmla="*/ 342 h 637"/>
                  <a:gd name="T6" fmla="*/ 24 w 320"/>
                  <a:gd name="T7" fmla="*/ 637 h 637"/>
                  <a:gd name="T8" fmla="*/ 0 w 320"/>
                  <a:gd name="T9" fmla="*/ 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637">
                    <a:moveTo>
                      <a:pt x="0" y="0"/>
                    </a:moveTo>
                    <a:lnTo>
                      <a:pt x="320" y="119"/>
                    </a:lnTo>
                    <a:lnTo>
                      <a:pt x="320" y="342"/>
                    </a:lnTo>
                    <a:lnTo>
                      <a:pt x="24" y="6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BD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2924" y="2502"/>
                <a:ext cx="320" cy="526"/>
              </a:xfrm>
              <a:custGeom>
                <a:avLst/>
                <a:gdLst>
                  <a:gd name="T0" fmla="*/ 0 w 320"/>
                  <a:gd name="T1" fmla="*/ 407 h 526"/>
                  <a:gd name="T2" fmla="*/ 320 w 320"/>
                  <a:gd name="T3" fmla="*/ 526 h 526"/>
                  <a:gd name="T4" fmla="*/ 320 w 320"/>
                  <a:gd name="T5" fmla="*/ 0 h 526"/>
                  <a:gd name="T6" fmla="*/ 0 w 320"/>
                  <a:gd name="T7" fmla="*/ 72 h 526"/>
                  <a:gd name="T8" fmla="*/ 0 w 320"/>
                  <a:gd name="T9" fmla="*/ 407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526">
                    <a:moveTo>
                      <a:pt x="0" y="407"/>
                    </a:moveTo>
                    <a:lnTo>
                      <a:pt x="320" y="526"/>
                    </a:lnTo>
                    <a:lnTo>
                      <a:pt x="320" y="0"/>
                    </a:lnTo>
                    <a:lnTo>
                      <a:pt x="0" y="72"/>
                    </a:lnTo>
                    <a:lnTo>
                      <a:pt x="0" y="407"/>
                    </a:lnTo>
                    <a:close/>
                  </a:path>
                </a:pathLst>
              </a:custGeom>
              <a:solidFill>
                <a:srgbClr val="65FF19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2724" y="2192"/>
                <a:ext cx="520" cy="382"/>
              </a:xfrm>
              <a:custGeom>
                <a:avLst/>
                <a:gdLst>
                  <a:gd name="T0" fmla="*/ 0 w 520"/>
                  <a:gd name="T1" fmla="*/ 0 h 382"/>
                  <a:gd name="T2" fmla="*/ 200 w 520"/>
                  <a:gd name="T3" fmla="*/ 382 h 382"/>
                  <a:gd name="T4" fmla="*/ 520 w 520"/>
                  <a:gd name="T5" fmla="*/ 310 h 382"/>
                  <a:gd name="T6" fmla="*/ 0 w 520"/>
                  <a:gd name="T7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382">
                    <a:moveTo>
                      <a:pt x="0" y="0"/>
                    </a:moveTo>
                    <a:lnTo>
                      <a:pt x="200" y="382"/>
                    </a:lnTo>
                    <a:lnTo>
                      <a:pt x="520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FFCC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3244" y="2502"/>
                <a:ext cx="159" cy="526"/>
              </a:xfrm>
              <a:custGeom>
                <a:avLst/>
                <a:gdLst>
                  <a:gd name="T0" fmla="*/ 0 w 159"/>
                  <a:gd name="T1" fmla="*/ 0 h 526"/>
                  <a:gd name="T2" fmla="*/ 159 w 159"/>
                  <a:gd name="T3" fmla="*/ 343 h 526"/>
                  <a:gd name="T4" fmla="*/ 0 w 159"/>
                  <a:gd name="T5" fmla="*/ 526 h 526"/>
                  <a:gd name="T6" fmla="*/ 0 w 159"/>
                  <a:gd name="T7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526">
                    <a:moveTo>
                      <a:pt x="0" y="0"/>
                    </a:moveTo>
                    <a:lnTo>
                      <a:pt x="159" y="343"/>
                    </a:lnTo>
                    <a:lnTo>
                      <a:pt x="0" y="5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5FF19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3244" y="2845"/>
                <a:ext cx="159" cy="406"/>
              </a:xfrm>
              <a:custGeom>
                <a:avLst/>
                <a:gdLst>
                  <a:gd name="T0" fmla="*/ 0 w 159"/>
                  <a:gd name="T1" fmla="*/ 183 h 406"/>
                  <a:gd name="T2" fmla="*/ 0 w 159"/>
                  <a:gd name="T3" fmla="*/ 406 h 406"/>
                  <a:gd name="T4" fmla="*/ 159 w 159"/>
                  <a:gd name="T5" fmla="*/ 0 h 406"/>
                  <a:gd name="T6" fmla="*/ 0 w 159"/>
                  <a:gd name="T7" fmla="*/ 18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406">
                    <a:moveTo>
                      <a:pt x="0" y="183"/>
                    </a:moveTo>
                    <a:lnTo>
                      <a:pt x="0" y="406"/>
                    </a:lnTo>
                    <a:lnTo>
                      <a:pt x="159" y="0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EBD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1926" y="2853"/>
                <a:ext cx="367" cy="119"/>
                <a:chOff x="1926" y="2853"/>
                <a:chExt cx="367" cy="119"/>
              </a:xfrm>
            </p:grpSpPr>
            <p:sp>
              <p:nvSpPr>
                <p:cNvPr id="67" name="Freeform 18"/>
                <p:cNvSpPr>
                  <a:spLocks/>
                </p:cNvSpPr>
                <p:nvPr/>
              </p:nvSpPr>
              <p:spPr bwMode="auto">
                <a:xfrm>
                  <a:off x="1926" y="2853"/>
                  <a:ext cx="183" cy="119"/>
                </a:xfrm>
                <a:custGeom>
                  <a:avLst/>
                  <a:gdLst>
                    <a:gd name="T0" fmla="*/ 0 w 183"/>
                    <a:gd name="T1" fmla="*/ 56 h 119"/>
                    <a:gd name="T2" fmla="*/ 183 w 183"/>
                    <a:gd name="T3" fmla="*/ 0 h 119"/>
                    <a:gd name="T4" fmla="*/ 119 w 183"/>
                    <a:gd name="T5" fmla="*/ 56 h 119"/>
                    <a:gd name="T6" fmla="*/ 183 w 183"/>
                    <a:gd name="T7" fmla="*/ 119 h 119"/>
                    <a:gd name="T8" fmla="*/ 0 w 183"/>
                    <a:gd name="T9" fmla="*/ 5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9">
                      <a:moveTo>
                        <a:pt x="0" y="56"/>
                      </a:moveTo>
                      <a:lnTo>
                        <a:pt x="183" y="0"/>
                      </a:lnTo>
                      <a:lnTo>
                        <a:pt x="119" y="56"/>
                      </a:lnTo>
                      <a:lnTo>
                        <a:pt x="183" y="119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045" y="2909"/>
                  <a:ext cx="248" cy="1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20"/>
              <p:cNvGrpSpPr>
                <a:grpSpLocks/>
              </p:cNvGrpSpPr>
              <p:nvPr/>
            </p:nvGrpSpPr>
            <p:grpSpPr bwMode="auto">
              <a:xfrm>
                <a:off x="2269" y="2144"/>
                <a:ext cx="200" cy="319"/>
                <a:chOff x="2269" y="2144"/>
                <a:chExt cx="200" cy="319"/>
              </a:xfrm>
            </p:grpSpPr>
            <p:sp>
              <p:nvSpPr>
                <p:cNvPr id="65" name="Freeform 21"/>
                <p:cNvSpPr>
                  <a:spLocks/>
                </p:cNvSpPr>
                <p:nvPr/>
              </p:nvSpPr>
              <p:spPr bwMode="auto">
                <a:xfrm>
                  <a:off x="2269" y="2144"/>
                  <a:ext cx="144" cy="183"/>
                </a:xfrm>
                <a:custGeom>
                  <a:avLst/>
                  <a:gdLst>
                    <a:gd name="T0" fmla="*/ 0 w 144"/>
                    <a:gd name="T1" fmla="*/ 0 h 183"/>
                    <a:gd name="T2" fmla="*/ 144 w 144"/>
                    <a:gd name="T3" fmla="*/ 119 h 183"/>
                    <a:gd name="T4" fmla="*/ 64 w 144"/>
                    <a:gd name="T5" fmla="*/ 96 h 183"/>
                    <a:gd name="T6" fmla="*/ 48 w 144"/>
                    <a:gd name="T7" fmla="*/ 183 h 183"/>
                    <a:gd name="T8" fmla="*/ 0 w 144"/>
                    <a:gd name="T9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83">
                      <a:moveTo>
                        <a:pt x="0" y="0"/>
                      </a:moveTo>
                      <a:lnTo>
                        <a:pt x="144" y="119"/>
                      </a:lnTo>
                      <a:lnTo>
                        <a:pt x="64" y="96"/>
                      </a:lnTo>
                      <a:lnTo>
                        <a:pt x="48" y="1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2333" y="2240"/>
                  <a:ext cx="136" cy="223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517" y="2837"/>
                <a:ext cx="207" cy="151"/>
                <a:chOff x="2517" y="2837"/>
                <a:chExt cx="207" cy="151"/>
              </a:xfrm>
            </p:grpSpPr>
            <p:sp>
              <p:nvSpPr>
                <p:cNvPr id="63" name="Freeform 24"/>
                <p:cNvSpPr>
                  <a:spLocks/>
                </p:cNvSpPr>
                <p:nvPr/>
              </p:nvSpPr>
              <p:spPr bwMode="auto">
                <a:xfrm>
                  <a:off x="2517" y="2837"/>
                  <a:ext cx="167" cy="151"/>
                </a:xfrm>
                <a:custGeom>
                  <a:avLst/>
                  <a:gdLst>
                    <a:gd name="T0" fmla="*/ 0 w 167"/>
                    <a:gd name="T1" fmla="*/ 119 h 151"/>
                    <a:gd name="T2" fmla="*/ 112 w 167"/>
                    <a:gd name="T3" fmla="*/ 0 h 151"/>
                    <a:gd name="T4" fmla="*/ 144 w 167"/>
                    <a:gd name="T5" fmla="*/ 72 h 151"/>
                    <a:gd name="T6" fmla="*/ 167 w 167"/>
                    <a:gd name="T7" fmla="*/ 151 h 151"/>
                    <a:gd name="T8" fmla="*/ 0 w 167"/>
                    <a:gd name="T9" fmla="*/ 11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7" h="151">
                      <a:moveTo>
                        <a:pt x="0" y="119"/>
                      </a:moveTo>
                      <a:lnTo>
                        <a:pt x="112" y="0"/>
                      </a:lnTo>
                      <a:lnTo>
                        <a:pt x="144" y="72"/>
                      </a:lnTo>
                      <a:lnTo>
                        <a:pt x="167" y="151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661" y="2893"/>
                  <a:ext cx="63" cy="16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26"/>
              <p:cNvGrpSpPr>
                <a:grpSpLocks/>
              </p:cNvGrpSpPr>
              <p:nvPr/>
            </p:nvGrpSpPr>
            <p:grpSpPr bwMode="auto">
              <a:xfrm>
                <a:off x="2405" y="3315"/>
                <a:ext cx="120" cy="231"/>
                <a:chOff x="2405" y="3315"/>
                <a:chExt cx="120" cy="231"/>
              </a:xfrm>
            </p:grpSpPr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2405" y="3355"/>
                  <a:ext cx="120" cy="191"/>
                </a:xfrm>
                <a:custGeom>
                  <a:avLst/>
                  <a:gdLst>
                    <a:gd name="T0" fmla="*/ 0 w 120"/>
                    <a:gd name="T1" fmla="*/ 191 h 191"/>
                    <a:gd name="T2" fmla="*/ 8 w 120"/>
                    <a:gd name="T3" fmla="*/ 0 h 191"/>
                    <a:gd name="T4" fmla="*/ 40 w 120"/>
                    <a:gd name="T5" fmla="*/ 79 h 191"/>
                    <a:gd name="T6" fmla="*/ 120 w 120"/>
                    <a:gd name="T7" fmla="*/ 47 h 191"/>
                    <a:gd name="T8" fmla="*/ 0 w 120"/>
                    <a:gd name="T9" fmla="*/ 191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191">
                      <a:moveTo>
                        <a:pt x="0" y="191"/>
                      </a:moveTo>
                      <a:lnTo>
                        <a:pt x="8" y="0"/>
                      </a:lnTo>
                      <a:lnTo>
                        <a:pt x="40" y="79"/>
                      </a:lnTo>
                      <a:lnTo>
                        <a:pt x="120" y="47"/>
                      </a:lnTo>
                      <a:lnTo>
                        <a:pt x="0" y="19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445" y="3315"/>
                  <a:ext cx="48" cy="119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29"/>
              <p:cNvGrpSpPr>
                <a:grpSpLocks/>
              </p:cNvGrpSpPr>
              <p:nvPr/>
            </p:nvGrpSpPr>
            <p:grpSpPr bwMode="auto">
              <a:xfrm>
                <a:off x="2700" y="3116"/>
                <a:ext cx="152" cy="183"/>
                <a:chOff x="2700" y="3116"/>
                <a:chExt cx="152" cy="183"/>
              </a:xfrm>
            </p:grpSpPr>
            <p:sp>
              <p:nvSpPr>
                <p:cNvPr id="59" name="Freeform 30"/>
                <p:cNvSpPr>
                  <a:spLocks/>
                </p:cNvSpPr>
                <p:nvPr/>
              </p:nvSpPr>
              <p:spPr bwMode="auto">
                <a:xfrm>
                  <a:off x="2700" y="3132"/>
                  <a:ext cx="152" cy="167"/>
                </a:xfrm>
                <a:custGeom>
                  <a:avLst/>
                  <a:gdLst>
                    <a:gd name="T0" fmla="*/ 0 w 152"/>
                    <a:gd name="T1" fmla="*/ 167 h 167"/>
                    <a:gd name="T2" fmla="*/ 24 w 152"/>
                    <a:gd name="T3" fmla="*/ 0 h 167"/>
                    <a:gd name="T4" fmla="*/ 88 w 152"/>
                    <a:gd name="T5" fmla="*/ 47 h 167"/>
                    <a:gd name="T6" fmla="*/ 152 w 152"/>
                    <a:gd name="T7" fmla="*/ 95 h 167"/>
                    <a:gd name="T8" fmla="*/ 0 w 152"/>
                    <a:gd name="T9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67">
                      <a:moveTo>
                        <a:pt x="0" y="167"/>
                      </a:moveTo>
                      <a:lnTo>
                        <a:pt x="24" y="0"/>
                      </a:lnTo>
                      <a:lnTo>
                        <a:pt x="88" y="47"/>
                      </a:lnTo>
                      <a:lnTo>
                        <a:pt x="152" y="95"/>
                      </a:lnTo>
                      <a:lnTo>
                        <a:pt x="0" y="1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788" y="3116"/>
                  <a:ext cx="48" cy="63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32"/>
              <p:cNvGrpSpPr>
                <a:grpSpLocks/>
              </p:cNvGrpSpPr>
              <p:nvPr/>
            </p:nvGrpSpPr>
            <p:grpSpPr bwMode="auto">
              <a:xfrm>
                <a:off x="2605" y="2486"/>
                <a:ext cx="183" cy="152"/>
                <a:chOff x="2605" y="2486"/>
                <a:chExt cx="183" cy="152"/>
              </a:xfrm>
            </p:grpSpPr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2605" y="2486"/>
                  <a:ext cx="167" cy="152"/>
                </a:xfrm>
                <a:custGeom>
                  <a:avLst/>
                  <a:gdLst>
                    <a:gd name="T0" fmla="*/ 0 w 167"/>
                    <a:gd name="T1" fmla="*/ 0 h 152"/>
                    <a:gd name="T2" fmla="*/ 167 w 167"/>
                    <a:gd name="T3" fmla="*/ 32 h 152"/>
                    <a:gd name="T4" fmla="*/ 111 w 167"/>
                    <a:gd name="T5" fmla="*/ 96 h 152"/>
                    <a:gd name="T6" fmla="*/ 63 w 167"/>
                    <a:gd name="T7" fmla="*/ 152 h 152"/>
                    <a:gd name="T8" fmla="*/ 0 w 167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7" h="152">
                      <a:moveTo>
                        <a:pt x="0" y="0"/>
                      </a:moveTo>
                      <a:lnTo>
                        <a:pt x="167" y="32"/>
                      </a:lnTo>
                      <a:lnTo>
                        <a:pt x="111" y="96"/>
                      </a:lnTo>
                      <a:lnTo>
                        <a:pt x="63" y="1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2716" y="2582"/>
                  <a:ext cx="72" cy="5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35"/>
              <p:cNvGrpSpPr>
                <a:grpSpLocks/>
              </p:cNvGrpSpPr>
              <p:nvPr/>
            </p:nvGrpSpPr>
            <p:grpSpPr bwMode="auto">
              <a:xfrm>
                <a:off x="2972" y="2192"/>
                <a:ext cx="160" cy="247"/>
                <a:chOff x="2972" y="2192"/>
                <a:chExt cx="160" cy="247"/>
              </a:xfrm>
            </p:grpSpPr>
            <p:sp>
              <p:nvSpPr>
                <p:cNvPr id="55" name="Freeform 36"/>
                <p:cNvSpPr>
                  <a:spLocks/>
                </p:cNvSpPr>
                <p:nvPr/>
              </p:nvSpPr>
              <p:spPr bwMode="auto">
                <a:xfrm>
                  <a:off x="2980" y="2192"/>
                  <a:ext cx="152" cy="175"/>
                </a:xfrm>
                <a:custGeom>
                  <a:avLst/>
                  <a:gdLst>
                    <a:gd name="T0" fmla="*/ 152 w 152"/>
                    <a:gd name="T1" fmla="*/ 0 h 175"/>
                    <a:gd name="T2" fmla="*/ 104 w 152"/>
                    <a:gd name="T3" fmla="*/ 175 h 175"/>
                    <a:gd name="T4" fmla="*/ 88 w 152"/>
                    <a:gd name="T5" fmla="*/ 95 h 175"/>
                    <a:gd name="T6" fmla="*/ 0 w 152"/>
                    <a:gd name="T7" fmla="*/ 111 h 175"/>
                    <a:gd name="T8" fmla="*/ 152 w 152"/>
                    <a:gd name="T9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75">
                      <a:moveTo>
                        <a:pt x="152" y="0"/>
                      </a:moveTo>
                      <a:lnTo>
                        <a:pt x="104" y="175"/>
                      </a:lnTo>
                      <a:lnTo>
                        <a:pt x="88" y="95"/>
                      </a:lnTo>
                      <a:lnTo>
                        <a:pt x="0" y="111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972" y="2287"/>
                  <a:ext cx="96" cy="15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38"/>
              <p:cNvGrpSpPr>
                <a:grpSpLocks/>
              </p:cNvGrpSpPr>
              <p:nvPr/>
            </p:nvGrpSpPr>
            <p:grpSpPr bwMode="auto">
              <a:xfrm>
                <a:off x="3292" y="2678"/>
                <a:ext cx="287" cy="119"/>
                <a:chOff x="3292" y="2678"/>
                <a:chExt cx="287" cy="119"/>
              </a:xfrm>
            </p:grpSpPr>
            <p:sp>
              <p:nvSpPr>
                <p:cNvPr id="53" name="Freeform 39"/>
                <p:cNvSpPr>
                  <a:spLocks/>
                </p:cNvSpPr>
                <p:nvPr/>
              </p:nvSpPr>
              <p:spPr bwMode="auto">
                <a:xfrm>
                  <a:off x="3395" y="2678"/>
                  <a:ext cx="184" cy="119"/>
                </a:xfrm>
                <a:custGeom>
                  <a:avLst/>
                  <a:gdLst>
                    <a:gd name="T0" fmla="*/ 184 w 184"/>
                    <a:gd name="T1" fmla="*/ 8 h 119"/>
                    <a:gd name="T2" fmla="*/ 32 w 184"/>
                    <a:gd name="T3" fmla="*/ 119 h 119"/>
                    <a:gd name="T4" fmla="*/ 72 w 184"/>
                    <a:gd name="T5" fmla="*/ 39 h 119"/>
                    <a:gd name="T6" fmla="*/ 0 w 184"/>
                    <a:gd name="T7" fmla="*/ 0 h 119"/>
                    <a:gd name="T8" fmla="*/ 184 w 184"/>
                    <a:gd name="T9" fmla="*/ 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19">
                      <a:moveTo>
                        <a:pt x="184" y="8"/>
                      </a:moveTo>
                      <a:lnTo>
                        <a:pt x="32" y="119"/>
                      </a:lnTo>
                      <a:lnTo>
                        <a:pt x="72" y="39"/>
                      </a:lnTo>
                      <a:lnTo>
                        <a:pt x="0" y="0"/>
                      </a:lnTo>
                      <a:lnTo>
                        <a:pt x="18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92" y="2717"/>
                  <a:ext cx="175" cy="5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3292" y="2996"/>
                <a:ext cx="223" cy="120"/>
                <a:chOff x="3292" y="2996"/>
                <a:chExt cx="223" cy="120"/>
              </a:xfrm>
            </p:grpSpPr>
            <p:sp>
              <p:nvSpPr>
                <p:cNvPr id="51" name="Freeform 42"/>
                <p:cNvSpPr>
                  <a:spLocks/>
                </p:cNvSpPr>
                <p:nvPr/>
              </p:nvSpPr>
              <p:spPr bwMode="auto">
                <a:xfrm>
                  <a:off x="3323" y="2996"/>
                  <a:ext cx="192" cy="120"/>
                </a:xfrm>
                <a:custGeom>
                  <a:avLst/>
                  <a:gdLst>
                    <a:gd name="T0" fmla="*/ 192 w 192"/>
                    <a:gd name="T1" fmla="*/ 120 h 120"/>
                    <a:gd name="T2" fmla="*/ 0 w 192"/>
                    <a:gd name="T3" fmla="*/ 112 h 120"/>
                    <a:gd name="T4" fmla="*/ 80 w 192"/>
                    <a:gd name="T5" fmla="*/ 72 h 120"/>
                    <a:gd name="T6" fmla="*/ 48 w 192"/>
                    <a:gd name="T7" fmla="*/ 0 h 120"/>
                    <a:gd name="T8" fmla="*/ 192 w 192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20">
                      <a:moveTo>
                        <a:pt x="192" y="120"/>
                      </a:moveTo>
                      <a:lnTo>
                        <a:pt x="0" y="112"/>
                      </a:lnTo>
                      <a:lnTo>
                        <a:pt x="80" y="72"/>
                      </a:lnTo>
                      <a:lnTo>
                        <a:pt x="48" y="0"/>
                      </a:lnTo>
                      <a:lnTo>
                        <a:pt x="192" y="12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43"/>
                <p:cNvSpPr>
                  <a:spLocks noChangeShapeType="1"/>
                </p:cNvSpPr>
                <p:nvPr/>
              </p:nvSpPr>
              <p:spPr bwMode="auto">
                <a:xfrm>
                  <a:off x="3292" y="3028"/>
                  <a:ext cx="111" cy="40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3012" y="2670"/>
                <a:ext cx="208" cy="151"/>
                <a:chOff x="3012" y="2670"/>
                <a:chExt cx="208" cy="151"/>
              </a:xfrm>
            </p:grpSpPr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3052" y="2670"/>
                  <a:ext cx="168" cy="151"/>
                </a:xfrm>
                <a:custGeom>
                  <a:avLst/>
                  <a:gdLst>
                    <a:gd name="T0" fmla="*/ 168 w 168"/>
                    <a:gd name="T1" fmla="*/ 16 h 151"/>
                    <a:gd name="T2" fmla="*/ 64 w 168"/>
                    <a:gd name="T3" fmla="*/ 151 h 151"/>
                    <a:gd name="T4" fmla="*/ 32 w 168"/>
                    <a:gd name="T5" fmla="*/ 79 h 151"/>
                    <a:gd name="T6" fmla="*/ 0 w 168"/>
                    <a:gd name="T7" fmla="*/ 0 h 151"/>
                    <a:gd name="T8" fmla="*/ 168 w 168"/>
                    <a:gd name="T9" fmla="*/ 16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" h="151">
                      <a:moveTo>
                        <a:pt x="168" y="16"/>
                      </a:moveTo>
                      <a:lnTo>
                        <a:pt x="64" y="151"/>
                      </a:lnTo>
                      <a:lnTo>
                        <a:pt x="32" y="79"/>
                      </a:lnTo>
                      <a:lnTo>
                        <a:pt x="0" y="0"/>
                      </a:lnTo>
                      <a:lnTo>
                        <a:pt x="168" y="1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012" y="2749"/>
                  <a:ext cx="72" cy="2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7"/>
              <p:cNvGrpSpPr>
                <a:grpSpLocks/>
              </p:cNvGrpSpPr>
              <p:nvPr/>
            </p:nvGrpSpPr>
            <p:grpSpPr bwMode="auto">
              <a:xfrm>
                <a:off x="3084" y="3163"/>
                <a:ext cx="247" cy="200"/>
                <a:chOff x="3084" y="3163"/>
                <a:chExt cx="247" cy="200"/>
              </a:xfrm>
            </p:grpSpPr>
            <p:sp>
              <p:nvSpPr>
                <p:cNvPr id="47" name="Freeform 48"/>
                <p:cNvSpPr>
                  <a:spLocks/>
                </p:cNvSpPr>
                <p:nvPr/>
              </p:nvSpPr>
              <p:spPr bwMode="auto">
                <a:xfrm>
                  <a:off x="3156" y="3203"/>
                  <a:ext cx="175" cy="160"/>
                </a:xfrm>
                <a:custGeom>
                  <a:avLst/>
                  <a:gdLst>
                    <a:gd name="T0" fmla="*/ 175 w 175"/>
                    <a:gd name="T1" fmla="*/ 160 h 160"/>
                    <a:gd name="T2" fmla="*/ 0 w 175"/>
                    <a:gd name="T3" fmla="*/ 96 h 160"/>
                    <a:gd name="T4" fmla="*/ 88 w 175"/>
                    <a:gd name="T5" fmla="*/ 88 h 160"/>
                    <a:gd name="T6" fmla="*/ 80 w 175"/>
                    <a:gd name="T7" fmla="*/ 0 h 160"/>
                    <a:gd name="T8" fmla="*/ 175 w 175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160">
                      <a:moveTo>
                        <a:pt x="175" y="160"/>
                      </a:moveTo>
                      <a:lnTo>
                        <a:pt x="0" y="96"/>
                      </a:lnTo>
                      <a:lnTo>
                        <a:pt x="88" y="88"/>
                      </a:lnTo>
                      <a:lnTo>
                        <a:pt x="80" y="0"/>
                      </a:lnTo>
                      <a:lnTo>
                        <a:pt x="175" y="16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49"/>
                <p:cNvSpPr>
                  <a:spLocks noChangeShapeType="1"/>
                </p:cNvSpPr>
                <p:nvPr/>
              </p:nvSpPr>
              <p:spPr bwMode="auto">
                <a:xfrm>
                  <a:off x="3084" y="3163"/>
                  <a:ext cx="160" cy="128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240" y="2923"/>
              <a:ext cx="1262" cy="143"/>
              <a:chOff x="408" y="2789"/>
              <a:chExt cx="1262" cy="143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1542" y="2789"/>
                <a:ext cx="128" cy="143"/>
              </a:xfrm>
              <a:custGeom>
                <a:avLst/>
                <a:gdLst>
                  <a:gd name="T0" fmla="*/ 128 w 128"/>
                  <a:gd name="T1" fmla="*/ 72 h 143"/>
                  <a:gd name="T2" fmla="*/ 0 w 128"/>
                  <a:gd name="T3" fmla="*/ 143 h 143"/>
                  <a:gd name="T4" fmla="*/ 0 w 128"/>
                  <a:gd name="T5" fmla="*/ 72 h 143"/>
                  <a:gd name="T6" fmla="*/ 0 w 128"/>
                  <a:gd name="T7" fmla="*/ 0 h 143"/>
                  <a:gd name="T8" fmla="*/ 128 w 128"/>
                  <a:gd name="T9" fmla="*/ 7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3">
                    <a:moveTo>
                      <a:pt x="128" y="72"/>
                    </a:moveTo>
                    <a:lnTo>
                      <a:pt x="0" y="143"/>
                    </a:lnTo>
                    <a:lnTo>
                      <a:pt x="0" y="72"/>
                    </a:lnTo>
                    <a:lnTo>
                      <a:pt x="0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2"/>
              <p:cNvSpPr>
                <a:spLocks noChangeShapeType="1"/>
              </p:cNvSpPr>
              <p:nvPr/>
            </p:nvSpPr>
            <p:spPr bwMode="auto">
              <a:xfrm>
                <a:off x="408" y="2861"/>
                <a:ext cx="113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4114" y="2326"/>
              <a:ext cx="1294" cy="1354"/>
              <a:chOff x="4114" y="2326"/>
              <a:chExt cx="1294" cy="1354"/>
            </a:xfrm>
          </p:grpSpPr>
          <p:sp>
            <p:nvSpPr>
              <p:cNvPr id="12" name="Freeform 54"/>
              <p:cNvSpPr>
                <a:spLocks/>
              </p:cNvSpPr>
              <p:nvPr/>
            </p:nvSpPr>
            <p:spPr bwMode="auto">
              <a:xfrm>
                <a:off x="4114" y="2326"/>
                <a:ext cx="615" cy="470"/>
              </a:xfrm>
              <a:custGeom>
                <a:avLst/>
                <a:gdLst>
                  <a:gd name="T0" fmla="*/ 615 w 615"/>
                  <a:gd name="T1" fmla="*/ 0 h 470"/>
                  <a:gd name="T2" fmla="*/ 0 w 615"/>
                  <a:gd name="T3" fmla="*/ 358 h 470"/>
                  <a:gd name="T4" fmla="*/ 383 w 615"/>
                  <a:gd name="T5" fmla="*/ 470 h 470"/>
                  <a:gd name="T6" fmla="*/ 615 w 615"/>
                  <a:gd name="T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5" h="470">
                    <a:moveTo>
                      <a:pt x="615" y="0"/>
                    </a:moveTo>
                    <a:lnTo>
                      <a:pt x="0" y="358"/>
                    </a:lnTo>
                    <a:lnTo>
                      <a:pt x="383" y="47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3EBD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55"/>
              <p:cNvSpPr>
                <a:spLocks/>
              </p:cNvSpPr>
              <p:nvPr/>
            </p:nvSpPr>
            <p:spPr bwMode="auto">
              <a:xfrm>
                <a:off x="4114" y="2684"/>
                <a:ext cx="383" cy="765"/>
              </a:xfrm>
              <a:custGeom>
                <a:avLst/>
                <a:gdLst>
                  <a:gd name="T0" fmla="*/ 383 w 383"/>
                  <a:gd name="T1" fmla="*/ 112 h 765"/>
                  <a:gd name="T2" fmla="*/ 383 w 383"/>
                  <a:gd name="T3" fmla="*/ 629 h 765"/>
                  <a:gd name="T4" fmla="*/ 0 w 383"/>
                  <a:gd name="T5" fmla="*/ 765 h 765"/>
                  <a:gd name="T6" fmla="*/ 0 w 383"/>
                  <a:gd name="T7" fmla="*/ 0 h 765"/>
                  <a:gd name="T8" fmla="*/ 383 w 383"/>
                  <a:gd name="T9" fmla="*/ 112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65">
                    <a:moveTo>
                      <a:pt x="383" y="112"/>
                    </a:moveTo>
                    <a:lnTo>
                      <a:pt x="383" y="629"/>
                    </a:lnTo>
                    <a:lnTo>
                      <a:pt x="0" y="765"/>
                    </a:lnTo>
                    <a:lnTo>
                      <a:pt x="0" y="0"/>
                    </a:lnTo>
                    <a:lnTo>
                      <a:pt x="383" y="112"/>
                    </a:lnTo>
                    <a:close/>
                  </a:path>
                </a:pathLst>
              </a:custGeom>
              <a:solidFill>
                <a:srgbClr val="2166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56"/>
              <p:cNvSpPr>
                <a:spLocks/>
              </p:cNvSpPr>
              <p:nvPr/>
            </p:nvSpPr>
            <p:spPr bwMode="auto">
              <a:xfrm>
                <a:off x="4114" y="3313"/>
                <a:ext cx="839" cy="367"/>
              </a:xfrm>
              <a:custGeom>
                <a:avLst/>
                <a:gdLst>
                  <a:gd name="T0" fmla="*/ 383 w 839"/>
                  <a:gd name="T1" fmla="*/ 0 h 367"/>
                  <a:gd name="T2" fmla="*/ 839 w 839"/>
                  <a:gd name="T3" fmla="*/ 367 h 367"/>
                  <a:gd name="T4" fmla="*/ 0 w 839"/>
                  <a:gd name="T5" fmla="*/ 136 h 367"/>
                  <a:gd name="T6" fmla="*/ 383 w 839"/>
                  <a:gd name="T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9" h="367">
                    <a:moveTo>
                      <a:pt x="383" y="0"/>
                    </a:moveTo>
                    <a:lnTo>
                      <a:pt x="839" y="367"/>
                    </a:lnTo>
                    <a:lnTo>
                      <a:pt x="0" y="136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2166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57"/>
              <p:cNvSpPr>
                <a:spLocks/>
              </p:cNvSpPr>
              <p:nvPr/>
            </p:nvSpPr>
            <p:spPr bwMode="auto">
              <a:xfrm>
                <a:off x="4497" y="2326"/>
                <a:ext cx="432" cy="717"/>
              </a:xfrm>
              <a:custGeom>
                <a:avLst/>
                <a:gdLst>
                  <a:gd name="T0" fmla="*/ 232 w 432"/>
                  <a:gd name="T1" fmla="*/ 0 h 717"/>
                  <a:gd name="T2" fmla="*/ 432 w 432"/>
                  <a:gd name="T3" fmla="*/ 382 h 717"/>
                  <a:gd name="T4" fmla="*/ 432 w 432"/>
                  <a:gd name="T5" fmla="*/ 717 h 717"/>
                  <a:gd name="T6" fmla="*/ 0 w 432"/>
                  <a:gd name="T7" fmla="*/ 470 h 717"/>
                  <a:gd name="T8" fmla="*/ 232 w 432"/>
                  <a:gd name="T9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717">
                    <a:moveTo>
                      <a:pt x="232" y="0"/>
                    </a:moveTo>
                    <a:lnTo>
                      <a:pt x="432" y="382"/>
                    </a:lnTo>
                    <a:lnTo>
                      <a:pt x="432" y="717"/>
                    </a:lnTo>
                    <a:lnTo>
                      <a:pt x="0" y="47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4AE1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58"/>
              <p:cNvSpPr>
                <a:spLocks/>
              </p:cNvSpPr>
              <p:nvPr/>
            </p:nvSpPr>
            <p:spPr bwMode="auto">
              <a:xfrm>
                <a:off x="4497" y="2796"/>
                <a:ext cx="432" cy="517"/>
              </a:xfrm>
              <a:custGeom>
                <a:avLst/>
                <a:gdLst>
                  <a:gd name="T0" fmla="*/ 0 w 432"/>
                  <a:gd name="T1" fmla="*/ 0 h 517"/>
                  <a:gd name="T2" fmla="*/ 432 w 432"/>
                  <a:gd name="T3" fmla="*/ 247 h 517"/>
                  <a:gd name="T4" fmla="*/ 0 w 432"/>
                  <a:gd name="T5" fmla="*/ 517 h 517"/>
                  <a:gd name="T6" fmla="*/ 0 w 432"/>
                  <a:gd name="T7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517">
                    <a:moveTo>
                      <a:pt x="0" y="0"/>
                    </a:moveTo>
                    <a:lnTo>
                      <a:pt x="432" y="247"/>
                    </a:lnTo>
                    <a:lnTo>
                      <a:pt x="0" y="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59"/>
              <p:cNvSpPr>
                <a:spLocks/>
              </p:cNvSpPr>
              <p:nvPr/>
            </p:nvSpPr>
            <p:spPr bwMode="auto">
              <a:xfrm>
                <a:off x="4497" y="3043"/>
                <a:ext cx="456" cy="637"/>
              </a:xfrm>
              <a:custGeom>
                <a:avLst/>
                <a:gdLst>
                  <a:gd name="T0" fmla="*/ 0 w 456"/>
                  <a:gd name="T1" fmla="*/ 270 h 637"/>
                  <a:gd name="T2" fmla="*/ 432 w 456"/>
                  <a:gd name="T3" fmla="*/ 0 h 637"/>
                  <a:gd name="T4" fmla="*/ 456 w 456"/>
                  <a:gd name="T5" fmla="*/ 637 h 637"/>
                  <a:gd name="T6" fmla="*/ 0 w 456"/>
                  <a:gd name="T7" fmla="*/ 27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637">
                    <a:moveTo>
                      <a:pt x="0" y="270"/>
                    </a:moveTo>
                    <a:lnTo>
                      <a:pt x="432" y="0"/>
                    </a:lnTo>
                    <a:lnTo>
                      <a:pt x="456" y="637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32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60"/>
              <p:cNvSpPr>
                <a:spLocks/>
              </p:cNvSpPr>
              <p:nvPr/>
            </p:nvSpPr>
            <p:spPr bwMode="auto">
              <a:xfrm>
                <a:off x="4929" y="3043"/>
                <a:ext cx="319" cy="637"/>
              </a:xfrm>
              <a:custGeom>
                <a:avLst/>
                <a:gdLst>
                  <a:gd name="T0" fmla="*/ 0 w 319"/>
                  <a:gd name="T1" fmla="*/ 0 h 637"/>
                  <a:gd name="T2" fmla="*/ 319 w 319"/>
                  <a:gd name="T3" fmla="*/ 119 h 637"/>
                  <a:gd name="T4" fmla="*/ 319 w 319"/>
                  <a:gd name="T5" fmla="*/ 342 h 637"/>
                  <a:gd name="T6" fmla="*/ 24 w 319"/>
                  <a:gd name="T7" fmla="*/ 637 h 637"/>
                  <a:gd name="T8" fmla="*/ 0 w 319"/>
                  <a:gd name="T9" fmla="*/ 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37">
                    <a:moveTo>
                      <a:pt x="0" y="0"/>
                    </a:moveTo>
                    <a:lnTo>
                      <a:pt x="319" y="119"/>
                    </a:lnTo>
                    <a:lnTo>
                      <a:pt x="319" y="342"/>
                    </a:lnTo>
                    <a:lnTo>
                      <a:pt x="24" y="63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1"/>
              <p:cNvSpPr>
                <a:spLocks/>
              </p:cNvSpPr>
              <p:nvPr/>
            </p:nvSpPr>
            <p:spPr bwMode="auto">
              <a:xfrm>
                <a:off x="4929" y="2636"/>
                <a:ext cx="319" cy="526"/>
              </a:xfrm>
              <a:custGeom>
                <a:avLst/>
                <a:gdLst>
                  <a:gd name="T0" fmla="*/ 0 w 319"/>
                  <a:gd name="T1" fmla="*/ 407 h 526"/>
                  <a:gd name="T2" fmla="*/ 319 w 319"/>
                  <a:gd name="T3" fmla="*/ 526 h 526"/>
                  <a:gd name="T4" fmla="*/ 319 w 319"/>
                  <a:gd name="T5" fmla="*/ 0 h 526"/>
                  <a:gd name="T6" fmla="*/ 0 w 319"/>
                  <a:gd name="T7" fmla="*/ 72 h 526"/>
                  <a:gd name="T8" fmla="*/ 0 w 319"/>
                  <a:gd name="T9" fmla="*/ 407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526">
                    <a:moveTo>
                      <a:pt x="0" y="407"/>
                    </a:moveTo>
                    <a:lnTo>
                      <a:pt x="319" y="526"/>
                    </a:lnTo>
                    <a:lnTo>
                      <a:pt x="319" y="0"/>
                    </a:lnTo>
                    <a:lnTo>
                      <a:pt x="0" y="72"/>
                    </a:lnTo>
                    <a:lnTo>
                      <a:pt x="0" y="40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2"/>
              <p:cNvSpPr>
                <a:spLocks/>
              </p:cNvSpPr>
              <p:nvPr/>
            </p:nvSpPr>
            <p:spPr bwMode="auto">
              <a:xfrm>
                <a:off x="4729" y="2326"/>
                <a:ext cx="519" cy="382"/>
              </a:xfrm>
              <a:custGeom>
                <a:avLst/>
                <a:gdLst>
                  <a:gd name="T0" fmla="*/ 0 w 519"/>
                  <a:gd name="T1" fmla="*/ 0 h 382"/>
                  <a:gd name="T2" fmla="*/ 200 w 519"/>
                  <a:gd name="T3" fmla="*/ 382 h 382"/>
                  <a:gd name="T4" fmla="*/ 519 w 519"/>
                  <a:gd name="T5" fmla="*/ 310 h 382"/>
                  <a:gd name="T6" fmla="*/ 0 w 519"/>
                  <a:gd name="T7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382">
                    <a:moveTo>
                      <a:pt x="0" y="0"/>
                    </a:moveTo>
                    <a:lnTo>
                      <a:pt x="200" y="382"/>
                    </a:lnTo>
                    <a:lnTo>
                      <a:pt x="519" y="31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63"/>
              <p:cNvSpPr>
                <a:spLocks/>
              </p:cNvSpPr>
              <p:nvPr/>
            </p:nvSpPr>
            <p:spPr bwMode="auto">
              <a:xfrm>
                <a:off x="5248" y="2636"/>
                <a:ext cx="160" cy="526"/>
              </a:xfrm>
              <a:custGeom>
                <a:avLst/>
                <a:gdLst>
                  <a:gd name="T0" fmla="*/ 0 w 160"/>
                  <a:gd name="T1" fmla="*/ 0 h 526"/>
                  <a:gd name="T2" fmla="*/ 160 w 160"/>
                  <a:gd name="T3" fmla="*/ 343 h 526"/>
                  <a:gd name="T4" fmla="*/ 0 w 160"/>
                  <a:gd name="T5" fmla="*/ 526 h 526"/>
                  <a:gd name="T6" fmla="*/ 0 w 160"/>
                  <a:gd name="T7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526">
                    <a:moveTo>
                      <a:pt x="0" y="0"/>
                    </a:moveTo>
                    <a:lnTo>
                      <a:pt x="160" y="343"/>
                    </a:lnTo>
                    <a:lnTo>
                      <a:pt x="0" y="526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4"/>
              <p:cNvSpPr>
                <a:spLocks/>
              </p:cNvSpPr>
              <p:nvPr/>
            </p:nvSpPr>
            <p:spPr bwMode="auto">
              <a:xfrm>
                <a:off x="5248" y="2979"/>
                <a:ext cx="160" cy="406"/>
              </a:xfrm>
              <a:custGeom>
                <a:avLst/>
                <a:gdLst>
                  <a:gd name="T0" fmla="*/ 0 w 160"/>
                  <a:gd name="T1" fmla="*/ 183 h 406"/>
                  <a:gd name="T2" fmla="*/ 0 w 160"/>
                  <a:gd name="T3" fmla="*/ 406 h 406"/>
                  <a:gd name="T4" fmla="*/ 160 w 160"/>
                  <a:gd name="T5" fmla="*/ 0 h 406"/>
                  <a:gd name="T6" fmla="*/ 0 w 160"/>
                  <a:gd name="T7" fmla="*/ 18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06">
                    <a:moveTo>
                      <a:pt x="0" y="183"/>
                    </a:moveTo>
                    <a:lnTo>
                      <a:pt x="0" y="406"/>
                    </a:lnTo>
                    <a:lnTo>
                      <a:pt x="160" y="0"/>
                    </a:lnTo>
                    <a:lnTo>
                      <a:pt x="0" y="18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3643" y="2748"/>
              <a:ext cx="2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latin typeface="Symbol" pitchFamily="18" charset="2"/>
                </a:rPr>
                <a:t>Þ</a:t>
              </a:r>
              <a:endParaRPr lang="en-US" sz="3200"/>
            </a:p>
          </p:txBody>
        </p: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3934" y="3787"/>
              <a:ext cx="384" cy="2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67"/>
            <p:cNvSpPr txBox="1">
              <a:spLocks noChangeArrowheads="1"/>
            </p:cNvSpPr>
            <p:nvPr/>
          </p:nvSpPr>
          <p:spPr bwMode="auto">
            <a:xfrm>
              <a:off x="350" y="2256"/>
              <a:ext cx="111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3200"/>
                <a:t>viewing direction</a:t>
              </a: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1770" y="3734"/>
              <a:ext cx="21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/>
                <a:t>can be eliminated: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8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eliminating back faces of closed </a:t>
            </a:r>
            <a:r>
              <a:rPr lang="en-US" dirty="0" err="1"/>
              <a:t>polyhedra</a:t>
            </a:r>
            <a:endParaRPr lang="en-US" dirty="0"/>
          </a:p>
          <a:p>
            <a:r>
              <a:rPr lang="en-US" dirty="0"/>
              <a:t>view point (</a:t>
            </a:r>
            <a:r>
              <a:rPr lang="en-US" dirty="0" err="1"/>
              <a:t>x,y,z</a:t>
            </a:r>
            <a:r>
              <a:rPr lang="en-US" dirty="0"/>
              <a:t>) “inside” a polygon surface if</a:t>
            </a:r>
          </a:p>
          <a:p>
            <a:endParaRPr lang="en-US" dirty="0"/>
          </a:p>
          <a:p>
            <a:r>
              <a:rPr lang="en-US" dirty="0"/>
              <a:t>or polygon with normal N=(A,B,C) is a back face if</a:t>
            </a: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28850" y="2370138"/>
            <a:ext cx="3787775" cy="601662"/>
            <a:chOff x="1404" y="1366"/>
            <a:chExt cx="2386" cy="37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646" y="1399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26" y="1366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Symbol" pitchFamily="18" charset="2"/>
                </a:rPr>
                <a:t>&lt;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928" y="1366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Symbol" pitchFamily="18" charset="2"/>
                </a:rPr>
                <a:t>+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358" y="1366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Symbol" pitchFamily="18" charset="2"/>
                </a:rPr>
                <a:t>+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68" y="1366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Symbol" pitchFamily="18" charset="2"/>
                </a:rPr>
                <a:t>+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151" y="1399"/>
              <a:ext cx="20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Times New Roman" pitchFamily="18" charset="0"/>
                </a:rPr>
                <a:t>D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564" y="1399"/>
              <a:ext cx="3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Times New Roman" pitchFamily="18" charset="0"/>
                </a:rPr>
                <a:t>Cz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991" y="1399"/>
              <a:ext cx="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Times New Roman" pitchFamily="18" charset="0"/>
                </a:rPr>
                <a:t>By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04" y="1399"/>
              <a:ext cx="35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accent2"/>
                  </a:solidFill>
                  <a:latin typeface="Times New Roman" pitchFamily="18" charset="0"/>
                </a:rPr>
                <a:t>Ax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1447800" y="3581400"/>
            <a:ext cx="5472112" cy="2492375"/>
            <a:chOff x="1746" y="2296"/>
            <a:chExt cx="4032" cy="2034"/>
          </a:xfrm>
        </p:grpSpPr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1746" y="2296"/>
            <a:ext cx="4032" cy="2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Image" r:id="rId3" imgW="7306742" imgH="3685139" progId="Photoshop.Image.5">
                    <p:embed/>
                  </p:oleObj>
                </mc:Choice>
                <mc:Fallback>
                  <p:oleObj name="Image" r:id="rId3" imgW="7306742" imgH="3685139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296"/>
                          <a:ext cx="4032" cy="2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468" y="3224"/>
              <a:ext cx="696" cy="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800" b="1"/>
                <a:t>V</a:t>
              </a:r>
              <a:r>
                <a:rPr lang="de-DE" sz="2800" b="1" baseline="-2500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5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to use the A component in RGBA color for</a:t>
            </a:r>
          </a:p>
          <a:p>
            <a:pPr lvl="1"/>
            <a:r>
              <a:rPr lang="en-US" dirty="0" smtClean="0"/>
              <a:t>Blending for translucent surfaces</a:t>
            </a:r>
          </a:p>
          <a:p>
            <a:pPr lvl="1"/>
            <a:r>
              <a:rPr lang="en-US" dirty="0" smtClean="0"/>
              <a:t>Compositing images</a:t>
            </a:r>
          </a:p>
          <a:p>
            <a:pPr lvl="1"/>
            <a:r>
              <a:rPr lang="en-US" dirty="0" smtClean="0"/>
              <a:t>Antialiasing</a:t>
            </a:r>
          </a:p>
          <a:p>
            <a:r>
              <a:rPr lang="en-US" dirty="0" smtClean="0"/>
              <a:t>First, the bad new … (it’s quite bad)</a:t>
            </a:r>
          </a:p>
          <a:p>
            <a:pPr lvl="1"/>
            <a:r>
              <a:rPr lang="en-US" dirty="0" smtClean="0"/>
              <a:t>The Z buffer does not work as you might hope for transparent polygons</a:t>
            </a:r>
          </a:p>
          <a:p>
            <a:pPr lvl="1"/>
            <a:r>
              <a:rPr lang="en-US" dirty="0" smtClean="0"/>
              <a:t>The Z buffer prevents OpenGL from drawing pixels that are behind things that have already been drawn</a:t>
            </a:r>
          </a:p>
          <a:p>
            <a:pPr lvl="1"/>
            <a:r>
              <a:rPr lang="en-US" dirty="0" smtClean="0"/>
              <a:t>If materials are translucent, you want to draw things behind it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Implementation: Back face culling in window coordinates</a:t>
            </a:r>
          </a:p>
          <a:p>
            <a:r>
              <a:rPr lang="en-US" dirty="0"/>
              <a:t>Advantage: Does not need normal vectors</a:t>
            </a:r>
          </a:p>
          <a:p>
            <a:r>
              <a:rPr lang="en-US" dirty="0" smtClean="0"/>
              <a:t>Idea1:Compute </a:t>
            </a:r>
            <a:r>
              <a:rPr lang="en-US" dirty="0"/>
              <a:t>(only) the z coordinate of the normal vector</a:t>
            </a:r>
          </a:p>
          <a:p>
            <a:pPr lvl="1"/>
            <a:r>
              <a:rPr lang="en-US" dirty="0"/>
              <a:t>test if &lt; 0 or &gt; 0</a:t>
            </a:r>
          </a:p>
          <a:p>
            <a:r>
              <a:rPr lang="en-US" dirty="0"/>
              <a:t>Idea2: </a:t>
            </a:r>
            <a:r>
              <a:rPr lang="en-US" dirty="0" smtClean="0"/>
              <a:t>Compute </a:t>
            </a:r>
            <a:r>
              <a:rPr lang="en-US" dirty="0"/>
              <a:t>the area of the triangle</a:t>
            </a:r>
          </a:p>
          <a:p>
            <a:pPr lvl="1"/>
            <a:r>
              <a:rPr lang="en-US" dirty="0"/>
              <a:t>test if &lt; 0 or &gt; 0</a:t>
            </a:r>
          </a:p>
          <a:p>
            <a:r>
              <a:rPr lang="en-US" dirty="0"/>
              <a:t>Idea1 and Idea2 should be computationally equivalent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04117"/>
              </p:ext>
            </p:extLst>
          </p:nvPr>
        </p:nvGraphicFramePr>
        <p:xfrm>
          <a:off x="2438400" y="4800600"/>
          <a:ext cx="437832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397000" imgH="660400" progId="Equation.3">
                  <p:embed/>
                </p:oleObj>
              </mc:Choice>
              <mc:Fallback>
                <p:oleObj name="Equation" r:id="rId3" imgW="1397000" imgH="660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437832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3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BFC is complete visibility </a:t>
            </a:r>
            <a:r>
              <a:rPr lang="en-US" dirty="0" smtClean="0"/>
              <a:t>test for </a:t>
            </a:r>
            <a:r>
              <a:rPr lang="en-US" dirty="0"/>
              <a:t>non-overlapping convex </a:t>
            </a:r>
            <a:r>
              <a:rPr lang="en-US" dirty="0" err="1"/>
              <a:t>polyhedra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sufficient for concave </a:t>
            </a:r>
            <a:r>
              <a:rPr lang="en-US" dirty="0" err="1"/>
              <a:t>polyhedra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Efficiency</a:t>
            </a:r>
            <a:r>
              <a:rPr lang="en-US" dirty="0"/>
              <a:t>: BFC eliminates about  50% of surfaces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38687" y="3309937"/>
            <a:ext cx="31877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/>
              <a:t>one face partially hidden by other faces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24137"/>
            <a:ext cx="2947987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Depth-Buffer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z-buffer method</a:t>
            </a:r>
          </a:p>
          <a:p>
            <a:r>
              <a:rPr lang="en-US" dirty="0"/>
              <a:t>image-space method</a:t>
            </a:r>
          </a:p>
          <a:p>
            <a:r>
              <a:rPr lang="en-US" dirty="0"/>
              <a:t>hardware implementation</a:t>
            </a:r>
          </a:p>
          <a:p>
            <a:r>
              <a:rPr lang="en-US" dirty="0"/>
              <a:t>no sorting!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2137"/>
            <a:ext cx="4404851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5025" y="3716338"/>
            <a:ext cx="335597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3200" dirty="0"/>
              <a:t>3 surfaces over-</a:t>
            </a:r>
          </a:p>
          <a:p>
            <a:pPr eaLnBrk="0" hangingPunct="0"/>
            <a:r>
              <a:rPr lang="de-DE" sz="3200" dirty="0"/>
              <a:t>lapping (x,y).</a:t>
            </a:r>
          </a:p>
          <a:p>
            <a:pPr eaLnBrk="0" hangingPunct="0"/>
            <a:r>
              <a:rPr lang="de-DE" sz="3200" dirty="0"/>
              <a:t>Visible surface S</a:t>
            </a:r>
            <a:r>
              <a:rPr lang="de-DE" sz="3200" b="1" baseline="-25000" dirty="0"/>
              <a:t>1</a:t>
            </a:r>
          </a:p>
          <a:p>
            <a:pPr eaLnBrk="0" hangingPunct="0"/>
            <a:r>
              <a:rPr lang="de-DE" sz="3200" dirty="0"/>
              <a:t>has the smallest</a:t>
            </a:r>
          </a:p>
          <a:p>
            <a:pPr eaLnBrk="0" hangingPunct="0"/>
            <a:r>
              <a:rPr lang="de-DE" sz="3200" dirty="0"/>
              <a:t>depth value.</a:t>
            </a:r>
          </a:p>
        </p:txBody>
      </p:sp>
    </p:spTree>
    <p:extLst>
      <p:ext uri="{BB962C8B-B14F-4D97-AF65-F5344CB8AC3E}">
        <p14:creationId xmlns:p14="http://schemas.microsoft.com/office/powerpoint/2010/main" val="3182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Depth-Buffer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buffers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buffer (distance information)</a:t>
            </a:r>
          </a:p>
          <a:p>
            <a:pPr lvl="1"/>
            <a:r>
              <a:rPr lang="en-US" dirty="0" smtClean="0"/>
              <a:t>Refresh </a:t>
            </a:r>
            <a:r>
              <a:rPr lang="en-US" dirty="0"/>
              <a:t>buffer (intensity information)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0113" y="2728913"/>
            <a:ext cx="7083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>
                <a:sym typeface="Symbol" pitchFamily="18" charset="2"/>
              </a:rPr>
              <a:t>size corresponds to screen resolution</a:t>
            </a:r>
          </a:p>
          <a:p>
            <a:pPr algn="ctr" eaLnBrk="0" hangingPunct="0"/>
            <a:r>
              <a:rPr lang="en-US" sz="3200" dirty="0">
                <a:sym typeface="Symbol" pitchFamily="18" charset="2"/>
              </a:rPr>
              <a:t>(for every pixel: r, g, b, z)</a:t>
            </a:r>
            <a:endParaRPr lang="en-US" sz="3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0113" y="3938588"/>
            <a:ext cx="7350125" cy="25384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3200" b="1">
                <a:solidFill>
                  <a:schemeClr val="accent2"/>
                </a:solidFill>
              </a:rPr>
              <a:t>draw something =</a:t>
            </a:r>
          </a:p>
          <a:p>
            <a:pPr eaLnBrk="0" hangingPunct="0"/>
            <a:r>
              <a:rPr lang="de-DE" sz="3200" b="1">
                <a:solidFill>
                  <a:schemeClr val="accent2"/>
                </a:solidFill>
              </a:rPr>
              <a:t>	compare z with z in buffer</a:t>
            </a:r>
          </a:p>
          <a:p>
            <a:pPr eaLnBrk="0" hangingPunct="0"/>
            <a:r>
              <a:rPr lang="de-DE" sz="3200" b="1">
                <a:solidFill>
                  <a:schemeClr val="accent2"/>
                </a:solidFill>
              </a:rPr>
              <a:t>	if z closer to viewer</a:t>
            </a:r>
          </a:p>
          <a:p>
            <a:pPr eaLnBrk="0" hangingPunct="0"/>
            <a:r>
              <a:rPr lang="de-DE" sz="3200" b="1">
                <a:solidFill>
                  <a:schemeClr val="accent2"/>
                </a:solidFill>
              </a:rPr>
              <a:t>	then draw and update z in buffer</a:t>
            </a:r>
          </a:p>
          <a:p>
            <a:pPr eaLnBrk="0" hangingPunct="0"/>
            <a:r>
              <a:rPr lang="de-DE" sz="3200" b="1">
                <a:solidFill>
                  <a:schemeClr val="accent2"/>
                </a:solidFill>
              </a:rPr>
              <a:t>	else nothing! </a:t>
            </a:r>
          </a:p>
        </p:txBody>
      </p:sp>
    </p:spTree>
    <p:extLst>
      <p:ext uri="{BB962C8B-B14F-4D97-AF65-F5344CB8AC3E}">
        <p14:creationId xmlns:p14="http://schemas.microsoft.com/office/powerpoint/2010/main" val="3378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AT"/>
              <a:t>Peter Wonka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038"/>
            <a:ext cx="7761287" cy="7540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/>
              <a:t>Depth-Buffer Algorithm Example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29003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de-DE" sz="3200"/>
              <a:t>polygons with corresponding z-values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50825" y="3497263"/>
            <a:ext cx="128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3200"/>
              <a:t>image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79388" y="5003800"/>
            <a:ext cx="1333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3200">
                <a:solidFill>
                  <a:schemeClr val="accent2"/>
                </a:solidFill>
              </a:rPr>
              <a:t>depth-</a:t>
            </a:r>
          </a:p>
          <a:p>
            <a:pPr eaLnBrk="0" hangingPunct="0"/>
            <a:r>
              <a:rPr lang="de-DE" sz="3200">
                <a:solidFill>
                  <a:schemeClr val="accent2"/>
                </a:solidFill>
              </a:rPr>
              <a:t>buffer</a:t>
            </a:r>
          </a:p>
        </p:txBody>
      </p:sp>
      <p:grpSp>
        <p:nvGrpSpPr>
          <p:cNvPr id="357382" name="Group 6"/>
          <p:cNvGrpSpPr>
            <a:grpSpLocks/>
          </p:cNvGrpSpPr>
          <p:nvPr/>
        </p:nvGrpSpPr>
        <p:grpSpPr bwMode="auto">
          <a:xfrm>
            <a:off x="1692275" y="2852738"/>
            <a:ext cx="1727200" cy="1727200"/>
            <a:chOff x="1202" y="1842"/>
            <a:chExt cx="1088" cy="1088"/>
          </a:xfrm>
        </p:grpSpPr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Line 8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5" name="Line 9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6" name="Line 10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8" name="Line 12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9" name="Line 13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0" name="Line 14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1" name="Line 15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2" name="Line 16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3" name="Line 17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394" name="Group 18"/>
          <p:cNvGrpSpPr>
            <a:grpSpLocks/>
          </p:cNvGrpSpPr>
          <p:nvPr/>
        </p:nvGrpSpPr>
        <p:grpSpPr bwMode="auto">
          <a:xfrm>
            <a:off x="3565525" y="2852738"/>
            <a:ext cx="1727200" cy="1727200"/>
            <a:chOff x="1202" y="1842"/>
            <a:chExt cx="1088" cy="1088"/>
          </a:xfrm>
        </p:grpSpPr>
        <p:sp>
          <p:nvSpPr>
            <p:cNvPr id="357395" name="Rectangle 19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8" name="Line 22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9" name="Line 23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3" name="Line 27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4" name="Line 28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06" name="Group 30"/>
          <p:cNvGrpSpPr>
            <a:grpSpLocks/>
          </p:cNvGrpSpPr>
          <p:nvPr/>
        </p:nvGrpSpPr>
        <p:grpSpPr bwMode="auto">
          <a:xfrm>
            <a:off x="5438775" y="2852738"/>
            <a:ext cx="1727200" cy="1727200"/>
            <a:chOff x="1202" y="1842"/>
            <a:chExt cx="1088" cy="1088"/>
          </a:xfrm>
        </p:grpSpPr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8" name="Line 32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9" name="Line 33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0" name="Line 34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1" name="Line 35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2" name="Line 36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3" name="Line 37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4" name="Line 38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5" name="Line 39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6" name="Line 40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7" name="Line 41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18" name="Group 42"/>
          <p:cNvGrpSpPr>
            <a:grpSpLocks/>
          </p:cNvGrpSpPr>
          <p:nvPr/>
        </p:nvGrpSpPr>
        <p:grpSpPr bwMode="auto">
          <a:xfrm>
            <a:off x="7312025" y="2852738"/>
            <a:ext cx="1727200" cy="1727200"/>
            <a:chOff x="1202" y="1842"/>
            <a:chExt cx="1088" cy="1088"/>
          </a:xfrm>
        </p:grpSpPr>
        <p:sp>
          <p:nvSpPr>
            <p:cNvPr id="357419" name="Rectangle 43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0" name="Line 44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1" name="Line 45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2" name="Line 46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3" name="Line 47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4" name="Line 48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5" name="Line 49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7" name="Line 51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8" name="Line 52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9" name="Line 53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30" name="Group 54"/>
          <p:cNvGrpSpPr>
            <a:grpSpLocks/>
          </p:cNvGrpSpPr>
          <p:nvPr/>
        </p:nvGrpSpPr>
        <p:grpSpPr bwMode="auto">
          <a:xfrm>
            <a:off x="1692275" y="4725988"/>
            <a:ext cx="1727200" cy="1727200"/>
            <a:chOff x="1202" y="1842"/>
            <a:chExt cx="1088" cy="1088"/>
          </a:xfrm>
        </p:grpSpPr>
        <p:sp>
          <p:nvSpPr>
            <p:cNvPr id="357431" name="Rectangle 55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2" name="Line 56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4" name="Line 58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5" name="Line 59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6" name="Line 60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7" name="Line 61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8" name="Line 62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9" name="Line 63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0" name="Line 64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1" name="Line 65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42" name="Group 66"/>
          <p:cNvGrpSpPr>
            <a:grpSpLocks/>
          </p:cNvGrpSpPr>
          <p:nvPr/>
        </p:nvGrpSpPr>
        <p:grpSpPr bwMode="auto">
          <a:xfrm>
            <a:off x="3565525" y="4725988"/>
            <a:ext cx="1727200" cy="1727200"/>
            <a:chOff x="1202" y="1842"/>
            <a:chExt cx="1088" cy="1088"/>
          </a:xfrm>
        </p:grpSpPr>
        <p:sp>
          <p:nvSpPr>
            <p:cNvPr id="357443" name="Rectangle 67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4" name="Line 68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5" name="Line 69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6" name="Line 70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7" name="Line 71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8" name="Line 72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49" name="Line 73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0" name="Line 74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1" name="Line 75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2" name="Line 76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3" name="Line 77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54" name="Group 78"/>
          <p:cNvGrpSpPr>
            <a:grpSpLocks/>
          </p:cNvGrpSpPr>
          <p:nvPr/>
        </p:nvGrpSpPr>
        <p:grpSpPr bwMode="auto">
          <a:xfrm>
            <a:off x="5438775" y="4725988"/>
            <a:ext cx="1727200" cy="1727200"/>
            <a:chOff x="1202" y="1842"/>
            <a:chExt cx="1088" cy="1088"/>
          </a:xfrm>
        </p:grpSpPr>
        <p:sp>
          <p:nvSpPr>
            <p:cNvPr id="357455" name="Rectangle 79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6" name="Line 80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7" name="Line 81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8" name="Line 82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9" name="Line 83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0" name="Line 84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1" name="Line 85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2" name="Line 86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3" name="Line 87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4" name="Line 88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5" name="Line 89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66" name="Group 90"/>
          <p:cNvGrpSpPr>
            <a:grpSpLocks/>
          </p:cNvGrpSpPr>
          <p:nvPr/>
        </p:nvGrpSpPr>
        <p:grpSpPr bwMode="auto">
          <a:xfrm>
            <a:off x="7312025" y="4725988"/>
            <a:ext cx="1727200" cy="1727200"/>
            <a:chOff x="1202" y="1842"/>
            <a:chExt cx="1088" cy="1088"/>
          </a:xfrm>
        </p:grpSpPr>
        <p:sp>
          <p:nvSpPr>
            <p:cNvPr id="357467" name="Rectangle 91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8" name="Line 92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9" name="Line 93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0" name="Line 94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1" name="Line 95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2" name="Line 96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3" name="Line 97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4" name="Line 98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5" name="Line 99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6" name="Line 100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7" name="Line 101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78" name="Group 102"/>
          <p:cNvGrpSpPr>
            <a:grpSpLocks/>
          </p:cNvGrpSpPr>
          <p:nvPr/>
        </p:nvGrpSpPr>
        <p:grpSpPr bwMode="auto">
          <a:xfrm>
            <a:off x="3563938" y="981075"/>
            <a:ext cx="1727200" cy="1727200"/>
            <a:chOff x="1202" y="1842"/>
            <a:chExt cx="1088" cy="1088"/>
          </a:xfrm>
        </p:grpSpPr>
        <p:sp>
          <p:nvSpPr>
            <p:cNvPr id="357479" name="Rectangle 103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0" name="Line 104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1" name="Line 105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2" name="Line 106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3" name="Line 107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4" name="Line 108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5" name="Line 109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6" name="Line 110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7" name="Line 111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8" name="Line 112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9" name="Line 113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90" name="Group 114"/>
          <p:cNvGrpSpPr>
            <a:grpSpLocks/>
          </p:cNvGrpSpPr>
          <p:nvPr/>
        </p:nvGrpSpPr>
        <p:grpSpPr bwMode="auto">
          <a:xfrm>
            <a:off x="5437188" y="981075"/>
            <a:ext cx="1727200" cy="1727200"/>
            <a:chOff x="1202" y="1842"/>
            <a:chExt cx="1088" cy="1088"/>
          </a:xfrm>
        </p:grpSpPr>
        <p:sp>
          <p:nvSpPr>
            <p:cNvPr id="357491" name="Rectangle 115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2" name="Line 116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3" name="Line 117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4" name="Line 118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5" name="Line 119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6" name="Line 120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7" name="Line 121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8" name="Line 122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9" name="Line 123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0" name="Line 124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1" name="Line 125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502" name="Group 126"/>
          <p:cNvGrpSpPr>
            <a:grpSpLocks/>
          </p:cNvGrpSpPr>
          <p:nvPr/>
        </p:nvGrpSpPr>
        <p:grpSpPr bwMode="auto">
          <a:xfrm>
            <a:off x="7310438" y="981075"/>
            <a:ext cx="1727200" cy="1727200"/>
            <a:chOff x="1202" y="1842"/>
            <a:chExt cx="1088" cy="1088"/>
          </a:xfrm>
        </p:grpSpPr>
        <p:sp>
          <p:nvSpPr>
            <p:cNvPr id="357503" name="Rectangle 127"/>
            <p:cNvSpPr>
              <a:spLocks noChangeArrowheads="1"/>
            </p:cNvSpPr>
            <p:nvPr/>
          </p:nvSpPr>
          <p:spPr bwMode="auto">
            <a:xfrm>
              <a:off x="1202" y="1842"/>
              <a:ext cx="1088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4" name="Line 128"/>
            <p:cNvSpPr>
              <a:spLocks noChangeShapeType="1"/>
            </p:cNvSpPr>
            <p:nvPr/>
          </p:nvSpPr>
          <p:spPr bwMode="auto">
            <a:xfrm>
              <a:off x="1746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5" name="Line 129"/>
            <p:cNvSpPr>
              <a:spLocks noChangeShapeType="1"/>
            </p:cNvSpPr>
            <p:nvPr/>
          </p:nvSpPr>
          <p:spPr bwMode="auto">
            <a:xfrm>
              <a:off x="2018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6" name="Line 130"/>
            <p:cNvSpPr>
              <a:spLocks noChangeShapeType="1"/>
            </p:cNvSpPr>
            <p:nvPr/>
          </p:nvSpPr>
          <p:spPr bwMode="auto">
            <a:xfrm>
              <a:off x="2290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7" name="Line 131"/>
            <p:cNvSpPr>
              <a:spLocks noChangeShapeType="1"/>
            </p:cNvSpPr>
            <p:nvPr/>
          </p:nvSpPr>
          <p:spPr bwMode="auto">
            <a:xfrm>
              <a:off x="1474" y="184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8" name="Line 132"/>
            <p:cNvSpPr>
              <a:spLocks noChangeShapeType="1"/>
            </p:cNvSpPr>
            <p:nvPr/>
          </p:nvSpPr>
          <p:spPr bwMode="auto">
            <a:xfrm>
              <a:off x="1202" y="184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9" name="Line 133"/>
            <p:cNvSpPr>
              <a:spLocks noChangeShapeType="1"/>
            </p:cNvSpPr>
            <p:nvPr/>
          </p:nvSpPr>
          <p:spPr bwMode="auto">
            <a:xfrm>
              <a:off x="1202" y="18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0" name="Line 134"/>
            <p:cNvSpPr>
              <a:spLocks noChangeShapeType="1"/>
            </p:cNvSpPr>
            <p:nvPr/>
          </p:nvSpPr>
          <p:spPr bwMode="auto">
            <a:xfrm>
              <a:off x="1202" y="211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1" name="Line 135"/>
            <p:cNvSpPr>
              <a:spLocks noChangeShapeType="1"/>
            </p:cNvSpPr>
            <p:nvPr/>
          </p:nvSpPr>
          <p:spPr bwMode="auto">
            <a:xfrm>
              <a:off x="1202" y="2386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2" name="Line 136"/>
            <p:cNvSpPr>
              <a:spLocks noChangeShapeType="1"/>
            </p:cNvSpPr>
            <p:nvPr/>
          </p:nvSpPr>
          <p:spPr bwMode="auto">
            <a:xfrm>
              <a:off x="1202" y="2658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3" name="Line 137"/>
            <p:cNvSpPr>
              <a:spLocks noChangeShapeType="1"/>
            </p:cNvSpPr>
            <p:nvPr/>
          </p:nvSpPr>
          <p:spPr bwMode="auto">
            <a:xfrm>
              <a:off x="1202" y="293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514" name="Line 138"/>
          <p:cNvSpPr>
            <a:spLocks noChangeShapeType="1"/>
          </p:cNvSpPr>
          <p:nvPr/>
        </p:nvSpPr>
        <p:spPr bwMode="auto">
          <a:xfrm>
            <a:off x="9036050" y="28527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515" name="Line 139"/>
          <p:cNvSpPr>
            <a:spLocks noChangeShapeType="1"/>
          </p:cNvSpPr>
          <p:nvPr/>
        </p:nvSpPr>
        <p:spPr bwMode="auto">
          <a:xfrm>
            <a:off x="7308850" y="28527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516" name="Line 140"/>
          <p:cNvSpPr>
            <a:spLocks noChangeShapeType="1"/>
          </p:cNvSpPr>
          <p:nvPr/>
        </p:nvSpPr>
        <p:spPr bwMode="auto">
          <a:xfrm>
            <a:off x="7308850" y="4579938"/>
            <a:ext cx="172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7517" name="Group 141"/>
          <p:cNvGrpSpPr>
            <a:grpSpLocks/>
          </p:cNvGrpSpPr>
          <p:nvPr/>
        </p:nvGrpSpPr>
        <p:grpSpPr bwMode="auto">
          <a:xfrm>
            <a:off x="1835150" y="3141663"/>
            <a:ext cx="1543050" cy="2667000"/>
            <a:chOff x="1156" y="1979"/>
            <a:chExt cx="972" cy="1680"/>
          </a:xfrm>
        </p:grpSpPr>
        <p:sp>
          <p:nvSpPr>
            <p:cNvPr id="357518" name="Text Box 142"/>
            <p:cNvSpPr txBox="1">
              <a:spLocks noChangeArrowheads="1"/>
            </p:cNvSpPr>
            <p:nvPr/>
          </p:nvSpPr>
          <p:spPr bwMode="auto">
            <a:xfrm>
              <a:off x="1156" y="1979"/>
              <a:ext cx="91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3200"/>
                <a:t>back-</a:t>
              </a:r>
            </a:p>
            <a:p>
              <a:pPr eaLnBrk="0" hangingPunct="0"/>
              <a:r>
                <a:rPr lang="de-DE" sz="3200"/>
                <a:t>ground</a:t>
              </a:r>
            </a:p>
          </p:txBody>
        </p:sp>
        <p:sp>
          <p:nvSpPr>
            <p:cNvPr id="357519" name="Text Box 143"/>
            <p:cNvSpPr txBox="1">
              <a:spLocks noChangeArrowheads="1"/>
            </p:cNvSpPr>
            <p:nvPr/>
          </p:nvSpPr>
          <p:spPr bwMode="auto">
            <a:xfrm>
              <a:off x="1202" y="3294"/>
              <a:ext cx="9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3200">
                  <a:solidFill>
                    <a:schemeClr val="accent2"/>
                  </a:solidFill>
                </a:rPr>
                <a:t>-infinity</a:t>
              </a:r>
            </a:p>
          </p:txBody>
        </p:sp>
      </p:grpSp>
      <p:grpSp>
        <p:nvGrpSpPr>
          <p:cNvPr id="357520" name="Group 144"/>
          <p:cNvGrpSpPr>
            <a:grpSpLocks/>
          </p:cNvGrpSpPr>
          <p:nvPr/>
        </p:nvGrpSpPr>
        <p:grpSpPr bwMode="auto">
          <a:xfrm>
            <a:off x="4427538" y="1819275"/>
            <a:ext cx="865187" cy="889000"/>
            <a:chOff x="2789" y="1146"/>
            <a:chExt cx="545" cy="560"/>
          </a:xfrm>
        </p:grpSpPr>
        <p:sp>
          <p:nvSpPr>
            <p:cNvPr id="357521" name="Rectangle 145"/>
            <p:cNvSpPr>
              <a:spLocks noChangeArrowheads="1"/>
            </p:cNvSpPr>
            <p:nvPr/>
          </p:nvSpPr>
          <p:spPr bwMode="auto">
            <a:xfrm>
              <a:off x="2789" y="1162"/>
              <a:ext cx="545" cy="5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3200"/>
            </a:p>
          </p:txBody>
        </p:sp>
        <p:sp>
          <p:nvSpPr>
            <p:cNvPr id="357522" name="Text Box 146"/>
            <p:cNvSpPr txBox="1">
              <a:spLocks noChangeArrowheads="1"/>
            </p:cNvSpPr>
            <p:nvPr/>
          </p:nvSpPr>
          <p:spPr bwMode="auto">
            <a:xfrm>
              <a:off x="2838" y="114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23" name="Text Box 147"/>
            <p:cNvSpPr txBox="1">
              <a:spLocks noChangeArrowheads="1"/>
            </p:cNvSpPr>
            <p:nvPr/>
          </p:nvSpPr>
          <p:spPr bwMode="auto">
            <a:xfrm>
              <a:off x="3065" y="114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24" name="Text Box 148"/>
            <p:cNvSpPr txBox="1">
              <a:spLocks noChangeArrowheads="1"/>
            </p:cNvSpPr>
            <p:nvPr/>
          </p:nvSpPr>
          <p:spPr bwMode="auto">
            <a:xfrm>
              <a:off x="2838" y="141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25" name="Text Box 149"/>
            <p:cNvSpPr txBox="1">
              <a:spLocks noChangeArrowheads="1"/>
            </p:cNvSpPr>
            <p:nvPr/>
          </p:nvSpPr>
          <p:spPr bwMode="auto">
            <a:xfrm>
              <a:off x="3065" y="141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</p:grpSp>
      <p:sp>
        <p:nvSpPr>
          <p:cNvPr id="357526" name="Rectangle 150"/>
          <p:cNvSpPr>
            <a:spLocks noChangeArrowheads="1"/>
          </p:cNvSpPr>
          <p:nvPr/>
        </p:nvSpPr>
        <p:spPr bwMode="auto">
          <a:xfrm>
            <a:off x="4427538" y="3717925"/>
            <a:ext cx="865187" cy="8636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grpSp>
        <p:nvGrpSpPr>
          <p:cNvPr id="357527" name="Group 151"/>
          <p:cNvGrpSpPr>
            <a:grpSpLocks/>
          </p:cNvGrpSpPr>
          <p:nvPr/>
        </p:nvGrpSpPr>
        <p:grpSpPr bwMode="auto">
          <a:xfrm>
            <a:off x="4505325" y="5589588"/>
            <a:ext cx="714375" cy="889000"/>
            <a:chOff x="2838" y="3521"/>
            <a:chExt cx="450" cy="560"/>
          </a:xfrm>
        </p:grpSpPr>
        <p:sp>
          <p:nvSpPr>
            <p:cNvPr id="357528" name="Text Box 152"/>
            <p:cNvSpPr txBox="1">
              <a:spLocks noChangeArrowheads="1"/>
            </p:cNvSpPr>
            <p:nvPr/>
          </p:nvSpPr>
          <p:spPr bwMode="auto">
            <a:xfrm>
              <a:off x="2838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29" name="Text Box 153"/>
            <p:cNvSpPr txBox="1">
              <a:spLocks noChangeArrowheads="1"/>
            </p:cNvSpPr>
            <p:nvPr/>
          </p:nvSpPr>
          <p:spPr bwMode="auto">
            <a:xfrm>
              <a:off x="3065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30" name="Text Box 154"/>
            <p:cNvSpPr txBox="1">
              <a:spLocks noChangeArrowheads="1"/>
            </p:cNvSpPr>
            <p:nvPr/>
          </p:nvSpPr>
          <p:spPr bwMode="auto">
            <a:xfrm>
              <a:off x="2838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  <p:sp>
          <p:nvSpPr>
            <p:cNvPr id="357531" name="Text Box 155"/>
            <p:cNvSpPr txBox="1">
              <a:spLocks noChangeArrowheads="1"/>
            </p:cNvSpPr>
            <p:nvPr/>
          </p:nvSpPr>
          <p:spPr bwMode="auto">
            <a:xfrm>
              <a:off x="3065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3</a:t>
              </a:r>
            </a:p>
          </p:txBody>
        </p:sp>
      </p:grpSp>
      <p:grpSp>
        <p:nvGrpSpPr>
          <p:cNvPr id="357532" name="Group 156"/>
          <p:cNvGrpSpPr>
            <a:grpSpLocks/>
          </p:cNvGrpSpPr>
          <p:nvPr/>
        </p:nvGrpSpPr>
        <p:grpSpPr bwMode="auto">
          <a:xfrm>
            <a:off x="5867400" y="1412875"/>
            <a:ext cx="865188" cy="889000"/>
            <a:chOff x="3696" y="890"/>
            <a:chExt cx="545" cy="560"/>
          </a:xfrm>
        </p:grpSpPr>
        <p:sp>
          <p:nvSpPr>
            <p:cNvPr id="357533" name="Rectangle 157"/>
            <p:cNvSpPr>
              <a:spLocks noChangeArrowheads="1"/>
            </p:cNvSpPr>
            <p:nvPr/>
          </p:nvSpPr>
          <p:spPr bwMode="auto">
            <a:xfrm>
              <a:off x="3696" y="890"/>
              <a:ext cx="545" cy="54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3200"/>
            </a:p>
          </p:txBody>
        </p:sp>
        <p:grpSp>
          <p:nvGrpSpPr>
            <p:cNvPr id="357534" name="Group 158"/>
            <p:cNvGrpSpPr>
              <a:grpSpLocks/>
            </p:cNvGrpSpPr>
            <p:nvPr/>
          </p:nvGrpSpPr>
          <p:grpSpPr bwMode="auto">
            <a:xfrm>
              <a:off x="3745" y="890"/>
              <a:ext cx="450" cy="560"/>
              <a:chOff x="3606" y="890"/>
              <a:chExt cx="450" cy="560"/>
            </a:xfrm>
          </p:grpSpPr>
          <p:sp>
            <p:nvSpPr>
              <p:cNvPr id="357535" name="Text Box 159"/>
              <p:cNvSpPr txBox="1">
                <a:spLocks noChangeArrowheads="1"/>
              </p:cNvSpPr>
              <p:nvPr/>
            </p:nvSpPr>
            <p:spPr bwMode="auto">
              <a:xfrm>
                <a:off x="3606" y="8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8</a:t>
                </a:r>
              </a:p>
            </p:txBody>
          </p:sp>
          <p:sp>
            <p:nvSpPr>
              <p:cNvPr id="357536" name="Text Box 160"/>
              <p:cNvSpPr txBox="1">
                <a:spLocks noChangeArrowheads="1"/>
              </p:cNvSpPr>
              <p:nvPr/>
            </p:nvSpPr>
            <p:spPr bwMode="auto">
              <a:xfrm>
                <a:off x="3833" y="8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7</a:t>
                </a:r>
              </a:p>
            </p:txBody>
          </p:sp>
          <p:sp>
            <p:nvSpPr>
              <p:cNvPr id="357537" name="Text Box 161"/>
              <p:cNvSpPr txBox="1">
                <a:spLocks noChangeArrowheads="1"/>
              </p:cNvSpPr>
              <p:nvPr/>
            </p:nvSpPr>
            <p:spPr bwMode="auto">
              <a:xfrm>
                <a:off x="3606" y="116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7</a:t>
                </a:r>
              </a:p>
            </p:txBody>
          </p:sp>
          <p:sp>
            <p:nvSpPr>
              <p:cNvPr id="357538" name="Text Box 162"/>
              <p:cNvSpPr txBox="1">
                <a:spLocks noChangeArrowheads="1"/>
              </p:cNvSpPr>
              <p:nvPr/>
            </p:nvSpPr>
            <p:spPr bwMode="auto">
              <a:xfrm>
                <a:off x="3833" y="116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6</a:t>
                </a:r>
              </a:p>
            </p:txBody>
          </p:sp>
        </p:grpSp>
      </p:grpSp>
      <p:sp>
        <p:nvSpPr>
          <p:cNvPr id="357539" name="Rectangle 163"/>
          <p:cNvSpPr>
            <a:spLocks noChangeArrowheads="1"/>
          </p:cNvSpPr>
          <p:nvPr/>
        </p:nvSpPr>
        <p:spPr bwMode="auto">
          <a:xfrm>
            <a:off x="6299200" y="3716338"/>
            <a:ext cx="865188" cy="8636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357540" name="Rectangle 164"/>
          <p:cNvSpPr>
            <a:spLocks noChangeArrowheads="1"/>
          </p:cNvSpPr>
          <p:nvPr/>
        </p:nvSpPr>
        <p:spPr bwMode="auto">
          <a:xfrm>
            <a:off x="5867400" y="3286125"/>
            <a:ext cx="865188" cy="863600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grpSp>
        <p:nvGrpSpPr>
          <p:cNvPr id="357541" name="Group 165"/>
          <p:cNvGrpSpPr>
            <a:grpSpLocks/>
          </p:cNvGrpSpPr>
          <p:nvPr/>
        </p:nvGrpSpPr>
        <p:grpSpPr bwMode="auto">
          <a:xfrm>
            <a:off x="5940425" y="5157788"/>
            <a:ext cx="1152525" cy="1320800"/>
            <a:chOff x="3742" y="3249"/>
            <a:chExt cx="726" cy="832"/>
          </a:xfrm>
        </p:grpSpPr>
        <p:grpSp>
          <p:nvGrpSpPr>
            <p:cNvPr id="357542" name="Group 166"/>
            <p:cNvGrpSpPr>
              <a:grpSpLocks/>
            </p:cNvGrpSpPr>
            <p:nvPr/>
          </p:nvGrpSpPr>
          <p:grpSpPr bwMode="auto">
            <a:xfrm>
              <a:off x="3742" y="3249"/>
              <a:ext cx="495" cy="560"/>
              <a:chOff x="3742" y="3249"/>
              <a:chExt cx="495" cy="560"/>
            </a:xfrm>
          </p:grpSpPr>
          <p:sp>
            <p:nvSpPr>
              <p:cNvPr id="357543" name="Text Box 167"/>
              <p:cNvSpPr txBox="1">
                <a:spLocks noChangeArrowheads="1"/>
              </p:cNvSpPr>
              <p:nvPr/>
            </p:nvSpPr>
            <p:spPr bwMode="auto">
              <a:xfrm>
                <a:off x="3742" y="324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8</a:t>
                </a:r>
              </a:p>
            </p:txBody>
          </p:sp>
          <p:sp>
            <p:nvSpPr>
              <p:cNvPr id="357544" name="Text Box 168"/>
              <p:cNvSpPr txBox="1">
                <a:spLocks noChangeArrowheads="1"/>
              </p:cNvSpPr>
              <p:nvPr/>
            </p:nvSpPr>
            <p:spPr bwMode="auto">
              <a:xfrm>
                <a:off x="4014" y="324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7</a:t>
                </a:r>
              </a:p>
            </p:txBody>
          </p:sp>
          <p:sp>
            <p:nvSpPr>
              <p:cNvPr id="357545" name="Text Box 169"/>
              <p:cNvSpPr txBox="1">
                <a:spLocks noChangeArrowheads="1"/>
              </p:cNvSpPr>
              <p:nvPr/>
            </p:nvSpPr>
            <p:spPr bwMode="auto">
              <a:xfrm>
                <a:off x="3742" y="35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7</a:t>
                </a:r>
              </a:p>
            </p:txBody>
          </p:sp>
          <p:sp>
            <p:nvSpPr>
              <p:cNvPr id="357546" name="Text Box 170"/>
              <p:cNvSpPr txBox="1">
                <a:spLocks noChangeArrowheads="1"/>
              </p:cNvSpPr>
              <p:nvPr/>
            </p:nvSpPr>
            <p:spPr bwMode="auto">
              <a:xfrm>
                <a:off x="4014" y="35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6</a:t>
                </a:r>
              </a:p>
            </p:txBody>
          </p:sp>
        </p:grpSp>
        <p:sp>
          <p:nvSpPr>
            <p:cNvPr id="357547" name="Text Box 171"/>
            <p:cNvSpPr txBox="1">
              <a:spLocks noChangeArrowheads="1"/>
            </p:cNvSpPr>
            <p:nvPr/>
          </p:nvSpPr>
          <p:spPr bwMode="auto">
            <a:xfrm>
              <a:off x="4245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57548" name="Text Box 172"/>
            <p:cNvSpPr txBox="1">
              <a:spLocks noChangeArrowheads="1"/>
            </p:cNvSpPr>
            <p:nvPr/>
          </p:nvSpPr>
          <p:spPr bwMode="auto">
            <a:xfrm>
              <a:off x="4018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57549" name="Text Box 173"/>
            <p:cNvSpPr txBox="1">
              <a:spLocks noChangeArrowheads="1"/>
            </p:cNvSpPr>
            <p:nvPr/>
          </p:nvSpPr>
          <p:spPr bwMode="auto">
            <a:xfrm>
              <a:off x="4245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3</a:t>
              </a:r>
            </a:p>
          </p:txBody>
        </p:sp>
      </p:grpSp>
      <p:grpSp>
        <p:nvGrpSpPr>
          <p:cNvPr id="357550" name="Group 174"/>
          <p:cNvGrpSpPr>
            <a:grpSpLocks/>
          </p:cNvGrpSpPr>
          <p:nvPr/>
        </p:nvGrpSpPr>
        <p:grpSpPr bwMode="auto">
          <a:xfrm>
            <a:off x="7308850" y="3714750"/>
            <a:ext cx="1727200" cy="866775"/>
            <a:chOff x="4604" y="2340"/>
            <a:chExt cx="1088" cy="546"/>
          </a:xfrm>
        </p:grpSpPr>
        <p:sp>
          <p:nvSpPr>
            <p:cNvPr id="357551" name="Rectangle 175"/>
            <p:cNvSpPr>
              <a:spLocks noChangeArrowheads="1"/>
            </p:cNvSpPr>
            <p:nvPr/>
          </p:nvSpPr>
          <p:spPr bwMode="auto">
            <a:xfrm>
              <a:off x="5147" y="2340"/>
              <a:ext cx="545" cy="5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3200"/>
            </a:p>
          </p:txBody>
        </p:sp>
        <p:sp>
          <p:nvSpPr>
            <p:cNvPr id="357552" name="Rectangle 176"/>
            <p:cNvSpPr>
              <a:spLocks noChangeArrowheads="1"/>
            </p:cNvSpPr>
            <p:nvPr/>
          </p:nvSpPr>
          <p:spPr bwMode="auto">
            <a:xfrm>
              <a:off x="4604" y="2342"/>
              <a:ext cx="816" cy="544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3200"/>
            </a:p>
          </p:txBody>
        </p:sp>
      </p:grpSp>
      <p:sp>
        <p:nvSpPr>
          <p:cNvPr id="357553" name="Rectangle 177"/>
          <p:cNvSpPr>
            <a:spLocks noChangeArrowheads="1"/>
          </p:cNvSpPr>
          <p:nvPr/>
        </p:nvSpPr>
        <p:spPr bwMode="auto">
          <a:xfrm>
            <a:off x="7740650" y="3286125"/>
            <a:ext cx="865188" cy="863600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grpSp>
        <p:nvGrpSpPr>
          <p:cNvPr id="357554" name="Group 178"/>
          <p:cNvGrpSpPr>
            <a:grpSpLocks/>
          </p:cNvGrpSpPr>
          <p:nvPr/>
        </p:nvGrpSpPr>
        <p:grpSpPr bwMode="auto">
          <a:xfrm>
            <a:off x="7308850" y="1844675"/>
            <a:ext cx="1295400" cy="889000"/>
            <a:chOff x="4604" y="1162"/>
            <a:chExt cx="816" cy="560"/>
          </a:xfrm>
        </p:grpSpPr>
        <p:sp>
          <p:nvSpPr>
            <p:cNvPr id="357555" name="Rectangle 179"/>
            <p:cNvSpPr>
              <a:spLocks noChangeArrowheads="1"/>
            </p:cNvSpPr>
            <p:nvPr/>
          </p:nvSpPr>
          <p:spPr bwMode="auto">
            <a:xfrm>
              <a:off x="4604" y="1162"/>
              <a:ext cx="816" cy="544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3200"/>
            </a:p>
          </p:txBody>
        </p:sp>
        <p:grpSp>
          <p:nvGrpSpPr>
            <p:cNvPr id="357556" name="Group 180"/>
            <p:cNvGrpSpPr>
              <a:grpSpLocks/>
            </p:cNvGrpSpPr>
            <p:nvPr/>
          </p:nvGrpSpPr>
          <p:grpSpPr bwMode="auto">
            <a:xfrm>
              <a:off x="4653" y="1162"/>
              <a:ext cx="767" cy="560"/>
              <a:chOff x="4653" y="1162"/>
              <a:chExt cx="767" cy="560"/>
            </a:xfrm>
          </p:grpSpPr>
          <p:sp>
            <p:nvSpPr>
              <p:cNvPr id="357557" name="Text Box 181"/>
              <p:cNvSpPr txBox="1">
                <a:spLocks noChangeArrowheads="1"/>
              </p:cNvSpPr>
              <p:nvPr/>
            </p:nvSpPr>
            <p:spPr bwMode="auto">
              <a:xfrm>
                <a:off x="4653" y="116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de-DE" sz="2400" b="1"/>
                  <a:t>6</a:t>
                </a:r>
              </a:p>
            </p:txBody>
          </p:sp>
          <p:sp>
            <p:nvSpPr>
              <p:cNvPr id="357558" name="Text Box 182"/>
              <p:cNvSpPr txBox="1">
                <a:spLocks noChangeArrowheads="1"/>
              </p:cNvSpPr>
              <p:nvPr/>
            </p:nvSpPr>
            <p:spPr bwMode="auto">
              <a:xfrm>
                <a:off x="4925" y="116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5</a:t>
                </a:r>
              </a:p>
            </p:txBody>
          </p:sp>
          <p:sp>
            <p:nvSpPr>
              <p:cNvPr id="357559" name="Text Box 183"/>
              <p:cNvSpPr txBox="1">
                <a:spLocks noChangeArrowheads="1"/>
              </p:cNvSpPr>
              <p:nvPr/>
            </p:nvSpPr>
            <p:spPr bwMode="auto">
              <a:xfrm>
                <a:off x="4653" y="143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6</a:t>
                </a:r>
              </a:p>
            </p:txBody>
          </p:sp>
          <p:sp>
            <p:nvSpPr>
              <p:cNvPr id="357560" name="Text Box 184"/>
              <p:cNvSpPr txBox="1">
                <a:spLocks noChangeArrowheads="1"/>
              </p:cNvSpPr>
              <p:nvPr/>
            </p:nvSpPr>
            <p:spPr bwMode="auto">
              <a:xfrm>
                <a:off x="4925" y="143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5</a:t>
                </a:r>
              </a:p>
            </p:txBody>
          </p:sp>
          <p:sp>
            <p:nvSpPr>
              <p:cNvPr id="357561" name="Text Box 185"/>
              <p:cNvSpPr txBox="1">
                <a:spLocks noChangeArrowheads="1"/>
              </p:cNvSpPr>
              <p:nvPr/>
            </p:nvSpPr>
            <p:spPr bwMode="auto">
              <a:xfrm>
                <a:off x="5197" y="116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4</a:t>
                </a:r>
              </a:p>
            </p:txBody>
          </p:sp>
          <p:sp>
            <p:nvSpPr>
              <p:cNvPr id="357562" name="Text Box 186"/>
              <p:cNvSpPr txBox="1">
                <a:spLocks noChangeArrowheads="1"/>
              </p:cNvSpPr>
              <p:nvPr/>
            </p:nvSpPr>
            <p:spPr bwMode="auto">
              <a:xfrm>
                <a:off x="5197" y="143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400" b="1"/>
                  <a:t>4</a:t>
                </a:r>
              </a:p>
            </p:txBody>
          </p:sp>
        </p:grpSp>
      </p:grpSp>
      <p:grpSp>
        <p:nvGrpSpPr>
          <p:cNvPr id="357563" name="Group 187"/>
          <p:cNvGrpSpPr>
            <a:grpSpLocks/>
          </p:cNvGrpSpPr>
          <p:nvPr/>
        </p:nvGrpSpPr>
        <p:grpSpPr bwMode="auto">
          <a:xfrm>
            <a:off x="7386638" y="5157788"/>
            <a:ext cx="1577975" cy="1320800"/>
            <a:chOff x="4653" y="3249"/>
            <a:chExt cx="994" cy="832"/>
          </a:xfrm>
        </p:grpSpPr>
        <p:sp>
          <p:nvSpPr>
            <p:cNvPr id="357564" name="Text Box 188"/>
            <p:cNvSpPr txBox="1">
              <a:spLocks noChangeArrowheads="1"/>
            </p:cNvSpPr>
            <p:nvPr/>
          </p:nvSpPr>
          <p:spPr bwMode="auto">
            <a:xfrm>
              <a:off x="4921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57565" name="Text Box 189"/>
            <p:cNvSpPr txBox="1">
              <a:spLocks noChangeArrowheads="1"/>
            </p:cNvSpPr>
            <p:nvPr/>
          </p:nvSpPr>
          <p:spPr bwMode="auto">
            <a:xfrm>
              <a:off x="5193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57566" name="Text Box 190"/>
            <p:cNvSpPr txBox="1">
              <a:spLocks noChangeArrowheads="1"/>
            </p:cNvSpPr>
            <p:nvPr/>
          </p:nvSpPr>
          <p:spPr bwMode="auto">
            <a:xfrm>
              <a:off x="4653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de-DE" sz="2400" b="1"/>
                <a:t>6</a:t>
              </a:r>
            </a:p>
          </p:txBody>
        </p:sp>
        <p:sp>
          <p:nvSpPr>
            <p:cNvPr id="357567" name="Text Box 191"/>
            <p:cNvSpPr txBox="1">
              <a:spLocks noChangeArrowheads="1"/>
            </p:cNvSpPr>
            <p:nvPr/>
          </p:nvSpPr>
          <p:spPr bwMode="auto">
            <a:xfrm>
              <a:off x="4653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6</a:t>
              </a:r>
            </a:p>
          </p:txBody>
        </p:sp>
        <p:sp>
          <p:nvSpPr>
            <p:cNvPr id="357568" name="Text Box 192"/>
            <p:cNvSpPr txBox="1">
              <a:spLocks noChangeArrowheads="1"/>
            </p:cNvSpPr>
            <p:nvPr/>
          </p:nvSpPr>
          <p:spPr bwMode="auto">
            <a:xfrm>
              <a:off x="4925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5</a:t>
              </a:r>
            </a:p>
          </p:txBody>
        </p:sp>
        <p:sp>
          <p:nvSpPr>
            <p:cNvPr id="357569" name="Text Box 193"/>
            <p:cNvSpPr txBox="1">
              <a:spLocks noChangeArrowheads="1"/>
            </p:cNvSpPr>
            <p:nvPr/>
          </p:nvSpPr>
          <p:spPr bwMode="auto">
            <a:xfrm>
              <a:off x="5197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/>
                <a:t>4</a:t>
              </a:r>
            </a:p>
          </p:txBody>
        </p:sp>
        <p:sp>
          <p:nvSpPr>
            <p:cNvPr id="357570" name="Text Box 194"/>
            <p:cNvSpPr txBox="1">
              <a:spLocks noChangeArrowheads="1"/>
            </p:cNvSpPr>
            <p:nvPr/>
          </p:nvSpPr>
          <p:spPr bwMode="auto">
            <a:xfrm>
              <a:off x="4921" y="324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357571" name="Text Box 195"/>
            <p:cNvSpPr txBox="1">
              <a:spLocks noChangeArrowheads="1"/>
            </p:cNvSpPr>
            <p:nvPr/>
          </p:nvSpPr>
          <p:spPr bwMode="auto">
            <a:xfrm>
              <a:off x="5193" y="324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57572" name="Text Box 196"/>
            <p:cNvSpPr txBox="1">
              <a:spLocks noChangeArrowheads="1"/>
            </p:cNvSpPr>
            <p:nvPr/>
          </p:nvSpPr>
          <p:spPr bwMode="auto">
            <a:xfrm>
              <a:off x="5424" y="3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57573" name="Text Box 197"/>
            <p:cNvSpPr txBox="1">
              <a:spLocks noChangeArrowheads="1"/>
            </p:cNvSpPr>
            <p:nvPr/>
          </p:nvSpPr>
          <p:spPr bwMode="auto">
            <a:xfrm>
              <a:off x="5424" y="37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400" b="1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357574" name="Rectangle 198"/>
          <p:cNvSpPr>
            <a:spLocks noChangeArrowheads="1"/>
          </p:cNvSpPr>
          <p:nvPr/>
        </p:nvSpPr>
        <p:spPr bwMode="auto">
          <a:xfrm>
            <a:off x="7308850" y="2852738"/>
            <a:ext cx="1727200" cy="172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7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5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5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526" grpId="0" animBg="1"/>
      <p:bldP spid="357539" grpId="0" animBg="1"/>
      <p:bldP spid="357540" grpId="0" animBg="1"/>
      <p:bldP spid="357553" grpId="0" animBg="1"/>
      <p:bldP spid="3575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Depth-Buffer Algorithm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447800"/>
            <a:ext cx="8915400" cy="47339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605" tIns="47061" rIns="92605" bIns="47061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for all (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depthBuff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) = 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frameBuff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) = 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backgndColor</a:t>
            </a:r>
            <a:endParaRPr lang="en-US" b="1" baseline="-25000" dirty="0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for each polygon P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for each position (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) on polygon P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calculate depth z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if z &gt;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depthBuff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) then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	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depthBuff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) = z</a:t>
            </a:r>
          </a:p>
          <a:p>
            <a:pPr lvl="1">
              <a:lnSpc>
                <a:spcPct val="80000"/>
              </a:lnSpc>
              <a:buFont typeface="Arial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	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frameBuff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) =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surfColor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x,y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b="1" dirty="0">
              <a:solidFill>
                <a:schemeClr val="accent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524000"/>
            <a:ext cx="874712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de-DE" sz="3600" b="1" dirty="0">
                <a:solidFill>
                  <a:schemeClr val="accent2"/>
                </a:solidFill>
                <a:latin typeface="Symbol" pitchFamily="18" charset="2"/>
              </a:rPr>
              <a:t>- 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57250" y="3517900"/>
            <a:ext cx="7974013" cy="14398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78625" y="1477962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3200" b="1" dirty="0">
                <a:solidFill>
                  <a:schemeClr val="accent2"/>
                </a:solidFill>
              </a:rPr>
              <a:t>alternative</a:t>
            </a:r>
          </a:p>
        </p:txBody>
      </p:sp>
    </p:spTree>
    <p:extLst>
      <p:ext uri="{BB962C8B-B14F-4D97-AF65-F5344CB8AC3E}">
        <p14:creationId xmlns:p14="http://schemas.microsoft.com/office/powerpoint/2010/main" val="2194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44450"/>
            <a:ext cx="7751762" cy="757238"/>
          </a:xfrm>
        </p:spPr>
        <p:txBody>
          <a:bodyPr/>
          <a:lstStyle/>
          <a:p>
            <a:r>
              <a:rPr lang="en-US" sz="2900"/>
              <a:t>Depth-Buffer: Incremental z-Values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7989887" cy="4876800"/>
          </a:xfrm>
        </p:spPr>
        <p:txBody>
          <a:bodyPr/>
          <a:lstStyle/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>
                <a:sym typeface="Symbol" pitchFamily="18" charset="2"/>
              </a:rPr>
              <a:t>depth at (x,y):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en-US">
              <a:sym typeface="Symbol" pitchFamily="18" charset="2"/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>
                <a:sym typeface="Symbol" pitchFamily="18" charset="2"/>
              </a:rPr>
              <a:t>depth at (x+1,y):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en-US">
              <a:sym typeface="Symbol" pitchFamily="18" charset="2"/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>
                <a:sym typeface="Symbol" pitchFamily="18" charset="2"/>
              </a:rPr>
              <a:t>depth at (x,y-1):</a:t>
            </a:r>
          </a:p>
          <a:p>
            <a:pPr>
              <a:lnSpc>
                <a:spcPct val="70000"/>
              </a:lnSpc>
            </a:pPr>
            <a:endParaRPr lang="en-US">
              <a:sym typeface="Symbol" pitchFamily="18" charset="2"/>
            </a:endParaRP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3481388" y="804863"/>
            <a:ext cx="3133725" cy="1100137"/>
            <a:chOff x="2922" y="2264"/>
            <a:chExt cx="1974" cy="693"/>
          </a:xfrm>
        </p:grpSpPr>
        <p:sp>
          <p:nvSpPr>
            <p:cNvPr id="360453" name="Text Box 5"/>
            <p:cNvSpPr txBox="1">
              <a:spLocks noChangeArrowheads="1"/>
            </p:cNvSpPr>
            <p:nvPr/>
          </p:nvSpPr>
          <p:spPr bwMode="auto">
            <a:xfrm>
              <a:off x="2922" y="2448"/>
              <a:ext cx="4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z =</a:t>
              </a:r>
            </a:p>
          </p:txBody>
        </p:sp>
        <p:sp>
          <p:nvSpPr>
            <p:cNvPr id="360454" name="Text Box 6"/>
            <p:cNvSpPr txBox="1">
              <a:spLocks noChangeArrowheads="1"/>
            </p:cNvSpPr>
            <p:nvPr/>
          </p:nvSpPr>
          <p:spPr bwMode="auto">
            <a:xfrm>
              <a:off x="3446" y="2264"/>
              <a:ext cx="1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Ax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By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D</a:t>
              </a:r>
            </a:p>
          </p:txBody>
        </p:sp>
        <p:sp>
          <p:nvSpPr>
            <p:cNvPr id="360455" name="Line 7"/>
            <p:cNvSpPr>
              <a:spLocks noChangeShapeType="1"/>
            </p:cNvSpPr>
            <p:nvPr/>
          </p:nvSpPr>
          <p:spPr bwMode="auto">
            <a:xfrm>
              <a:off x="3360" y="26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3984" y="259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</p:grpSp>
      <p:grpSp>
        <p:nvGrpSpPr>
          <p:cNvPr id="360457" name="Group 9"/>
          <p:cNvGrpSpPr>
            <a:grpSpLocks/>
          </p:cNvGrpSpPr>
          <p:nvPr/>
        </p:nvGrpSpPr>
        <p:grpSpPr bwMode="auto">
          <a:xfrm>
            <a:off x="3481388" y="1981200"/>
            <a:ext cx="4876800" cy="1112838"/>
            <a:chOff x="2448" y="2304"/>
            <a:chExt cx="3072" cy="701"/>
          </a:xfrm>
        </p:grpSpPr>
        <p:sp>
          <p:nvSpPr>
            <p:cNvPr id="360458" name="Text Box 10"/>
            <p:cNvSpPr txBox="1">
              <a:spLocks noChangeArrowheads="1"/>
            </p:cNvSpPr>
            <p:nvPr/>
          </p:nvSpPr>
          <p:spPr bwMode="auto">
            <a:xfrm>
              <a:off x="2448" y="2488"/>
              <a:ext cx="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z’ =</a:t>
              </a:r>
            </a:p>
          </p:txBody>
        </p:sp>
        <p:sp>
          <p:nvSpPr>
            <p:cNvPr id="360459" name="Text Box 11"/>
            <p:cNvSpPr txBox="1">
              <a:spLocks noChangeArrowheads="1"/>
            </p:cNvSpPr>
            <p:nvPr/>
          </p:nvSpPr>
          <p:spPr bwMode="auto">
            <a:xfrm>
              <a:off x="2880" y="2304"/>
              <a:ext cx="17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A(x+1)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By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D</a:t>
              </a:r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2982" y="268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1" name="Text Box 13"/>
            <p:cNvSpPr txBox="1">
              <a:spLocks noChangeArrowheads="1"/>
            </p:cNvSpPr>
            <p:nvPr/>
          </p:nvSpPr>
          <p:spPr bwMode="auto">
            <a:xfrm>
              <a:off x="3606" y="263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  <p:sp>
          <p:nvSpPr>
            <p:cNvPr id="360462" name="Text Box 14"/>
            <p:cNvSpPr txBox="1">
              <a:spLocks noChangeArrowheads="1"/>
            </p:cNvSpPr>
            <p:nvPr/>
          </p:nvSpPr>
          <p:spPr bwMode="auto">
            <a:xfrm>
              <a:off x="4589" y="2467"/>
              <a:ext cx="6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dirty="0">
                  <a:latin typeface="Times" pitchFamily="18" charset="0"/>
                </a:rPr>
                <a:t>= z </a:t>
              </a:r>
              <a:r>
                <a:rPr lang="en-US" sz="3200" dirty="0">
                  <a:latin typeface="Symbol" pitchFamily="18" charset="2"/>
                </a:rPr>
                <a:t>-</a:t>
              </a:r>
              <a:endParaRPr lang="en-US" sz="3200" dirty="0">
                <a:latin typeface="Times" pitchFamily="18" charset="0"/>
              </a:endParaRPr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523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4" name="Text Box 16"/>
            <p:cNvSpPr txBox="1">
              <a:spLocks noChangeArrowheads="1"/>
            </p:cNvSpPr>
            <p:nvPr/>
          </p:nvSpPr>
          <p:spPr bwMode="auto">
            <a:xfrm>
              <a:off x="5232" y="2640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  <p:sp>
          <p:nvSpPr>
            <p:cNvPr id="360465" name="Text Box 17"/>
            <p:cNvSpPr txBox="1">
              <a:spLocks noChangeArrowheads="1"/>
            </p:cNvSpPr>
            <p:nvPr/>
          </p:nvSpPr>
          <p:spPr bwMode="auto">
            <a:xfrm>
              <a:off x="5219" y="230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A</a:t>
              </a:r>
            </a:p>
          </p:txBody>
        </p:sp>
      </p:grpSp>
      <p:grpSp>
        <p:nvGrpSpPr>
          <p:cNvPr id="360466" name="Group 18"/>
          <p:cNvGrpSpPr>
            <a:grpSpLocks/>
          </p:cNvGrpSpPr>
          <p:nvPr/>
        </p:nvGrpSpPr>
        <p:grpSpPr bwMode="auto">
          <a:xfrm>
            <a:off x="3481388" y="3124200"/>
            <a:ext cx="4875212" cy="1112838"/>
            <a:chOff x="2448" y="2304"/>
            <a:chExt cx="3071" cy="701"/>
          </a:xfrm>
        </p:grpSpPr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2448" y="2488"/>
              <a:ext cx="5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z” =</a:t>
              </a: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2880" y="2304"/>
              <a:ext cx="17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Ax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B(y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1)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D</a:t>
              </a:r>
            </a:p>
          </p:txBody>
        </p:sp>
        <p:sp>
          <p:nvSpPr>
            <p:cNvPr id="360469" name="Line 21"/>
            <p:cNvSpPr>
              <a:spLocks noChangeShapeType="1"/>
            </p:cNvSpPr>
            <p:nvPr/>
          </p:nvSpPr>
          <p:spPr bwMode="auto">
            <a:xfrm>
              <a:off x="2982" y="268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0" name="Text Box 22"/>
            <p:cNvSpPr txBox="1">
              <a:spLocks noChangeArrowheads="1"/>
            </p:cNvSpPr>
            <p:nvPr/>
          </p:nvSpPr>
          <p:spPr bwMode="auto">
            <a:xfrm>
              <a:off x="3606" y="263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  <p:sp>
          <p:nvSpPr>
            <p:cNvPr id="360471" name="Text Box 23"/>
            <p:cNvSpPr txBox="1">
              <a:spLocks noChangeArrowheads="1"/>
            </p:cNvSpPr>
            <p:nvPr/>
          </p:nvSpPr>
          <p:spPr bwMode="auto">
            <a:xfrm>
              <a:off x="4589" y="2467"/>
              <a:ext cx="6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= z </a:t>
              </a:r>
              <a:r>
                <a:rPr lang="en-US" sz="3200">
                  <a:latin typeface="Symbol" pitchFamily="18" charset="2"/>
                </a:rPr>
                <a:t>+</a:t>
              </a:r>
              <a:endParaRPr lang="en-US" sz="3200">
                <a:latin typeface="Times" pitchFamily="18" charset="0"/>
              </a:endParaRPr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>
              <a:off x="523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5232" y="2640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  <p:sp>
          <p:nvSpPr>
            <p:cNvPr id="360474" name="Text Box 26"/>
            <p:cNvSpPr txBox="1">
              <a:spLocks noChangeArrowheads="1"/>
            </p:cNvSpPr>
            <p:nvPr/>
          </p:nvSpPr>
          <p:spPr bwMode="auto">
            <a:xfrm>
              <a:off x="5219" y="2304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B</a:t>
              </a:r>
            </a:p>
          </p:txBody>
        </p:sp>
      </p:grpSp>
      <p:grpSp>
        <p:nvGrpSpPr>
          <p:cNvPr id="360475" name="Group 27"/>
          <p:cNvGrpSpPr>
            <a:grpSpLocks/>
          </p:cNvGrpSpPr>
          <p:nvPr/>
        </p:nvGrpSpPr>
        <p:grpSpPr bwMode="auto">
          <a:xfrm>
            <a:off x="6818313" y="1828800"/>
            <a:ext cx="2146300" cy="3414713"/>
            <a:chOff x="4214" y="1152"/>
            <a:chExt cx="1352" cy="2151"/>
          </a:xfrm>
        </p:grpSpPr>
        <p:sp>
          <p:nvSpPr>
            <p:cNvPr id="360476" name="Oval 28"/>
            <p:cNvSpPr>
              <a:spLocks noChangeArrowheads="1"/>
            </p:cNvSpPr>
            <p:nvPr/>
          </p:nvSpPr>
          <p:spPr bwMode="auto">
            <a:xfrm>
              <a:off x="4800" y="1152"/>
              <a:ext cx="480" cy="168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7" name="Text Box 29"/>
            <p:cNvSpPr txBox="1">
              <a:spLocks noChangeArrowheads="1"/>
            </p:cNvSpPr>
            <p:nvPr/>
          </p:nvSpPr>
          <p:spPr bwMode="auto">
            <a:xfrm>
              <a:off x="4214" y="2938"/>
              <a:ext cx="1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dirty="0">
                  <a:solidFill>
                    <a:schemeClr val="tx2"/>
                  </a:solidFill>
                </a:rPr>
                <a:t>constants !</a:t>
              </a:r>
            </a:p>
          </p:txBody>
        </p:sp>
      </p:grpSp>
      <p:pic>
        <p:nvPicPr>
          <p:cNvPr id="36047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25925"/>
            <a:ext cx="3470275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26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Depth-Buffer y-Coordinate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y-coordinate extents of polygon P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8313" y="2130425"/>
            <a:ext cx="8305800" cy="4117975"/>
            <a:chOff x="295" y="1162"/>
            <a:chExt cx="5232" cy="2594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95" y="1162"/>
            <a:ext cx="5232" cy="2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Image" r:id="rId3" imgW="9174726" imgH="4549241" progId="Photoshop.Image.5">
                    <p:embed/>
                  </p:oleObj>
                </mc:Choice>
                <mc:Fallback>
                  <p:oleObj name="Image" r:id="rId3" imgW="9174726" imgH="4549241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162"/>
                          <a:ext cx="5232" cy="2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68" y="1338"/>
              <a:ext cx="2749" cy="2181"/>
            </a:xfrm>
            <a:custGeom>
              <a:avLst/>
              <a:gdLst>
                <a:gd name="T0" fmla="*/ 0 w 2749"/>
                <a:gd name="T1" fmla="*/ 0 h 2181"/>
                <a:gd name="T2" fmla="*/ 2749 w 2749"/>
                <a:gd name="T3" fmla="*/ 600 h 2181"/>
                <a:gd name="T4" fmla="*/ 2416 w 2749"/>
                <a:gd name="T5" fmla="*/ 2181 h 2181"/>
                <a:gd name="T6" fmla="*/ 0 w 2749"/>
                <a:gd name="T7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9" h="2181">
                  <a:moveTo>
                    <a:pt x="0" y="0"/>
                  </a:moveTo>
                  <a:lnTo>
                    <a:pt x="2749" y="600"/>
                  </a:lnTo>
                  <a:lnTo>
                    <a:pt x="2416" y="21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354" y="2054"/>
              <a:ext cx="146" cy="1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8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Depth-Buffer: Values down an 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828800" y="5719762"/>
            <a:ext cx="3962400" cy="457200"/>
          </a:xfrm>
        </p:spPr>
        <p:txBody>
          <a:bodyPr/>
          <a:lstStyle/>
          <a:p>
            <a:fld id="{1626CDD5-9778-4A7F-8FC1-AE6C36E7C5B3}" type="slidenum">
              <a:rPr lang="de-AT"/>
              <a:pPr/>
              <a:t>38</a:t>
            </a:fld>
            <a:endParaRPr lang="de-AT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514600" y="1371600"/>
            <a:ext cx="3133725" cy="1100138"/>
            <a:chOff x="2922" y="2264"/>
            <a:chExt cx="1974" cy="693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22" y="2448"/>
              <a:ext cx="4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z =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46" y="2264"/>
              <a:ext cx="1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Ax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By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D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60" y="26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984" y="259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362450" y="2481263"/>
            <a:ext cx="4629150" cy="1100137"/>
            <a:chOff x="2688" y="1200"/>
            <a:chExt cx="2916" cy="693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688" y="1384"/>
              <a:ext cx="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z’ =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20" y="1200"/>
              <a:ext cx="24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A(x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1/m)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B(y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1)</a:t>
              </a:r>
              <a:r>
                <a:rPr lang="en-US" sz="32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D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222" y="1576"/>
              <a:ext cx="2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225" y="152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73800" y="3992563"/>
            <a:ext cx="2619375" cy="1112837"/>
            <a:chOff x="3870" y="2131"/>
            <a:chExt cx="1650" cy="701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870" y="2294"/>
              <a:ext cx="6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= z </a:t>
              </a:r>
              <a:r>
                <a:rPr lang="en-US" sz="3200">
                  <a:latin typeface="Symbol" pitchFamily="18" charset="2"/>
                </a:rPr>
                <a:t>+</a:t>
              </a:r>
              <a:endParaRPr lang="en-US" sz="3200">
                <a:latin typeface="Times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513" y="2515"/>
              <a:ext cx="10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897" y="2467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C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500" y="2131"/>
              <a:ext cx="10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latin typeface="Times" pitchFamily="18" charset="0"/>
                </a:rPr>
                <a:t>A/m + B</a:t>
              </a:r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38200" y="2481263"/>
            <a:ext cx="2216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Times" pitchFamily="18" charset="0"/>
              </a:rPr>
              <a:t>x’ = x </a:t>
            </a:r>
            <a:r>
              <a:rPr lang="en-US" sz="3200">
                <a:latin typeface="Symbol" pitchFamily="18" charset="2"/>
              </a:rPr>
              <a:t>-</a:t>
            </a:r>
            <a:r>
              <a:rPr lang="en-US" sz="3200">
                <a:latin typeface="Times" pitchFamily="18" charset="0"/>
              </a:rPr>
              <a:t> 1/m</a:t>
            </a:r>
          </a:p>
          <a:p>
            <a:pPr eaLnBrk="0" hangingPunct="0"/>
            <a:r>
              <a:rPr lang="en-US" sz="3200">
                <a:latin typeface="Times" pitchFamily="18" charset="0"/>
              </a:rPr>
              <a:t>y’ = y </a:t>
            </a:r>
            <a:r>
              <a:rPr lang="en-US" sz="3200">
                <a:latin typeface="Symbol" pitchFamily="18" charset="2"/>
              </a:rPr>
              <a:t>-</a:t>
            </a:r>
            <a:r>
              <a:rPr lang="en-US" sz="3200">
                <a:latin typeface="Times" pitchFamily="18" charset="0"/>
              </a:rPr>
              <a:t> 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581400" y="2786063"/>
            <a:ext cx="547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900">
                <a:latin typeface="Symbol" pitchFamily="18" charset="2"/>
              </a:rPr>
              <a:t>Þ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7010400" y="3840163"/>
            <a:ext cx="1981200" cy="2103437"/>
            <a:chOff x="4320" y="1824"/>
            <a:chExt cx="1248" cy="1325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464" y="1824"/>
              <a:ext cx="1104" cy="86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320" y="2784"/>
              <a:ext cx="12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tx2"/>
                  </a:solidFill>
                </a:rPr>
                <a:t>constant !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914400" y="3886200"/>
            <a:ext cx="4200525" cy="2519362"/>
            <a:chOff x="0" y="1920"/>
            <a:chExt cx="3731" cy="2400"/>
          </a:xfrm>
        </p:grpSpPr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0" y="1920"/>
            <a:ext cx="3731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Image" r:id="rId3" imgW="5921638" imgH="3456407" progId="Photoshop.Image.5">
                    <p:embed/>
                  </p:oleObj>
                </mc:Choice>
                <mc:Fallback>
                  <p:oleObj name="Image" r:id="rId3" imgW="5921638" imgH="3456407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20"/>
                          <a:ext cx="3731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08" y="2035"/>
              <a:ext cx="2017" cy="1710"/>
            </a:xfrm>
            <a:custGeom>
              <a:avLst/>
              <a:gdLst>
                <a:gd name="T0" fmla="*/ 0 w 2017"/>
                <a:gd name="T1" fmla="*/ 0 h 1710"/>
                <a:gd name="T2" fmla="*/ 2017 w 2017"/>
                <a:gd name="T3" fmla="*/ 434 h 1710"/>
                <a:gd name="T4" fmla="*/ 1783 w 2017"/>
                <a:gd name="T5" fmla="*/ 1710 h 1710"/>
                <a:gd name="T6" fmla="*/ 0 w 2017"/>
                <a:gd name="T7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1710">
                  <a:moveTo>
                    <a:pt x="0" y="0"/>
                  </a:moveTo>
                  <a:lnTo>
                    <a:pt x="2017" y="434"/>
                  </a:lnTo>
                  <a:lnTo>
                    <a:pt x="1783" y="17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867" y="2565"/>
              <a:ext cx="153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1032" y="2733"/>
              <a:ext cx="153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6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Image-space </a:t>
            </a:r>
            <a:r>
              <a:rPr lang="en-US" dirty="0"/>
              <a:t>method</a:t>
            </a:r>
          </a:p>
          <a:p>
            <a:r>
              <a:rPr lang="en-US" dirty="0" smtClean="0"/>
              <a:t>Extension </a:t>
            </a:r>
            <a:r>
              <a:rPr lang="en-US" dirty="0"/>
              <a:t>of scan-line algorithm for polygon filling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14600"/>
            <a:ext cx="65532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Opacity and Transparency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Opaque surfaces permit no light to pass through</a:t>
            </a:r>
          </a:p>
          <a:p>
            <a:r>
              <a:rPr lang="en-US" sz="2700" smtClean="0"/>
              <a:t>Transparent surfaces permit all light to pass</a:t>
            </a:r>
          </a:p>
          <a:p>
            <a:r>
              <a:rPr lang="en-US" sz="2700" smtClean="0"/>
              <a:t>Translucent surfaces pass some light</a:t>
            </a:r>
          </a:p>
          <a:p>
            <a:pPr>
              <a:buFontTx/>
              <a:buNone/>
            </a:pPr>
            <a:r>
              <a:rPr lang="en-US" sz="2700" smtClean="0"/>
              <a:t>         translucency = 1 – opacity (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)</a:t>
            </a:r>
          </a:p>
        </p:txBody>
      </p:sp>
      <p:pic>
        <p:nvPicPr>
          <p:cNvPr id="17414" name="Picture 5" descr="C:\BOOK\OpenGL\Paul Final\Art\jpeg\AN07F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86200"/>
            <a:ext cx="41148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Line 6"/>
          <p:cNvSpPr>
            <a:spLocks noChangeShapeType="1"/>
          </p:cNvSpPr>
          <p:nvPr/>
        </p:nvSpPr>
        <p:spPr bwMode="auto">
          <a:xfrm flipH="1" flipV="1">
            <a:off x="4876800" y="5029200"/>
            <a:ext cx="533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354513" y="5480050"/>
            <a:ext cx="28273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opaque</a:t>
            </a:r>
            <a:r>
              <a:rPr lang="en-US"/>
              <a:t> surface </a:t>
            </a:r>
            <a:r>
              <a:rPr lang="en-US">
                <a:latin typeface="Symbol" charset="2"/>
              </a:rPr>
              <a:t>a</a:t>
            </a:r>
            <a:r>
              <a:rPr lang="en-US"/>
              <a:t> =1</a:t>
            </a:r>
          </a:p>
        </p:txBody>
      </p:sp>
    </p:spTree>
    <p:extLst>
      <p:ext uri="{BB962C8B-B14F-4D97-AF65-F5344CB8AC3E}">
        <p14:creationId xmlns:p14="http://schemas.microsoft.com/office/powerpoint/2010/main" val="35218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Scan-Line Method:</a:t>
            </a:r>
            <a:br>
              <a:rPr lang="en-US" dirty="0"/>
            </a:br>
            <a:r>
              <a:rPr lang="en-US" dirty="0"/>
              <a:t> Edge &amp; Polygon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/>
              <a:t>table (all edges, y-sorted)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/>
              <a:t>endpoints</a:t>
            </a:r>
          </a:p>
          <a:p>
            <a:pPr lvl="1"/>
            <a:r>
              <a:rPr lang="en-US" dirty="0" smtClean="0"/>
              <a:t>Inverse </a:t>
            </a:r>
            <a:r>
              <a:rPr lang="en-US" dirty="0"/>
              <a:t>slope</a:t>
            </a:r>
          </a:p>
          <a:p>
            <a:pPr lvl="1"/>
            <a:r>
              <a:rPr lang="en-US" dirty="0" smtClean="0"/>
              <a:t>Pointers </a:t>
            </a:r>
            <a:r>
              <a:rPr lang="en-US" dirty="0"/>
              <a:t>into polygon table</a:t>
            </a:r>
          </a:p>
          <a:p>
            <a:endParaRPr lang="en-US" dirty="0"/>
          </a:p>
          <a:p>
            <a:r>
              <a:rPr lang="en-US" dirty="0" smtClean="0"/>
              <a:t>Polygon </a:t>
            </a:r>
            <a:r>
              <a:rPr lang="en-US" dirty="0"/>
              <a:t>table (all polygons)</a:t>
            </a:r>
          </a:p>
          <a:p>
            <a:pPr lvl="1"/>
            <a:r>
              <a:rPr lang="en-US" dirty="0" smtClean="0"/>
              <a:t>Coefficients </a:t>
            </a:r>
            <a:r>
              <a:rPr lang="en-US" dirty="0"/>
              <a:t>of plane equation</a:t>
            </a:r>
          </a:p>
          <a:p>
            <a:pPr lvl="1"/>
            <a:r>
              <a:rPr lang="en-US" dirty="0" smtClean="0"/>
              <a:t>Intensity </a:t>
            </a:r>
            <a:r>
              <a:rPr lang="en-US" dirty="0"/>
              <a:t>information</a:t>
            </a:r>
          </a:p>
          <a:p>
            <a:pPr lvl="1"/>
            <a:r>
              <a:rPr lang="en-US" dirty="0" smtClean="0"/>
              <a:t>(Pointers </a:t>
            </a:r>
            <a:r>
              <a:rPr lang="en-US" dirty="0"/>
              <a:t>into edge 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Scan-Line Method: Active 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/>
              <a:t>edge list (all edges crossing current </a:t>
            </a:r>
            <a:r>
              <a:rPr lang="en-US" dirty="0" err="1"/>
              <a:t>scanline</a:t>
            </a:r>
            <a:r>
              <a:rPr lang="en-US" dirty="0"/>
              <a:t>, x-sorted, flag)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63290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Scan-Line 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Coherence </a:t>
            </a:r>
            <a:r>
              <a:rPr lang="en-US" dirty="0"/>
              <a:t>between adjacent scan lines</a:t>
            </a:r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calculations</a:t>
            </a:r>
          </a:p>
          <a:p>
            <a:pPr lvl="1"/>
            <a:r>
              <a:rPr lang="en-US" dirty="0" smtClean="0"/>
              <a:t>Active </a:t>
            </a:r>
            <a:r>
              <a:rPr lang="en-US" dirty="0"/>
              <a:t>edge list very similar</a:t>
            </a:r>
            <a:br>
              <a:rPr lang="en-US" dirty="0"/>
            </a:br>
            <a:r>
              <a:rPr lang="en-US" dirty="0"/>
              <a:t>(easy sorting, avoid depth calculations)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00200" y="32004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sz="2800" dirty="0">
                <a:sym typeface="Symbol" pitchFamily="18" charset="2"/>
              </a:rPr>
              <a:t>intersecting or cyclically overlapping surfaces!</a:t>
            </a:r>
          </a:p>
          <a:p>
            <a:pPr marL="900113" lvl="1" indent="-360363">
              <a:lnSpc>
                <a:spcPct val="80000"/>
              </a:lnSpc>
              <a:spcBef>
                <a:spcPct val="20000"/>
              </a:spcBef>
              <a:buClr>
                <a:srgbClr val="2AA3D8"/>
              </a:buClr>
              <a:buSzPct val="90000"/>
              <a:buFont typeface="Arial" pitchFamily="34" charset="0"/>
              <a:buBlip>
                <a:blip r:embed="rId2"/>
              </a:buBlip>
            </a:pPr>
            <a:endParaRPr lang="en-US" sz="2400" dirty="0">
              <a:sym typeface="Symbol" pitchFamily="18" charset="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2971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3048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3581400"/>
            <a:ext cx="317658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Depth-Sorting Method: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Surfaces </a:t>
            </a:r>
            <a:r>
              <a:rPr lang="en-US" dirty="0"/>
              <a:t>sorted in order of decreasing depth (viewing in -z-direction)</a:t>
            </a:r>
          </a:p>
          <a:p>
            <a:pPr lvl="1"/>
            <a:r>
              <a:rPr lang="en-US" dirty="0" smtClean="0"/>
              <a:t>“Approximate</a:t>
            </a:r>
            <a:r>
              <a:rPr lang="en-US" dirty="0"/>
              <a:t>”-sorting using smallest </a:t>
            </a:r>
            <a:r>
              <a:rPr lang="en-US" dirty="0" smtClean="0"/>
              <a:t>z-value </a:t>
            </a:r>
            <a:r>
              <a:rPr lang="en-US" dirty="0"/>
              <a:t>(greatest depth)</a:t>
            </a:r>
          </a:p>
          <a:p>
            <a:pPr lvl="1"/>
            <a:r>
              <a:rPr lang="en-US" dirty="0" smtClean="0"/>
              <a:t>Fine-tuning </a:t>
            </a:r>
            <a:r>
              <a:rPr lang="en-US" dirty="0"/>
              <a:t>to get correct depth order</a:t>
            </a:r>
          </a:p>
          <a:p>
            <a:r>
              <a:rPr lang="en-US" dirty="0" smtClean="0"/>
              <a:t>Surfaces </a:t>
            </a:r>
            <a:r>
              <a:rPr lang="en-US" dirty="0"/>
              <a:t>scan converted in order</a:t>
            </a:r>
          </a:p>
          <a:p>
            <a:r>
              <a:rPr lang="en-US" dirty="0" smtClean="0"/>
              <a:t>Sorting </a:t>
            </a:r>
            <a:r>
              <a:rPr lang="en-US" dirty="0"/>
              <a:t>both in image and object space</a:t>
            </a:r>
          </a:p>
          <a:p>
            <a:r>
              <a:rPr lang="en-US" dirty="0" smtClean="0"/>
              <a:t>Scan </a:t>
            </a:r>
            <a:r>
              <a:rPr lang="en-US" dirty="0"/>
              <a:t>conversion in image space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called “painter’s algorithm”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 Method: 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surface S with greatest depth compared to other surfaces S’</a:t>
            </a:r>
          </a:p>
          <a:p>
            <a:r>
              <a:rPr lang="en-US" dirty="0"/>
              <a:t>no depth overlap </a:t>
            </a:r>
            <a:r>
              <a:rPr lang="en-US" dirty="0" smtClean="0"/>
              <a:t>-&gt; </a:t>
            </a:r>
            <a:r>
              <a:rPr lang="en-US" dirty="0"/>
              <a:t>ordering correct</a:t>
            </a:r>
          </a:p>
          <a:p>
            <a:r>
              <a:rPr lang="en-US" dirty="0"/>
              <a:t>depth overlap </a:t>
            </a:r>
            <a:r>
              <a:rPr lang="en-US" dirty="0" smtClean="0"/>
              <a:t>-&gt; do </a:t>
            </a:r>
            <a:r>
              <a:rPr lang="en-US" dirty="0"/>
              <a:t>further tests in </a:t>
            </a:r>
            <a:r>
              <a:rPr lang="en-US" dirty="0" smtClean="0"/>
              <a:t>increasing </a:t>
            </a:r>
            <a:r>
              <a:rPr lang="en-US" dirty="0"/>
              <a:t>order </a:t>
            </a:r>
            <a:r>
              <a:rPr lang="en-US" dirty="0" smtClean="0"/>
              <a:t>of </a:t>
            </a:r>
            <a:r>
              <a:rPr lang="en-US" dirty="0"/>
              <a:t>complexity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9200" y="4191000"/>
            <a:ext cx="327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3200" dirty="0"/>
              <a:t>2 surfaces with no depth overlap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8016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Depth-Sorting Method: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Ordering </a:t>
            </a:r>
            <a:r>
              <a:rPr lang="en-US" dirty="0"/>
              <a:t>correct if</a:t>
            </a:r>
          </a:p>
          <a:p>
            <a:pPr lvl="1"/>
            <a:r>
              <a:rPr lang="en-US" dirty="0" smtClean="0"/>
              <a:t>Bounding </a:t>
            </a:r>
            <a:r>
              <a:rPr lang="en-US" dirty="0"/>
              <a:t>rectangles in </a:t>
            </a:r>
            <a:r>
              <a:rPr lang="en-US" dirty="0" err="1"/>
              <a:t>xy</a:t>
            </a:r>
            <a:r>
              <a:rPr lang="en-US" dirty="0"/>
              <a:t>-plane do not overlap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x-,y-direction separately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3276600"/>
            <a:ext cx="373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2 surfaces with depth overlap but no overlap </a:t>
            </a:r>
            <a:r>
              <a:rPr lang="en-US" sz="2800" dirty="0" smtClean="0"/>
              <a:t>in </a:t>
            </a:r>
            <a:r>
              <a:rPr lang="en-US" sz="2800" dirty="0"/>
              <a:t>the x-direction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895600"/>
            <a:ext cx="551656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Depth-Sorting Method: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Ordering </a:t>
            </a:r>
            <a:r>
              <a:rPr lang="en-US" dirty="0"/>
              <a:t>correct if</a:t>
            </a:r>
          </a:p>
          <a:p>
            <a:pPr lvl="1"/>
            <a:r>
              <a:rPr lang="en-US" dirty="0"/>
              <a:t>S completely behind S’</a:t>
            </a:r>
          </a:p>
          <a:p>
            <a:pPr lvl="1"/>
            <a:r>
              <a:rPr lang="en-US" dirty="0" smtClean="0"/>
              <a:t>Substitute </a:t>
            </a:r>
            <a:r>
              <a:rPr lang="en-US" dirty="0"/>
              <a:t>vertices of S into equation of S’</a:t>
            </a:r>
          </a:p>
          <a:p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55716" y="3400778"/>
            <a:ext cx="7783484" cy="3228622"/>
            <a:chOff x="672" y="2160"/>
            <a:chExt cx="5088" cy="211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648" y="2160"/>
              <a:ext cx="2112" cy="2112"/>
              <a:chOff x="3648" y="2160"/>
              <a:chExt cx="2112" cy="2112"/>
            </a:xfrm>
          </p:grpSpPr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 flipV="1">
                <a:off x="3648" y="2208"/>
                <a:ext cx="2112" cy="206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 flipH="1" flipV="1">
                <a:off x="3744" y="374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 flipV="1">
                <a:off x="3888" y="360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 flipH="1" flipV="1">
                <a:off x="4032" y="345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 flipH="1" flipV="1">
                <a:off x="4176" y="3312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H="1" flipV="1">
                <a:off x="4320" y="3168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 flipV="1">
                <a:off x="446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 flipV="1">
                <a:off x="4608" y="288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 flipH="1" flipV="1">
                <a:off x="4752" y="273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 flipH="1" flipV="1">
                <a:off x="4896" y="2592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 flipH="1" flipV="1">
                <a:off x="5040" y="2448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 flipV="1">
                <a:off x="5184" y="230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 flipH="1" flipV="1">
                <a:off x="5328" y="216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72" y="2736"/>
              <a:ext cx="240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3200" dirty="0"/>
                <a:t>S is completely behind (“inside”) the overlapping S’</a:t>
              </a:r>
            </a:p>
          </p:txBody>
        </p:sp>
      </p:grpSp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0428"/>
            <a:ext cx="4038600" cy="39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 Method: 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Ordering </a:t>
            </a:r>
            <a:r>
              <a:rPr lang="en-US" dirty="0"/>
              <a:t>correct if</a:t>
            </a:r>
          </a:p>
          <a:p>
            <a:pPr lvl="1"/>
            <a:r>
              <a:rPr lang="en-US" dirty="0" smtClean="0"/>
              <a:t>Projections </a:t>
            </a:r>
            <a:r>
              <a:rPr lang="en-US" dirty="0"/>
              <a:t>of S,S’ in </a:t>
            </a:r>
            <a:r>
              <a:rPr lang="en-US" dirty="0" err="1"/>
              <a:t>xy</a:t>
            </a:r>
            <a:r>
              <a:rPr lang="en-US" dirty="0"/>
              <a:t>-plane don’t overlap</a:t>
            </a:r>
          </a:p>
          <a:p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5715000"/>
            <a:ext cx="852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/>
              <a:t>surfaces with overlapping bounding rectangles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038600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267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 Method: 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four tests fail </a:t>
            </a:r>
          </a:p>
          <a:p>
            <a:pPr lvl="1"/>
            <a:r>
              <a:rPr lang="en-US" dirty="0"/>
              <a:t>ordering probably wrong</a:t>
            </a:r>
          </a:p>
          <a:p>
            <a:pPr lvl="1"/>
            <a:r>
              <a:rPr lang="en-US" dirty="0"/>
              <a:t>interchange surfaces S, S’</a:t>
            </a:r>
          </a:p>
          <a:p>
            <a:pPr lvl="1"/>
            <a:r>
              <a:rPr lang="en-US" dirty="0"/>
              <a:t>repeat process for reordered surfaces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86200" y="591185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sorted surface list: S, S’, S” should be reordered: S’, S”, 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5911850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surface S has greater depth but obscures S’</a:t>
            </a:r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657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8000"/>
            <a:ext cx="5257800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Depth-Sorting: 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infinite loops due to cyclic overlap</a:t>
            </a:r>
          </a:p>
          <a:p>
            <a:pPr lvl="1"/>
            <a:r>
              <a:rPr lang="en-US" dirty="0" smtClean="0"/>
              <a:t>Reordered </a:t>
            </a:r>
            <a:r>
              <a:rPr lang="en-US" dirty="0"/>
              <a:t>surfaces S’ are flagged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S’ would have to be reordered </a:t>
            </a:r>
            <a:r>
              <a:rPr lang="en-US" dirty="0" smtClean="0"/>
              <a:t>again -&gt; divide </a:t>
            </a:r>
            <a:r>
              <a:rPr lang="en-US" dirty="0"/>
              <a:t>S’ into two parts 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2971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304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3276600"/>
            <a:ext cx="31765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Models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Dealing with translucency in a physically correct manner is difficult due to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the complexity of the internal interactions of light and matter</a:t>
            </a:r>
          </a:p>
          <a:p>
            <a:pPr lvl="1"/>
            <a:r>
              <a:rPr lang="en-US" smtClean="0"/>
              <a:t>Using a pipeline renderer</a:t>
            </a:r>
          </a:p>
        </p:txBody>
      </p:sp>
      <p:pic>
        <p:nvPicPr>
          <p:cNvPr id="18438" name="Picture 5" descr="C:\BOOK\OpenGL\Paul Final\Art\jpeg\AN07F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343400"/>
            <a:ext cx="4724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16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Area-Subdivision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Image-space </a:t>
            </a:r>
            <a:r>
              <a:rPr lang="en-US" dirty="0"/>
              <a:t>method</a:t>
            </a:r>
          </a:p>
          <a:p>
            <a:r>
              <a:rPr lang="en-US" dirty="0" smtClean="0"/>
              <a:t>Area </a:t>
            </a:r>
            <a:r>
              <a:rPr lang="en-US" dirty="0"/>
              <a:t>coherence exploited</a:t>
            </a:r>
          </a:p>
          <a:p>
            <a:r>
              <a:rPr lang="en-US" dirty="0" smtClean="0"/>
              <a:t>Viewing </a:t>
            </a:r>
            <a:r>
              <a:rPr lang="en-US" dirty="0"/>
              <a:t>area subdivided until visibility decision very easy</a:t>
            </a:r>
          </a:p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43000" y="2948895"/>
            <a:ext cx="3429000" cy="3557758"/>
            <a:chOff x="1008" y="528"/>
            <a:chExt cx="3744" cy="36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08" y="528"/>
              <a:ext cx="3744" cy="36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2805" y="989"/>
              <a:ext cx="1533" cy="2526"/>
            </a:xfrm>
            <a:custGeom>
              <a:avLst/>
              <a:gdLst>
                <a:gd name="T0" fmla="*/ 0 w 1533"/>
                <a:gd name="T1" fmla="*/ 0 h 2526"/>
                <a:gd name="T2" fmla="*/ 483 w 1533"/>
                <a:gd name="T3" fmla="*/ 2526 h 2526"/>
                <a:gd name="T4" fmla="*/ 1533 w 1533"/>
                <a:gd name="T5" fmla="*/ 492 h 2526"/>
                <a:gd name="T6" fmla="*/ 0 w 1533"/>
                <a:gd name="T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2526">
                  <a:moveTo>
                    <a:pt x="0" y="0"/>
                  </a:moveTo>
                  <a:lnTo>
                    <a:pt x="483" y="2526"/>
                  </a:lnTo>
                  <a:lnTo>
                    <a:pt x="1533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0FF"/>
            </a:solidFill>
            <a:ln w="44450">
              <a:solidFill>
                <a:srgbClr val="003E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80" y="1216"/>
              <a:ext cx="1987" cy="1952"/>
            </a:xfrm>
            <a:custGeom>
              <a:avLst/>
              <a:gdLst>
                <a:gd name="T0" fmla="*/ 539 w 1987"/>
                <a:gd name="T1" fmla="*/ 0 h 1952"/>
                <a:gd name="T2" fmla="*/ 0 w 1987"/>
                <a:gd name="T3" fmla="*/ 1952 h 1952"/>
                <a:gd name="T4" fmla="*/ 1987 w 1987"/>
                <a:gd name="T5" fmla="*/ 1309 h 1952"/>
                <a:gd name="T6" fmla="*/ 539 w 1987"/>
                <a:gd name="T7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7" h="1952">
                  <a:moveTo>
                    <a:pt x="539" y="0"/>
                  </a:moveTo>
                  <a:lnTo>
                    <a:pt x="0" y="1952"/>
                  </a:lnTo>
                  <a:lnTo>
                    <a:pt x="1987" y="1309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B399"/>
            </a:solidFill>
            <a:ln w="444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65" y="670"/>
              <a:ext cx="3222" cy="3437"/>
            </a:xfrm>
            <a:prstGeom prst="rect">
              <a:avLst/>
            </a:prstGeom>
            <a:noFill/>
            <a:ln w="682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265" y="672"/>
              <a:ext cx="3222" cy="3433"/>
              <a:chOff x="1265" y="672"/>
              <a:chExt cx="3222" cy="3433"/>
            </a:xfrm>
          </p:grpSpPr>
          <p:sp>
            <p:nvSpPr>
              <p:cNvPr id="121" name="Line 8"/>
              <p:cNvSpPr>
                <a:spLocks noChangeShapeType="1"/>
              </p:cNvSpPr>
              <p:nvPr/>
            </p:nvSpPr>
            <p:spPr bwMode="auto">
              <a:xfrm>
                <a:off x="2876" y="672"/>
                <a:ext cx="1" cy="343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9"/>
              <p:cNvSpPr>
                <a:spLocks noChangeShapeType="1"/>
              </p:cNvSpPr>
              <p:nvPr/>
            </p:nvSpPr>
            <p:spPr bwMode="auto">
              <a:xfrm>
                <a:off x="1265" y="2389"/>
                <a:ext cx="322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65" y="672"/>
              <a:ext cx="1611" cy="1717"/>
              <a:chOff x="1265" y="672"/>
              <a:chExt cx="1611" cy="1717"/>
            </a:xfrm>
          </p:grpSpPr>
          <p:sp>
            <p:nvSpPr>
              <p:cNvPr id="119" name="Line 11"/>
              <p:cNvSpPr>
                <a:spLocks noChangeShapeType="1"/>
              </p:cNvSpPr>
              <p:nvPr/>
            </p:nvSpPr>
            <p:spPr bwMode="auto">
              <a:xfrm flipV="1">
                <a:off x="2067" y="672"/>
                <a:ext cx="1" cy="171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 flipH="1">
                <a:off x="1265" y="1526"/>
                <a:ext cx="161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2876" y="672"/>
              <a:ext cx="1611" cy="1717"/>
              <a:chOff x="2876" y="672"/>
              <a:chExt cx="1611" cy="1717"/>
            </a:xfrm>
          </p:grpSpPr>
          <p:sp>
            <p:nvSpPr>
              <p:cNvPr id="117" name="Line 14"/>
              <p:cNvSpPr>
                <a:spLocks noChangeShapeType="1"/>
              </p:cNvSpPr>
              <p:nvPr/>
            </p:nvSpPr>
            <p:spPr bwMode="auto">
              <a:xfrm flipV="1">
                <a:off x="3678" y="672"/>
                <a:ext cx="1" cy="171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 flipH="1">
                <a:off x="2876" y="1526"/>
                <a:ext cx="161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876" y="2389"/>
              <a:ext cx="1611" cy="1716"/>
              <a:chOff x="2876" y="2389"/>
              <a:chExt cx="1611" cy="1716"/>
            </a:xfrm>
          </p:grpSpPr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 flipV="1">
                <a:off x="3678" y="2389"/>
                <a:ext cx="1" cy="171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 flipH="1">
                <a:off x="2876" y="3243"/>
                <a:ext cx="161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2876" y="1526"/>
              <a:ext cx="802" cy="863"/>
              <a:chOff x="2876" y="1526"/>
              <a:chExt cx="802" cy="863"/>
            </a:xfrm>
          </p:grpSpPr>
          <p:sp>
            <p:nvSpPr>
              <p:cNvPr id="113" name="Line 20"/>
              <p:cNvSpPr>
                <a:spLocks noChangeShapeType="1"/>
              </p:cNvSpPr>
              <p:nvPr/>
            </p:nvSpPr>
            <p:spPr bwMode="auto">
              <a:xfrm flipH="1">
                <a:off x="2876" y="1957"/>
                <a:ext cx="80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1"/>
              <p:cNvSpPr>
                <a:spLocks noChangeShapeType="1"/>
              </p:cNvSpPr>
              <p:nvPr/>
            </p:nvSpPr>
            <p:spPr bwMode="auto">
              <a:xfrm flipV="1">
                <a:off x="3273" y="1526"/>
                <a:ext cx="1" cy="8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2876" y="2389"/>
              <a:ext cx="802" cy="854"/>
              <a:chOff x="2876" y="2389"/>
              <a:chExt cx="802" cy="854"/>
            </a:xfrm>
          </p:grpSpPr>
          <p:sp>
            <p:nvSpPr>
              <p:cNvPr id="111" name="Line 23"/>
              <p:cNvSpPr>
                <a:spLocks noChangeShapeType="1"/>
              </p:cNvSpPr>
              <p:nvPr/>
            </p:nvSpPr>
            <p:spPr bwMode="auto">
              <a:xfrm flipH="1">
                <a:off x="2876" y="2812"/>
                <a:ext cx="80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4"/>
              <p:cNvSpPr>
                <a:spLocks noChangeShapeType="1"/>
              </p:cNvSpPr>
              <p:nvPr/>
            </p:nvSpPr>
            <p:spPr bwMode="auto">
              <a:xfrm flipV="1">
                <a:off x="3273" y="2389"/>
                <a:ext cx="1" cy="85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067" y="672"/>
              <a:ext cx="809" cy="854"/>
              <a:chOff x="2067" y="672"/>
              <a:chExt cx="809" cy="854"/>
            </a:xfrm>
          </p:grpSpPr>
          <p:sp>
            <p:nvSpPr>
              <p:cNvPr id="109" name="Line 26"/>
              <p:cNvSpPr>
                <a:spLocks noChangeShapeType="1"/>
              </p:cNvSpPr>
              <p:nvPr/>
            </p:nvSpPr>
            <p:spPr bwMode="auto">
              <a:xfrm flipH="1">
                <a:off x="2067" y="1103"/>
                <a:ext cx="80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7"/>
              <p:cNvSpPr>
                <a:spLocks noChangeShapeType="1"/>
              </p:cNvSpPr>
              <p:nvPr/>
            </p:nvSpPr>
            <p:spPr bwMode="auto">
              <a:xfrm flipV="1">
                <a:off x="2472" y="672"/>
                <a:ext cx="1" cy="85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2472" y="1103"/>
              <a:ext cx="404" cy="423"/>
              <a:chOff x="2472" y="1103"/>
              <a:chExt cx="404" cy="423"/>
            </a:xfrm>
          </p:grpSpPr>
          <p:sp>
            <p:nvSpPr>
              <p:cNvPr id="107" name="Line 29"/>
              <p:cNvSpPr>
                <a:spLocks noChangeShapeType="1"/>
              </p:cNvSpPr>
              <p:nvPr/>
            </p:nvSpPr>
            <p:spPr bwMode="auto">
              <a:xfrm flipH="1">
                <a:off x="2472" y="1315"/>
                <a:ext cx="404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/>
              <p:cNvSpPr>
                <a:spLocks noChangeShapeType="1"/>
              </p:cNvSpPr>
              <p:nvPr/>
            </p:nvSpPr>
            <p:spPr bwMode="auto">
              <a:xfrm flipV="1">
                <a:off x="2670" y="1103"/>
                <a:ext cx="1" cy="42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31"/>
            <p:cNvGrpSpPr>
              <a:grpSpLocks/>
            </p:cNvGrpSpPr>
            <p:nvPr/>
          </p:nvGrpSpPr>
          <p:grpSpPr bwMode="auto">
            <a:xfrm>
              <a:off x="2876" y="1526"/>
              <a:ext cx="397" cy="431"/>
              <a:chOff x="2876" y="1526"/>
              <a:chExt cx="397" cy="431"/>
            </a:xfrm>
          </p:grpSpPr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 flipH="1">
                <a:off x="2876" y="1746"/>
                <a:ext cx="39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 flipV="1">
                <a:off x="3075" y="1526"/>
                <a:ext cx="1" cy="43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3273" y="1957"/>
              <a:ext cx="405" cy="432"/>
              <a:chOff x="3273" y="1957"/>
              <a:chExt cx="405" cy="432"/>
            </a:xfrm>
          </p:grpSpPr>
          <p:sp>
            <p:nvSpPr>
              <p:cNvPr id="103" name="Line 35"/>
              <p:cNvSpPr>
                <a:spLocks noChangeShapeType="1"/>
              </p:cNvSpPr>
              <p:nvPr/>
            </p:nvSpPr>
            <p:spPr bwMode="auto">
              <a:xfrm flipH="1">
                <a:off x="3273" y="2169"/>
                <a:ext cx="40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36"/>
              <p:cNvSpPr>
                <a:spLocks noChangeShapeType="1"/>
              </p:cNvSpPr>
              <p:nvPr/>
            </p:nvSpPr>
            <p:spPr bwMode="auto">
              <a:xfrm flipV="1">
                <a:off x="3479" y="1957"/>
                <a:ext cx="1" cy="43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3273" y="2389"/>
              <a:ext cx="405" cy="423"/>
              <a:chOff x="3273" y="2389"/>
              <a:chExt cx="405" cy="423"/>
            </a:xfrm>
          </p:grpSpPr>
          <p:sp>
            <p:nvSpPr>
              <p:cNvPr id="101" name="Line 38"/>
              <p:cNvSpPr>
                <a:spLocks noChangeShapeType="1"/>
              </p:cNvSpPr>
              <p:nvPr/>
            </p:nvSpPr>
            <p:spPr bwMode="auto">
              <a:xfrm flipH="1">
                <a:off x="3273" y="2600"/>
                <a:ext cx="40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9"/>
              <p:cNvSpPr>
                <a:spLocks noChangeShapeType="1"/>
              </p:cNvSpPr>
              <p:nvPr/>
            </p:nvSpPr>
            <p:spPr bwMode="auto">
              <a:xfrm flipV="1">
                <a:off x="3479" y="2389"/>
                <a:ext cx="1" cy="42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2876" y="2389"/>
              <a:ext cx="397" cy="423"/>
              <a:chOff x="2876" y="2389"/>
              <a:chExt cx="397" cy="423"/>
            </a:xfrm>
          </p:grpSpPr>
          <p:sp>
            <p:nvSpPr>
              <p:cNvPr id="99" name="Line 41"/>
              <p:cNvSpPr>
                <a:spLocks noChangeShapeType="1"/>
              </p:cNvSpPr>
              <p:nvPr/>
            </p:nvSpPr>
            <p:spPr bwMode="auto">
              <a:xfrm flipH="1">
                <a:off x="2876" y="2600"/>
                <a:ext cx="39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2"/>
              <p:cNvSpPr>
                <a:spLocks noChangeShapeType="1"/>
              </p:cNvSpPr>
              <p:nvPr/>
            </p:nvSpPr>
            <p:spPr bwMode="auto">
              <a:xfrm flipV="1">
                <a:off x="3075" y="2389"/>
                <a:ext cx="1" cy="42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43"/>
            <p:cNvGrpSpPr>
              <a:grpSpLocks/>
            </p:cNvGrpSpPr>
            <p:nvPr/>
          </p:nvGrpSpPr>
          <p:grpSpPr bwMode="auto">
            <a:xfrm>
              <a:off x="2876" y="1957"/>
              <a:ext cx="397" cy="432"/>
              <a:chOff x="2876" y="1957"/>
              <a:chExt cx="397" cy="432"/>
            </a:xfrm>
          </p:grpSpPr>
          <p:sp>
            <p:nvSpPr>
              <p:cNvPr id="97" name="Line 44"/>
              <p:cNvSpPr>
                <a:spLocks noChangeShapeType="1"/>
              </p:cNvSpPr>
              <p:nvPr/>
            </p:nvSpPr>
            <p:spPr bwMode="auto">
              <a:xfrm flipH="1">
                <a:off x="2876" y="2169"/>
                <a:ext cx="39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5"/>
              <p:cNvSpPr>
                <a:spLocks noChangeShapeType="1"/>
              </p:cNvSpPr>
              <p:nvPr/>
            </p:nvSpPr>
            <p:spPr bwMode="auto">
              <a:xfrm flipV="1">
                <a:off x="3075" y="1957"/>
                <a:ext cx="1" cy="43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2876" y="1746"/>
              <a:ext cx="199" cy="211"/>
              <a:chOff x="2876" y="1746"/>
              <a:chExt cx="199" cy="211"/>
            </a:xfrm>
          </p:grpSpPr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>
                <a:off x="2876" y="1852"/>
                <a:ext cx="1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2975" y="1746"/>
                <a:ext cx="1" cy="21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49"/>
            <p:cNvGrpSpPr>
              <a:grpSpLocks/>
            </p:cNvGrpSpPr>
            <p:nvPr/>
          </p:nvGrpSpPr>
          <p:grpSpPr bwMode="auto">
            <a:xfrm>
              <a:off x="3075" y="1957"/>
              <a:ext cx="198" cy="212"/>
              <a:chOff x="3075" y="1957"/>
              <a:chExt cx="198" cy="212"/>
            </a:xfrm>
          </p:grpSpPr>
          <p:sp>
            <p:nvSpPr>
              <p:cNvPr id="93" name="Line 50"/>
              <p:cNvSpPr>
                <a:spLocks noChangeShapeType="1"/>
              </p:cNvSpPr>
              <p:nvPr/>
            </p:nvSpPr>
            <p:spPr bwMode="auto">
              <a:xfrm flipH="1">
                <a:off x="3075" y="2063"/>
                <a:ext cx="19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51"/>
              <p:cNvSpPr>
                <a:spLocks noChangeShapeType="1"/>
              </p:cNvSpPr>
              <p:nvPr/>
            </p:nvSpPr>
            <p:spPr bwMode="auto">
              <a:xfrm flipV="1">
                <a:off x="3174" y="1957"/>
                <a:ext cx="1" cy="2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3273" y="2169"/>
              <a:ext cx="206" cy="220"/>
              <a:chOff x="3273" y="2169"/>
              <a:chExt cx="206" cy="220"/>
            </a:xfrm>
          </p:grpSpPr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 flipH="1">
                <a:off x="3273" y="2283"/>
                <a:ext cx="20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 flipV="1">
                <a:off x="3380" y="2169"/>
                <a:ext cx="1" cy="2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5"/>
            <p:cNvGrpSpPr>
              <a:grpSpLocks/>
            </p:cNvGrpSpPr>
            <p:nvPr/>
          </p:nvGrpSpPr>
          <p:grpSpPr bwMode="auto">
            <a:xfrm>
              <a:off x="3479" y="2389"/>
              <a:ext cx="199" cy="211"/>
              <a:chOff x="3479" y="2389"/>
              <a:chExt cx="199" cy="211"/>
            </a:xfrm>
          </p:grpSpPr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 flipH="1">
                <a:off x="3479" y="2494"/>
                <a:ext cx="1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57"/>
              <p:cNvSpPr>
                <a:spLocks noChangeShapeType="1"/>
              </p:cNvSpPr>
              <p:nvPr/>
            </p:nvSpPr>
            <p:spPr bwMode="auto">
              <a:xfrm flipV="1">
                <a:off x="3578" y="2389"/>
                <a:ext cx="1" cy="21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58"/>
            <p:cNvGrpSpPr>
              <a:grpSpLocks/>
            </p:cNvGrpSpPr>
            <p:nvPr/>
          </p:nvGrpSpPr>
          <p:grpSpPr bwMode="auto">
            <a:xfrm>
              <a:off x="3273" y="2600"/>
              <a:ext cx="206" cy="212"/>
              <a:chOff x="3273" y="2600"/>
              <a:chExt cx="206" cy="212"/>
            </a:xfrm>
          </p:grpSpPr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 flipH="1">
                <a:off x="3273" y="2706"/>
                <a:ext cx="20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60"/>
              <p:cNvSpPr>
                <a:spLocks noChangeShapeType="1"/>
              </p:cNvSpPr>
              <p:nvPr/>
            </p:nvSpPr>
            <p:spPr bwMode="auto">
              <a:xfrm flipV="1">
                <a:off x="3380" y="2600"/>
                <a:ext cx="1" cy="2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61"/>
            <p:cNvGrpSpPr>
              <a:grpSpLocks/>
            </p:cNvGrpSpPr>
            <p:nvPr/>
          </p:nvGrpSpPr>
          <p:grpSpPr bwMode="auto">
            <a:xfrm>
              <a:off x="3075" y="2600"/>
              <a:ext cx="198" cy="212"/>
              <a:chOff x="3075" y="2600"/>
              <a:chExt cx="198" cy="212"/>
            </a:xfrm>
          </p:grpSpPr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 flipH="1">
                <a:off x="3075" y="2706"/>
                <a:ext cx="19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63"/>
              <p:cNvSpPr>
                <a:spLocks noChangeShapeType="1"/>
              </p:cNvSpPr>
              <p:nvPr/>
            </p:nvSpPr>
            <p:spPr bwMode="auto">
              <a:xfrm flipV="1">
                <a:off x="3174" y="2600"/>
                <a:ext cx="1" cy="2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64"/>
            <p:cNvGrpSpPr>
              <a:grpSpLocks/>
            </p:cNvGrpSpPr>
            <p:nvPr/>
          </p:nvGrpSpPr>
          <p:grpSpPr bwMode="auto">
            <a:xfrm>
              <a:off x="3479" y="2169"/>
              <a:ext cx="199" cy="220"/>
              <a:chOff x="3479" y="2169"/>
              <a:chExt cx="199" cy="220"/>
            </a:xfrm>
          </p:grpSpPr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 flipH="1">
                <a:off x="3479" y="2283"/>
                <a:ext cx="1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66"/>
              <p:cNvSpPr>
                <a:spLocks noChangeShapeType="1"/>
              </p:cNvSpPr>
              <p:nvPr/>
            </p:nvSpPr>
            <p:spPr bwMode="auto">
              <a:xfrm flipV="1">
                <a:off x="3578" y="2169"/>
                <a:ext cx="1" cy="2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67"/>
            <p:cNvGrpSpPr>
              <a:grpSpLocks/>
            </p:cNvGrpSpPr>
            <p:nvPr/>
          </p:nvGrpSpPr>
          <p:grpSpPr bwMode="auto">
            <a:xfrm>
              <a:off x="2876" y="1957"/>
              <a:ext cx="199" cy="212"/>
              <a:chOff x="2876" y="1957"/>
              <a:chExt cx="199" cy="212"/>
            </a:xfrm>
          </p:grpSpPr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 flipH="1">
                <a:off x="2876" y="2063"/>
                <a:ext cx="1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 flipV="1">
                <a:off x="2975" y="1957"/>
                <a:ext cx="1" cy="2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2876" y="1746"/>
              <a:ext cx="99" cy="106"/>
              <a:chOff x="2876" y="1746"/>
              <a:chExt cx="99" cy="106"/>
            </a:xfrm>
          </p:grpSpPr>
          <p:sp>
            <p:nvSpPr>
              <p:cNvPr id="79" name="Line 71"/>
              <p:cNvSpPr>
                <a:spLocks noChangeShapeType="1"/>
              </p:cNvSpPr>
              <p:nvPr/>
            </p:nvSpPr>
            <p:spPr bwMode="auto">
              <a:xfrm flipH="1">
                <a:off x="2876" y="1799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2"/>
              <p:cNvSpPr>
                <a:spLocks noChangeShapeType="1"/>
              </p:cNvSpPr>
              <p:nvPr/>
            </p:nvSpPr>
            <p:spPr bwMode="auto">
              <a:xfrm flipV="1">
                <a:off x="2926" y="1746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73"/>
            <p:cNvGrpSpPr>
              <a:grpSpLocks/>
            </p:cNvGrpSpPr>
            <p:nvPr/>
          </p:nvGrpSpPr>
          <p:grpSpPr bwMode="auto">
            <a:xfrm>
              <a:off x="2876" y="1852"/>
              <a:ext cx="99" cy="105"/>
              <a:chOff x="2876" y="1852"/>
              <a:chExt cx="99" cy="105"/>
            </a:xfrm>
          </p:grpSpPr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H="1">
                <a:off x="2876" y="1904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 flipV="1">
                <a:off x="2926" y="1852"/>
                <a:ext cx="1" cy="10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76"/>
            <p:cNvGrpSpPr>
              <a:grpSpLocks/>
            </p:cNvGrpSpPr>
            <p:nvPr/>
          </p:nvGrpSpPr>
          <p:grpSpPr bwMode="auto">
            <a:xfrm>
              <a:off x="2975" y="1852"/>
              <a:ext cx="100" cy="105"/>
              <a:chOff x="2975" y="1852"/>
              <a:chExt cx="100" cy="105"/>
            </a:xfrm>
          </p:grpSpPr>
          <p:sp>
            <p:nvSpPr>
              <p:cNvPr id="75" name="Line 77"/>
              <p:cNvSpPr>
                <a:spLocks noChangeShapeType="1"/>
              </p:cNvSpPr>
              <p:nvPr/>
            </p:nvSpPr>
            <p:spPr bwMode="auto">
              <a:xfrm flipH="1">
                <a:off x="2975" y="1904"/>
                <a:ext cx="10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 flipV="1">
                <a:off x="3025" y="1852"/>
                <a:ext cx="1" cy="10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>
              <a:off x="3075" y="1957"/>
              <a:ext cx="99" cy="106"/>
              <a:chOff x="3075" y="1957"/>
              <a:chExt cx="99" cy="106"/>
            </a:xfrm>
          </p:grpSpPr>
          <p:sp>
            <p:nvSpPr>
              <p:cNvPr id="73" name="Line 80"/>
              <p:cNvSpPr>
                <a:spLocks noChangeShapeType="1"/>
              </p:cNvSpPr>
              <p:nvPr/>
            </p:nvSpPr>
            <p:spPr bwMode="auto">
              <a:xfrm flipH="1">
                <a:off x="3075" y="2010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81"/>
              <p:cNvSpPr>
                <a:spLocks noChangeShapeType="1"/>
              </p:cNvSpPr>
              <p:nvPr/>
            </p:nvSpPr>
            <p:spPr bwMode="auto">
              <a:xfrm flipV="1">
                <a:off x="3124" y="1957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82"/>
            <p:cNvGrpSpPr>
              <a:grpSpLocks/>
            </p:cNvGrpSpPr>
            <p:nvPr/>
          </p:nvGrpSpPr>
          <p:grpSpPr bwMode="auto">
            <a:xfrm>
              <a:off x="3174" y="2063"/>
              <a:ext cx="99" cy="106"/>
              <a:chOff x="3174" y="2063"/>
              <a:chExt cx="99" cy="106"/>
            </a:xfrm>
          </p:grpSpPr>
          <p:sp>
            <p:nvSpPr>
              <p:cNvPr id="71" name="Line 83"/>
              <p:cNvSpPr>
                <a:spLocks noChangeShapeType="1"/>
              </p:cNvSpPr>
              <p:nvPr/>
            </p:nvSpPr>
            <p:spPr bwMode="auto">
              <a:xfrm flipH="1">
                <a:off x="3174" y="2116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4"/>
              <p:cNvSpPr>
                <a:spLocks noChangeShapeType="1"/>
              </p:cNvSpPr>
              <p:nvPr/>
            </p:nvSpPr>
            <p:spPr bwMode="auto">
              <a:xfrm flipV="1">
                <a:off x="3224" y="2063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85"/>
            <p:cNvGrpSpPr>
              <a:grpSpLocks/>
            </p:cNvGrpSpPr>
            <p:nvPr/>
          </p:nvGrpSpPr>
          <p:grpSpPr bwMode="auto">
            <a:xfrm>
              <a:off x="3273" y="2169"/>
              <a:ext cx="107" cy="114"/>
              <a:chOff x="3273" y="2169"/>
              <a:chExt cx="107" cy="114"/>
            </a:xfrm>
          </p:grpSpPr>
          <p:sp>
            <p:nvSpPr>
              <p:cNvPr id="69" name="Line 86"/>
              <p:cNvSpPr>
                <a:spLocks noChangeShapeType="1"/>
              </p:cNvSpPr>
              <p:nvPr/>
            </p:nvSpPr>
            <p:spPr bwMode="auto">
              <a:xfrm flipH="1">
                <a:off x="3273" y="2230"/>
                <a:ext cx="10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7"/>
              <p:cNvSpPr>
                <a:spLocks noChangeShapeType="1"/>
              </p:cNvSpPr>
              <p:nvPr/>
            </p:nvSpPr>
            <p:spPr bwMode="auto">
              <a:xfrm flipV="1">
                <a:off x="3330" y="2169"/>
                <a:ext cx="1" cy="1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88"/>
            <p:cNvGrpSpPr>
              <a:grpSpLocks/>
            </p:cNvGrpSpPr>
            <p:nvPr/>
          </p:nvGrpSpPr>
          <p:grpSpPr bwMode="auto">
            <a:xfrm>
              <a:off x="3380" y="2283"/>
              <a:ext cx="99" cy="106"/>
              <a:chOff x="3380" y="2283"/>
              <a:chExt cx="99" cy="106"/>
            </a:xfrm>
          </p:grpSpPr>
          <p:sp>
            <p:nvSpPr>
              <p:cNvPr id="67" name="Line 89"/>
              <p:cNvSpPr>
                <a:spLocks noChangeShapeType="1"/>
              </p:cNvSpPr>
              <p:nvPr/>
            </p:nvSpPr>
            <p:spPr bwMode="auto">
              <a:xfrm flipH="1">
                <a:off x="3380" y="2336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90"/>
              <p:cNvSpPr>
                <a:spLocks noChangeShapeType="1"/>
              </p:cNvSpPr>
              <p:nvPr/>
            </p:nvSpPr>
            <p:spPr bwMode="auto">
              <a:xfrm flipV="1">
                <a:off x="3429" y="2283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91"/>
            <p:cNvGrpSpPr>
              <a:grpSpLocks/>
            </p:cNvGrpSpPr>
            <p:nvPr/>
          </p:nvGrpSpPr>
          <p:grpSpPr bwMode="auto">
            <a:xfrm>
              <a:off x="3479" y="2389"/>
              <a:ext cx="99" cy="105"/>
              <a:chOff x="3479" y="2389"/>
              <a:chExt cx="99" cy="105"/>
            </a:xfrm>
          </p:grpSpPr>
          <p:sp>
            <p:nvSpPr>
              <p:cNvPr id="65" name="Line 92"/>
              <p:cNvSpPr>
                <a:spLocks noChangeShapeType="1"/>
              </p:cNvSpPr>
              <p:nvPr/>
            </p:nvSpPr>
            <p:spPr bwMode="auto">
              <a:xfrm flipH="1">
                <a:off x="3479" y="2441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93"/>
              <p:cNvSpPr>
                <a:spLocks noChangeShapeType="1"/>
              </p:cNvSpPr>
              <p:nvPr/>
            </p:nvSpPr>
            <p:spPr bwMode="auto">
              <a:xfrm flipV="1">
                <a:off x="3529" y="2389"/>
                <a:ext cx="1" cy="10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94"/>
            <p:cNvGrpSpPr>
              <a:grpSpLocks/>
            </p:cNvGrpSpPr>
            <p:nvPr/>
          </p:nvGrpSpPr>
          <p:grpSpPr bwMode="auto">
            <a:xfrm>
              <a:off x="3578" y="2494"/>
              <a:ext cx="100" cy="106"/>
              <a:chOff x="3578" y="2494"/>
              <a:chExt cx="100" cy="106"/>
            </a:xfrm>
          </p:grpSpPr>
          <p:sp>
            <p:nvSpPr>
              <p:cNvPr id="63" name="Line 95"/>
              <p:cNvSpPr>
                <a:spLocks noChangeShapeType="1"/>
              </p:cNvSpPr>
              <p:nvPr/>
            </p:nvSpPr>
            <p:spPr bwMode="auto">
              <a:xfrm flipH="1">
                <a:off x="3578" y="2547"/>
                <a:ext cx="10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 flipV="1">
                <a:off x="3628" y="2494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" name="Group 97"/>
            <p:cNvGrpSpPr>
              <a:grpSpLocks/>
            </p:cNvGrpSpPr>
            <p:nvPr/>
          </p:nvGrpSpPr>
          <p:grpSpPr bwMode="auto">
            <a:xfrm>
              <a:off x="3578" y="2389"/>
              <a:ext cx="100" cy="105"/>
              <a:chOff x="3578" y="2389"/>
              <a:chExt cx="100" cy="105"/>
            </a:xfrm>
          </p:grpSpPr>
          <p:sp>
            <p:nvSpPr>
              <p:cNvPr id="61" name="Line 98"/>
              <p:cNvSpPr>
                <a:spLocks noChangeShapeType="1"/>
              </p:cNvSpPr>
              <p:nvPr/>
            </p:nvSpPr>
            <p:spPr bwMode="auto">
              <a:xfrm flipH="1">
                <a:off x="3578" y="2441"/>
                <a:ext cx="10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9"/>
              <p:cNvSpPr>
                <a:spLocks noChangeShapeType="1"/>
              </p:cNvSpPr>
              <p:nvPr/>
            </p:nvSpPr>
            <p:spPr bwMode="auto">
              <a:xfrm flipV="1">
                <a:off x="3628" y="2389"/>
                <a:ext cx="1" cy="10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00"/>
            <p:cNvGrpSpPr>
              <a:grpSpLocks/>
            </p:cNvGrpSpPr>
            <p:nvPr/>
          </p:nvGrpSpPr>
          <p:grpSpPr bwMode="auto">
            <a:xfrm>
              <a:off x="3479" y="2283"/>
              <a:ext cx="99" cy="106"/>
              <a:chOff x="3479" y="2283"/>
              <a:chExt cx="99" cy="106"/>
            </a:xfrm>
          </p:grpSpPr>
          <p:sp>
            <p:nvSpPr>
              <p:cNvPr id="59" name="Line 101"/>
              <p:cNvSpPr>
                <a:spLocks noChangeShapeType="1"/>
              </p:cNvSpPr>
              <p:nvPr/>
            </p:nvSpPr>
            <p:spPr bwMode="auto">
              <a:xfrm flipH="1">
                <a:off x="3479" y="2336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02"/>
              <p:cNvSpPr>
                <a:spLocks noChangeShapeType="1"/>
              </p:cNvSpPr>
              <p:nvPr/>
            </p:nvSpPr>
            <p:spPr bwMode="auto">
              <a:xfrm flipV="1">
                <a:off x="3529" y="2283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103"/>
            <p:cNvGrpSpPr>
              <a:grpSpLocks/>
            </p:cNvGrpSpPr>
            <p:nvPr/>
          </p:nvGrpSpPr>
          <p:grpSpPr bwMode="auto">
            <a:xfrm>
              <a:off x="2975" y="1957"/>
              <a:ext cx="100" cy="106"/>
              <a:chOff x="2975" y="1957"/>
              <a:chExt cx="100" cy="106"/>
            </a:xfrm>
          </p:grpSpPr>
          <p:sp>
            <p:nvSpPr>
              <p:cNvPr id="57" name="Line 104"/>
              <p:cNvSpPr>
                <a:spLocks noChangeShapeType="1"/>
              </p:cNvSpPr>
              <p:nvPr/>
            </p:nvSpPr>
            <p:spPr bwMode="auto">
              <a:xfrm flipH="1">
                <a:off x="2975" y="2010"/>
                <a:ext cx="10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05"/>
              <p:cNvSpPr>
                <a:spLocks noChangeShapeType="1"/>
              </p:cNvSpPr>
              <p:nvPr/>
            </p:nvSpPr>
            <p:spPr bwMode="auto">
              <a:xfrm flipV="1">
                <a:off x="3025" y="1957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106"/>
            <p:cNvGrpSpPr>
              <a:grpSpLocks/>
            </p:cNvGrpSpPr>
            <p:nvPr/>
          </p:nvGrpSpPr>
          <p:grpSpPr bwMode="auto">
            <a:xfrm>
              <a:off x="3479" y="2494"/>
              <a:ext cx="99" cy="106"/>
              <a:chOff x="3479" y="2494"/>
              <a:chExt cx="99" cy="106"/>
            </a:xfrm>
          </p:grpSpPr>
          <p:sp>
            <p:nvSpPr>
              <p:cNvPr id="55" name="Line 107"/>
              <p:cNvSpPr>
                <a:spLocks noChangeShapeType="1"/>
              </p:cNvSpPr>
              <p:nvPr/>
            </p:nvSpPr>
            <p:spPr bwMode="auto">
              <a:xfrm flipH="1">
                <a:off x="3479" y="2547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08"/>
              <p:cNvSpPr>
                <a:spLocks noChangeShapeType="1"/>
              </p:cNvSpPr>
              <p:nvPr/>
            </p:nvSpPr>
            <p:spPr bwMode="auto">
              <a:xfrm flipV="1">
                <a:off x="3529" y="2494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109"/>
            <p:cNvGrpSpPr>
              <a:grpSpLocks/>
            </p:cNvGrpSpPr>
            <p:nvPr/>
          </p:nvGrpSpPr>
          <p:grpSpPr bwMode="auto">
            <a:xfrm>
              <a:off x="3380" y="2600"/>
              <a:ext cx="99" cy="106"/>
              <a:chOff x="3380" y="2600"/>
              <a:chExt cx="99" cy="106"/>
            </a:xfrm>
          </p:grpSpPr>
          <p:sp>
            <p:nvSpPr>
              <p:cNvPr id="53" name="Line 110"/>
              <p:cNvSpPr>
                <a:spLocks noChangeShapeType="1"/>
              </p:cNvSpPr>
              <p:nvPr/>
            </p:nvSpPr>
            <p:spPr bwMode="auto">
              <a:xfrm flipH="1">
                <a:off x="3380" y="2653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1"/>
              <p:cNvSpPr>
                <a:spLocks noChangeShapeType="1"/>
              </p:cNvSpPr>
              <p:nvPr/>
            </p:nvSpPr>
            <p:spPr bwMode="auto">
              <a:xfrm flipV="1">
                <a:off x="3429" y="2600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112"/>
            <p:cNvGrpSpPr>
              <a:grpSpLocks/>
            </p:cNvGrpSpPr>
            <p:nvPr/>
          </p:nvGrpSpPr>
          <p:grpSpPr bwMode="auto">
            <a:xfrm>
              <a:off x="3273" y="2600"/>
              <a:ext cx="107" cy="106"/>
              <a:chOff x="3273" y="2600"/>
              <a:chExt cx="107" cy="106"/>
            </a:xfrm>
          </p:grpSpPr>
          <p:sp>
            <p:nvSpPr>
              <p:cNvPr id="51" name="Line 113"/>
              <p:cNvSpPr>
                <a:spLocks noChangeShapeType="1"/>
              </p:cNvSpPr>
              <p:nvPr/>
            </p:nvSpPr>
            <p:spPr bwMode="auto">
              <a:xfrm flipH="1">
                <a:off x="3273" y="2653"/>
                <a:ext cx="10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14"/>
              <p:cNvSpPr>
                <a:spLocks noChangeShapeType="1"/>
              </p:cNvSpPr>
              <p:nvPr/>
            </p:nvSpPr>
            <p:spPr bwMode="auto">
              <a:xfrm flipV="1">
                <a:off x="3330" y="2600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115"/>
            <p:cNvGrpSpPr>
              <a:grpSpLocks/>
            </p:cNvGrpSpPr>
            <p:nvPr/>
          </p:nvGrpSpPr>
          <p:grpSpPr bwMode="auto">
            <a:xfrm>
              <a:off x="3174" y="2600"/>
              <a:ext cx="99" cy="106"/>
              <a:chOff x="3174" y="2600"/>
              <a:chExt cx="99" cy="106"/>
            </a:xfrm>
          </p:grpSpPr>
          <p:sp>
            <p:nvSpPr>
              <p:cNvPr id="49" name="Line 116"/>
              <p:cNvSpPr>
                <a:spLocks noChangeShapeType="1"/>
              </p:cNvSpPr>
              <p:nvPr/>
            </p:nvSpPr>
            <p:spPr bwMode="auto">
              <a:xfrm flipH="1">
                <a:off x="3174" y="2653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17"/>
              <p:cNvSpPr>
                <a:spLocks noChangeShapeType="1"/>
              </p:cNvSpPr>
              <p:nvPr/>
            </p:nvSpPr>
            <p:spPr bwMode="auto">
              <a:xfrm flipV="1">
                <a:off x="3224" y="2600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18"/>
            <p:cNvGrpSpPr>
              <a:grpSpLocks/>
            </p:cNvGrpSpPr>
            <p:nvPr/>
          </p:nvGrpSpPr>
          <p:grpSpPr bwMode="auto">
            <a:xfrm>
              <a:off x="3075" y="2706"/>
              <a:ext cx="99" cy="106"/>
              <a:chOff x="3075" y="2706"/>
              <a:chExt cx="99" cy="106"/>
            </a:xfrm>
          </p:grpSpPr>
          <p:sp>
            <p:nvSpPr>
              <p:cNvPr id="47" name="Line 119"/>
              <p:cNvSpPr>
                <a:spLocks noChangeShapeType="1"/>
              </p:cNvSpPr>
              <p:nvPr/>
            </p:nvSpPr>
            <p:spPr bwMode="auto">
              <a:xfrm flipH="1">
                <a:off x="3075" y="2759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20"/>
              <p:cNvSpPr>
                <a:spLocks noChangeShapeType="1"/>
              </p:cNvSpPr>
              <p:nvPr/>
            </p:nvSpPr>
            <p:spPr bwMode="auto">
              <a:xfrm flipV="1">
                <a:off x="3124" y="2706"/>
                <a:ext cx="1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1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Subdivision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9200" y="1676400"/>
            <a:ext cx="152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/>
              <a:t>inside surface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86600" y="1676400"/>
            <a:ext cx="152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/>
              <a:t>outside surface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676400"/>
            <a:ext cx="236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/>
              <a:t>surrounding surface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22525" y="1676400"/>
            <a:ext cx="2454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/>
              <a:t>overlapping surface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0" y="2819400"/>
            <a:ext cx="9144000" cy="2743200"/>
            <a:chOff x="0" y="1776"/>
            <a:chExt cx="5760" cy="1728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0" y="1776"/>
              <a:ext cx="5760" cy="1728"/>
              <a:chOff x="0" y="2400"/>
              <a:chExt cx="5760" cy="1728"/>
            </a:xfrm>
          </p:grpSpPr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5760" cy="17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" name="Object 11"/>
              <p:cNvGraphicFramePr>
                <a:graphicFrameLocks noChangeAspect="1"/>
              </p:cNvGraphicFramePr>
              <p:nvPr/>
            </p:nvGraphicFramePr>
            <p:xfrm>
              <a:off x="0" y="2496"/>
              <a:ext cx="1401" cy="1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0" name="Image" r:id="rId3" imgW="2223791" imgH="2134839" progId="Photoshop.Image.5">
                      <p:embed/>
                    </p:oleObj>
                  </mc:Choice>
                  <mc:Fallback>
                    <p:oleObj name="Image" r:id="rId3" imgW="2223791" imgH="2134839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496"/>
                            <a:ext cx="1401" cy="1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/>
              <p:cNvGraphicFramePr>
                <a:graphicFrameLocks noChangeAspect="1"/>
              </p:cNvGraphicFramePr>
              <p:nvPr/>
            </p:nvGraphicFramePr>
            <p:xfrm>
              <a:off x="1752" y="2688"/>
              <a:ext cx="1080" cy="1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1" name="Image" r:id="rId5" imgW="1715496" imgH="1867984" progId="Photoshop.Image.5">
                      <p:embed/>
                    </p:oleObj>
                  </mc:Choice>
                  <mc:Fallback>
                    <p:oleObj name="Image" r:id="rId5" imgW="1715496" imgH="1867984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" y="2688"/>
                            <a:ext cx="1080" cy="1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3"/>
              <p:cNvGraphicFramePr>
                <a:graphicFrameLocks noChangeAspect="1"/>
              </p:cNvGraphicFramePr>
              <p:nvPr/>
            </p:nvGraphicFramePr>
            <p:xfrm>
              <a:off x="3128" y="2728"/>
              <a:ext cx="952" cy="10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" name="Image" r:id="rId7" imgW="1512178" imgH="1613267" progId="Photoshop.Image.5">
                      <p:embed/>
                    </p:oleObj>
                  </mc:Choice>
                  <mc:Fallback>
                    <p:oleObj name="Image" r:id="rId7" imgW="1512178" imgH="1613267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8" y="2728"/>
                            <a:ext cx="952" cy="10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4"/>
              <p:cNvGraphicFramePr>
                <a:graphicFrameLocks noChangeAspect="1"/>
              </p:cNvGraphicFramePr>
              <p:nvPr/>
            </p:nvGraphicFramePr>
            <p:xfrm>
              <a:off x="4560" y="2544"/>
              <a:ext cx="1072" cy="1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3" name="Image" r:id="rId9" imgW="1728203" imgH="1779033" progId="Photoshop.Image.5">
                      <p:embed/>
                    </p:oleObj>
                  </mc:Choice>
                  <mc:Fallback>
                    <p:oleObj name="Image" r:id="rId9" imgW="1728203" imgH="1779033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544"/>
                            <a:ext cx="1072" cy="1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4" y="1920"/>
              <a:ext cx="1304" cy="1244"/>
            </a:xfrm>
            <a:custGeom>
              <a:avLst/>
              <a:gdLst>
                <a:gd name="T0" fmla="*/ 676 w 1304"/>
                <a:gd name="T1" fmla="*/ 0 h 1244"/>
                <a:gd name="T2" fmla="*/ 1040 w 1304"/>
                <a:gd name="T3" fmla="*/ 0 h 1244"/>
                <a:gd name="T4" fmla="*/ 1304 w 1304"/>
                <a:gd name="T5" fmla="*/ 1000 h 1244"/>
                <a:gd name="T6" fmla="*/ 860 w 1304"/>
                <a:gd name="T7" fmla="*/ 1244 h 1244"/>
                <a:gd name="T8" fmla="*/ 256 w 1304"/>
                <a:gd name="T9" fmla="*/ 1080 h 1244"/>
                <a:gd name="T10" fmla="*/ 0 w 1304"/>
                <a:gd name="T11" fmla="*/ 296 h 1244"/>
                <a:gd name="T12" fmla="*/ 676 w 1304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1244">
                  <a:moveTo>
                    <a:pt x="676" y="0"/>
                  </a:moveTo>
                  <a:lnTo>
                    <a:pt x="1040" y="0"/>
                  </a:lnTo>
                  <a:lnTo>
                    <a:pt x="1304" y="1000"/>
                  </a:lnTo>
                  <a:lnTo>
                    <a:pt x="860" y="1244"/>
                  </a:lnTo>
                  <a:lnTo>
                    <a:pt x="256" y="1080"/>
                  </a:lnTo>
                  <a:lnTo>
                    <a:pt x="0" y="296"/>
                  </a:lnTo>
                  <a:lnTo>
                    <a:pt x="6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2136" y="2100"/>
              <a:ext cx="648" cy="1084"/>
            </a:xfrm>
            <a:custGeom>
              <a:avLst/>
              <a:gdLst>
                <a:gd name="T0" fmla="*/ 400 w 648"/>
                <a:gd name="T1" fmla="*/ 0 h 1084"/>
                <a:gd name="T2" fmla="*/ 648 w 648"/>
                <a:gd name="T3" fmla="*/ 424 h 1084"/>
                <a:gd name="T4" fmla="*/ 304 w 648"/>
                <a:gd name="T5" fmla="*/ 1084 h 1084"/>
                <a:gd name="T6" fmla="*/ 0 w 648"/>
                <a:gd name="T7" fmla="*/ 932 h 1084"/>
                <a:gd name="T8" fmla="*/ 400 w 648"/>
                <a:gd name="T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1084">
                  <a:moveTo>
                    <a:pt x="400" y="0"/>
                  </a:moveTo>
                  <a:lnTo>
                    <a:pt x="648" y="424"/>
                  </a:lnTo>
                  <a:lnTo>
                    <a:pt x="304" y="1084"/>
                  </a:lnTo>
                  <a:lnTo>
                    <a:pt x="0" y="932"/>
                  </a:lnTo>
                  <a:lnTo>
                    <a:pt x="4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5324" y="1988"/>
              <a:ext cx="256" cy="252"/>
            </a:xfrm>
            <a:custGeom>
              <a:avLst/>
              <a:gdLst>
                <a:gd name="T0" fmla="*/ 76 w 256"/>
                <a:gd name="T1" fmla="*/ 0 h 252"/>
                <a:gd name="T2" fmla="*/ 0 w 256"/>
                <a:gd name="T3" fmla="*/ 140 h 252"/>
                <a:gd name="T4" fmla="*/ 116 w 256"/>
                <a:gd name="T5" fmla="*/ 252 h 252"/>
                <a:gd name="T6" fmla="*/ 256 w 256"/>
                <a:gd name="T7" fmla="*/ 188 h 252"/>
                <a:gd name="T8" fmla="*/ 76 w 25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2">
                  <a:moveTo>
                    <a:pt x="76" y="0"/>
                  </a:moveTo>
                  <a:lnTo>
                    <a:pt x="0" y="140"/>
                  </a:lnTo>
                  <a:lnTo>
                    <a:pt x="116" y="252"/>
                  </a:lnTo>
                  <a:lnTo>
                    <a:pt x="256" y="188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4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Area-Subdivision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easy visibility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surfaces are outside of viewing area</a:t>
            </a:r>
          </a:p>
          <a:p>
            <a:r>
              <a:rPr lang="en-US" dirty="0"/>
              <a:t> </a:t>
            </a:r>
            <a:r>
              <a:rPr lang="en-US" dirty="0" smtClean="0"/>
              <a:t>	Checking </a:t>
            </a:r>
            <a:r>
              <a:rPr lang="en-US" dirty="0"/>
              <a:t>bounding rectangles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one inside, overlapping, or surrounding surface is in the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Bounding </a:t>
            </a:r>
            <a:r>
              <a:rPr lang="en-US" dirty="0"/>
              <a:t>rectangles for initial </a:t>
            </a:r>
            <a:r>
              <a:rPr lang="en-US" dirty="0" smtClean="0"/>
              <a:t>check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surrounding surface obscures all other surfaces within the viewing </a:t>
            </a:r>
            <a:r>
              <a:rPr lang="en-US" dirty="0" smtClean="0"/>
              <a:t>area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depth ordering</a:t>
            </a:r>
          </a:p>
          <a:p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95400" y="5257800"/>
            <a:ext cx="5410200" cy="1405084"/>
            <a:chOff x="0" y="1776"/>
            <a:chExt cx="5760" cy="1728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1776"/>
              <a:ext cx="5760" cy="1728"/>
              <a:chOff x="0" y="2400"/>
              <a:chExt cx="5760" cy="1728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5760" cy="17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0" y="2496"/>
              <a:ext cx="1401" cy="1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4" name="Image" r:id="rId3" imgW="2223791" imgH="2134839" progId="Photoshop.Image.5">
                      <p:embed/>
                    </p:oleObj>
                  </mc:Choice>
                  <mc:Fallback>
                    <p:oleObj name="Image" r:id="rId3" imgW="2223791" imgH="2134839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496"/>
                            <a:ext cx="1401" cy="1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/>
            </p:nvGraphicFramePr>
            <p:xfrm>
              <a:off x="1752" y="2688"/>
              <a:ext cx="1080" cy="1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5" name="Image" r:id="rId5" imgW="1715496" imgH="1867984" progId="Photoshop.Image.5">
                      <p:embed/>
                    </p:oleObj>
                  </mc:Choice>
                  <mc:Fallback>
                    <p:oleObj name="Image" r:id="rId5" imgW="1715496" imgH="1867984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" y="2688"/>
                            <a:ext cx="1080" cy="1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0"/>
              <p:cNvGraphicFramePr>
                <a:graphicFrameLocks noChangeAspect="1"/>
              </p:cNvGraphicFramePr>
              <p:nvPr/>
            </p:nvGraphicFramePr>
            <p:xfrm>
              <a:off x="3128" y="2728"/>
              <a:ext cx="952" cy="10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6" name="Image" r:id="rId7" imgW="1512178" imgH="1613267" progId="Photoshop.Image.5">
                      <p:embed/>
                    </p:oleObj>
                  </mc:Choice>
                  <mc:Fallback>
                    <p:oleObj name="Image" r:id="rId7" imgW="1512178" imgH="1613267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8" y="2728"/>
                            <a:ext cx="952" cy="10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4560" y="2544"/>
              <a:ext cx="1072" cy="1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7" name="Image" r:id="rId9" imgW="1728203" imgH="1779033" progId="Photoshop.Image.5">
                      <p:embed/>
                    </p:oleObj>
                  </mc:Choice>
                  <mc:Fallback>
                    <p:oleObj name="Image" r:id="rId9" imgW="1728203" imgH="1779033" progId="Photoshop.Image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544"/>
                            <a:ext cx="1072" cy="1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4" y="1920"/>
              <a:ext cx="1304" cy="1244"/>
            </a:xfrm>
            <a:custGeom>
              <a:avLst/>
              <a:gdLst>
                <a:gd name="T0" fmla="*/ 676 w 1304"/>
                <a:gd name="T1" fmla="*/ 0 h 1244"/>
                <a:gd name="T2" fmla="*/ 1040 w 1304"/>
                <a:gd name="T3" fmla="*/ 0 h 1244"/>
                <a:gd name="T4" fmla="*/ 1304 w 1304"/>
                <a:gd name="T5" fmla="*/ 1000 h 1244"/>
                <a:gd name="T6" fmla="*/ 860 w 1304"/>
                <a:gd name="T7" fmla="*/ 1244 h 1244"/>
                <a:gd name="T8" fmla="*/ 256 w 1304"/>
                <a:gd name="T9" fmla="*/ 1080 h 1244"/>
                <a:gd name="T10" fmla="*/ 0 w 1304"/>
                <a:gd name="T11" fmla="*/ 296 h 1244"/>
                <a:gd name="T12" fmla="*/ 676 w 1304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1244">
                  <a:moveTo>
                    <a:pt x="676" y="0"/>
                  </a:moveTo>
                  <a:lnTo>
                    <a:pt x="1040" y="0"/>
                  </a:lnTo>
                  <a:lnTo>
                    <a:pt x="1304" y="1000"/>
                  </a:lnTo>
                  <a:lnTo>
                    <a:pt x="860" y="1244"/>
                  </a:lnTo>
                  <a:lnTo>
                    <a:pt x="256" y="1080"/>
                  </a:lnTo>
                  <a:lnTo>
                    <a:pt x="0" y="296"/>
                  </a:lnTo>
                  <a:lnTo>
                    <a:pt x="6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2136" y="2100"/>
              <a:ext cx="648" cy="1084"/>
            </a:xfrm>
            <a:custGeom>
              <a:avLst/>
              <a:gdLst>
                <a:gd name="T0" fmla="*/ 400 w 648"/>
                <a:gd name="T1" fmla="*/ 0 h 1084"/>
                <a:gd name="T2" fmla="*/ 648 w 648"/>
                <a:gd name="T3" fmla="*/ 424 h 1084"/>
                <a:gd name="T4" fmla="*/ 304 w 648"/>
                <a:gd name="T5" fmla="*/ 1084 h 1084"/>
                <a:gd name="T6" fmla="*/ 0 w 648"/>
                <a:gd name="T7" fmla="*/ 932 h 1084"/>
                <a:gd name="T8" fmla="*/ 400 w 648"/>
                <a:gd name="T9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1084">
                  <a:moveTo>
                    <a:pt x="400" y="0"/>
                  </a:moveTo>
                  <a:lnTo>
                    <a:pt x="648" y="424"/>
                  </a:lnTo>
                  <a:lnTo>
                    <a:pt x="304" y="1084"/>
                  </a:lnTo>
                  <a:lnTo>
                    <a:pt x="0" y="932"/>
                  </a:lnTo>
                  <a:lnTo>
                    <a:pt x="4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5324" y="1988"/>
              <a:ext cx="256" cy="252"/>
            </a:xfrm>
            <a:custGeom>
              <a:avLst/>
              <a:gdLst>
                <a:gd name="T0" fmla="*/ 76 w 256"/>
                <a:gd name="T1" fmla="*/ 0 h 252"/>
                <a:gd name="T2" fmla="*/ 0 w 256"/>
                <a:gd name="T3" fmla="*/ 140 h 252"/>
                <a:gd name="T4" fmla="*/ 116 w 256"/>
                <a:gd name="T5" fmla="*/ 252 h 252"/>
                <a:gd name="T6" fmla="*/ 256 w 256"/>
                <a:gd name="T7" fmla="*/ 188 h 252"/>
                <a:gd name="T8" fmla="*/ 76 w 25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2">
                  <a:moveTo>
                    <a:pt x="76" y="0"/>
                  </a:moveTo>
                  <a:lnTo>
                    <a:pt x="0" y="140"/>
                  </a:lnTo>
                  <a:lnTo>
                    <a:pt x="116" y="252"/>
                  </a:lnTo>
                  <a:lnTo>
                    <a:pt x="256" y="188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Area-Subdivision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surrounding obscuring surface</a:t>
            </a:r>
          </a:p>
          <a:p>
            <a:pPr lvl="1"/>
            <a:r>
              <a:rPr lang="en-US" dirty="0" smtClean="0"/>
              <a:t>Surface </a:t>
            </a:r>
            <a:r>
              <a:rPr lang="en-US" dirty="0"/>
              <a:t>ordered according to minimum depth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depth of surrounding surface closest to view plane?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is conservative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67000" y="4743450"/>
            <a:ext cx="1470025" cy="60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lnSpc>
                <a:spcPct val="7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viewing</a:t>
            </a:r>
          </a:p>
          <a:p>
            <a:pPr algn="r" eaLnBrk="0" hangingPunct="0">
              <a:lnSpc>
                <a:spcPct val="7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direction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0"/>
            <a:ext cx="4191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Area-Subdivision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all three tests fail </a:t>
            </a:r>
            <a:r>
              <a:rPr lang="en-US" dirty="0" smtClean="0"/>
              <a:t>then </a:t>
            </a:r>
            <a:r>
              <a:rPr lang="en-US" dirty="0"/>
              <a:t>do subdivision</a:t>
            </a:r>
          </a:p>
          <a:p>
            <a:pPr lvl="1"/>
            <a:r>
              <a:rPr lang="en-US" dirty="0" smtClean="0"/>
              <a:t>Subdivide </a:t>
            </a:r>
            <a:r>
              <a:rPr lang="en-US" dirty="0"/>
              <a:t>area into four equal subareas</a:t>
            </a:r>
          </a:p>
          <a:p>
            <a:pPr lvl="1"/>
            <a:r>
              <a:rPr lang="en-US" dirty="0" smtClean="0"/>
              <a:t>Outside </a:t>
            </a:r>
            <a:r>
              <a:rPr lang="en-US" dirty="0"/>
              <a:t>and surrounding surfaces will remain in this status for all subareas</a:t>
            </a:r>
          </a:p>
          <a:p>
            <a:r>
              <a:rPr lang="en-US" dirty="0" smtClean="0"/>
              <a:t>Some </a:t>
            </a:r>
            <a:r>
              <a:rPr lang="en-US" dirty="0"/>
              <a:t>inside and overlapping surfaces will be eliminated</a:t>
            </a:r>
          </a:p>
          <a:p>
            <a:r>
              <a:rPr lang="en-US" dirty="0" smtClean="0"/>
              <a:t>No </a:t>
            </a:r>
            <a:r>
              <a:rPr lang="en-US" dirty="0"/>
              <a:t>further subdivision possible (pixel resolution reached)</a:t>
            </a:r>
          </a:p>
          <a:p>
            <a:r>
              <a:rPr lang="en-US" dirty="0" smtClean="0"/>
              <a:t>Sort </a:t>
            </a:r>
            <a:r>
              <a:rPr lang="en-US" dirty="0"/>
              <a:t>surfaces and take intensity of nearest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Octree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/>
              <a:t>traversal of </a:t>
            </a:r>
            <a:r>
              <a:rPr lang="en-US" dirty="0" err="1"/>
              <a:t>octree</a:t>
            </a:r>
            <a:endParaRPr lang="en-US" dirty="0"/>
          </a:p>
          <a:p>
            <a:r>
              <a:rPr lang="en-US" dirty="0" smtClean="0"/>
              <a:t>Traversal </a:t>
            </a:r>
            <a:r>
              <a:rPr lang="en-US" dirty="0"/>
              <a:t>order depends on viewing direction </a:t>
            </a:r>
          </a:p>
          <a:p>
            <a:r>
              <a:rPr lang="en-US" dirty="0" smtClean="0"/>
              <a:t>Front-to-back</a:t>
            </a:r>
            <a:r>
              <a:rPr lang="en-US" dirty="0"/>
              <a:t>: </a:t>
            </a:r>
            <a:r>
              <a:rPr lang="en-US" dirty="0" smtClean="0"/>
              <a:t>pixel(</a:t>
            </a:r>
            <a:r>
              <a:rPr lang="en-US" dirty="0" err="1" smtClean="0"/>
              <a:t>x,y</a:t>
            </a:r>
            <a:r>
              <a:rPr lang="en-US" dirty="0"/>
              <a:t>) written once</a:t>
            </a:r>
          </a:p>
          <a:p>
            <a:r>
              <a:rPr lang="en-US" dirty="0" smtClean="0"/>
              <a:t>Completely </a:t>
            </a:r>
            <a:r>
              <a:rPr lang="en-US" dirty="0"/>
              <a:t>obscured </a:t>
            </a:r>
            <a:r>
              <a:rPr lang="en-US" dirty="0" smtClean="0"/>
              <a:t>nodes </a:t>
            </a:r>
            <a:r>
              <a:rPr lang="en-US" dirty="0"/>
              <a:t>are not traversed</a:t>
            </a:r>
          </a:p>
          <a:p>
            <a:r>
              <a:rPr lang="en-US" dirty="0" err="1" smtClean="0"/>
              <a:t>Back-to-front:painter’s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pic>
        <p:nvPicPr>
          <p:cNvPr id="4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284540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Ray-Casting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Line-of-sight </a:t>
            </a:r>
            <a:r>
              <a:rPr lang="en-US" dirty="0"/>
              <a:t>of each pixel is intersected with all surfaces</a:t>
            </a:r>
          </a:p>
          <a:p>
            <a:r>
              <a:rPr lang="en-US" dirty="0" smtClean="0"/>
              <a:t>Take </a:t>
            </a:r>
            <a:r>
              <a:rPr lang="en-US" dirty="0"/>
              <a:t>closest intersected surface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2514600"/>
            <a:ext cx="5410200" cy="3951514"/>
            <a:chOff x="1816" y="987"/>
            <a:chExt cx="3608" cy="2661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816" y="987"/>
            <a:ext cx="3608" cy="2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Image" r:id="rId3" imgW="3380162" imgH="3723262" progId="Photoshop.Image.5">
                    <p:embed/>
                  </p:oleObj>
                </mc:Choice>
                <mc:Fallback>
                  <p:oleObj name="Image" r:id="rId3" imgW="3380162" imgH="3723262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987"/>
                          <a:ext cx="3608" cy="2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448" y="2544"/>
              <a:ext cx="64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/>
                <a:t>pixel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76" y="1056"/>
              <a:ext cx="79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/>
                <a:t>scene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Ray-Casting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geometric optics, tracing paths of light rays</a:t>
            </a:r>
          </a:p>
          <a:p>
            <a:r>
              <a:rPr lang="en-US" dirty="0" smtClean="0"/>
              <a:t>Backward </a:t>
            </a:r>
            <a:r>
              <a:rPr lang="en-US" dirty="0"/>
              <a:t>tracing of light rays</a:t>
            </a:r>
          </a:p>
          <a:p>
            <a:r>
              <a:rPr lang="en-US" dirty="0" smtClean="0"/>
              <a:t>Suitable </a:t>
            </a:r>
            <a:r>
              <a:rPr lang="en-US" dirty="0"/>
              <a:t>for complex, curved surfaces</a:t>
            </a:r>
          </a:p>
          <a:p>
            <a:r>
              <a:rPr lang="en-US" dirty="0" smtClean="0"/>
              <a:t>Special </a:t>
            </a:r>
            <a:r>
              <a:rPr lang="en-US" dirty="0"/>
              <a:t>case of ray-tracing algorithms</a:t>
            </a:r>
          </a:p>
          <a:p>
            <a:r>
              <a:rPr lang="en-US" dirty="0" smtClean="0"/>
              <a:t>Efficient </a:t>
            </a:r>
            <a:r>
              <a:rPr lang="en-US" dirty="0"/>
              <a:t>ray-surface intersection techniques necessary</a:t>
            </a:r>
          </a:p>
          <a:p>
            <a:pPr lvl="1"/>
            <a:r>
              <a:rPr lang="en-US" dirty="0" smtClean="0"/>
              <a:t>Intersection </a:t>
            </a:r>
            <a:r>
              <a:rPr lang="en-US" dirty="0"/>
              <a:t>point</a:t>
            </a:r>
          </a:p>
          <a:p>
            <a:pPr lvl="1"/>
            <a:r>
              <a:rPr lang="en-US" dirty="0" smtClean="0"/>
              <a:t>Normal </a:t>
            </a:r>
            <a:r>
              <a:rPr lang="en-US" dirty="0"/>
              <a:t>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the depth and color buffer; however, stencil pixels have application specific meanings</a:t>
            </a:r>
          </a:p>
          <a:p>
            <a:r>
              <a:rPr lang="en-US" dirty="0" smtClean="0"/>
              <a:t>Stencil buffer can be used for true 3D compositing in a two pass operation</a:t>
            </a:r>
          </a:p>
          <a:p>
            <a:pPr lvl="1"/>
            <a:r>
              <a:rPr lang="en-US" dirty="0" smtClean="0"/>
              <a:t>First, the color buffer is disabled for writing</a:t>
            </a:r>
          </a:p>
          <a:p>
            <a:pPr lvl="1"/>
            <a:r>
              <a:rPr lang="en-US" dirty="0" smtClean="0"/>
              <a:t>Stencil buffer is cleared, and the depth values are copied into the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Depth testing is enable, insuring that only depth values that are closer to the camera can update the buffer</a:t>
            </a:r>
          </a:p>
          <a:p>
            <a:pPr lvl="1"/>
            <a:r>
              <a:rPr lang="en-US" dirty="0" err="1" smtClean="0"/>
              <a:t>glStencilOp</a:t>
            </a:r>
            <a:r>
              <a:rPr lang="en-US" dirty="0" smtClean="0"/>
              <a:t>() is called to set a stencil buffer bit if the depth test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stencil buffer now contains a mask of pixels that were closer to the view than the pixels of the original image.</a:t>
            </a:r>
          </a:p>
          <a:p>
            <a:r>
              <a:rPr lang="en-US" dirty="0" smtClean="0"/>
              <a:t>Color buffer is enabled for writing and color values are drawn to the frame buffer while </a:t>
            </a:r>
            <a:r>
              <a:rPr lang="en-US" smtClean="0"/>
              <a:t>the stencil </a:t>
            </a:r>
            <a:r>
              <a:rPr lang="en-US" dirty="0" smtClean="0"/>
              <a:t>buffer 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Model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Use A component of RGBA (or RGB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) color to store opacity</a:t>
            </a:r>
          </a:p>
          <a:p>
            <a:r>
              <a:rPr lang="en-US" sz="2700" smtClean="0"/>
              <a:t>During rendering we can expand our writing model to use RGBA values </a:t>
            </a: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5257800" y="3581400"/>
            <a:ext cx="762000" cy="762000"/>
          </a:xfrm>
          <a:prstGeom prst="flowChartDelay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876800" y="4800600"/>
            <a:ext cx="2405063" cy="1200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  <a:p>
            <a:r>
              <a:rPr lang="en-US"/>
              <a:t>Color Buffer</a:t>
            </a:r>
          </a:p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60198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6705600" y="3962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6858000" y="3657600"/>
            <a:ext cx="15367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destination</a:t>
            </a:r>
          </a:p>
          <a:p>
            <a:r>
              <a:rPr lang="en-US"/>
              <a:t>component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791200" y="3276600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blend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3657600" y="5029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984250" y="4724400"/>
            <a:ext cx="2673350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destination blending</a:t>
            </a:r>
          </a:p>
          <a:p>
            <a:r>
              <a:rPr lang="en-US"/>
              <a:t>           factor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2514600" y="4114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25146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295400" y="3505200"/>
            <a:ext cx="2919413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source blending factor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41910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914400" y="3733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0" y="3733800"/>
            <a:ext cx="15367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   source</a:t>
            </a:r>
          </a:p>
          <a:p>
            <a:r>
              <a:rPr lang="en-US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614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Blending Equation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sz="2700" smtClean="0"/>
              <a:t>We can define source and destination blending factors for each RGBA component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     s</a:t>
            </a:r>
            <a:r>
              <a:rPr lang="en-US" sz="2700" smtClean="0">
                <a:latin typeface="Times New Roman" charset="0"/>
              </a:rPr>
              <a:t> = [s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, s</a:t>
            </a:r>
            <a:r>
              <a:rPr lang="en-US" sz="2700" baseline="-25000" smtClean="0">
                <a:latin typeface="Times New Roman" charset="0"/>
              </a:rPr>
              <a:t>g</a:t>
            </a:r>
            <a:r>
              <a:rPr lang="en-US" sz="2700" smtClean="0">
                <a:latin typeface="Times New Roman" charset="0"/>
              </a:rPr>
              <a:t>, s</a:t>
            </a:r>
            <a:r>
              <a:rPr lang="en-US" sz="2700" baseline="-25000" smtClean="0">
                <a:latin typeface="Times New Roman" charset="0"/>
              </a:rPr>
              <a:t>b</a:t>
            </a:r>
            <a:r>
              <a:rPr lang="en-US" sz="2700" smtClean="0">
                <a:latin typeface="Times New Roman" charset="0"/>
              </a:rPr>
              <a:t>, s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     d</a:t>
            </a:r>
            <a:r>
              <a:rPr lang="en-US" sz="2700" smtClean="0">
                <a:latin typeface="Times New Roman" charset="0"/>
              </a:rPr>
              <a:t> = [d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, d</a:t>
            </a:r>
            <a:r>
              <a:rPr lang="en-US" sz="2700" baseline="-25000" smtClean="0">
                <a:latin typeface="Times New Roman" charset="0"/>
              </a:rPr>
              <a:t>g</a:t>
            </a:r>
            <a:r>
              <a:rPr lang="en-US" sz="2700" smtClean="0">
                <a:latin typeface="Times New Roman" charset="0"/>
              </a:rPr>
              <a:t>, d</a:t>
            </a:r>
            <a:r>
              <a:rPr lang="en-US" sz="2700" baseline="-25000" smtClean="0">
                <a:latin typeface="Times New Roman" charset="0"/>
              </a:rPr>
              <a:t>b</a:t>
            </a:r>
            <a:r>
              <a:rPr lang="en-US" sz="2700" smtClean="0">
                <a:latin typeface="Times New Roman" charset="0"/>
              </a:rPr>
              <a:t>, d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r>
              <a:rPr lang="en-US" sz="2700" smtClean="0"/>
              <a:t>Suppose that the source and destination colors are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     b</a:t>
            </a:r>
            <a:r>
              <a:rPr lang="en-US" sz="2700" smtClean="0">
                <a:latin typeface="Times New Roman" charset="0"/>
              </a:rPr>
              <a:t> = [b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Times New Roman" charset="0"/>
              </a:rPr>
              <a:t>g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Times New Roman" charset="0"/>
              </a:rPr>
              <a:t>b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     c</a:t>
            </a:r>
            <a:r>
              <a:rPr lang="en-US" sz="2700" smtClean="0">
                <a:latin typeface="Times New Roman" charset="0"/>
              </a:rPr>
              <a:t> = [c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, c</a:t>
            </a:r>
            <a:r>
              <a:rPr lang="en-US" sz="2700" baseline="-25000" smtClean="0">
                <a:latin typeface="Times New Roman" charset="0"/>
              </a:rPr>
              <a:t>g</a:t>
            </a:r>
            <a:r>
              <a:rPr lang="en-US" sz="2700" smtClean="0">
                <a:latin typeface="Times New Roman" charset="0"/>
              </a:rPr>
              <a:t>, c</a:t>
            </a:r>
            <a:r>
              <a:rPr lang="en-US" sz="2700" baseline="-25000" smtClean="0">
                <a:latin typeface="Times New Roman" charset="0"/>
              </a:rPr>
              <a:t>b</a:t>
            </a:r>
            <a:r>
              <a:rPr lang="en-US" sz="2700" smtClean="0">
                <a:latin typeface="Times New Roman" charset="0"/>
              </a:rPr>
              <a:t>, c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r>
              <a:rPr lang="en-US" sz="2700" smtClean="0"/>
              <a:t>Blend as</a:t>
            </a:r>
          </a:p>
          <a:p>
            <a:pPr>
              <a:buFontTx/>
              <a:buNone/>
            </a:pPr>
            <a:r>
              <a:rPr lang="en-US" sz="2700" b="1" smtClean="0">
                <a:latin typeface="Times New Roman" charset="0"/>
              </a:rPr>
              <a:t>c</a:t>
            </a:r>
            <a:r>
              <a:rPr lang="en-US" sz="2700" smtClean="0">
                <a:latin typeface="Times New Roman" charset="0"/>
              </a:rPr>
              <a:t>’ = [b</a:t>
            </a:r>
            <a:r>
              <a:rPr lang="en-US" sz="2700" baseline="-25000" smtClean="0">
                <a:latin typeface="Times New Roman" charset="0"/>
              </a:rPr>
              <a:t>r </a:t>
            </a:r>
            <a:r>
              <a:rPr lang="en-US" sz="2700" smtClean="0">
                <a:latin typeface="Times New Roman" charset="0"/>
              </a:rPr>
              <a:t>s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+ c</a:t>
            </a:r>
            <a:r>
              <a:rPr lang="en-US" sz="2700" baseline="-25000" smtClean="0">
                <a:latin typeface="Times New Roman" charset="0"/>
              </a:rPr>
              <a:t>r </a:t>
            </a:r>
            <a:r>
              <a:rPr lang="en-US" sz="2700" smtClean="0">
                <a:latin typeface="Times New Roman" charset="0"/>
              </a:rPr>
              <a:t>d</a:t>
            </a:r>
            <a:r>
              <a:rPr lang="en-US" sz="2700" baseline="-25000" smtClean="0">
                <a:latin typeface="Times New Roman" charset="0"/>
              </a:rPr>
              <a:t>r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Times New Roman" charset="0"/>
              </a:rPr>
              <a:t>g </a:t>
            </a:r>
            <a:r>
              <a:rPr lang="en-US" sz="2700" smtClean="0">
                <a:latin typeface="Times New Roman" charset="0"/>
              </a:rPr>
              <a:t>s</a:t>
            </a:r>
            <a:r>
              <a:rPr lang="en-US" sz="2700" baseline="-25000" smtClean="0">
                <a:latin typeface="Times New Roman" charset="0"/>
              </a:rPr>
              <a:t>g</a:t>
            </a:r>
            <a:r>
              <a:rPr lang="en-US" sz="2700" smtClean="0">
                <a:latin typeface="Times New Roman" charset="0"/>
              </a:rPr>
              <a:t>+ c</a:t>
            </a:r>
            <a:r>
              <a:rPr lang="en-US" sz="2700" baseline="-25000" smtClean="0">
                <a:latin typeface="Times New Roman" charset="0"/>
              </a:rPr>
              <a:t>g </a:t>
            </a:r>
            <a:r>
              <a:rPr lang="en-US" sz="2700" smtClean="0">
                <a:latin typeface="Times New Roman" charset="0"/>
              </a:rPr>
              <a:t>d</a:t>
            </a:r>
            <a:r>
              <a:rPr lang="en-US" sz="2700" baseline="-25000" smtClean="0">
                <a:latin typeface="Times New Roman" charset="0"/>
              </a:rPr>
              <a:t>g 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Times New Roman" charset="0"/>
              </a:rPr>
              <a:t>b </a:t>
            </a:r>
            <a:r>
              <a:rPr lang="en-US" sz="2700" smtClean="0">
                <a:latin typeface="Times New Roman" charset="0"/>
              </a:rPr>
              <a:t>s</a:t>
            </a:r>
            <a:r>
              <a:rPr lang="en-US" sz="2700" baseline="-25000" smtClean="0">
                <a:latin typeface="Times New Roman" charset="0"/>
              </a:rPr>
              <a:t>b</a:t>
            </a:r>
            <a:r>
              <a:rPr lang="en-US" sz="2700" smtClean="0">
                <a:latin typeface="Times New Roman" charset="0"/>
              </a:rPr>
              <a:t>+ c</a:t>
            </a:r>
            <a:r>
              <a:rPr lang="en-US" sz="2700" baseline="-25000" smtClean="0">
                <a:latin typeface="Times New Roman" charset="0"/>
              </a:rPr>
              <a:t>b </a:t>
            </a:r>
            <a:r>
              <a:rPr lang="en-US" sz="2700" smtClean="0">
                <a:latin typeface="Times New Roman" charset="0"/>
              </a:rPr>
              <a:t>d</a:t>
            </a:r>
            <a:r>
              <a:rPr lang="en-US" sz="2700" baseline="-25000" smtClean="0">
                <a:latin typeface="Times New Roman" charset="0"/>
              </a:rPr>
              <a:t>b </a:t>
            </a:r>
            <a:r>
              <a:rPr lang="en-US" sz="2700" smtClean="0">
                <a:latin typeface="Times New Roman" charset="0"/>
              </a:rPr>
              <a:t>, b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s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smtClean="0">
                <a:latin typeface="Times New Roman" charset="0"/>
              </a:rPr>
              <a:t>+ c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d</a:t>
            </a:r>
            <a:r>
              <a:rPr lang="en-US" sz="2700" baseline="-25000" smtClean="0">
                <a:latin typeface="Symbol" charset="2"/>
              </a:rPr>
              <a:t>a</a:t>
            </a:r>
            <a:r>
              <a:rPr lang="en-US" sz="2700" baseline="-25000" smtClean="0">
                <a:latin typeface="Times New Roman" charset="0"/>
              </a:rPr>
              <a:t> </a:t>
            </a:r>
            <a:r>
              <a:rPr lang="en-US" sz="2700" smtClean="0">
                <a:latin typeface="Times New Roman" charset="0"/>
              </a:rPr>
              <a:t>]</a:t>
            </a:r>
          </a:p>
          <a:p>
            <a:pPr>
              <a:buFontTx/>
              <a:buNone/>
            </a:pPr>
            <a:endParaRPr lang="en-US" sz="2700" smtClean="0">
              <a:latin typeface="Times New Roman" charset="0"/>
            </a:endParaRPr>
          </a:p>
          <a:p>
            <a:pPr>
              <a:buFontTx/>
              <a:buNone/>
            </a:pPr>
            <a:endParaRPr lang="en-US" sz="27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OpenGL Blending and Compositing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sz="2700" smtClean="0"/>
              <a:t>Must enable blending and pick source and destination factors</a:t>
            </a:r>
          </a:p>
          <a:p>
            <a:pPr>
              <a:buFontTx/>
              <a:buNone/>
            </a:pPr>
            <a:r>
              <a:rPr lang="en-US" sz="2700" b="1" smtClean="0">
                <a:latin typeface="Courier New" charset="0"/>
              </a:rPr>
              <a:t>    </a:t>
            </a:r>
            <a:r>
              <a:rPr lang="en-US" sz="2300" b="1" smtClean="0">
                <a:latin typeface="Courier New" charset="0"/>
              </a:rPr>
              <a:t>glEnable(GL_BLEND)</a:t>
            </a:r>
          </a:p>
          <a:p>
            <a:pPr>
              <a:buFontTx/>
              <a:buNone/>
            </a:pPr>
            <a:r>
              <a:rPr lang="en-US" sz="2300" b="1" smtClean="0">
                <a:latin typeface="Courier New" charset="0"/>
              </a:rPr>
              <a:t>     glBlendFunc(source_factor, </a:t>
            </a:r>
          </a:p>
          <a:p>
            <a:pPr>
              <a:buFontTx/>
              <a:buNone/>
            </a:pPr>
            <a:r>
              <a:rPr lang="en-US" sz="2300" b="1" smtClean="0">
                <a:latin typeface="Courier New" charset="0"/>
              </a:rPr>
              <a:t>       destination_factor)</a:t>
            </a:r>
          </a:p>
          <a:p>
            <a:r>
              <a:rPr lang="en-US" sz="2700" smtClean="0"/>
              <a:t>Only certain factors supported</a:t>
            </a:r>
          </a:p>
          <a:p>
            <a:pPr lvl="1"/>
            <a:r>
              <a:rPr lang="en-US" sz="2200" b="1" smtClean="0">
                <a:latin typeface="Courier New" charset="0"/>
              </a:rPr>
              <a:t>GL_ZERO, GL_ONE</a:t>
            </a:r>
          </a:p>
          <a:p>
            <a:pPr lvl="1"/>
            <a:r>
              <a:rPr lang="en-US" sz="2200" b="1" smtClean="0">
                <a:latin typeface="Courier New" charset="0"/>
              </a:rPr>
              <a:t>GL_SRC_ALPHA, GL_ONE_MINUS_SRC_ALPHA</a:t>
            </a:r>
          </a:p>
          <a:p>
            <a:pPr lvl="1"/>
            <a:r>
              <a:rPr lang="en-US" sz="2200" b="1" smtClean="0">
                <a:latin typeface="Courier New" charset="0"/>
              </a:rPr>
              <a:t>GL_DST_ALPHA, GL_ONE_MINUS_DST_ALPHA</a:t>
            </a:r>
          </a:p>
          <a:p>
            <a:pPr lvl="1"/>
            <a:r>
              <a:rPr lang="en-US" sz="2200" smtClean="0"/>
              <a:t>See Redbook for complete list</a:t>
            </a:r>
          </a:p>
        </p:txBody>
      </p:sp>
    </p:spTree>
    <p:extLst>
      <p:ext uri="{BB962C8B-B14F-4D97-AF65-F5344CB8AC3E}">
        <p14:creationId xmlns:p14="http://schemas.microsoft.com/office/powerpoint/2010/main" val="620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700" smtClean="0"/>
              <a:t>Suppose that we start with the opaque background color (R</a:t>
            </a:r>
            <a:r>
              <a:rPr lang="en-US" sz="2700" baseline="-25000" smtClean="0"/>
              <a:t>0</a:t>
            </a:r>
            <a:r>
              <a:rPr lang="en-US" sz="2700" smtClean="0"/>
              <a:t>,G</a:t>
            </a:r>
            <a:r>
              <a:rPr lang="en-US" sz="2700" baseline="-25000" smtClean="0"/>
              <a:t>0</a:t>
            </a:r>
            <a:r>
              <a:rPr lang="en-US" sz="2700" smtClean="0"/>
              <a:t>,B</a:t>
            </a:r>
            <a:r>
              <a:rPr lang="en-US" sz="2700" baseline="-25000" smtClean="0"/>
              <a:t>0</a:t>
            </a:r>
            <a:r>
              <a:rPr lang="en-US" sz="2700" smtClean="0"/>
              <a:t>,1) </a:t>
            </a:r>
          </a:p>
          <a:p>
            <a:pPr lvl="1"/>
            <a:r>
              <a:rPr lang="en-US" smtClean="0"/>
              <a:t>This color becomes the initial destination color</a:t>
            </a:r>
          </a:p>
          <a:p>
            <a:r>
              <a:rPr lang="en-US" sz="2700" smtClean="0"/>
              <a:t>We now want to blend in a translucent polygon with color (R</a:t>
            </a:r>
            <a:r>
              <a:rPr lang="en-US" sz="2700" baseline="-25000" smtClean="0"/>
              <a:t>1</a:t>
            </a:r>
            <a:r>
              <a:rPr lang="en-US" sz="2700" smtClean="0"/>
              <a:t>,G</a:t>
            </a:r>
            <a:r>
              <a:rPr lang="en-US" sz="2700" baseline="-25000" smtClean="0"/>
              <a:t>1</a:t>
            </a:r>
            <a:r>
              <a:rPr lang="en-US" sz="2700" smtClean="0"/>
              <a:t>,B</a:t>
            </a:r>
            <a:r>
              <a:rPr lang="en-US" sz="2700" baseline="-25000" smtClean="0"/>
              <a:t>1</a:t>
            </a:r>
            <a:r>
              <a:rPr lang="en-US" sz="2700" smtClean="0"/>
              <a:t>,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smtClean="0"/>
              <a:t>)</a:t>
            </a:r>
          </a:p>
          <a:p>
            <a:r>
              <a:rPr lang="en-US" sz="2700" smtClean="0"/>
              <a:t>Select </a:t>
            </a:r>
            <a:r>
              <a:rPr lang="en-US" sz="2300" b="1" smtClean="0">
                <a:latin typeface="Courier New" charset="0"/>
              </a:rPr>
              <a:t>GL_SRC_ALPHA</a:t>
            </a:r>
            <a:r>
              <a:rPr lang="en-US" sz="2700" smtClean="0"/>
              <a:t> and </a:t>
            </a:r>
            <a:r>
              <a:rPr lang="en-US" sz="2300" b="1" smtClean="0">
                <a:latin typeface="Courier New" charset="0"/>
              </a:rPr>
              <a:t>GL_ONE_MINUS_SRC_ALPHA</a:t>
            </a:r>
            <a:r>
              <a:rPr lang="en-US" sz="2700" smtClean="0"/>
              <a:t> as the source and destination blending factors</a:t>
            </a:r>
          </a:p>
          <a:p>
            <a:pPr>
              <a:buFontTx/>
              <a:buNone/>
            </a:pPr>
            <a:r>
              <a:rPr lang="en-US" sz="2700" smtClean="0"/>
              <a:t>         R</a:t>
            </a:r>
            <a:r>
              <a:rPr lang="en-US" sz="2700" baseline="30000" smtClean="0"/>
              <a:t>’</a:t>
            </a:r>
            <a:r>
              <a:rPr lang="en-US" sz="2700" baseline="-25000" smtClean="0"/>
              <a:t>1 </a:t>
            </a:r>
            <a:r>
              <a:rPr lang="en-US" sz="2700" smtClean="0"/>
              <a:t>=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smtClean="0"/>
              <a:t> R</a:t>
            </a:r>
            <a:r>
              <a:rPr lang="en-US" sz="2700" baseline="-25000" smtClean="0"/>
              <a:t>1 </a:t>
            </a:r>
            <a:r>
              <a:rPr lang="en-US" sz="2700" smtClean="0"/>
              <a:t>+(1-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baseline="-25000" smtClean="0"/>
              <a:t>1</a:t>
            </a:r>
            <a:r>
              <a:rPr lang="en-US" sz="2700" smtClean="0"/>
              <a:t>) R</a:t>
            </a:r>
            <a:r>
              <a:rPr lang="en-US" sz="2700" baseline="-25000" smtClean="0"/>
              <a:t>0, </a:t>
            </a:r>
            <a:r>
              <a:rPr lang="en-US" sz="2700" smtClean="0"/>
              <a:t>…… </a:t>
            </a:r>
          </a:p>
          <a:p>
            <a:r>
              <a:rPr lang="en-US" sz="2700" smtClean="0"/>
              <a:t>Note this formula is correct if polygon is either opaque or transparent</a:t>
            </a:r>
          </a:p>
        </p:txBody>
      </p:sp>
    </p:spTree>
    <p:extLst>
      <p:ext uri="{BB962C8B-B14F-4D97-AF65-F5344CB8AC3E}">
        <p14:creationId xmlns:p14="http://schemas.microsoft.com/office/powerpoint/2010/main" val="20073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5481</TotalTime>
  <Words>2265</Words>
  <Application>Microsoft Office PowerPoint</Application>
  <PresentationFormat>On-screen Show (4:3)</PresentationFormat>
  <Paragraphs>471</Paragraphs>
  <Slides>59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Equity</vt:lpstr>
      <vt:lpstr>Adobe Photoshop Image</vt:lpstr>
      <vt:lpstr>Microsoft Equation 3.0</vt:lpstr>
      <vt:lpstr>CSE 470/598 Composition and Blending</vt:lpstr>
      <vt:lpstr>Disclaimer</vt:lpstr>
      <vt:lpstr>Objectives</vt:lpstr>
      <vt:lpstr>Opacity and Transparency</vt:lpstr>
      <vt:lpstr>Physical Models</vt:lpstr>
      <vt:lpstr>Writing Model</vt:lpstr>
      <vt:lpstr>Blending Equation</vt:lpstr>
      <vt:lpstr>OpenGL Blending and Compositing</vt:lpstr>
      <vt:lpstr>Example</vt:lpstr>
      <vt:lpstr>Clamping and Accuracy</vt:lpstr>
      <vt:lpstr>Order Dependency</vt:lpstr>
      <vt:lpstr>Opaque and Translucent Polygons</vt:lpstr>
      <vt:lpstr>Fog</vt:lpstr>
      <vt:lpstr>Fog Functions</vt:lpstr>
      <vt:lpstr>OpenGL Fog Functions</vt:lpstr>
      <vt:lpstr>Fog Example</vt:lpstr>
      <vt:lpstr>Line Aliasing</vt:lpstr>
      <vt:lpstr>Antialiasing </vt:lpstr>
      <vt:lpstr> Area Averaging </vt:lpstr>
      <vt:lpstr>OpenGL Antialiasing</vt:lpstr>
      <vt:lpstr>Accumulation Buffer</vt:lpstr>
      <vt:lpstr>Screen-Door Transparency</vt:lpstr>
      <vt:lpstr>How to Render Glass?</vt:lpstr>
      <vt:lpstr>Transparency in Textures</vt:lpstr>
      <vt:lpstr>Alpha Test</vt:lpstr>
      <vt:lpstr>Visible-Surface Detection</vt:lpstr>
      <vt:lpstr>Visible Surface Detection Methods</vt:lpstr>
      <vt:lpstr>Back-Face Detection</vt:lpstr>
      <vt:lpstr>Back-Face Detection</vt:lpstr>
      <vt:lpstr>Back-Face Detection</vt:lpstr>
      <vt:lpstr>Back-Face Detection</vt:lpstr>
      <vt:lpstr>Depth-Buffer Method</vt:lpstr>
      <vt:lpstr>Depth-Buffer Method</vt:lpstr>
      <vt:lpstr>Depth-Buffer Algorithm Example</vt:lpstr>
      <vt:lpstr>Depth-Buffer Algorithm</vt:lpstr>
      <vt:lpstr>Depth-Buffer: Incremental z-Values</vt:lpstr>
      <vt:lpstr>Depth-Buffer y-Coordinate Intervals</vt:lpstr>
      <vt:lpstr>Depth-Buffer: Values down an Edge</vt:lpstr>
      <vt:lpstr>Scan-Line Method</vt:lpstr>
      <vt:lpstr>Scan-Line Method:  Edge &amp; Polygon Tables</vt:lpstr>
      <vt:lpstr>Scan-Line Method: Active Edge List</vt:lpstr>
      <vt:lpstr>Scan-Line Method Details</vt:lpstr>
      <vt:lpstr>Depth-Sorting Method: Overview</vt:lpstr>
      <vt:lpstr>Depth-Sorting Method: Sorting </vt:lpstr>
      <vt:lpstr>Depth-Sorting Method: Sorting</vt:lpstr>
      <vt:lpstr>Depth-Sorting Method: Sorting</vt:lpstr>
      <vt:lpstr>Depth-Sorting Method: Sorting </vt:lpstr>
      <vt:lpstr>Depth-Sorting Method: Sorting </vt:lpstr>
      <vt:lpstr>Depth-Sorting: Special Cases</vt:lpstr>
      <vt:lpstr>Area-Subdivision Method</vt:lpstr>
      <vt:lpstr>Area Subdivision Method</vt:lpstr>
      <vt:lpstr>Area-Subdivision Method </vt:lpstr>
      <vt:lpstr>Area-Subdivision Method </vt:lpstr>
      <vt:lpstr>Area-Subdivision Method </vt:lpstr>
      <vt:lpstr>Octree Methods</vt:lpstr>
      <vt:lpstr>Ray-Casting Method </vt:lpstr>
      <vt:lpstr>Ray-Casting Method </vt:lpstr>
      <vt:lpstr>Stencil Buffer</vt:lpstr>
      <vt:lpstr>Stencil Buffer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188</cp:revision>
  <dcterms:created xsi:type="dcterms:W3CDTF">2011-08-04T19:58:28Z</dcterms:created>
  <dcterms:modified xsi:type="dcterms:W3CDTF">2011-10-09T20:29:40Z</dcterms:modified>
</cp:coreProperties>
</file>