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31"/>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1" d="100"/>
          <a:sy n="61" d="100"/>
        </p:scale>
        <p:origin x="-78" y="-216"/>
      </p:cViewPr>
      <p:guideLst>
        <p:guide orient="horz" pos="2160"/>
        <p:guide pos="2880"/>
      </p:guideLst>
    </p:cSldViewPr>
  </p:slideViewPr>
  <p:notesTextViewPr>
    <p:cViewPr>
      <p:scale>
        <a:sx n="100" d="100"/>
        <a:sy n="100" d="100"/>
      </p:scale>
      <p:origin x="0" y="0"/>
    </p:cViewPr>
  </p:notesTextViewPr>
  <p:notesViewPr>
    <p:cSldViewPr>
      <p:cViewPr varScale="1">
        <p:scale>
          <a:sx n="70" d="100"/>
          <a:sy n="70" d="100"/>
        </p:scale>
        <p:origin x="-3282"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4E720A3-4EBE-4D19-A0D5-1389A272C03D}" type="datetimeFigureOut">
              <a:rPr lang="en-US" smtClean="0"/>
              <a:t>11/13/2011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1EF2F39-3534-4C49-8EF3-20F83050C1E1}" type="slidenum">
              <a:rPr lang="en-US" smtClean="0"/>
              <a:t>‹#›</a:t>
            </a:fld>
            <a:endParaRPr lang="en-US"/>
          </a:p>
        </p:txBody>
      </p:sp>
    </p:spTree>
    <p:extLst>
      <p:ext uri="{BB962C8B-B14F-4D97-AF65-F5344CB8AC3E}">
        <p14:creationId xmlns:p14="http://schemas.microsoft.com/office/powerpoint/2010/main" val="3942893633"/>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64CF2E0-CCC4-4E1E-9902-C3C36AB3FDA4}" type="datetimeFigureOut">
              <a:rPr lang="en-US" smtClean="0"/>
              <a:pPr/>
              <a:t>11/13/2011</a:t>
            </a:fld>
            <a:endParaRPr lang="en-US"/>
          </a:p>
        </p:txBody>
      </p:sp>
      <p:sp>
        <p:nvSpPr>
          <p:cNvPr id="17" name="Footer Placeholder 16"/>
          <p:cNvSpPr>
            <a:spLocks noGrp="1"/>
          </p:cNvSpPr>
          <p:nvPr>
            <p:ph type="ftr" sz="quarter" idx="11"/>
          </p:nvPr>
        </p:nvSpPr>
        <p:spPr/>
        <p:txBody>
          <a:bodyPr/>
          <a:lstStyle/>
          <a:p>
            <a:endParaRPr kumimoji="0"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6F42FDE4-A7DD-41A7-A0A6-9B649FB43336}" type="slidenum">
              <a:rPr kumimoji="0" lang="en-US" smtClean="0"/>
              <a:pPr/>
              <a:t>‹#›</a:t>
            </a:fld>
            <a:endParaRPr kumimoji="0" lang="en-US" sz="1400" dirty="0">
              <a:solidFill>
                <a:srgbClr val="FFFFFF"/>
              </a:solidFill>
            </a:endParaRPr>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64CF2E0-CCC4-4E1E-9902-C3C36AB3FDA4}" type="datetimeFigureOut">
              <a:rPr lang="en-US" smtClean="0"/>
              <a:pPr/>
              <a:t>11/13/2011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64CF2E0-CCC4-4E1E-9902-C3C36AB3FDA4}" type="datetimeFigureOut">
              <a:rPr lang="en-US" smtClean="0"/>
              <a:pPr/>
              <a:t>11/13/2011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64CF2E0-CCC4-4E1E-9902-C3C36AB3FDA4}" type="datetimeFigureOut">
              <a:rPr lang="en-US" smtClean="0"/>
              <a:pPr/>
              <a:t>11/13/2011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64CF2E0-CCC4-4E1E-9902-C3C36AB3FDA4}" type="datetimeFigureOut">
              <a:rPr lang="en-US" smtClean="0"/>
              <a:pPr/>
              <a:t>11/13/2011</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kumimoji="0"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6F42FDE4-A7DD-41A7-A0A6-9B649FB43336}" type="slidenum">
              <a:rPr kumimoji="0" lang="en-US" smtClean="0"/>
              <a:pPr/>
              <a:t>‹#›</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64CF2E0-CCC4-4E1E-9902-C3C36AB3FDA4}" type="datetimeFigureOut">
              <a:rPr lang="en-US" smtClean="0"/>
              <a:pPr/>
              <a:t>11/13/2011</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F42FDE4-A7DD-41A7-A0A6-9B649FB43336}" type="slidenum">
              <a:rPr kumimoji="0" lang="en-US" smtClean="0"/>
              <a:pPr/>
              <a:t>‹#›</a:t>
            </a:fld>
            <a:endParaRPr kumimoji="0"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64CF2E0-CCC4-4E1E-9902-C3C36AB3FDA4}" type="datetimeFigureOut">
              <a:rPr lang="en-US" smtClean="0"/>
              <a:pPr/>
              <a:t>11/13/2011</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6F42FDE4-A7DD-41A7-A0A6-9B649FB43336}" type="slidenum">
              <a:rPr kumimoji="0" lang="en-US" smtClean="0"/>
              <a:pPr/>
              <a:t>‹#›</a:t>
            </a:fld>
            <a:endParaRPr kumimoji="0"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64CF2E0-CCC4-4E1E-9902-C3C36AB3FDA4}" type="datetimeFigureOut">
              <a:rPr lang="en-US" smtClean="0"/>
              <a:pPr/>
              <a:t>11/13/2011</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4CF2E0-CCC4-4E1E-9902-C3C36AB3FDA4}" type="datetimeFigureOut">
              <a:rPr lang="en-US" smtClean="0"/>
              <a:pPr/>
              <a:t>11/13/2011</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64CF2E0-CCC4-4E1E-9902-C3C36AB3FDA4}" type="datetimeFigureOut">
              <a:rPr lang="en-US" smtClean="0"/>
              <a:pPr/>
              <a:t>11/13/2011</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F42FDE4-A7DD-41A7-A0A6-9B649FB43336}" type="slidenum">
              <a:rPr kumimoji="0" lang="en-US" smtClean="0"/>
              <a:pPr/>
              <a:t>‹#›</a:t>
            </a:fld>
            <a:endParaRPr kumimoji="0"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64CF2E0-CCC4-4E1E-9902-C3C36AB3FDA4}" type="datetimeFigureOut">
              <a:rPr lang="en-US" smtClean="0"/>
              <a:pPr/>
              <a:t>11/13/2011</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kumimoji="0" lang="en-US" dirty="0"/>
          </a:p>
        </p:txBody>
      </p:sp>
      <p:sp>
        <p:nvSpPr>
          <p:cNvPr id="7" name="Slide Number Placeholder 6"/>
          <p:cNvSpPr>
            <a:spLocks noGrp="1"/>
          </p:cNvSpPr>
          <p:nvPr>
            <p:ph type="sldNum" sz="quarter" idx="12"/>
          </p:nvPr>
        </p:nvSpPr>
        <p:spPr>
          <a:xfrm>
            <a:off x="146304" y="6208776"/>
            <a:ext cx="457200" cy="457200"/>
          </a:xfrm>
        </p:spPr>
        <p:txBody>
          <a:bodyPr/>
          <a:lstStyle/>
          <a:p>
            <a:fld id="{6F42FDE4-A7DD-41A7-A0A6-9B649FB43336}" type="slidenum">
              <a:rPr kumimoji="0" lang="en-US" smtClean="0"/>
              <a:pPr/>
              <a:t>‹#›</a:t>
            </a:fld>
            <a:endParaRPr kumimoji="0"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pPr algn="r" eaLnBrk="1" latinLnBrk="0" hangingPunct="1"/>
            <a:fld id="{564CF2E0-CCC4-4E1E-9902-C3C36AB3FDA4}" type="datetimeFigureOut">
              <a:rPr lang="en-US" smtClean="0"/>
              <a:pPr algn="r" eaLnBrk="1" latinLnBrk="0" hangingPunct="1"/>
              <a:t>11/13/2011</a:t>
            </a:fld>
            <a:endParaRPr lang="en-US" sz="1400" dirty="0">
              <a:solidFill>
                <a:schemeClr val="tx2"/>
              </a:solidFill>
            </a:endParaRPr>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kumimoji="0" lang="en-US" sz="1400" dirty="0">
              <a:solidFill>
                <a:schemeClr val="tx2"/>
              </a:solidFill>
            </a:endParaRP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lgn="ctr" eaLnBrk="1" latinLnBrk="0" hangingPunct="1"/>
            <a:fld id="{6F42FDE4-A7DD-41A7-A0A6-9B649FB43336}" type="slidenum">
              <a:rPr kumimoji="0" lang="en-US" smtClean="0"/>
              <a:pPr algn="ctr" eaLnBrk="1" latinLnBrk="0" hangingPunct="1"/>
              <a:t>‹#›</a:t>
            </a:fld>
            <a:endParaRPr kumimoji="0" lang="en-US" sz="1400" dirty="0">
              <a:solidFill>
                <a:srgbClr val="FFFFFF"/>
              </a:solidFill>
              <a:latin typeface="+mj-lt"/>
              <a:ea typeface="+mj-ea"/>
              <a:cs typeface="+mj-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Ross </a:t>
            </a:r>
            <a:r>
              <a:rPr lang="en-US" dirty="0" err="1" smtClean="0"/>
              <a:t>Maciejewski</a:t>
            </a:r>
            <a:endParaRPr lang="en-US" dirty="0" smtClean="0"/>
          </a:p>
          <a:p>
            <a:r>
              <a:rPr lang="en-US" dirty="0" smtClean="0"/>
              <a:t>rmacieje@asu.edu</a:t>
            </a:r>
            <a:endParaRPr lang="en-US" dirty="0"/>
          </a:p>
        </p:txBody>
      </p:sp>
      <p:sp>
        <p:nvSpPr>
          <p:cNvPr id="3" name="Title 2"/>
          <p:cNvSpPr>
            <a:spLocks noGrp="1"/>
          </p:cNvSpPr>
          <p:nvPr>
            <p:ph type="ctrTitle"/>
          </p:nvPr>
        </p:nvSpPr>
        <p:spPr/>
        <p:txBody>
          <a:bodyPr/>
          <a:lstStyle/>
          <a:p>
            <a:r>
              <a:rPr lang="en-US" dirty="0" smtClean="0"/>
              <a:t>CSE 470/598</a:t>
            </a:r>
            <a:br>
              <a:rPr lang="en-US" dirty="0" smtClean="0"/>
            </a:br>
            <a:r>
              <a:rPr lang="en-US" dirty="0" smtClean="0"/>
              <a:t>Ray Tracing</a:t>
            </a:r>
            <a:endParaRPr lang="en-US" dirty="0"/>
          </a:p>
        </p:txBody>
      </p:sp>
      <p:pic>
        <p:nvPicPr>
          <p:cNvPr id="4" name="Picture 7" descr="ASU Logo1"/>
          <p:cNvPicPr>
            <a:picLocks noChangeAspect="1" noChangeArrowheads="1"/>
          </p:cNvPicPr>
          <p:nvPr/>
        </p:nvPicPr>
        <p:blipFill>
          <a:blip r:embed="rId2" cstate="print"/>
          <a:srcRect/>
          <a:stretch>
            <a:fillRect/>
          </a:stretch>
        </p:blipFill>
        <p:spPr bwMode="auto">
          <a:xfrm>
            <a:off x="5486400" y="5486400"/>
            <a:ext cx="3384550" cy="1077913"/>
          </a:xfrm>
          <a:prstGeom prst="rect">
            <a:avLst/>
          </a:prstGeom>
          <a:noFill/>
          <a:ln w="9525">
            <a:noFill/>
            <a:miter lim="800000"/>
            <a:headEnd/>
            <a:tailEnd/>
          </a:ln>
        </p:spPr>
      </p:pic>
      <p:pic>
        <p:nvPicPr>
          <p:cNvPr id="1026" name="Picture 2" descr="C:\Users\cadlabadmin\Desktop\tumblr_lp2so4aYv71r0cv6do1_500.gif"/>
          <p:cNvPicPr>
            <a:picLocks noChangeAspect="1" noChangeArrowheads="1" noCrop="1"/>
          </p:cNvPicPr>
          <p:nvPr/>
        </p:nvPicPr>
        <p:blipFill>
          <a:blip r:embed="rId3" cstate="print"/>
          <a:srcRect/>
          <a:stretch>
            <a:fillRect/>
          </a:stretch>
        </p:blipFill>
        <p:spPr bwMode="auto">
          <a:xfrm>
            <a:off x="304800" y="4919662"/>
            <a:ext cx="2787651" cy="2090738"/>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Primary </a:t>
            </a:r>
            <a:r>
              <a:rPr lang="en-US" dirty="0" err="1"/>
              <a:t>vs</a:t>
            </a:r>
            <a:r>
              <a:rPr lang="en-US" dirty="0"/>
              <a:t> Secondary Rays</a:t>
            </a:r>
          </a:p>
        </p:txBody>
      </p:sp>
      <p:sp>
        <p:nvSpPr>
          <p:cNvPr id="3" name="Content Placeholder 2"/>
          <p:cNvSpPr>
            <a:spLocks noGrp="1"/>
          </p:cNvSpPr>
          <p:nvPr>
            <p:ph sz="quarter" idx="1"/>
          </p:nvPr>
        </p:nvSpPr>
        <p:spPr/>
        <p:txBody>
          <a:bodyPr/>
          <a:lstStyle/>
          <a:p>
            <a:endParaRPr lang="en-US"/>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447800"/>
            <a:ext cx="7772400" cy="4663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65171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Primary vs. Secondary Rays</a:t>
            </a:r>
            <a:endParaRPr lang="en-US" dirty="0"/>
          </a:p>
        </p:txBody>
      </p:sp>
      <p:sp>
        <p:nvSpPr>
          <p:cNvPr id="3" name="Content Placeholder 2"/>
          <p:cNvSpPr>
            <a:spLocks noGrp="1"/>
          </p:cNvSpPr>
          <p:nvPr>
            <p:ph sz="quarter" idx="1"/>
          </p:nvPr>
        </p:nvSpPr>
        <p:spPr/>
        <p:txBody>
          <a:bodyPr/>
          <a:lstStyle/>
          <a:p>
            <a:endParaRPr lang="en-US"/>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447800"/>
            <a:ext cx="7848600" cy="4709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65171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Primary vs. Secondary Rays</a:t>
            </a:r>
            <a:endParaRPr lang="en-US" dirty="0"/>
          </a:p>
        </p:txBody>
      </p:sp>
      <p:sp>
        <p:nvSpPr>
          <p:cNvPr id="3" name="Content Placeholder 2"/>
          <p:cNvSpPr>
            <a:spLocks noGrp="1"/>
          </p:cNvSpPr>
          <p:nvPr>
            <p:ph sz="quarter" idx="1"/>
          </p:nvPr>
        </p:nvSpPr>
        <p:spPr/>
        <p:txBody>
          <a:bodyPr>
            <a:normAutofit/>
          </a:bodyPr>
          <a:lstStyle/>
          <a:p>
            <a:r>
              <a:rPr lang="en-US" dirty="0"/>
              <a:t>The blue lines in this picture are reflected rays. </a:t>
            </a:r>
            <a:endParaRPr lang="en-US" dirty="0" smtClean="0"/>
          </a:p>
          <a:p>
            <a:r>
              <a:rPr lang="en-US" dirty="0" smtClean="0"/>
              <a:t>For </a:t>
            </a:r>
            <a:r>
              <a:rPr lang="en-US" dirty="0"/>
              <a:t>reflection, they simply bounce off the surface. How to do that exactly will be addressed in a moment. </a:t>
            </a:r>
          </a:p>
          <a:p>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819400"/>
            <a:ext cx="5867400" cy="352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23565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Primary vs. Secondary Rays</a:t>
            </a:r>
            <a:endParaRPr lang="en-US" dirty="0"/>
          </a:p>
        </p:txBody>
      </p:sp>
      <p:sp>
        <p:nvSpPr>
          <p:cNvPr id="3" name="Content Placeholder 2"/>
          <p:cNvSpPr>
            <a:spLocks noGrp="1"/>
          </p:cNvSpPr>
          <p:nvPr>
            <p:ph sz="quarter" idx="1"/>
          </p:nvPr>
        </p:nvSpPr>
        <p:spPr/>
        <p:txBody>
          <a:bodyPr>
            <a:normAutofit/>
          </a:bodyPr>
          <a:lstStyle/>
          <a:p>
            <a:r>
              <a:rPr lang="en-US" dirty="0" smtClean="0"/>
              <a:t>The green lines are refracted rays. These are a bit harder to calculate than reflected rays, but it's quite doable. </a:t>
            </a:r>
          </a:p>
          <a:p>
            <a:r>
              <a:rPr lang="en-US" dirty="0" smtClean="0"/>
              <a:t>It involves refraction indices and a law formulated by Mr. Snell</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3002280"/>
            <a:ext cx="5257800" cy="3154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6287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Primary vs. Secondary Rays</a:t>
            </a:r>
            <a:endParaRPr lang="en-US" dirty="0"/>
          </a:p>
        </p:txBody>
      </p:sp>
      <p:sp>
        <p:nvSpPr>
          <p:cNvPr id="3" name="Content Placeholder 2"/>
          <p:cNvSpPr>
            <a:spLocks noGrp="1"/>
          </p:cNvSpPr>
          <p:nvPr>
            <p:ph sz="quarter" idx="1"/>
          </p:nvPr>
        </p:nvSpPr>
        <p:spPr/>
        <p:txBody>
          <a:bodyPr>
            <a:normAutofit/>
          </a:bodyPr>
          <a:lstStyle/>
          <a:p>
            <a:r>
              <a:rPr lang="en-US" dirty="0" smtClean="0"/>
              <a:t>The red lines are rays used to probe a light source. </a:t>
            </a:r>
          </a:p>
          <a:p>
            <a:r>
              <a:rPr lang="en-US" dirty="0" smtClean="0"/>
              <a:t>Basically, when you want to calculate the diffuse lighting, you multiply the dot product by 1 if the light source is visible from the intersection point, or 0 if it is occluded. </a:t>
            </a:r>
          </a:p>
          <a:p>
            <a:r>
              <a:rPr lang="en-US" dirty="0" smtClean="0"/>
              <a:t>Or 0.5 if half of the light source is visible. </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3612" y="3810000"/>
            <a:ext cx="4343400" cy="2606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6287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Primary vs. Secondary Rays</a:t>
            </a: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smtClean="0"/>
              <a:t>If you follow one of the yellow rays starting at the camera, you will notice that each ray spawns a whole set of secondary rays: </a:t>
            </a:r>
          </a:p>
          <a:p>
            <a:r>
              <a:rPr lang="en-US" dirty="0" smtClean="0"/>
              <a:t>One reflected ray, one refracted ray and one shadow ray per light source. </a:t>
            </a:r>
          </a:p>
          <a:p>
            <a:r>
              <a:rPr lang="en-US" dirty="0" smtClean="0"/>
              <a:t>After being spawned, each of these rays (except for shadow rays) is treated as a normal ray. </a:t>
            </a:r>
          </a:p>
          <a:p>
            <a:r>
              <a:rPr lang="en-US" dirty="0" smtClean="0"/>
              <a:t>That means that a reflected ray may be reflected and refracted again, and again, and again… </a:t>
            </a:r>
          </a:p>
          <a:p>
            <a:r>
              <a:rPr lang="en-US" dirty="0" smtClean="0"/>
              <a:t>This technique is called 'recursive </a:t>
            </a:r>
            <a:r>
              <a:rPr lang="en-US" dirty="0" err="1" smtClean="0"/>
              <a:t>raytracing</a:t>
            </a:r>
            <a:r>
              <a:rPr lang="en-US" dirty="0" smtClean="0"/>
              <a:t>'. </a:t>
            </a:r>
          </a:p>
          <a:p>
            <a:r>
              <a:rPr lang="en-US" dirty="0" smtClean="0"/>
              <a:t>Each new ray adds to the color that its ancestor gathers, and so finally each ray contributes to the color of the pixel that the primary ray was originally shot through. </a:t>
            </a:r>
          </a:p>
          <a:p>
            <a:r>
              <a:rPr lang="en-US" dirty="0" smtClean="0"/>
              <a:t>To prevent endless loops and excessive rendering time, there is usually a limit on the depth of the recursion.</a:t>
            </a:r>
          </a:p>
          <a:p>
            <a:endParaRPr lang="en-US" dirty="0"/>
          </a:p>
        </p:txBody>
      </p:sp>
    </p:spTree>
    <p:extLst>
      <p:ext uri="{BB962C8B-B14F-4D97-AF65-F5344CB8AC3E}">
        <p14:creationId xmlns:p14="http://schemas.microsoft.com/office/powerpoint/2010/main" val="4156287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Reflections</a:t>
            </a:r>
            <a:endParaRPr lang="en-US" dirty="0"/>
          </a:p>
        </p:txBody>
      </p:sp>
      <p:sp>
        <p:nvSpPr>
          <p:cNvPr id="3" name="Content Placeholder 2"/>
          <p:cNvSpPr>
            <a:spLocks noGrp="1"/>
          </p:cNvSpPr>
          <p:nvPr>
            <p:ph sz="quarter" idx="1"/>
          </p:nvPr>
        </p:nvSpPr>
        <p:spPr/>
        <p:txBody>
          <a:bodyPr/>
          <a:lstStyle/>
          <a:p>
            <a:r>
              <a:rPr lang="en-US" dirty="0"/>
              <a:t>To reflect a ray of a surface with a known surface normal, the following formula is used:</a:t>
            </a:r>
          </a:p>
          <a:p>
            <a:r>
              <a:rPr lang="en-US" dirty="0" smtClean="0"/>
              <a:t> </a:t>
            </a:r>
            <a:r>
              <a:rPr lang="en-US" dirty="0"/>
              <a:t>R = V – 2 * (V·N) * N </a:t>
            </a:r>
            <a:endParaRPr lang="en-US" dirty="0" smtClean="0"/>
          </a:p>
          <a:p>
            <a:r>
              <a:rPr lang="en-US" dirty="0" smtClean="0"/>
              <a:t>(</a:t>
            </a:r>
            <a:r>
              <a:rPr lang="en-US" dirty="0"/>
              <a:t>where R is the reflected vector, V is the incoming vector and N is the surface normal) </a:t>
            </a:r>
          </a:p>
          <a:p>
            <a:endParaRPr lang="en-US" dirty="0"/>
          </a:p>
        </p:txBody>
      </p:sp>
    </p:spTree>
    <p:extLst>
      <p:ext uri="{BB962C8B-B14F-4D97-AF65-F5344CB8AC3E}">
        <p14:creationId xmlns:p14="http://schemas.microsoft.com/office/powerpoint/2010/main" val="15159785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Reflection</a:t>
            </a:r>
            <a:endParaRPr lang="en-US" dirty="0"/>
          </a:p>
        </p:txBody>
      </p:sp>
      <p:sp>
        <p:nvSpPr>
          <p:cNvPr id="3" name="Content Placeholder 2"/>
          <p:cNvSpPr>
            <a:spLocks noGrp="1"/>
          </p:cNvSpPr>
          <p:nvPr>
            <p:ph sz="quarter" idx="1"/>
          </p:nvPr>
        </p:nvSpPr>
        <p:spPr>
          <a:xfrm>
            <a:off x="914400" y="1447800"/>
            <a:ext cx="7772400" cy="5181600"/>
          </a:xfrm>
        </p:spPr>
        <p:txBody>
          <a:bodyPr>
            <a:normAutofit fontScale="85000" lnSpcReduction="20000"/>
          </a:bodyPr>
          <a:lstStyle/>
          <a:p>
            <a:pPr marL="0" indent="0">
              <a:buNone/>
            </a:pPr>
            <a:r>
              <a:rPr lang="en-US" dirty="0"/>
              <a:t>// calculate reflection </a:t>
            </a:r>
            <a:endParaRPr lang="en-US" dirty="0" smtClean="0"/>
          </a:p>
          <a:p>
            <a:pPr marL="0" indent="0">
              <a:buNone/>
            </a:pPr>
            <a:r>
              <a:rPr lang="en-US" dirty="0" smtClean="0"/>
              <a:t>float </a:t>
            </a:r>
            <a:r>
              <a:rPr lang="en-US" dirty="0" err="1"/>
              <a:t>refl</a:t>
            </a:r>
            <a:r>
              <a:rPr lang="en-US" dirty="0"/>
              <a:t> = prim-&gt;</a:t>
            </a:r>
            <a:r>
              <a:rPr lang="en-US" dirty="0" err="1"/>
              <a:t>GetMaterial</a:t>
            </a:r>
            <a:r>
              <a:rPr lang="en-US" dirty="0"/>
              <a:t>()-&gt;</a:t>
            </a:r>
            <a:r>
              <a:rPr lang="en-US" dirty="0" err="1"/>
              <a:t>GetReflection</a:t>
            </a:r>
            <a:r>
              <a:rPr lang="en-US" dirty="0"/>
              <a:t>(); </a:t>
            </a:r>
            <a:endParaRPr lang="en-US" dirty="0" smtClean="0"/>
          </a:p>
          <a:p>
            <a:pPr marL="0" indent="0">
              <a:buNone/>
            </a:pPr>
            <a:r>
              <a:rPr lang="en-US" dirty="0" smtClean="0"/>
              <a:t>if </a:t>
            </a:r>
            <a:r>
              <a:rPr lang="en-US" dirty="0"/>
              <a:t>(</a:t>
            </a:r>
            <a:r>
              <a:rPr lang="en-US" dirty="0" err="1"/>
              <a:t>refl</a:t>
            </a:r>
            <a:r>
              <a:rPr lang="en-US" dirty="0"/>
              <a:t> &gt; 0.0f) { </a:t>
            </a:r>
            <a:endParaRPr lang="en-US" dirty="0" smtClean="0"/>
          </a:p>
          <a:p>
            <a:pPr marL="0" indent="0">
              <a:buNone/>
            </a:pPr>
            <a:r>
              <a:rPr lang="en-US" dirty="0"/>
              <a:t>	</a:t>
            </a:r>
            <a:r>
              <a:rPr lang="en-US" dirty="0" smtClean="0"/>
              <a:t>vector3 </a:t>
            </a:r>
            <a:r>
              <a:rPr lang="en-US" dirty="0"/>
              <a:t>N = prim-&gt;</a:t>
            </a:r>
            <a:r>
              <a:rPr lang="en-US" dirty="0" err="1"/>
              <a:t>GetNormal</a:t>
            </a:r>
            <a:r>
              <a:rPr lang="en-US" dirty="0"/>
              <a:t>( pi ); </a:t>
            </a:r>
            <a:endParaRPr lang="en-US" dirty="0" smtClean="0"/>
          </a:p>
          <a:p>
            <a:pPr marL="0" indent="0">
              <a:buNone/>
            </a:pPr>
            <a:r>
              <a:rPr lang="en-US" dirty="0"/>
              <a:t>	</a:t>
            </a:r>
            <a:r>
              <a:rPr lang="en-US" dirty="0" smtClean="0"/>
              <a:t>vector3 </a:t>
            </a:r>
            <a:r>
              <a:rPr lang="en-US" dirty="0"/>
              <a:t>R = </a:t>
            </a:r>
            <a:r>
              <a:rPr lang="en-US" dirty="0" err="1"/>
              <a:t>a_Ray.GetDirection</a:t>
            </a:r>
            <a:r>
              <a:rPr lang="en-US" dirty="0"/>
              <a:t>() - 2.0f * </a:t>
            </a:r>
            <a:endParaRPr lang="en-US" dirty="0" smtClean="0"/>
          </a:p>
          <a:p>
            <a:pPr marL="0" indent="0">
              <a:buNone/>
            </a:pPr>
            <a:r>
              <a:rPr lang="en-US" dirty="0"/>
              <a:t>	</a:t>
            </a:r>
            <a:r>
              <a:rPr lang="en-US" dirty="0" smtClean="0"/>
              <a:t>		DOT</a:t>
            </a:r>
            <a:r>
              <a:rPr lang="en-US" dirty="0"/>
              <a:t>( </a:t>
            </a:r>
            <a:r>
              <a:rPr lang="en-US" dirty="0" err="1"/>
              <a:t>a_Ray.GetDirection</a:t>
            </a:r>
            <a:r>
              <a:rPr lang="en-US" dirty="0"/>
              <a:t>(), N ) * N; </a:t>
            </a:r>
            <a:endParaRPr lang="en-US" dirty="0" smtClean="0"/>
          </a:p>
          <a:p>
            <a:pPr marL="0" indent="0">
              <a:buNone/>
            </a:pPr>
            <a:r>
              <a:rPr lang="en-US" dirty="0"/>
              <a:t>	</a:t>
            </a:r>
            <a:r>
              <a:rPr lang="en-US" dirty="0" smtClean="0"/>
              <a:t>if </a:t>
            </a:r>
            <a:r>
              <a:rPr lang="en-US" dirty="0"/>
              <a:t>(</a:t>
            </a:r>
            <a:r>
              <a:rPr lang="en-US" dirty="0" err="1"/>
              <a:t>a_Depth</a:t>
            </a:r>
            <a:r>
              <a:rPr lang="en-US" dirty="0"/>
              <a:t> &lt; TRACEDEPTH) { </a:t>
            </a:r>
            <a:endParaRPr lang="en-US" dirty="0" smtClean="0"/>
          </a:p>
          <a:p>
            <a:pPr marL="0" indent="0">
              <a:buNone/>
            </a:pPr>
            <a:r>
              <a:rPr lang="en-US" dirty="0"/>
              <a:t>	</a:t>
            </a:r>
            <a:r>
              <a:rPr lang="en-US" dirty="0" smtClean="0"/>
              <a:t>	Color </a:t>
            </a:r>
            <a:r>
              <a:rPr lang="en-US" dirty="0" err="1"/>
              <a:t>rcol</a:t>
            </a:r>
            <a:r>
              <a:rPr lang="en-US" dirty="0"/>
              <a:t>( 0, 0, 0 ); </a:t>
            </a:r>
            <a:endParaRPr lang="en-US" dirty="0" smtClean="0"/>
          </a:p>
          <a:p>
            <a:pPr marL="0" indent="0">
              <a:buNone/>
            </a:pPr>
            <a:r>
              <a:rPr lang="en-US" dirty="0"/>
              <a:t>	</a:t>
            </a:r>
            <a:r>
              <a:rPr lang="en-US" dirty="0" smtClean="0"/>
              <a:t>	float </a:t>
            </a:r>
            <a:r>
              <a:rPr lang="en-US" dirty="0" err="1"/>
              <a:t>dist</a:t>
            </a:r>
            <a:r>
              <a:rPr lang="en-US" dirty="0"/>
              <a:t>; </a:t>
            </a:r>
            <a:endParaRPr lang="en-US" dirty="0" smtClean="0"/>
          </a:p>
          <a:p>
            <a:pPr marL="0" indent="0">
              <a:buNone/>
            </a:pPr>
            <a:r>
              <a:rPr lang="en-US" dirty="0"/>
              <a:t>	</a:t>
            </a:r>
            <a:r>
              <a:rPr lang="en-US" dirty="0" smtClean="0"/>
              <a:t>	</a:t>
            </a:r>
            <a:r>
              <a:rPr lang="en-US" dirty="0" err="1" smtClean="0"/>
              <a:t>Raytrace</a:t>
            </a:r>
            <a:r>
              <a:rPr lang="en-US" dirty="0"/>
              <a:t>( Ray( pi + R * EPSILON, R ), </a:t>
            </a:r>
            <a:r>
              <a:rPr lang="en-US" dirty="0" err="1"/>
              <a:t>rcol</a:t>
            </a:r>
            <a:r>
              <a:rPr lang="en-US" dirty="0"/>
              <a:t>, </a:t>
            </a:r>
            <a:r>
              <a:rPr lang="en-US" dirty="0" smtClean="0"/>
              <a:t>					</a:t>
            </a:r>
            <a:r>
              <a:rPr lang="en-US" dirty="0" err="1" smtClean="0"/>
              <a:t>a_Depth</a:t>
            </a:r>
            <a:r>
              <a:rPr lang="en-US" dirty="0" smtClean="0"/>
              <a:t> </a:t>
            </a:r>
            <a:r>
              <a:rPr lang="en-US" dirty="0"/>
              <a:t>+ 1, </a:t>
            </a:r>
            <a:r>
              <a:rPr lang="en-US" dirty="0" err="1"/>
              <a:t>a_RIndex</a:t>
            </a:r>
            <a:r>
              <a:rPr lang="en-US" dirty="0"/>
              <a:t>, </a:t>
            </a:r>
            <a:r>
              <a:rPr lang="en-US" dirty="0" err="1"/>
              <a:t>dist</a:t>
            </a:r>
            <a:r>
              <a:rPr lang="en-US" dirty="0"/>
              <a:t> ); </a:t>
            </a:r>
            <a:endParaRPr lang="en-US" dirty="0" smtClean="0"/>
          </a:p>
          <a:p>
            <a:pPr marL="0" indent="0">
              <a:buNone/>
            </a:pPr>
            <a:r>
              <a:rPr lang="en-US" dirty="0" smtClean="0"/>
              <a:t>		</a:t>
            </a:r>
            <a:r>
              <a:rPr lang="en-US" dirty="0" err="1" smtClean="0"/>
              <a:t>a_Acc</a:t>
            </a:r>
            <a:r>
              <a:rPr lang="en-US" dirty="0" smtClean="0"/>
              <a:t> </a:t>
            </a:r>
            <a:r>
              <a:rPr lang="en-US" dirty="0"/>
              <a:t>+= </a:t>
            </a:r>
            <a:r>
              <a:rPr lang="en-US" dirty="0" err="1"/>
              <a:t>refl</a:t>
            </a:r>
            <a:r>
              <a:rPr lang="en-US" dirty="0"/>
              <a:t> * </a:t>
            </a:r>
            <a:r>
              <a:rPr lang="en-US" dirty="0" err="1"/>
              <a:t>rcol</a:t>
            </a:r>
            <a:r>
              <a:rPr lang="en-US" dirty="0"/>
              <a:t> </a:t>
            </a:r>
            <a:r>
              <a:rPr lang="en-US" dirty="0" smtClean="0"/>
              <a:t>*</a:t>
            </a:r>
          </a:p>
          <a:p>
            <a:pPr marL="0" indent="0">
              <a:buNone/>
            </a:pPr>
            <a:r>
              <a:rPr lang="en-US" dirty="0"/>
              <a:t>	</a:t>
            </a:r>
            <a:r>
              <a:rPr lang="en-US" dirty="0" smtClean="0"/>
              <a:t>			 </a:t>
            </a:r>
            <a:r>
              <a:rPr lang="en-US" dirty="0"/>
              <a:t>prim-&gt;</a:t>
            </a:r>
            <a:r>
              <a:rPr lang="en-US" dirty="0" err="1"/>
              <a:t>GetMaterial</a:t>
            </a:r>
            <a:r>
              <a:rPr lang="en-US" dirty="0"/>
              <a:t>()-&gt;</a:t>
            </a:r>
            <a:r>
              <a:rPr lang="en-US" dirty="0" err="1"/>
              <a:t>GetColor</a:t>
            </a:r>
            <a:r>
              <a:rPr lang="en-US" dirty="0"/>
              <a:t>(); </a:t>
            </a:r>
            <a:endParaRPr lang="en-US" dirty="0" smtClean="0"/>
          </a:p>
          <a:p>
            <a:pPr marL="0" indent="0">
              <a:buNone/>
            </a:pPr>
            <a:r>
              <a:rPr lang="en-US" dirty="0"/>
              <a:t>	</a:t>
            </a:r>
            <a:r>
              <a:rPr lang="en-US" dirty="0" smtClean="0"/>
              <a:t>} </a:t>
            </a:r>
          </a:p>
          <a:p>
            <a:pPr marL="0" indent="0">
              <a:buNone/>
            </a:pPr>
            <a:r>
              <a:rPr lang="en-US" dirty="0" smtClean="0"/>
              <a:t>}</a:t>
            </a:r>
            <a:endParaRPr lang="en-US" dirty="0"/>
          </a:p>
        </p:txBody>
      </p:sp>
    </p:spTree>
    <p:extLst>
      <p:ext uri="{BB962C8B-B14F-4D97-AF65-F5344CB8AC3E}">
        <p14:creationId xmlns:p14="http://schemas.microsoft.com/office/powerpoint/2010/main" val="25609244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Better Lighting?</a:t>
            </a:r>
            <a:endParaRPr lang="en-US" dirty="0"/>
          </a:p>
        </p:txBody>
      </p:sp>
      <p:sp>
        <p:nvSpPr>
          <p:cNvPr id="3" name="Content Placeholder 2"/>
          <p:cNvSpPr>
            <a:spLocks noGrp="1"/>
          </p:cNvSpPr>
          <p:nvPr>
            <p:ph sz="quarter" idx="1"/>
          </p:nvPr>
        </p:nvSpPr>
        <p:spPr/>
        <p:txBody>
          <a:bodyPr/>
          <a:lstStyle/>
          <a:p>
            <a:r>
              <a:rPr lang="en-US" dirty="0"/>
              <a:t>Creating 'perfect' lighting is extremely complex, so we will have to revert to an approximation. </a:t>
            </a:r>
            <a:endParaRPr lang="en-US" dirty="0" smtClean="0"/>
          </a:p>
          <a:p>
            <a:r>
              <a:rPr lang="en-US" dirty="0" smtClean="0"/>
              <a:t>While </a:t>
            </a:r>
            <a:r>
              <a:rPr lang="en-US" dirty="0"/>
              <a:t>the diffuse shading we used so far is excellent for soft looking objects, it's not so great for shiny materials. </a:t>
            </a:r>
            <a:endParaRPr lang="en-US" dirty="0" smtClean="0"/>
          </a:p>
          <a:p>
            <a:r>
              <a:rPr lang="en-US" dirty="0" smtClean="0"/>
              <a:t>Besides</a:t>
            </a:r>
            <a:r>
              <a:rPr lang="en-US" dirty="0"/>
              <a:t>, it doesn't give us any control at all, other than the intensity of the lighting.</a:t>
            </a:r>
          </a:p>
        </p:txBody>
      </p:sp>
    </p:spTree>
    <p:extLst>
      <p:ext uri="{BB962C8B-B14F-4D97-AF65-F5344CB8AC3E}">
        <p14:creationId xmlns:p14="http://schemas.microsoft.com/office/powerpoint/2010/main" val="23898897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Diffuse and Specular</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a:t>The diffuse shading is </a:t>
            </a:r>
            <a:r>
              <a:rPr lang="en-US" dirty="0" smtClean="0"/>
              <a:t>ok: </a:t>
            </a:r>
          </a:p>
          <a:p>
            <a:r>
              <a:rPr lang="en-US" dirty="0" smtClean="0"/>
              <a:t>A </a:t>
            </a:r>
            <a:r>
              <a:rPr lang="en-US" dirty="0"/>
              <a:t>diffuse material scatters light in all directions, and so its brightest spit is exactly there where the material faces the light source. </a:t>
            </a:r>
            <a:endParaRPr lang="en-US" dirty="0" smtClean="0"/>
          </a:p>
          <a:p>
            <a:r>
              <a:rPr lang="en-US" dirty="0" smtClean="0"/>
              <a:t>Taking </a:t>
            </a:r>
            <a:r>
              <a:rPr lang="en-US" dirty="0"/>
              <a:t>the dot product between the normal and a vector to the light gives this result. </a:t>
            </a:r>
          </a:p>
          <a:p>
            <a:r>
              <a:rPr lang="en-US" dirty="0"/>
              <a:t>Specular shading is a bit different: </a:t>
            </a:r>
            <a:endParaRPr lang="en-US" dirty="0" smtClean="0"/>
          </a:p>
          <a:p>
            <a:r>
              <a:rPr lang="en-US" dirty="0" smtClean="0"/>
              <a:t>Basically</a:t>
            </a:r>
            <a:r>
              <a:rPr lang="en-US" dirty="0"/>
              <a:t>, the specular highlight is a diffuse reflection of the light source. </a:t>
            </a:r>
            <a:endParaRPr lang="en-US" dirty="0" smtClean="0"/>
          </a:p>
          <a:p>
            <a:r>
              <a:rPr lang="en-US" dirty="0" err="1" smtClean="0"/>
              <a:t>Phong</a:t>
            </a:r>
            <a:r>
              <a:rPr lang="en-US" dirty="0" smtClean="0"/>
              <a:t> </a:t>
            </a:r>
            <a:r>
              <a:rPr lang="en-US" dirty="0"/>
              <a:t>suggested the following lighting model, that indeed takes the reflected vector into account</a:t>
            </a:r>
            <a:r>
              <a:rPr lang="en-US" dirty="0" smtClean="0"/>
              <a:t>:</a:t>
            </a:r>
          </a:p>
          <a:p>
            <a:r>
              <a:rPr lang="en-US" dirty="0"/>
              <a:t>intensity = diffuse * (L.N) + specular * (V.R)n</a:t>
            </a:r>
          </a:p>
          <a:p>
            <a:endParaRPr lang="en-US" dirty="0"/>
          </a:p>
        </p:txBody>
      </p:sp>
    </p:spTree>
    <p:extLst>
      <p:ext uri="{BB962C8B-B14F-4D97-AF65-F5344CB8AC3E}">
        <p14:creationId xmlns:p14="http://schemas.microsoft.com/office/powerpoint/2010/main" val="26306663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Disclaimer</a:t>
            </a:r>
            <a:endParaRPr lang="en-US"/>
          </a:p>
        </p:txBody>
      </p:sp>
      <p:sp>
        <p:nvSpPr>
          <p:cNvPr id="3" name="Content Placeholder 2"/>
          <p:cNvSpPr>
            <a:spLocks noGrp="1"/>
          </p:cNvSpPr>
          <p:nvPr>
            <p:ph sz="quarter" idx="1"/>
          </p:nvPr>
        </p:nvSpPr>
        <p:spPr/>
        <p:txBody>
          <a:bodyPr/>
          <a:lstStyle/>
          <a:p>
            <a:pPr>
              <a:lnSpc>
                <a:spcPct val="80000"/>
              </a:lnSpc>
            </a:pPr>
            <a:r>
              <a:rPr lang="en-US" dirty="0" smtClean="0"/>
              <a:t>These slides can only be used as study material for the class 470 at ASU</a:t>
            </a:r>
          </a:p>
          <a:p>
            <a:pPr>
              <a:lnSpc>
                <a:spcPct val="80000"/>
              </a:lnSpc>
            </a:pPr>
            <a:r>
              <a:rPr lang="en-US" dirty="0" smtClean="0"/>
              <a:t>The slides cannot be distributed or used for another purpose</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Specular</a:t>
            </a:r>
            <a:endParaRPr lang="en-US" dirty="0"/>
          </a:p>
        </p:txBody>
      </p:sp>
      <p:sp>
        <p:nvSpPr>
          <p:cNvPr id="3" name="Content Placeholder 2"/>
          <p:cNvSpPr>
            <a:spLocks noGrp="1"/>
          </p:cNvSpPr>
          <p:nvPr>
            <p:ph sz="quarter" idx="1"/>
          </p:nvPr>
        </p:nvSpPr>
        <p:spPr/>
        <p:txBody>
          <a:bodyPr>
            <a:normAutofit lnSpcReduction="10000"/>
          </a:bodyPr>
          <a:lstStyle/>
          <a:p>
            <a:pPr marL="0" indent="0">
              <a:buNone/>
            </a:pPr>
            <a:r>
              <a:rPr lang="en-US" dirty="0"/>
              <a:t>vector3 V = </a:t>
            </a:r>
            <a:r>
              <a:rPr lang="en-US" dirty="0" err="1"/>
              <a:t>a_Ray.GetDirection</a:t>
            </a:r>
            <a:r>
              <a:rPr lang="en-US" dirty="0"/>
              <a:t>(); </a:t>
            </a:r>
            <a:endParaRPr lang="en-US" dirty="0" smtClean="0"/>
          </a:p>
          <a:p>
            <a:pPr marL="0" indent="0">
              <a:buNone/>
            </a:pPr>
            <a:r>
              <a:rPr lang="en-US" dirty="0" smtClean="0"/>
              <a:t>vector3 </a:t>
            </a:r>
            <a:r>
              <a:rPr lang="en-US" dirty="0"/>
              <a:t>R = L - 2.0f * DOT( L, N ) * N; </a:t>
            </a:r>
            <a:endParaRPr lang="en-US" dirty="0" smtClean="0"/>
          </a:p>
          <a:p>
            <a:pPr marL="0" indent="0">
              <a:buNone/>
            </a:pPr>
            <a:r>
              <a:rPr lang="en-US" dirty="0" smtClean="0"/>
              <a:t>float </a:t>
            </a:r>
            <a:r>
              <a:rPr lang="en-US" dirty="0"/>
              <a:t>dot = DOT( V, R ); </a:t>
            </a:r>
            <a:endParaRPr lang="en-US" dirty="0" smtClean="0"/>
          </a:p>
          <a:p>
            <a:pPr marL="0" indent="0">
              <a:buNone/>
            </a:pPr>
            <a:r>
              <a:rPr lang="en-US" dirty="0" smtClean="0"/>
              <a:t>if </a:t>
            </a:r>
            <a:r>
              <a:rPr lang="en-US" dirty="0"/>
              <a:t>(dot &gt; 0) { </a:t>
            </a:r>
            <a:endParaRPr lang="en-US" dirty="0" smtClean="0"/>
          </a:p>
          <a:p>
            <a:pPr marL="0" indent="0">
              <a:buNone/>
            </a:pPr>
            <a:r>
              <a:rPr lang="en-US" dirty="0"/>
              <a:t>	</a:t>
            </a:r>
            <a:r>
              <a:rPr lang="en-US" dirty="0" smtClean="0"/>
              <a:t>float </a:t>
            </a:r>
            <a:r>
              <a:rPr lang="en-US" dirty="0"/>
              <a:t>spec = </a:t>
            </a:r>
            <a:r>
              <a:rPr lang="en-US" dirty="0" err="1"/>
              <a:t>powf</a:t>
            </a:r>
            <a:r>
              <a:rPr lang="en-US" dirty="0"/>
              <a:t>( dot, 20 ) * </a:t>
            </a:r>
            <a:endParaRPr lang="en-US" dirty="0" smtClean="0"/>
          </a:p>
          <a:p>
            <a:pPr marL="0" indent="0">
              <a:buNone/>
            </a:pPr>
            <a:r>
              <a:rPr lang="en-US" dirty="0"/>
              <a:t>	</a:t>
            </a:r>
            <a:r>
              <a:rPr lang="en-US" dirty="0" smtClean="0"/>
              <a:t>		prim-</a:t>
            </a:r>
            <a:r>
              <a:rPr lang="en-US" dirty="0"/>
              <a:t>&gt;</a:t>
            </a:r>
            <a:r>
              <a:rPr lang="en-US" dirty="0" err="1"/>
              <a:t>GetMaterial</a:t>
            </a:r>
            <a:r>
              <a:rPr lang="en-US" dirty="0"/>
              <a:t>()-&gt;</a:t>
            </a:r>
            <a:r>
              <a:rPr lang="en-US" dirty="0" err="1"/>
              <a:t>GetSpecular</a:t>
            </a:r>
            <a:r>
              <a:rPr lang="en-US" dirty="0"/>
              <a:t>() * </a:t>
            </a:r>
            <a:r>
              <a:rPr lang="en-US" dirty="0" smtClean="0"/>
              <a:t>			shade</a:t>
            </a:r>
            <a:r>
              <a:rPr lang="en-US" dirty="0"/>
              <a:t>; </a:t>
            </a:r>
            <a:endParaRPr lang="en-US" dirty="0" smtClean="0"/>
          </a:p>
          <a:p>
            <a:pPr marL="0" indent="0">
              <a:buNone/>
            </a:pPr>
            <a:r>
              <a:rPr lang="en-US" dirty="0"/>
              <a:t>	</a:t>
            </a:r>
            <a:r>
              <a:rPr lang="en-US" dirty="0" smtClean="0"/>
              <a:t>// </a:t>
            </a:r>
            <a:r>
              <a:rPr lang="en-US" dirty="0"/>
              <a:t>add specular component to ray </a:t>
            </a:r>
            <a:r>
              <a:rPr lang="en-US" dirty="0" smtClean="0"/>
              <a:t>color</a:t>
            </a:r>
          </a:p>
          <a:p>
            <a:pPr marL="0" indent="0">
              <a:buNone/>
            </a:pPr>
            <a:r>
              <a:rPr lang="en-US" dirty="0"/>
              <a:t>	</a:t>
            </a:r>
            <a:r>
              <a:rPr lang="en-US" dirty="0" smtClean="0"/>
              <a:t> </a:t>
            </a:r>
            <a:r>
              <a:rPr lang="en-US" dirty="0" err="1"/>
              <a:t>a_Acc</a:t>
            </a:r>
            <a:r>
              <a:rPr lang="en-US" dirty="0"/>
              <a:t> += spec * light-&gt;</a:t>
            </a:r>
            <a:r>
              <a:rPr lang="en-US" dirty="0" err="1"/>
              <a:t>GetMaterial</a:t>
            </a:r>
            <a:r>
              <a:rPr lang="en-US" dirty="0"/>
              <a:t>()-&gt;</a:t>
            </a:r>
            <a:r>
              <a:rPr lang="en-US" dirty="0" err="1"/>
              <a:t>GetColor</a:t>
            </a:r>
            <a:r>
              <a:rPr lang="en-US" dirty="0"/>
              <a:t>(); } </a:t>
            </a:r>
            <a:endParaRPr lang="en-US" dirty="0"/>
          </a:p>
        </p:txBody>
      </p:sp>
    </p:spTree>
    <p:extLst>
      <p:ext uri="{BB962C8B-B14F-4D97-AF65-F5344CB8AC3E}">
        <p14:creationId xmlns:p14="http://schemas.microsoft.com/office/powerpoint/2010/main" val="41759388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Shadows</a:t>
            </a:r>
            <a:endParaRPr lang="en-US" dirty="0"/>
          </a:p>
        </p:txBody>
      </p:sp>
      <p:sp>
        <p:nvSpPr>
          <p:cNvPr id="3" name="Content Placeholder 2"/>
          <p:cNvSpPr>
            <a:spLocks noGrp="1"/>
          </p:cNvSpPr>
          <p:nvPr>
            <p:ph sz="quarter" idx="1"/>
          </p:nvPr>
        </p:nvSpPr>
        <p:spPr/>
        <p:txBody>
          <a:bodyPr/>
          <a:lstStyle/>
          <a:p>
            <a:r>
              <a:rPr lang="en-US" dirty="0"/>
              <a:t>The last type of secondary ray is the shadow ray. </a:t>
            </a:r>
            <a:endParaRPr lang="en-US" dirty="0" smtClean="0"/>
          </a:p>
          <a:p>
            <a:r>
              <a:rPr lang="en-US" dirty="0" smtClean="0"/>
              <a:t>These </a:t>
            </a:r>
            <a:r>
              <a:rPr lang="en-US" dirty="0"/>
              <a:t>are a bit different than the others: </a:t>
            </a:r>
            <a:endParaRPr lang="en-US" dirty="0" smtClean="0"/>
          </a:p>
          <a:p>
            <a:pPr lvl="1"/>
            <a:r>
              <a:rPr lang="en-US" dirty="0" smtClean="0"/>
              <a:t>They </a:t>
            </a:r>
            <a:r>
              <a:rPr lang="en-US" dirty="0"/>
              <a:t>do not contribute directly to the color of the ray that spawned </a:t>
            </a:r>
            <a:r>
              <a:rPr lang="en-US" dirty="0" smtClean="0"/>
              <a:t>them</a:t>
            </a:r>
          </a:p>
          <a:p>
            <a:pPr lvl="1"/>
            <a:r>
              <a:rPr lang="en-US" dirty="0" smtClean="0"/>
              <a:t>Instead </a:t>
            </a:r>
            <a:r>
              <a:rPr lang="en-US" dirty="0"/>
              <a:t>they are used to determine whether or not a light source can 'see' an intersection point. </a:t>
            </a:r>
            <a:endParaRPr lang="en-US" dirty="0" smtClean="0"/>
          </a:p>
          <a:p>
            <a:r>
              <a:rPr lang="en-US" dirty="0" smtClean="0"/>
              <a:t>The </a:t>
            </a:r>
            <a:r>
              <a:rPr lang="en-US" dirty="0"/>
              <a:t>result of this test is used in the diffuse and specular lighting calculations.</a:t>
            </a:r>
          </a:p>
        </p:txBody>
      </p:sp>
    </p:spTree>
    <p:extLst>
      <p:ext uri="{BB962C8B-B14F-4D97-AF65-F5344CB8AC3E}">
        <p14:creationId xmlns:p14="http://schemas.microsoft.com/office/powerpoint/2010/main" val="23190945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Shadows</a:t>
            </a:r>
            <a:endParaRPr lang="en-US" dirty="0"/>
          </a:p>
        </p:txBody>
      </p:sp>
      <p:sp>
        <p:nvSpPr>
          <p:cNvPr id="3" name="Content Placeholder 2"/>
          <p:cNvSpPr>
            <a:spLocks noGrp="1"/>
          </p:cNvSpPr>
          <p:nvPr>
            <p:ph sz="quarter" idx="1"/>
          </p:nvPr>
        </p:nvSpPr>
        <p:spPr>
          <a:xfrm>
            <a:off x="914400" y="1447800"/>
            <a:ext cx="8001000" cy="4572000"/>
          </a:xfrm>
        </p:spPr>
        <p:txBody>
          <a:bodyPr>
            <a:normAutofit fontScale="92500"/>
          </a:bodyPr>
          <a:lstStyle/>
          <a:p>
            <a:pPr marL="0" indent="0">
              <a:buNone/>
            </a:pPr>
            <a:r>
              <a:rPr lang="en-US" dirty="0"/>
              <a:t>// handle point light source </a:t>
            </a:r>
            <a:endParaRPr lang="en-US" dirty="0" smtClean="0"/>
          </a:p>
          <a:p>
            <a:pPr marL="0" indent="0">
              <a:buNone/>
            </a:pPr>
            <a:r>
              <a:rPr lang="en-US" dirty="0" smtClean="0"/>
              <a:t>float </a:t>
            </a:r>
            <a:r>
              <a:rPr lang="en-US" dirty="0"/>
              <a:t>shade = 1.0f; </a:t>
            </a:r>
            <a:endParaRPr lang="en-US" dirty="0" smtClean="0"/>
          </a:p>
          <a:p>
            <a:pPr marL="0" indent="0">
              <a:buNone/>
            </a:pPr>
            <a:r>
              <a:rPr lang="en-US" dirty="0" smtClean="0"/>
              <a:t>if </a:t>
            </a:r>
            <a:r>
              <a:rPr lang="en-US" dirty="0"/>
              <a:t>(light-&gt;</a:t>
            </a:r>
            <a:r>
              <a:rPr lang="en-US" dirty="0" err="1"/>
              <a:t>GetType</a:t>
            </a:r>
            <a:r>
              <a:rPr lang="en-US" dirty="0"/>
              <a:t>() == Primitive::SPHERE) { </a:t>
            </a:r>
            <a:endParaRPr lang="en-US" dirty="0" smtClean="0"/>
          </a:p>
          <a:p>
            <a:pPr marL="0" indent="0">
              <a:buNone/>
            </a:pPr>
            <a:r>
              <a:rPr lang="en-US" dirty="0"/>
              <a:t>	</a:t>
            </a:r>
            <a:r>
              <a:rPr lang="en-US" dirty="0" smtClean="0"/>
              <a:t>vector3 </a:t>
            </a:r>
            <a:r>
              <a:rPr lang="en-US" dirty="0"/>
              <a:t>L = ((Sphere*)light)-&gt;</a:t>
            </a:r>
            <a:r>
              <a:rPr lang="en-US" dirty="0" err="1"/>
              <a:t>GetCentre</a:t>
            </a:r>
            <a:r>
              <a:rPr lang="en-US" dirty="0"/>
              <a:t>() - pi; </a:t>
            </a:r>
            <a:endParaRPr lang="en-US" dirty="0" smtClean="0"/>
          </a:p>
          <a:p>
            <a:pPr marL="0" indent="0">
              <a:buNone/>
            </a:pPr>
            <a:r>
              <a:rPr lang="en-US" dirty="0"/>
              <a:t>	</a:t>
            </a:r>
            <a:r>
              <a:rPr lang="en-US" dirty="0" smtClean="0"/>
              <a:t>float </a:t>
            </a:r>
            <a:r>
              <a:rPr lang="en-US" dirty="0" err="1"/>
              <a:t>tdist</a:t>
            </a:r>
            <a:r>
              <a:rPr lang="en-US" dirty="0"/>
              <a:t> = LENGTH( L ); L *= (1.0f / </a:t>
            </a:r>
            <a:r>
              <a:rPr lang="en-US" dirty="0" err="1"/>
              <a:t>tdist</a:t>
            </a:r>
            <a:r>
              <a:rPr lang="en-US" dirty="0"/>
              <a:t>); </a:t>
            </a:r>
            <a:endParaRPr lang="en-US" dirty="0" smtClean="0"/>
          </a:p>
          <a:p>
            <a:pPr marL="0" indent="0">
              <a:buNone/>
            </a:pPr>
            <a:r>
              <a:rPr lang="en-US" dirty="0"/>
              <a:t>	</a:t>
            </a:r>
            <a:r>
              <a:rPr lang="en-US" dirty="0" smtClean="0"/>
              <a:t>Ray </a:t>
            </a:r>
            <a:r>
              <a:rPr lang="en-US" dirty="0"/>
              <a:t>r = Ray( pi + L * EPSILON, L ); </a:t>
            </a:r>
            <a:endParaRPr lang="en-US" dirty="0" smtClean="0"/>
          </a:p>
          <a:p>
            <a:pPr marL="0" indent="0">
              <a:buNone/>
            </a:pPr>
            <a:r>
              <a:rPr lang="en-US" dirty="0" smtClean="0"/>
              <a:t>	for </a:t>
            </a:r>
            <a:r>
              <a:rPr lang="en-US" dirty="0"/>
              <a:t>( </a:t>
            </a:r>
            <a:r>
              <a:rPr lang="en-US" dirty="0" err="1"/>
              <a:t>int</a:t>
            </a:r>
            <a:r>
              <a:rPr lang="en-US" dirty="0"/>
              <a:t> s = 0; s &lt; </a:t>
            </a:r>
            <a:r>
              <a:rPr lang="en-US" dirty="0" err="1"/>
              <a:t>m_Scene</a:t>
            </a:r>
            <a:r>
              <a:rPr lang="en-US" dirty="0"/>
              <a:t>-&gt;</a:t>
            </a:r>
            <a:r>
              <a:rPr lang="en-US" dirty="0" err="1"/>
              <a:t>GetNrPrimitives</a:t>
            </a:r>
            <a:r>
              <a:rPr lang="en-US" dirty="0"/>
              <a:t>(); s++ ) </a:t>
            </a:r>
            <a:r>
              <a:rPr lang="en-US" dirty="0" smtClean="0"/>
              <a:t>	{</a:t>
            </a:r>
          </a:p>
          <a:p>
            <a:pPr marL="0" indent="0">
              <a:buNone/>
            </a:pPr>
            <a:r>
              <a:rPr lang="en-US" dirty="0"/>
              <a:t>	</a:t>
            </a:r>
            <a:r>
              <a:rPr lang="en-US" dirty="0" smtClean="0"/>
              <a:t> </a:t>
            </a:r>
            <a:r>
              <a:rPr lang="en-US" dirty="0"/>
              <a:t>Primitive* </a:t>
            </a:r>
            <a:r>
              <a:rPr lang="en-US" dirty="0" err="1"/>
              <a:t>pr</a:t>
            </a:r>
            <a:r>
              <a:rPr lang="en-US" dirty="0"/>
              <a:t> = </a:t>
            </a:r>
            <a:r>
              <a:rPr lang="en-US" dirty="0" err="1"/>
              <a:t>m_Scene</a:t>
            </a:r>
            <a:r>
              <a:rPr lang="en-US" dirty="0"/>
              <a:t>-&gt;</a:t>
            </a:r>
            <a:r>
              <a:rPr lang="en-US" dirty="0" err="1"/>
              <a:t>GetPrimitive</a:t>
            </a:r>
            <a:r>
              <a:rPr lang="en-US" dirty="0"/>
              <a:t>( s ); </a:t>
            </a:r>
            <a:endParaRPr lang="en-US" dirty="0" smtClean="0"/>
          </a:p>
          <a:p>
            <a:pPr marL="0" indent="0">
              <a:buNone/>
            </a:pPr>
            <a:r>
              <a:rPr lang="en-US" dirty="0"/>
              <a:t>	</a:t>
            </a:r>
            <a:r>
              <a:rPr lang="en-US" dirty="0" smtClean="0"/>
              <a:t>if </a:t>
            </a:r>
            <a:r>
              <a:rPr lang="en-US" dirty="0"/>
              <a:t>((</a:t>
            </a:r>
            <a:r>
              <a:rPr lang="en-US" dirty="0" err="1"/>
              <a:t>pr</a:t>
            </a:r>
            <a:r>
              <a:rPr lang="en-US" dirty="0"/>
              <a:t> != light) &amp;&amp; (</a:t>
            </a:r>
            <a:r>
              <a:rPr lang="en-US" dirty="0" err="1"/>
              <a:t>pr</a:t>
            </a:r>
            <a:r>
              <a:rPr lang="en-US" dirty="0"/>
              <a:t>-&gt;Intersect( r, </a:t>
            </a:r>
            <a:r>
              <a:rPr lang="en-US" dirty="0" err="1"/>
              <a:t>tdist</a:t>
            </a:r>
            <a:r>
              <a:rPr lang="en-US" dirty="0"/>
              <a:t> ))) { </a:t>
            </a:r>
            <a:endParaRPr lang="en-US" dirty="0" smtClean="0"/>
          </a:p>
          <a:p>
            <a:pPr marL="0" indent="0">
              <a:buNone/>
            </a:pPr>
            <a:r>
              <a:rPr lang="en-US" dirty="0"/>
              <a:t>	</a:t>
            </a:r>
            <a:r>
              <a:rPr lang="en-US" dirty="0" smtClean="0"/>
              <a:t>	shade </a:t>
            </a:r>
            <a:r>
              <a:rPr lang="en-US" dirty="0"/>
              <a:t>= 0; break; } } }</a:t>
            </a:r>
            <a:endParaRPr lang="en-US" dirty="0"/>
          </a:p>
        </p:txBody>
      </p:sp>
    </p:spTree>
    <p:extLst>
      <p:ext uri="{BB962C8B-B14F-4D97-AF65-F5344CB8AC3E}">
        <p14:creationId xmlns:p14="http://schemas.microsoft.com/office/powerpoint/2010/main" val="24302077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Shadows</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The </a:t>
            </a:r>
            <a:r>
              <a:rPr lang="en-US" dirty="0"/>
              <a:t>result of the test is stored in a floating point variable 'shade': 1 for a visible </a:t>
            </a:r>
            <a:r>
              <a:rPr lang="en-US" dirty="0" err="1"/>
              <a:t>lightsource</a:t>
            </a:r>
            <a:r>
              <a:rPr lang="en-US" dirty="0"/>
              <a:t>, and 0 for an occluded light. </a:t>
            </a:r>
            <a:endParaRPr lang="en-US" dirty="0" smtClean="0"/>
          </a:p>
          <a:p>
            <a:r>
              <a:rPr lang="en-US" dirty="0" smtClean="0"/>
              <a:t>Using </a:t>
            </a:r>
            <a:r>
              <a:rPr lang="en-US" dirty="0"/>
              <a:t>a float for this might seem odd; however later on we will add area light sources, and those are often only partially visible. </a:t>
            </a:r>
            <a:endParaRPr lang="en-US" dirty="0" smtClean="0"/>
          </a:p>
          <a:p>
            <a:r>
              <a:rPr lang="en-US" dirty="0" smtClean="0"/>
              <a:t>In </a:t>
            </a:r>
            <a:r>
              <a:rPr lang="en-US" dirty="0"/>
              <a:t>that case, a 'shade' value between 0 and 1 would be used. </a:t>
            </a:r>
          </a:p>
          <a:p>
            <a:r>
              <a:rPr lang="en-US" dirty="0"/>
              <a:t>By the way, the above code does not always find the nearest intersection point of the shadow ray with the primitives in the scene. </a:t>
            </a:r>
            <a:endParaRPr lang="en-US" dirty="0" smtClean="0"/>
          </a:p>
          <a:p>
            <a:r>
              <a:rPr lang="en-US" dirty="0" smtClean="0"/>
              <a:t>This </a:t>
            </a:r>
            <a:r>
              <a:rPr lang="en-US" dirty="0"/>
              <a:t>is not necessary: any intersection with a primitive that is closer than the light source will do. </a:t>
            </a:r>
            <a:endParaRPr lang="en-US" dirty="0" smtClean="0"/>
          </a:p>
          <a:p>
            <a:r>
              <a:rPr lang="en-US" dirty="0" smtClean="0"/>
              <a:t>This </a:t>
            </a:r>
            <a:r>
              <a:rPr lang="en-US" dirty="0"/>
              <a:t>is quite an important optimization, as we can break the intersection loop as soon as an intersection is found. </a:t>
            </a:r>
          </a:p>
          <a:p>
            <a:endParaRPr lang="en-US" dirty="0"/>
          </a:p>
        </p:txBody>
      </p:sp>
    </p:spTree>
    <p:extLst>
      <p:ext uri="{BB962C8B-B14F-4D97-AF65-F5344CB8AC3E}">
        <p14:creationId xmlns:p14="http://schemas.microsoft.com/office/powerpoint/2010/main" val="18297248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Refractions</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Notice </a:t>
            </a:r>
            <a:r>
              <a:rPr lang="en-US" dirty="0"/>
              <a:t>how the rays bend at the surface of the </a:t>
            </a:r>
            <a:r>
              <a:rPr lang="en-US" dirty="0" err="1"/>
              <a:t>primitve</a:t>
            </a:r>
            <a:r>
              <a:rPr lang="en-US" dirty="0"/>
              <a:t>, and how they pass through one point behind the primitive. </a:t>
            </a:r>
            <a:endParaRPr lang="en-US" dirty="0" smtClean="0"/>
          </a:p>
          <a:p>
            <a:r>
              <a:rPr lang="en-US" dirty="0" smtClean="0"/>
              <a:t>Objects </a:t>
            </a:r>
            <a:r>
              <a:rPr lang="en-US" dirty="0"/>
              <a:t>behind this point will appear flipped and mirrored because of this. </a:t>
            </a:r>
          </a:p>
          <a:p>
            <a:r>
              <a:rPr lang="en-US" dirty="0"/>
              <a:t>How the rays are bent at the surface of the primitive depends on the refraction index of two materials</a:t>
            </a:r>
            <a:r>
              <a:rPr lang="en-US" dirty="0" smtClean="0"/>
              <a:t>:</a:t>
            </a:r>
          </a:p>
          <a:p>
            <a:pPr lvl="1"/>
            <a:r>
              <a:rPr lang="en-US" dirty="0" smtClean="0"/>
              <a:t> </a:t>
            </a:r>
            <a:r>
              <a:rPr lang="en-US" dirty="0"/>
              <a:t>The material that the ray is in before it enters the primitive, and the material that the primitive is made of. </a:t>
            </a:r>
            <a:endParaRPr lang="en-US" dirty="0" smtClean="0"/>
          </a:p>
          <a:p>
            <a:pPr lvl="1"/>
            <a:r>
              <a:rPr lang="en-US" dirty="0" smtClean="0"/>
              <a:t>Some </a:t>
            </a:r>
            <a:r>
              <a:rPr lang="en-US" dirty="0"/>
              <a:t>examples: Air and </a:t>
            </a:r>
            <a:r>
              <a:rPr lang="en-US" dirty="0" err="1"/>
              <a:t>vaccuum</a:t>
            </a:r>
            <a:r>
              <a:rPr lang="en-US" dirty="0"/>
              <a:t> have a refraction index of about 1.0; </a:t>
            </a:r>
            <a:endParaRPr lang="en-US" dirty="0" smtClean="0"/>
          </a:p>
          <a:p>
            <a:pPr lvl="1"/>
            <a:r>
              <a:rPr lang="en-US" dirty="0" smtClean="0"/>
              <a:t>water </a:t>
            </a:r>
            <a:r>
              <a:rPr lang="en-US" dirty="0"/>
              <a:t>at 20 degrees </a:t>
            </a:r>
            <a:r>
              <a:rPr lang="en-US" dirty="0" err="1"/>
              <a:t>Celcius</a:t>
            </a:r>
            <a:r>
              <a:rPr lang="en-US" dirty="0"/>
              <a:t> has a refraction index of 1.33.</a:t>
            </a:r>
          </a:p>
          <a:p>
            <a:endParaRPr 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6162" y="3124199"/>
            <a:ext cx="7640638" cy="3487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4961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nodeType="clickEffect">
                                  <p:stCondLst>
                                    <p:cond delay="0"/>
                                  </p:stCondLst>
                                  <p:childTnLst>
                                    <p:animEffect transition="out" filter="fade">
                                      <p:cBhvr>
                                        <p:cTn id="6" dur="1000"/>
                                        <p:tgtEl>
                                          <p:spTgt spid="14338"/>
                                        </p:tgtEl>
                                      </p:cBhvr>
                                    </p:animEffect>
                                    <p:anim calcmode="lin" valueType="num">
                                      <p:cBhvr>
                                        <p:cTn id="7" dur="1000"/>
                                        <p:tgtEl>
                                          <p:spTgt spid="14338"/>
                                        </p:tgtEl>
                                        <p:attrNameLst>
                                          <p:attrName>ppt_x</p:attrName>
                                        </p:attrNameLst>
                                      </p:cBhvr>
                                      <p:tavLst>
                                        <p:tav tm="0">
                                          <p:val>
                                            <p:strVal val="ppt_x"/>
                                          </p:val>
                                        </p:tav>
                                        <p:tav tm="100000">
                                          <p:val>
                                            <p:strVal val="ppt_x"/>
                                          </p:val>
                                        </p:tav>
                                      </p:tavLst>
                                    </p:anim>
                                    <p:anim calcmode="lin" valueType="num">
                                      <p:cBhvr>
                                        <p:cTn id="8" dur="1000"/>
                                        <p:tgtEl>
                                          <p:spTgt spid="14338"/>
                                        </p:tgtEl>
                                        <p:attrNameLst>
                                          <p:attrName>ppt_y</p:attrName>
                                        </p:attrNameLst>
                                      </p:cBhvr>
                                      <p:tavLst>
                                        <p:tav tm="0">
                                          <p:val>
                                            <p:strVal val="ppt_y"/>
                                          </p:val>
                                        </p:tav>
                                        <p:tav tm="100000">
                                          <p:val>
                                            <p:strVal val="ppt_y+.1"/>
                                          </p:val>
                                        </p:tav>
                                      </p:tavLst>
                                    </p:anim>
                                    <p:set>
                                      <p:cBhvr>
                                        <p:cTn id="9" dur="1" fill="hold">
                                          <p:stCondLst>
                                            <p:cond delay="999"/>
                                          </p:stCondLst>
                                        </p:cTn>
                                        <p:tgtEl>
                                          <p:spTgt spid="143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Refraction</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Construct </a:t>
            </a:r>
            <a:r>
              <a:rPr lang="en-US" dirty="0"/>
              <a:t>the refracted ray, </a:t>
            </a:r>
            <a:r>
              <a:rPr lang="en-US" dirty="0" smtClean="0"/>
              <a:t>trace </a:t>
            </a:r>
            <a:r>
              <a:rPr lang="en-US" dirty="0"/>
              <a:t>it (recursively of course) and adds the resulting color to the ray that spawned the refracted ray. </a:t>
            </a:r>
            <a:endParaRPr lang="en-US" dirty="0" smtClean="0"/>
          </a:p>
          <a:p>
            <a:r>
              <a:rPr lang="en-US" dirty="0" smtClean="0"/>
              <a:t>The </a:t>
            </a:r>
            <a:r>
              <a:rPr lang="en-US" dirty="0"/>
              <a:t>normal is multiplied by the value in the variable 'result'. </a:t>
            </a:r>
            <a:endParaRPr lang="en-US" dirty="0" smtClean="0"/>
          </a:p>
          <a:p>
            <a:r>
              <a:rPr lang="en-US" dirty="0" smtClean="0"/>
              <a:t>This </a:t>
            </a:r>
            <a:r>
              <a:rPr lang="en-US" dirty="0"/>
              <a:t>is a value that is filled by the intersection code for each primitive. </a:t>
            </a:r>
            <a:endParaRPr lang="en-US" dirty="0" smtClean="0"/>
          </a:p>
          <a:p>
            <a:r>
              <a:rPr lang="en-US" dirty="0" smtClean="0"/>
              <a:t>It </a:t>
            </a:r>
            <a:r>
              <a:rPr lang="en-US" dirty="0"/>
              <a:t>can either be 1 or 0, denoting a hit or a miss. </a:t>
            </a:r>
            <a:endParaRPr lang="en-US" dirty="0" smtClean="0"/>
          </a:p>
          <a:p>
            <a:r>
              <a:rPr lang="en-US" dirty="0" smtClean="0"/>
              <a:t>There's </a:t>
            </a:r>
            <a:r>
              <a:rPr lang="en-US" dirty="0"/>
              <a:t>a third option though: -1 means hit, but from within the primitive. </a:t>
            </a:r>
            <a:endParaRPr lang="en-US" dirty="0" smtClean="0"/>
          </a:p>
          <a:p>
            <a:r>
              <a:rPr lang="en-US" dirty="0" smtClean="0"/>
              <a:t>This </a:t>
            </a:r>
            <a:r>
              <a:rPr lang="en-US" dirty="0"/>
              <a:t>means that the origin of the ray that hit the primitive was inside the primitive itself. </a:t>
            </a:r>
            <a:endParaRPr lang="en-US" dirty="0" smtClean="0"/>
          </a:p>
          <a:p>
            <a:r>
              <a:rPr lang="en-US" dirty="0" smtClean="0"/>
              <a:t>When </a:t>
            </a:r>
            <a:r>
              <a:rPr lang="en-US" dirty="0"/>
              <a:t>a ray hits a primitive from the outside, basically it doesn't hit the primitive, but the matter around it. And therefore, the normal is reversed.</a:t>
            </a:r>
          </a:p>
        </p:txBody>
      </p:sp>
    </p:spTree>
    <p:extLst>
      <p:ext uri="{BB962C8B-B14F-4D97-AF65-F5344CB8AC3E}">
        <p14:creationId xmlns:p14="http://schemas.microsoft.com/office/powerpoint/2010/main" val="30503964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Refractions</a:t>
            </a:r>
            <a:endParaRPr lang="en-US" dirty="0"/>
          </a:p>
        </p:txBody>
      </p:sp>
      <p:sp>
        <p:nvSpPr>
          <p:cNvPr id="3" name="Content Placeholder 2"/>
          <p:cNvSpPr>
            <a:spLocks noGrp="1"/>
          </p:cNvSpPr>
          <p:nvPr>
            <p:ph sz="quarter" idx="1"/>
          </p:nvPr>
        </p:nvSpPr>
        <p:spPr/>
        <p:txBody>
          <a:bodyPr>
            <a:normAutofit fontScale="70000" lnSpcReduction="20000"/>
          </a:bodyPr>
          <a:lstStyle/>
          <a:p>
            <a:pPr marL="0" indent="0">
              <a:buNone/>
            </a:pPr>
            <a:r>
              <a:rPr lang="en-US" dirty="0"/>
              <a:t>// calculate refraction </a:t>
            </a:r>
            <a:endParaRPr lang="en-US" dirty="0" smtClean="0"/>
          </a:p>
          <a:p>
            <a:pPr marL="0" indent="0">
              <a:buNone/>
            </a:pPr>
            <a:r>
              <a:rPr lang="en-US" dirty="0" smtClean="0"/>
              <a:t>float </a:t>
            </a:r>
            <a:r>
              <a:rPr lang="en-US" dirty="0" err="1"/>
              <a:t>refr</a:t>
            </a:r>
            <a:r>
              <a:rPr lang="en-US" dirty="0"/>
              <a:t> = prim-&gt;</a:t>
            </a:r>
            <a:r>
              <a:rPr lang="en-US" dirty="0" err="1"/>
              <a:t>GetMaterial</a:t>
            </a:r>
            <a:r>
              <a:rPr lang="en-US" dirty="0"/>
              <a:t>()-&gt;</a:t>
            </a:r>
            <a:r>
              <a:rPr lang="en-US" dirty="0" err="1"/>
              <a:t>GetRefraction</a:t>
            </a:r>
            <a:r>
              <a:rPr lang="en-US" dirty="0"/>
              <a:t>(); </a:t>
            </a:r>
            <a:endParaRPr lang="en-US" dirty="0" smtClean="0"/>
          </a:p>
          <a:p>
            <a:pPr marL="0" indent="0">
              <a:buNone/>
            </a:pPr>
            <a:r>
              <a:rPr lang="en-US" dirty="0" smtClean="0"/>
              <a:t>if </a:t>
            </a:r>
            <a:r>
              <a:rPr lang="en-US" dirty="0"/>
              <a:t>((</a:t>
            </a:r>
            <a:r>
              <a:rPr lang="en-US" dirty="0" err="1"/>
              <a:t>refr</a:t>
            </a:r>
            <a:r>
              <a:rPr lang="en-US" dirty="0"/>
              <a:t> &gt; 0) &amp;&amp; (</a:t>
            </a:r>
            <a:r>
              <a:rPr lang="en-US" dirty="0" err="1"/>
              <a:t>a_Depth</a:t>
            </a:r>
            <a:r>
              <a:rPr lang="en-US" dirty="0"/>
              <a:t> &lt; TRACEDEPTH)) { </a:t>
            </a:r>
            <a:endParaRPr lang="en-US" dirty="0" smtClean="0"/>
          </a:p>
          <a:p>
            <a:pPr marL="0" indent="0">
              <a:buNone/>
            </a:pPr>
            <a:r>
              <a:rPr lang="en-US" dirty="0"/>
              <a:t>	</a:t>
            </a:r>
            <a:r>
              <a:rPr lang="en-US" dirty="0" smtClean="0"/>
              <a:t>float </a:t>
            </a:r>
            <a:r>
              <a:rPr lang="en-US" dirty="0" err="1"/>
              <a:t>rindex</a:t>
            </a:r>
            <a:r>
              <a:rPr lang="en-US" dirty="0"/>
              <a:t> = prim-&gt;</a:t>
            </a:r>
            <a:r>
              <a:rPr lang="en-US" dirty="0" err="1"/>
              <a:t>GetMaterial</a:t>
            </a:r>
            <a:r>
              <a:rPr lang="en-US" dirty="0"/>
              <a:t>()-&gt;</a:t>
            </a:r>
            <a:r>
              <a:rPr lang="en-US" dirty="0" err="1"/>
              <a:t>GetRefrIndex</a:t>
            </a:r>
            <a:r>
              <a:rPr lang="en-US" dirty="0"/>
              <a:t>(); </a:t>
            </a:r>
            <a:r>
              <a:rPr lang="en-US" dirty="0" smtClean="0"/>
              <a:t>	float </a:t>
            </a:r>
            <a:r>
              <a:rPr lang="en-US" dirty="0"/>
              <a:t>n = </a:t>
            </a:r>
            <a:r>
              <a:rPr lang="en-US" dirty="0" err="1"/>
              <a:t>a_RIndex</a:t>
            </a:r>
            <a:r>
              <a:rPr lang="en-US" dirty="0"/>
              <a:t> / </a:t>
            </a:r>
            <a:r>
              <a:rPr lang="en-US" dirty="0" err="1"/>
              <a:t>rindex</a:t>
            </a:r>
            <a:r>
              <a:rPr lang="en-US" dirty="0"/>
              <a:t>; </a:t>
            </a:r>
            <a:endParaRPr lang="en-US" dirty="0" smtClean="0"/>
          </a:p>
          <a:p>
            <a:pPr marL="0" indent="0">
              <a:buNone/>
            </a:pPr>
            <a:r>
              <a:rPr lang="en-US" dirty="0"/>
              <a:t>	</a:t>
            </a:r>
            <a:r>
              <a:rPr lang="en-US" dirty="0" smtClean="0"/>
              <a:t>vector3 </a:t>
            </a:r>
            <a:r>
              <a:rPr lang="en-US" dirty="0"/>
              <a:t>N = prim-&gt;</a:t>
            </a:r>
            <a:r>
              <a:rPr lang="en-US" dirty="0" err="1"/>
              <a:t>GetNormal</a:t>
            </a:r>
            <a:r>
              <a:rPr lang="en-US" dirty="0"/>
              <a:t>( pi ) * (float)result; </a:t>
            </a:r>
            <a:endParaRPr lang="en-US" dirty="0" smtClean="0"/>
          </a:p>
          <a:p>
            <a:pPr marL="0" indent="0">
              <a:buNone/>
            </a:pPr>
            <a:r>
              <a:rPr lang="en-US" dirty="0"/>
              <a:t>	</a:t>
            </a:r>
            <a:r>
              <a:rPr lang="en-US" dirty="0" smtClean="0"/>
              <a:t>float </a:t>
            </a:r>
            <a:r>
              <a:rPr lang="en-US" dirty="0" err="1"/>
              <a:t>cosI</a:t>
            </a:r>
            <a:r>
              <a:rPr lang="en-US" dirty="0"/>
              <a:t> = -DOT( N, </a:t>
            </a:r>
            <a:r>
              <a:rPr lang="en-US" dirty="0" err="1"/>
              <a:t>a_Ray.GetDirection</a:t>
            </a:r>
            <a:r>
              <a:rPr lang="en-US" dirty="0"/>
              <a:t>() ); </a:t>
            </a:r>
            <a:endParaRPr lang="en-US" dirty="0" smtClean="0"/>
          </a:p>
          <a:p>
            <a:pPr marL="0" indent="0">
              <a:buNone/>
            </a:pPr>
            <a:r>
              <a:rPr lang="en-US" dirty="0"/>
              <a:t>	</a:t>
            </a:r>
            <a:r>
              <a:rPr lang="en-US" dirty="0" smtClean="0"/>
              <a:t>float </a:t>
            </a:r>
            <a:r>
              <a:rPr lang="en-US" dirty="0"/>
              <a:t>cosT2 = 1.0f - n * n * (1.0f - </a:t>
            </a:r>
            <a:r>
              <a:rPr lang="en-US" dirty="0" err="1"/>
              <a:t>cosI</a:t>
            </a:r>
            <a:r>
              <a:rPr lang="en-US" dirty="0"/>
              <a:t> * </a:t>
            </a:r>
            <a:r>
              <a:rPr lang="en-US" dirty="0" err="1"/>
              <a:t>cosI</a:t>
            </a:r>
            <a:r>
              <a:rPr lang="en-US" dirty="0"/>
              <a:t>); </a:t>
            </a:r>
            <a:endParaRPr lang="en-US" dirty="0" smtClean="0"/>
          </a:p>
          <a:p>
            <a:pPr marL="0" indent="0">
              <a:buNone/>
            </a:pPr>
            <a:r>
              <a:rPr lang="en-US" dirty="0"/>
              <a:t>	</a:t>
            </a:r>
            <a:r>
              <a:rPr lang="en-US" dirty="0" smtClean="0"/>
              <a:t>if </a:t>
            </a:r>
            <a:r>
              <a:rPr lang="en-US" dirty="0"/>
              <a:t>(cosT2 &gt; 0.0f) { </a:t>
            </a:r>
            <a:endParaRPr lang="en-US" dirty="0" smtClean="0"/>
          </a:p>
          <a:p>
            <a:pPr marL="0" indent="0">
              <a:buNone/>
            </a:pPr>
            <a:r>
              <a:rPr lang="en-US" dirty="0"/>
              <a:t>	</a:t>
            </a:r>
            <a:r>
              <a:rPr lang="en-US" dirty="0" smtClean="0"/>
              <a:t>	vector3 </a:t>
            </a:r>
            <a:r>
              <a:rPr lang="en-US" dirty="0"/>
              <a:t>T = (n * </a:t>
            </a:r>
            <a:r>
              <a:rPr lang="en-US" dirty="0" err="1"/>
              <a:t>a_Ray.GetDirection</a:t>
            </a:r>
            <a:r>
              <a:rPr lang="en-US" dirty="0"/>
              <a:t>()) + </a:t>
            </a:r>
            <a:endParaRPr lang="en-US" dirty="0" smtClean="0"/>
          </a:p>
          <a:p>
            <a:pPr marL="0" indent="0">
              <a:buNone/>
            </a:pPr>
            <a:r>
              <a:rPr lang="en-US" dirty="0"/>
              <a:t>	</a:t>
            </a:r>
            <a:r>
              <a:rPr lang="en-US" dirty="0" smtClean="0"/>
              <a:t>		(</a:t>
            </a:r>
            <a:r>
              <a:rPr lang="en-US" dirty="0"/>
              <a:t>n * </a:t>
            </a:r>
            <a:r>
              <a:rPr lang="en-US" dirty="0" err="1"/>
              <a:t>cosI</a:t>
            </a:r>
            <a:r>
              <a:rPr lang="en-US" dirty="0"/>
              <a:t> - </a:t>
            </a:r>
            <a:r>
              <a:rPr lang="en-US" dirty="0" err="1"/>
              <a:t>sqrtf</a:t>
            </a:r>
            <a:r>
              <a:rPr lang="en-US" dirty="0"/>
              <a:t>( cosT2 )) * N; </a:t>
            </a:r>
            <a:endParaRPr lang="en-US" dirty="0" smtClean="0"/>
          </a:p>
          <a:p>
            <a:pPr marL="0" indent="0">
              <a:buNone/>
            </a:pPr>
            <a:r>
              <a:rPr lang="en-US" dirty="0"/>
              <a:t>	</a:t>
            </a:r>
            <a:r>
              <a:rPr lang="en-US" dirty="0" smtClean="0"/>
              <a:t>	Color </a:t>
            </a:r>
            <a:r>
              <a:rPr lang="en-US" dirty="0" err="1"/>
              <a:t>rcol</a:t>
            </a:r>
            <a:r>
              <a:rPr lang="en-US" dirty="0"/>
              <a:t>( 0, 0, 0 ); </a:t>
            </a:r>
            <a:endParaRPr lang="en-US" dirty="0" smtClean="0"/>
          </a:p>
          <a:p>
            <a:pPr marL="0" indent="0">
              <a:buNone/>
            </a:pPr>
            <a:r>
              <a:rPr lang="en-US" dirty="0"/>
              <a:t>	</a:t>
            </a:r>
            <a:r>
              <a:rPr lang="en-US" dirty="0" smtClean="0"/>
              <a:t>	float </a:t>
            </a:r>
            <a:r>
              <a:rPr lang="en-US" dirty="0" err="1"/>
              <a:t>dist</a:t>
            </a:r>
            <a:r>
              <a:rPr lang="en-US" dirty="0"/>
              <a:t>; </a:t>
            </a:r>
            <a:r>
              <a:rPr lang="en-US" dirty="0" err="1"/>
              <a:t>Raytrace</a:t>
            </a:r>
            <a:r>
              <a:rPr lang="en-US" dirty="0"/>
              <a:t>( Ray( pi + T * EPSILON, T ), </a:t>
            </a:r>
            <a:r>
              <a:rPr lang="en-US" dirty="0" err="1"/>
              <a:t>rcol</a:t>
            </a:r>
            <a:r>
              <a:rPr lang="en-US" dirty="0"/>
              <a:t>, </a:t>
            </a:r>
            <a:r>
              <a:rPr lang="en-US" dirty="0" err="1"/>
              <a:t>a_Depth</a:t>
            </a:r>
            <a:r>
              <a:rPr lang="en-US" dirty="0"/>
              <a:t> + 1, </a:t>
            </a:r>
            <a:r>
              <a:rPr lang="en-US" dirty="0" smtClean="0"/>
              <a:t>				</a:t>
            </a:r>
            <a:r>
              <a:rPr lang="en-US" dirty="0" err="1" smtClean="0"/>
              <a:t>rindex</a:t>
            </a:r>
            <a:r>
              <a:rPr lang="en-US" dirty="0"/>
              <a:t>, </a:t>
            </a:r>
            <a:r>
              <a:rPr lang="en-US" dirty="0" err="1"/>
              <a:t>dist</a:t>
            </a:r>
            <a:r>
              <a:rPr lang="en-US" dirty="0"/>
              <a:t> ); </a:t>
            </a:r>
            <a:r>
              <a:rPr lang="en-US" dirty="0" err="1"/>
              <a:t>a_Acc</a:t>
            </a:r>
            <a:r>
              <a:rPr lang="en-US" dirty="0"/>
              <a:t> += </a:t>
            </a:r>
            <a:r>
              <a:rPr lang="en-US" dirty="0" err="1"/>
              <a:t>rcol</a:t>
            </a:r>
            <a:r>
              <a:rPr lang="en-US" dirty="0"/>
              <a:t>; </a:t>
            </a:r>
            <a:endParaRPr lang="en-US" dirty="0" smtClean="0"/>
          </a:p>
          <a:p>
            <a:pPr marL="0" indent="0">
              <a:buNone/>
            </a:pPr>
            <a:r>
              <a:rPr lang="en-US" dirty="0" smtClean="0"/>
              <a:t>	} </a:t>
            </a:r>
            <a:r>
              <a:rPr lang="en-US" dirty="0"/>
              <a:t>}</a:t>
            </a:r>
            <a:endParaRPr lang="en-US" dirty="0"/>
          </a:p>
        </p:txBody>
      </p:sp>
    </p:spTree>
    <p:extLst>
      <p:ext uri="{BB962C8B-B14F-4D97-AF65-F5344CB8AC3E}">
        <p14:creationId xmlns:p14="http://schemas.microsoft.com/office/powerpoint/2010/main" val="3902319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Beer’s Law</a:t>
            </a:r>
            <a:endParaRPr lang="en-US" dirty="0"/>
          </a:p>
        </p:txBody>
      </p:sp>
      <p:sp>
        <p:nvSpPr>
          <p:cNvPr id="3" name="Content Placeholder 2"/>
          <p:cNvSpPr>
            <a:spLocks noGrp="1"/>
          </p:cNvSpPr>
          <p:nvPr>
            <p:ph sz="quarter" idx="1"/>
          </p:nvPr>
        </p:nvSpPr>
        <p:spPr/>
        <p:txBody>
          <a:bodyPr/>
          <a:lstStyle/>
          <a:p>
            <a:r>
              <a:rPr lang="en-US" dirty="0"/>
              <a:t>Imagine a pool with a colored substance (water mixed with blue ink, for example). </a:t>
            </a:r>
            <a:endParaRPr lang="en-US" dirty="0" smtClean="0"/>
          </a:p>
          <a:p>
            <a:r>
              <a:rPr lang="en-US" dirty="0" smtClean="0"/>
              <a:t>At </a:t>
            </a:r>
            <a:r>
              <a:rPr lang="en-US" dirty="0"/>
              <a:t>the shallow end of the pool the water is just 10 cm deep; at the other end it's over a meter. </a:t>
            </a:r>
            <a:endParaRPr lang="en-US" dirty="0" smtClean="0"/>
          </a:p>
          <a:p>
            <a:r>
              <a:rPr lang="en-US" dirty="0" smtClean="0"/>
              <a:t>If </a:t>
            </a:r>
            <a:r>
              <a:rPr lang="en-US" dirty="0"/>
              <a:t>you look from above to the bottom, it's rather obvious that at the shallow end, the bottom will be far less affected by the color of the ink than at the deep end. </a:t>
            </a:r>
            <a:endParaRPr lang="en-US" dirty="0" smtClean="0"/>
          </a:p>
          <a:p>
            <a:r>
              <a:rPr lang="en-US" dirty="0" smtClean="0"/>
              <a:t>The </a:t>
            </a:r>
            <a:r>
              <a:rPr lang="en-US" dirty="0"/>
              <a:t>effect of the colored medium is stronger over longer distances. This effect is called Beer's law. So, let's obey it. </a:t>
            </a:r>
          </a:p>
        </p:txBody>
      </p:sp>
    </p:spTree>
    <p:extLst>
      <p:ext uri="{BB962C8B-B14F-4D97-AF65-F5344CB8AC3E}">
        <p14:creationId xmlns:p14="http://schemas.microsoft.com/office/powerpoint/2010/main" val="3309918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Beer’s Law</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a:t>Beer's law can be expressed in the following formula:</a:t>
            </a:r>
          </a:p>
          <a:p>
            <a:pPr lvl="1"/>
            <a:r>
              <a:rPr lang="en-US" dirty="0" err="1"/>
              <a:t>light_out</a:t>
            </a:r>
            <a:r>
              <a:rPr lang="en-US" dirty="0"/>
              <a:t> = </a:t>
            </a:r>
            <a:r>
              <a:rPr lang="en-US" dirty="0" err="1"/>
              <a:t>light_in</a:t>
            </a:r>
            <a:r>
              <a:rPr lang="en-US" dirty="0"/>
              <a:t> * e</a:t>
            </a:r>
            <a:r>
              <a:rPr lang="en-US" baseline="30000" dirty="0"/>
              <a:t>–(e * c * d)</a:t>
            </a:r>
            <a:endParaRPr lang="en-US" dirty="0"/>
          </a:p>
          <a:p>
            <a:r>
              <a:rPr lang="en-US" dirty="0"/>
              <a:t>This formula is primarily intended to calculate the light absorbance of a substance that is dissolved in water. </a:t>
            </a:r>
            <a:endParaRPr lang="en-US" dirty="0" smtClean="0"/>
          </a:p>
          <a:p>
            <a:r>
              <a:rPr lang="en-US" dirty="0" smtClean="0"/>
              <a:t>'e </a:t>
            </a:r>
            <a:r>
              <a:rPr lang="en-US" dirty="0"/>
              <a:t>' is some constant that specifies the absorbance of the solvent at hand (to be precise, the molar </a:t>
            </a:r>
            <a:r>
              <a:rPr lang="en-US" dirty="0" err="1"/>
              <a:t>absorbtivity</a:t>
            </a:r>
            <a:r>
              <a:rPr lang="en-US" dirty="0"/>
              <a:t> with units of L mol-1 cm-1); </a:t>
            </a:r>
            <a:endParaRPr lang="en-US" dirty="0" smtClean="0"/>
          </a:p>
          <a:p>
            <a:r>
              <a:rPr lang="en-US" dirty="0" smtClean="0"/>
              <a:t>'c</a:t>
            </a:r>
            <a:r>
              <a:rPr lang="en-US" dirty="0"/>
              <a:t>' is the amount of this stuff, in </a:t>
            </a:r>
            <a:r>
              <a:rPr lang="en-US" dirty="0" err="1"/>
              <a:t>mol</a:t>
            </a:r>
            <a:r>
              <a:rPr lang="en-US" dirty="0"/>
              <a:t> L-1</a:t>
            </a:r>
            <a:r>
              <a:rPr lang="en-US" dirty="0" smtClean="0"/>
              <a:t>.</a:t>
            </a:r>
          </a:p>
          <a:p>
            <a:r>
              <a:rPr lang="en-US" dirty="0" smtClean="0"/>
              <a:t> </a:t>
            </a:r>
            <a:r>
              <a:rPr lang="en-US" dirty="0"/>
              <a:t>'d' is the path length for the ray. </a:t>
            </a:r>
            <a:endParaRPr lang="en-US" dirty="0" smtClean="0"/>
          </a:p>
          <a:p>
            <a:r>
              <a:rPr lang="en-US" dirty="0" smtClean="0"/>
              <a:t>If </a:t>
            </a:r>
            <a:r>
              <a:rPr lang="en-US" dirty="0"/>
              <a:t>you just want the light to fall-off in a material that is not 100% </a:t>
            </a:r>
            <a:r>
              <a:rPr lang="en-US" dirty="0" smtClean="0"/>
              <a:t>translucent</a:t>
            </a:r>
          </a:p>
          <a:p>
            <a:pPr lvl="1"/>
            <a:r>
              <a:rPr lang="en-US" dirty="0" err="1" smtClean="0"/>
              <a:t>light_out</a:t>
            </a:r>
            <a:r>
              <a:rPr lang="en-US" dirty="0" smtClean="0"/>
              <a:t> </a:t>
            </a:r>
            <a:r>
              <a:rPr lang="en-US" dirty="0"/>
              <a:t>= </a:t>
            </a:r>
            <a:r>
              <a:rPr lang="en-US" dirty="0" err="1"/>
              <a:t>light_in</a:t>
            </a:r>
            <a:r>
              <a:rPr lang="en-US" dirty="0"/>
              <a:t> * e</a:t>
            </a:r>
            <a:r>
              <a:rPr lang="en-US" baseline="30000" dirty="0"/>
              <a:t>–(d * C)</a:t>
            </a:r>
            <a:endParaRPr lang="en-US" dirty="0"/>
          </a:p>
          <a:p>
            <a:pPr marL="0" indent="0">
              <a:buNone/>
            </a:pPr>
            <a:endParaRPr lang="en-US" dirty="0"/>
          </a:p>
        </p:txBody>
      </p:sp>
    </p:spTree>
    <p:extLst>
      <p:ext uri="{BB962C8B-B14F-4D97-AF65-F5344CB8AC3E}">
        <p14:creationId xmlns:p14="http://schemas.microsoft.com/office/powerpoint/2010/main" val="10882843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Beer’s Law</a:t>
            </a:r>
            <a:endParaRPr lang="en-US" dirty="0"/>
          </a:p>
        </p:txBody>
      </p:sp>
      <p:sp>
        <p:nvSpPr>
          <p:cNvPr id="3" name="Content Placeholder 2"/>
          <p:cNvSpPr>
            <a:spLocks noGrp="1"/>
          </p:cNvSpPr>
          <p:nvPr>
            <p:ph sz="quarter" idx="1"/>
          </p:nvPr>
        </p:nvSpPr>
        <p:spPr/>
        <p:txBody>
          <a:bodyPr/>
          <a:lstStyle/>
          <a:p>
            <a:pPr marL="0" indent="0">
              <a:buNone/>
            </a:pPr>
            <a:r>
              <a:rPr lang="en-US" dirty="0"/>
              <a:t>Color absorbance = prim-&gt;</a:t>
            </a:r>
            <a:r>
              <a:rPr lang="en-US" dirty="0" err="1"/>
              <a:t>GetMaterial</a:t>
            </a:r>
            <a:r>
              <a:rPr lang="en-US" dirty="0"/>
              <a:t>()-&gt;</a:t>
            </a:r>
            <a:r>
              <a:rPr lang="en-US" dirty="0" err="1"/>
              <a:t>GetColor</a:t>
            </a:r>
            <a:r>
              <a:rPr lang="en-US" dirty="0"/>
              <a:t>() * </a:t>
            </a:r>
            <a:r>
              <a:rPr lang="en-US" dirty="0" smtClean="0"/>
              <a:t>				0.15f </a:t>
            </a:r>
            <a:r>
              <a:rPr lang="en-US" dirty="0"/>
              <a:t>* -</a:t>
            </a:r>
            <a:r>
              <a:rPr lang="en-US" dirty="0" err="1"/>
              <a:t>dist</a:t>
            </a:r>
            <a:r>
              <a:rPr lang="en-US" dirty="0"/>
              <a:t>; </a:t>
            </a:r>
            <a:endParaRPr lang="en-US" dirty="0" smtClean="0"/>
          </a:p>
          <a:p>
            <a:pPr marL="0" indent="0">
              <a:buNone/>
            </a:pPr>
            <a:r>
              <a:rPr lang="en-US" dirty="0" smtClean="0"/>
              <a:t>Color </a:t>
            </a:r>
            <a:r>
              <a:rPr lang="en-US" dirty="0"/>
              <a:t>transparency = Color( </a:t>
            </a:r>
            <a:r>
              <a:rPr lang="en-US" dirty="0" err="1"/>
              <a:t>expf</a:t>
            </a:r>
            <a:r>
              <a:rPr lang="en-US" dirty="0"/>
              <a:t>( </a:t>
            </a:r>
            <a:r>
              <a:rPr lang="en-US" dirty="0" err="1"/>
              <a:t>absorbance.r</a:t>
            </a:r>
            <a:r>
              <a:rPr lang="en-US" dirty="0"/>
              <a:t> ), </a:t>
            </a:r>
            <a:endParaRPr lang="en-US" dirty="0" smtClean="0"/>
          </a:p>
          <a:p>
            <a:pPr marL="0" indent="0">
              <a:buNone/>
            </a:pPr>
            <a:r>
              <a:rPr lang="en-US" dirty="0"/>
              <a:t>	</a:t>
            </a:r>
            <a:r>
              <a:rPr lang="en-US" dirty="0" smtClean="0"/>
              <a:t>			</a:t>
            </a:r>
            <a:r>
              <a:rPr lang="en-US" dirty="0" err="1" smtClean="0"/>
              <a:t>expf</a:t>
            </a:r>
            <a:r>
              <a:rPr lang="en-US" dirty="0"/>
              <a:t>( </a:t>
            </a:r>
            <a:r>
              <a:rPr lang="en-US" dirty="0" err="1"/>
              <a:t>absorbance.g</a:t>
            </a:r>
            <a:r>
              <a:rPr lang="en-US" dirty="0"/>
              <a:t> ), </a:t>
            </a:r>
            <a:endParaRPr lang="en-US" dirty="0" smtClean="0"/>
          </a:p>
          <a:p>
            <a:pPr marL="0" indent="0">
              <a:buNone/>
            </a:pPr>
            <a:r>
              <a:rPr lang="en-US" dirty="0"/>
              <a:t>	</a:t>
            </a:r>
            <a:r>
              <a:rPr lang="en-US" dirty="0" smtClean="0"/>
              <a:t>			</a:t>
            </a:r>
            <a:r>
              <a:rPr lang="en-US" dirty="0" err="1" smtClean="0"/>
              <a:t>expf</a:t>
            </a:r>
            <a:r>
              <a:rPr lang="en-US" dirty="0"/>
              <a:t>( </a:t>
            </a:r>
            <a:r>
              <a:rPr lang="en-US" dirty="0" err="1"/>
              <a:t>absorbance.b</a:t>
            </a:r>
            <a:r>
              <a:rPr lang="en-US" dirty="0"/>
              <a:t> ) ); </a:t>
            </a:r>
            <a:endParaRPr lang="en-US" dirty="0" smtClean="0"/>
          </a:p>
          <a:p>
            <a:pPr marL="0" indent="0">
              <a:buNone/>
            </a:pPr>
            <a:r>
              <a:rPr lang="en-US" dirty="0" err="1" smtClean="0"/>
              <a:t>a_Acc</a:t>
            </a:r>
            <a:r>
              <a:rPr lang="en-US" dirty="0" smtClean="0"/>
              <a:t> </a:t>
            </a:r>
            <a:r>
              <a:rPr lang="en-US" dirty="0"/>
              <a:t>+= </a:t>
            </a:r>
            <a:r>
              <a:rPr lang="en-US" dirty="0" err="1"/>
              <a:t>rcol</a:t>
            </a:r>
            <a:r>
              <a:rPr lang="en-US" dirty="0"/>
              <a:t> * transparency;</a:t>
            </a:r>
            <a:endParaRPr lang="en-US" dirty="0"/>
          </a:p>
        </p:txBody>
      </p:sp>
    </p:spTree>
    <p:extLst>
      <p:ext uri="{BB962C8B-B14F-4D97-AF65-F5344CB8AC3E}">
        <p14:creationId xmlns:p14="http://schemas.microsoft.com/office/powerpoint/2010/main" val="36917811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Ray Tracing in C++</a:t>
            </a:r>
            <a:endParaRPr lang="en-US" dirty="0"/>
          </a:p>
        </p:txBody>
      </p:sp>
      <p:sp>
        <p:nvSpPr>
          <p:cNvPr id="3" name="Content Placeholder 2"/>
          <p:cNvSpPr>
            <a:spLocks noGrp="1"/>
          </p:cNvSpPr>
          <p:nvPr>
            <p:ph sz="quarter" idx="1"/>
          </p:nvPr>
        </p:nvSpPr>
        <p:spPr/>
        <p:txBody>
          <a:bodyPr/>
          <a:lstStyle/>
          <a:p>
            <a:r>
              <a:rPr lang="en-US" dirty="0" smtClean="0"/>
              <a:t>Now let’s move from orthographic to any projection</a:t>
            </a:r>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262187"/>
            <a:ext cx="60960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41540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Ray Tracing in C++</a:t>
            </a:r>
            <a:endParaRPr lang="en-US" dirty="0"/>
          </a:p>
        </p:txBody>
      </p:sp>
      <p:sp>
        <p:nvSpPr>
          <p:cNvPr id="3" name="Content Placeholder 2"/>
          <p:cNvSpPr>
            <a:spLocks noGrp="1"/>
          </p:cNvSpPr>
          <p:nvPr>
            <p:ph sz="quarter" idx="1"/>
          </p:nvPr>
        </p:nvSpPr>
        <p:spPr/>
        <p:txBody>
          <a:bodyPr/>
          <a:lstStyle/>
          <a:p>
            <a:pPr marL="0" indent="0">
              <a:buNone/>
            </a:pPr>
            <a:r>
              <a:rPr lang="pt-BR" dirty="0"/>
              <a:t>vector3 o( 0, 0, -5 ); </a:t>
            </a:r>
            <a:endParaRPr lang="pt-BR" dirty="0" smtClean="0"/>
          </a:p>
          <a:p>
            <a:pPr marL="0" indent="0">
              <a:buNone/>
            </a:pPr>
            <a:r>
              <a:rPr lang="pt-BR" dirty="0" smtClean="0"/>
              <a:t>vector3 </a:t>
            </a:r>
            <a:r>
              <a:rPr lang="pt-BR" dirty="0"/>
              <a:t>dir = vector3( m_SX, m_SY, 0 ) - o; </a:t>
            </a:r>
            <a:endParaRPr lang="pt-BR" dirty="0" smtClean="0"/>
          </a:p>
          <a:p>
            <a:pPr marL="0" indent="0">
              <a:buNone/>
            </a:pPr>
            <a:r>
              <a:rPr lang="pt-BR" dirty="0" smtClean="0"/>
              <a:t>NORMALIZE</a:t>
            </a:r>
            <a:r>
              <a:rPr lang="pt-BR" dirty="0"/>
              <a:t>( dir ); </a:t>
            </a:r>
            <a:endParaRPr lang="pt-BR" dirty="0" smtClean="0"/>
          </a:p>
          <a:p>
            <a:pPr marL="0" indent="0">
              <a:buNone/>
            </a:pPr>
            <a:r>
              <a:rPr lang="pt-BR" dirty="0" smtClean="0"/>
              <a:t>Ray </a:t>
            </a:r>
            <a:r>
              <a:rPr lang="pt-BR" dirty="0"/>
              <a:t>r( o, dir </a:t>
            </a:r>
            <a:r>
              <a:rPr lang="pt-BR" dirty="0" smtClean="0"/>
              <a:t>);</a:t>
            </a:r>
          </a:p>
          <a:p>
            <a:pPr marL="0" indent="0">
              <a:buNone/>
            </a:pPr>
            <a:endParaRPr lang="pt-BR" dirty="0"/>
          </a:p>
          <a:p>
            <a:r>
              <a:rPr lang="en-US" dirty="0"/>
              <a:t>In this code, a ray is started at the origin ('o'), and directed to a location on the screen plane. </a:t>
            </a:r>
            <a:endParaRPr lang="en-US" dirty="0" smtClean="0"/>
          </a:p>
          <a:p>
            <a:r>
              <a:rPr lang="en-US" dirty="0" smtClean="0"/>
              <a:t>The </a:t>
            </a:r>
            <a:r>
              <a:rPr lang="en-US" dirty="0"/>
              <a:t>direction is normalized, and the ray is constructed. </a:t>
            </a:r>
          </a:p>
        </p:txBody>
      </p:sp>
    </p:spTree>
    <p:extLst>
      <p:ext uri="{BB962C8B-B14F-4D97-AF65-F5344CB8AC3E}">
        <p14:creationId xmlns:p14="http://schemas.microsoft.com/office/powerpoint/2010/main" val="20536513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 Scene</a:t>
            </a:r>
            <a:endParaRPr lang="en-US" dirty="0"/>
          </a:p>
        </p:txBody>
      </p:sp>
      <p:sp>
        <p:nvSpPr>
          <p:cNvPr id="3" name="Content Placeholder 2"/>
          <p:cNvSpPr>
            <a:spLocks noGrp="1"/>
          </p:cNvSpPr>
          <p:nvPr>
            <p:ph sz="quarter" idx="1"/>
          </p:nvPr>
        </p:nvSpPr>
        <p:spPr/>
        <p:txBody>
          <a:bodyPr/>
          <a:lstStyle/>
          <a:p>
            <a:r>
              <a:rPr lang="en-US" dirty="0"/>
              <a:t>Next, we need a scene to </a:t>
            </a:r>
            <a:r>
              <a:rPr lang="en-US" dirty="0" err="1"/>
              <a:t>raytrace</a:t>
            </a:r>
            <a:r>
              <a:rPr lang="en-US" dirty="0"/>
              <a:t>. </a:t>
            </a:r>
            <a:endParaRPr lang="en-US" dirty="0" smtClean="0"/>
          </a:p>
          <a:p>
            <a:r>
              <a:rPr lang="en-US" dirty="0" smtClean="0"/>
              <a:t>A </a:t>
            </a:r>
            <a:r>
              <a:rPr lang="en-US" dirty="0"/>
              <a:t>scene consists of primitives: Geometric objects like spheres and planes. </a:t>
            </a:r>
            <a:endParaRPr lang="en-US" dirty="0" smtClean="0"/>
          </a:p>
          <a:p>
            <a:r>
              <a:rPr lang="en-US" dirty="0" smtClean="0"/>
              <a:t>You </a:t>
            </a:r>
            <a:r>
              <a:rPr lang="en-US" dirty="0"/>
              <a:t>could also decide to use triangles, and build all other primitives using those. </a:t>
            </a:r>
            <a:endParaRPr lang="en-US" dirty="0" smtClean="0"/>
          </a:p>
          <a:p>
            <a:r>
              <a:rPr lang="en-US" dirty="0" smtClean="0"/>
              <a:t>In our assignment, we will </a:t>
            </a:r>
            <a:r>
              <a:rPr lang="en-US" dirty="0" err="1" smtClean="0"/>
              <a:t>raytrace</a:t>
            </a:r>
            <a:r>
              <a:rPr lang="en-US" dirty="0" smtClean="0"/>
              <a:t> sphere, triangles and planes.</a:t>
            </a:r>
            <a:endParaRPr lang="en-US" dirty="0"/>
          </a:p>
        </p:txBody>
      </p:sp>
    </p:spTree>
    <p:extLst>
      <p:ext uri="{BB962C8B-B14F-4D97-AF65-F5344CB8AC3E}">
        <p14:creationId xmlns:p14="http://schemas.microsoft.com/office/powerpoint/2010/main" val="34365171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Ray Tracing in C++</a:t>
            </a:r>
            <a:endParaRPr lang="en-US" dirty="0"/>
          </a:p>
        </p:txBody>
      </p:sp>
      <p:sp>
        <p:nvSpPr>
          <p:cNvPr id="3" name="Content Placeholder 2"/>
          <p:cNvSpPr>
            <a:spLocks noGrp="1"/>
          </p:cNvSpPr>
          <p:nvPr>
            <p:ph sz="quarter" idx="1"/>
          </p:nvPr>
        </p:nvSpPr>
        <p:spPr/>
        <p:txBody>
          <a:bodyPr/>
          <a:lstStyle/>
          <a:p>
            <a:pPr marL="0" indent="0">
              <a:buNone/>
            </a:pPr>
            <a:r>
              <a:rPr lang="en-US" dirty="0"/>
              <a:t>For each pixel { </a:t>
            </a:r>
            <a:endParaRPr lang="en-US" dirty="0" smtClean="0"/>
          </a:p>
          <a:p>
            <a:pPr marL="0" indent="0">
              <a:buNone/>
            </a:pPr>
            <a:r>
              <a:rPr lang="en-US" dirty="0"/>
              <a:t>	</a:t>
            </a:r>
            <a:r>
              <a:rPr lang="en-US" dirty="0" smtClean="0"/>
              <a:t>Construct </a:t>
            </a:r>
            <a:r>
              <a:rPr lang="en-US" dirty="0"/>
              <a:t>ray from camera through pixel </a:t>
            </a:r>
            <a:endParaRPr lang="en-US" dirty="0" smtClean="0"/>
          </a:p>
          <a:p>
            <a:pPr marL="0" indent="0">
              <a:buNone/>
            </a:pPr>
            <a:r>
              <a:rPr lang="en-US" dirty="0"/>
              <a:t>	</a:t>
            </a:r>
            <a:r>
              <a:rPr lang="en-US" dirty="0" smtClean="0"/>
              <a:t>Find </a:t>
            </a:r>
            <a:r>
              <a:rPr lang="en-US" dirty="0"/>
              <a:t>first primitive hit by ray </a:t>
            </a:r>
            <a:endParaRPr lang="en-US" dirty="0" smtClean="0"/>
          </a:p>
          <a:p>
            <a:pPr marL="0" indent="0">
              <a:buNone/>
            </a:pPr>
            <a:r>
              <a:rPr lang="en-US" dirty="0"/>
              <a:t>	</a:t>
            </a:r>
            <a:r>
              <a:rPr lang="en-US" dirty="0" smtClean="0"/>
              <a:t>Determine </a:t>
            </a:r>
            <a:r>
              <a:rPr lang="en-US" dirty="0"/>
              <a:t>color at intersection point </a:t>
            </a:r>
            <a:endParaRPr lang="en-US" dirty="0" smtClean="0"/>
          </a:p>
          <a:p>
            <a:pPr marL="0" indent="0">
              <a:buNone/>
            </a:pPr>
            <a:r>
              <a:rPr lang="en-US" dirty="0"/>
              <a:t>	</a:t>
            </a:r>
            <a:r>
              <a:rPr lang="en-US" dirty="0" smtClean="0"/>
              <a:t>Draw </a:t>
            </a:r>
            <a:r>
              <a:rPr lang="en-US" dirty="0"/>
              <a:t>color </a:t>
            </a:r>
            <a:endParaRPr lang="en-US" dirty="0" smtClean="0"/>
          </a:p>
          <a:p>
            <a:pPr marL="0" indent="0">
              <a:buNone/>
            </a:pPr>
            <a:r>
              <a:rPr lang="en-US" dirty="0"/>
              <a:t>	</a:t>
            </a:r>
            <a:r>
              <a:rPr lang="en-US" dirty="0" smtClean="0"/>
              <a:t>} </a:t>
            </a:r>
            <a:endParaRPr lang="en-US" dirty="0"/>
          </a:p>
        </p:txBody>
      </p:sp>
    </p:spTree>
    <p:extLst>
      <p:ext uri="{BB962C8B-B14F-4D97-AF65-F5344CB8AC3E}">
        <p14:creationId xmlns:p14="http://schemas.microsoft.com/office/powerpoint/2010/main" val="34365171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Ray Tracing in C++</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So our goal is to find the closest primitive to our ray:</a:t>
            </a:r>
          </a:p>
          <a:p>
            <a:pPr marL="0" indent="0">
              <a:buNone/>
            </a:pPr>
            <a:r>
              <a:rPr lang="en-US" dirty="0"/>
              <a:t>// find the nearest intersection </a:t>
            </a:r>
            <a:endParaRPr lang="en-US" dirty="0" smtClean="0"/>
          </a:p>
          <a:p>
            <a:pPr marL="0" indent="0">
              <a:buNone/>
            </a:pPr>
            <a:r>
              <a:rPr lang="en-US" dirty="0" smtClean="0"/>
              <a:t>for </a:t>
            </a:r>
            <a:r>
              <a:rPr lang="en-US" dirty="0"/>
              <a:t>( </a:t>
            </a:r>
            <a:r>
              <a:rPr lang="en-US" dirty="0" err="1"/>
              <a:t>int</a:t>
            </a:r>
            <a:r>
              <a:rPr lang="en-US" dirty="0"/>
              <a:t> s = 0; s &lt; </a:t>
            </a:r>
            <a:r>
              <a:rPr lang="en-US" dirty="0" err="1"/>
              <a:t>m_Scene</a:t>
            </a:r>
            <a:r>
              <a:rPr lang="en-US" dirty="0"/>
              <a:t>-&gt;</a:t>
            </a:r>
            <a:r>
              <a:rPr lang="en-US" dirty="0" err="1"/>
              <a:t>GetNrPrimitives</a:t>
            </a:r>
            <a:r>
              <a:rPr lang="en-US" dirty="0"/>
              <a:t>(); s++ ) </a:t>
            </a:r>
            <a:endParaRPr lang="en-US" dirty="0" smtClean="0"/>
          </a:p>
          <a:p>
            <a:pPr marL="0" indent="0">
              <a:buNone/>
            </a:pPr>
            <a:r>
              <a:rPr lang="en-US" dirty="0" smtClean="0"/>
              <a:t>{ </a:t>
            </a:r>
          </a:p>
          <a:p>
            <a:pPr marL="0" indent="0">
              <a:buNone/>
            </a:pPr>
            <a:r>
              <a:rPr lang="en-US" dirty="0" smtClean="0"/>
              <a:t>	Primitive</a:t>
            </a:r>
            <a:r>
              <a:rPr lang="en-US" dirty="0"/>
              <a:t>* </a:t>
            </a:r>
            <a:r>
              <a:rPr lang="en-US" dirty="0" err="1"/>
              <a:t>pr</a:t>
            </a:r>
            <a:r>
              <a:rPr lang="en-US" dirty="0"/>
              <a:t> = </a:t>
            </a:r>
            <a:r>
              <a:rPr lang="en-US" dirty="0" err="1"/>
              <a:t>m_Scene</a:t>
            </a:r>
            <a:r>
              <a:rPr lang="en-US" dirty="0"/>
              <a:t>-&gt;</a:t>
            </a:r>
            <a:r>
              <a:rPr lang="en-US" dirty="0" err="1"/>
              <a:t>GetPrimitive</a:t>
            </a:r>
            <a:r>
              <a:rPr lang="en-US" dirty="0"/>
              <a:t>( s ); </a:t>
            </a:r>
            <a:endParaRPr lang="en-US" dirty="0" smtClean="0"/>
          </a:p>
          <a:p>
            <a:pPr marL="0" indent="0">
              <a:buNone/>
            </a:pPr>
            <a:r>
              <a:rPr lang="en-US" dirty="0" smtClean="0"/>
              <a:t>	</a:t>
            </a:r>
            <a:r>
              <a:rPr lang="en-US" dirty="0" err="1" smtClean="0"/>
              <a:t>int</a:t>
            </a:r>
            <a:r>
              <a:rPr lang="en-US" dirty="0" smtClean="0"/>
              <a:t> </a:t>
            </a:r>
            <a:r>
              <a:rPr lang="en-US" dirty="0"/>
              <a:t>res; </a:t>
            </a:r>
            <a:endParaRPr lang="en-US" dirty="0" smtClean="0"/>
          </a:p>
          <a:p>
            <a:pPr marL="0" indent="0">
              <a:buNone/>
            </a:pPr>
            <a:r>
              <a:rPr lang="en-US" dirty="0"/>
              <a:t>	</a:t>
            </a:r>
            <a:r>
              <a:rPr lang="en-US" dirty="0" smtClean="0"/>
              <a:t>if </a:t>
            </a:r>
            <a:r>
              <a:rPr lang="en-US" dirty="0"/>
              <a:t>(res = </a:t>
            </a:r>
            <a:r>
              <a:rPr lang="en-US" dirty="0" err="1"/>
              <a:t>pr</a:t>
            </a:r>
            <a:r>
              <a:rPr lang="en-US" dirty="0"/>
              <a:t>-&gt;Intersect( </a:t>
            </a:r>
            <a:r>
              <a:rPr lang="en-US" dirty="0" err="1"/>
              <a:t>a_Ray</a:t>
            </a:r>
            <a:r>
              <a:rPr lang="en-US" dirty="0"/>
              <a:t>, </a:t>
            </a:r>
            <a:r>
              <a:rPr lang="en-US" dirty="0" err="1"/>
              <a:t>a_Dist</a:t>
            </a:r>
            <a:r>
              <a:rPr lang="en-US" dirty="0"/>
              <a:t> )) { </a:t>
            </a:r>
            <a:endParaRPr lang="en-US" dirty="0" smtClean="0"/>
          </a:p>
          <a:p>
            <a:pPr marL="0" indent="0">
              <a:buNone/>
            </a:pPr>
            <a:r>
              <a:rPr lang="en-US" dirty="0"/>
              <a:t>	</a:t>
            </a:r>
            <a:r>
              <a:rPr lang="en-US" dirty="0" smtClean="0"/>
              <a:t>	prim </a:t>
            </a:r>
            <a:r>
              <a:rPr lang="en-US" dirty="0"/>
              <a:t>= </a:t>
            </a:r>
            <a:r>
              <a:rPr lang="en-US" dirty="0" err="1"/>
              <a:t>pr</a:t>
            </a:r>
            <a:r>
              <a:rPr lang="en-US" dirty="0"/>
              <a:t>; result = res; </a:t>
            </a:r>
            <a:endParaRPr lang="en-US" dirty="0" smtClean="0"/>
          </a:p>
          <a:p>
            <a:pPr marL="0" indent="0">
              <a:buNone/>
            </a:pPr>
            <a:r>
              <a:rPr lang="en-US" dirty="0"/>
              <a:t>	</a:t>
            </a:r>
            <a:r>
              <a:rPr lang="en-US" dirty="0" smtClean="0"/>
              <a:t>// </a:t>
            </a:r>
            <a:r>
              <a:rPr lang="en-US" dirty="0"/>
              <a:t>0 = miss, 1 = hit, -1 = hit from inside primitive } </a:t>
            </a:r>
            <a:endParaRPr lang="en-US" dirty="0" smtClean="0"/>
          </a:p>
          <a:p>
            <a:pPr marL="0" indent="0">
              <a:buNone/>
            </a:pPr>
            <a:r>
              <a:rPr lang="en-US" dirty="0" smtClean="0"/>
              <a:t>}</a:t>
            </a:r>
            <a:endParaRPr lang="en-US" dirty="0"/>
          </a:p>
        </p:txBody>
      </p:sp>
    </p:spTree>
    <p:extLst>
      <p:ext uri="{BB962C8B-B14F-4D97-AF65-F5344CB8AC3E}">
        <p14:creationId xmlns:p14="http://schemas.microsoft.com/office/powerpoint/2010/main" val="34365171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Determine the Color</a:t>
            </a:r>
            <a:endParaRPr lang="en-US" dirty="0"/>
          </a:p>
        </p:txBody>
      </p:sp>
      <p:sp>
        <p:nvSpPr>
          <p:cNvPr id="3" name="Content Placeholder 2"/>
          <p:cNvSpPr>
            <a:spLocks noGrp="1"/>
          </p:cNvSpPr>
          <p:nvPr>
            <p:ph sz="quarter" idx="1"/>
          </p:nvPr>
        </p:nvSpPr>
        <p:spPr/>
        <p:txBody>
          <a:bodyPr/>
          <a:lstStyle/>
          <a:p>
            <a:r>
              <a:rPr lang="en-US" dirty="0"/>
              <a:t>Once we know what primitive was hit by the ray, the color for the ray can be calculated. </a:t>
            </a:r>
            <a:endParaRPr lang="en-US" dirty="0" smtClean="0"/>
          </a:p>
          <a:p>
            <a:r>
              <a:rPr lang="en-US" dirty="0" smtClean="0"/>
              <a:t>Simply </a:t>
            </a:r>
            <a:r>
              <a:rPr lang="en-US" dirty="0"/>
              <a:t>using the material color of the primitive is too easy; this would result in boring colors without any gradient. </a:t>
            </a:r>
            <a:endParaRPr lang="en-US" dirty="0" smtClean="0"/>
          </a:p>
          <a:p>
            <a:r>
              <a:rPr lang="en-US" dirty="0" smtClean="0"/>
              <a:t>Instead</a:t>
            </a:r>
            <a:r>
              <a:rPr lang="en-US" dirty="0"/>
              <a:t>, the sample </a:t>
            </a:r>
            <a:r>
              <a:rPr lang="en-US" dirty="0" err="1"/>
              <a:t>raytracer</a:t>
            </a:r>
            <a:r>
              <a:rPr lang="en-US" dirty="0"/>
              <a:t> calculates a diffuse shading using the two lights. </a:t>
            </a:r>
          </a:p>
        </p:txBody>
      </p:sp>
    </p:spTree>
    <p:extLst>
      <p:ext uri="{BB962C8B-B14F-4D97-AF65-F5344CB8AC3E}">
        <p14:creationId xmlns:p14="http://schemas.microsoft.com/office/powerpoint/2010/main" val="34365171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Determine the Color</a:t>
            </a:r>
            <a:endParaRPr lang="en-US" dirty="0"/>
          </a:p>
        </p:txBody>
      </p:sp>
      <p:sp>
        <p:nvSpPr>
          <p:cNvPr id="3" name="Content Placeholder 2"/>
          <p:cNvSpPr>
            <a:spLocks noGrp="1"/>
          </p:cNvSpPr>
          <p:nvPr>
            <p:ph sz="quarter" idx="1"/>
          </p:nvPr>
        </p:nvSpPr>
        <p:spPr>
          <a:xfrm>
            <a:off x="914400" y="1447800"/>
            <a:ext cx="7772400" cy="5181600"/>
          </a:xfrm>
        </p:spPr>
        <p:txBody>
          <a:bodyPr>
            <a:normAutofit fontScale="62500" lnSpcReduction="20000"/>
          </a:bodyPr>
          <a:lstStyle/>
          <a:p>
            <a:pPr marL="0" indent="0">
              <a:buNone/>
            </a:pPr>
            <a:r>
              <a:rPr lang="en-US" dirty="0"/>
              <a:t>// determine color at point of intersection </a:t>
            </a:r>
            <a:endParaRPr lang="en-US" dirty="0" smtClean="0"/>
          </a:p>
          <a:p>
            <a:pPr marL="0" indent="0">
              <a:buNone/>
            </a:pPr>
            <a:r>
              <a:rPr lang="en-US" dirty="0" smtClean="0"/>
              <a:t>pi </a:t>
            </a:r>
            <a:r>
              <a:rPr lang="en-US" dirty="0"/>
              <a:t>= </a:t>
            </a:r>
            <a:r>
              <a:rPr lang="en-US" dirty="0" err="1"/>
              <a:t>a_Ray.GetOrigin</a:t>
            </a:r>
            <a:r>
              <a:rPr lang="en-US" dirty="0"/>
              <a:t>() + </a:t>
            </a:r>
            <a:r>
              <a:rPr lang="en-US" dirty="0" err="1"/>
              <a:t>a_Ray.GetDirection</a:t>
            </a:r>
            <a:r>
              <a:rPr lang="en-US" dirty="0"/>
              <a:t>() * </a:t>
            </a:r>
            <a:r>
              <a:rPr lang="en-US" dirty="0" err="1"/>
              <a:t>a_Dist</a:t>
            </a:r>
            <a:r>
              <a:rPr lang="en-US" dirty="0"/>
              <a:t>; </a:t>
            </a:r>
            <a:endParaRPr lang="en-US" dirty="0" smtClean="0"/>
          </a:p>
          <a:p>
            <a:pPr marL="0" indent="0">
              <a:buNone/>
            </a:pPr>
            <a:r>
              <a:rPr lang="en-US" dirty="0" smtClean="0"/>
              <a:t>// </a:t>
            </a:r>
            <a:r>
              <a:rPr lang="en-US" dirty="0"/>
              <a:t>trace lights </a:t>
            </a:r>
            <a:endParaRPr lang="en-US" dirty="0" smtClean="0"/>
          </a:p>
          <a:p>
            <a:pPr marL="0" indent="0">
              <a:buNone/>
            </a:pPr>
            <a:r>
              <a:rPr lang="en-US" dirty="0" smtClean="0"/>
              <a:t>for </a:t>
            </a:r>
            <a:r>
              <a:rPr lang="en-US" dirty="0"/>
              <a:t>( </a:t>
            </a:r>
            <a:r>
              <a:rPr lang="en-US" dirty="0" err="1"/>
              <a:t>int</a:t>
            </a:r>
            <a:r>
              <a:rPr lang="en-US" dirty="0"/>
              <a:t> l = 0; l &lt; </a:t>
            </a:r>
            <a:r>
              <a:rPr lang="en-US" dirty="0" err="1"/>
              <a:t>m_Scene</a:t>
            </a:r>
            <a:r>
              <a:rPr lang="en-US" dirty="0"/>
              <a:t>-&gt;</a:t>
            </a:r>
            <a:r>
              <a:rPr lang="en-US" dirty="0" err="1"/>
              <a:t>GetNrPrimitives</a:t>
            </a:r>
            <a:r>
              <a:rPr lang="en-US" dirty="0"/>
              <a:t>(); l++ ) { </a:t>
            </a:r>
            <a:r>
              <a:rPr lang="en-US" dirty="0" smtClean="0"/>
              <a:t>	Primitive</a:t>
            </a:r>
            <a:r>
              <a:rPr lang="en-US" dirty="0"/>
              <a:t>* p = </a:t>
            </a:r>
            <a:r>
              <a:rPr lang="en-US" dirty="0" err="1"/>
              <a:t>m_Scene</a:t>
            </a:r>
            <a:r>
              <a:rPr lang="en-US" dirty="0"/>
              <a:t>-&gt;</a:t>
            </a:r>
            <a:r>
              <a:rPr lang="en-US" dirty="0" err="1"/>
              <a:t>GetPrimitive</a:t>
            </a:r>
            <a:r>
              <a:rPr lang="en-US" dirty="0"/>
              <a:t>( l ); </a:t>
            </a:r>
            <a:endParaRPr lang="en-US" dirty="0" smtClean="0"/>
          </a:p>
          <a:p>
            <a:pPr marL="0" indent="0">
              <a:buNone/>
            </a:pPr>
            <a:r>
              <a:rPr lang="en-US" dirty="0" smtClean="0"/>
              <a:t>	if </a:t>
            </a:r>
            <a:r>
              <a:rPr lang="en-US" dirty="0"/>
              <a:t>(p-&gt;</a:t>
            </a:r>
            <a:r>
              <a:rPr lang="en-US" dirty="0" err="1"/>
              <a:t>IsLight</a:t>
            </a:r>
            <a:r>
              <a:rPr lang="en-US" dirty="0"/>
              <a:t>()) { </a:t>
            </a:r>
            <a:endParaRPr lang="en-US" dirty="0" smtClean="0"/>
          </a:p>
          <a:p>
            <a:pPr marL="0" indent="0">
              <a:buNone/>
            </a:pPr>
            <a:r>
              <a:rPr lang="en-US" dirty="0"/>
              <a:t>	</a:t>
            </a:r>
            <a:r>
              <a:rPr lang="en-US" dirty="0" smtClean="0"/>
              <a:t>	Primitive</a:t>
            </a:r>
            <a:r>
              <a:rPr lang="en-US" dirty="0"/>
              <a:t>* light = p; </a:t>
            </a:r>
            <a:endParaRPr lang="en-US" dirty="0" smtClean="0"/>
          </a:p>
          <a:p>
            <a:pPr marL="0" indent="0">
              <a:buNone/>
            </a:pPr>
            <a:r>
              <a:rPr lang="en-US" dirty="0"/>
              <a:t>	</a:t>
            </a:r>
            <a:r>
              <a:rPr lang="en-US" dirty="0" smtClean="0"/>
              <a:t>	// </a:t>
            </a:r>
            <a:r>
              <a:rPr lang="en-US" dirty="0"/>
              <a:t>calculate diffuse shading </a:t>
            </a:r>
            <a:endParaRPr lang="en-US" dirty="0" smtClean="0"/>
          </a:p>
          <a:p>
            <a:pPr marL="0" indent="0">
              <a:buNone/>
            </a:pPr>
            <a:r>
              <a:rPr lang="en-US" dirty="0"/>
              <a:t>	</a:t>
            </a:r>
            <a:r>
              <a:rPr lang="en-US" dirty="0" smtClean="0"/>
              <a:t>	vector3 </a:t>
            </a:r>
            <a:r>
              <a:rPr lang="en-US" dirty="0"/>
              <a:t>L = ((Sphere*)light)-&gt;</a:t>
            </a:r>
            <a:r>
              <a:rPr lang="en-US" dirty="0" err="1"/>
              <a:t>GetCentre</a:t>
            </a:r>
            <a:r>
              <a:rPr lang="en-US" dirty="0"/>
              <a:t>() - pi; </a:t>
            </a:r>
            <a:r>
              <a:rPr lang="en-US" dirty="0" smtClean="0"/>
              <a:t>				NORMALIZE</a:t>
            </a:r>
            <a:r>
              <a:rPr lang="en-US" dirty="0"/>
              <a:t>( L ); </a:t>
            </a:r>
            <a:endParaRPr lang="en-US" dirty="0" smtClean="0"/>
          </a:p>
          <a:p>
            <a:pPr marL="0" indent="0">
              <a:buNone/>
            </a:pPr>
            <a:r>
              <a:rPr lang="en-US" dirty="0"/>
              <a:t>	</a:t>
            </a:r>
            <a:r>
              <a:rPr lang="en-US" dirty="0" smtClean="0"/>
              <a:t>	vector3 </a:t>
            </a:r>
            <a:r>
              <a:rPr lang="en-US" dirty="0"/>
              <a:t>N = prim-&gt;</a:t>
            </a:r>
            <a:r>
              <a:rPr lang="en-US" dirty="0" err="1"/>
              <a:t>GetNormal</a:t>
            </a:r>
            <a:r>
              <a:rPr lang="en-US" dirty="0"/>
              <a:t>( pi ); </a:t>
            </a:r>
            <a:endParaRPr lang="en-US" dirty="0" smtClean="0"/>
          </a:p>
          <a:p>
            <a:pPr marL="0" indent="0">
              <a:buNone/>
            </a:pPr>
            <a:r>
              <a:rPr lang="en-US" dirty="0"/>
              <a:t>	</a:t>
            </a:r>
            <a:r>
              <a:rPr lang="en-US" dirty="0" smtClean="0"/>
              <a:t>	if </a:t>
            </a:r>
            <a:r>
              <a:rPr lang="en-US" dirty="0"/>
              <a:t>(prim-&gt;</a:t>
            </a:r>
            <a:r>
              <a:rPr lang="en-US" dirty="0" err="1"/>
              <a:t>GetMaterial</a:t>
            </a:r>
            <a:r>
              <a:rPr lang="en-US" dirty="0"/>
              <a:t>()-&gt;</a:t>
            </a:r>
            <a:r>
              <a:rPr lang="en-US" dirty="0" err="1"/>
              <a:t>GetDiffuse</a:t>
            </a:r>
            <a:r>
              <a:rPr lang="en-US" dirty="0"/>
              <a:t>() &gt; 0) </a:t>
            </a:r>
            <a:r>
              <a:rPr lang="en-US" dirty="0" smtClean="0"/>
              <a:t>{ </a:t>
            </a:r>
          </a:p>
          <a:p>
            <a:pPr marL="0" indent="0">
              <a:buNone/>
            </a:pPr>
            <a:r>
              <a:rPr lang="en-US" dirty="0"/>
              <a:t>	</a:t>
            </a:r>
            <a:r>
              <a:rPr lang="en-US" dirty="0" smtClean="0"/>
              <a:t>		float </a:t>
            </a:r>
            <a:r>
              <a:rPr lang="en-US" dirty="0"/>
              <a:t>dot = DOT( N, L ); </a:t>
            </a:r>
            <a:endParaRPr lang="en-US" dirty="0" smtClean="0"/>
          </a:p>
          <a:p>
            <a:pPr marL="0" indent="0">
              <a:buNone/>
            </a:pPr>
            <a:r>
              <a:rPr lang="en-US" dirty="0"/>
              <a:t>	</a:t>
            </a:r>
            <a:r>
              <a:rPr lang="en-US" dirty="0" smtClean="0"/>
              <a:t>		if </a:t>
            </a:r>
            <a:r>
              <a:rPr lang="en-US" dirty="0"/>
              <a:t>(dot &gt; 0) { </a:t>
            </a:r>
            <a:endParaRPr lang="en-US" dirty="0" smtClean="0"/>
          </a:p>
          <a:p>
            <a:pPr marL="0" indent="0">
              <a:buNone/>
            </a:pPr>
            <a:r>
              <a:rPr lang="en-US" dirty="0"/>
              <a:t>	</a:t>
            </a:r>
            <a:r>
              <a:rPr lang="en-US" dirty="0" smtClean="0"/>
              <a:t>		float </a:t>
            </a:r>
            <a:r>
              <a:rPr lang="en-US" dirty="0"/>
              <a:t>diff = dot * prim-&gt;</a:t>
            </a:r>
            <a:r>
              <a:rPr lang="en-US" dirty="0" err="1"/>
              <a:t>GetMaterial</a:t>
            </a:r>
            <a:r>
              <a:rPr lang="en-US" dirty="0"/>
              <a:t>()-&gt;</a:t>
            </a:r>
            <a:r>
              <a:rPr lang="en-US" dirty="0" err="1"/>
              <a:t>GetDiffuse</a:t>
            </a:r>
            <a:r>
              <a:rPr lang="en-US" dirty="0"/>
              <a:t>(); </a:t>
            </a:r>
            <a:endParaRPr lang="en-US" dirty="0" smtClean="0"/>
          </a:p>
          <a:p>
            <a:pPr marL="0" indent="0">
              <a:buNone/>
            </a:pPr>
            <a:r>
              <a:rPr lang="en-US" dirty="0"/>
              <a:t>	</a:t>
            </a:r>
            <a:r>
              <a:rPr lang="en-US" dirty="0" smtClean="0"/>
              <a:t>		// </a:t>
            </a:r>
            <a:r>
              <a:rPr lang="en-US" dirty="0"/>
              <a:t>add diffuse component to ray color a</a:t>
            </a:r>
            <a:r>
              <a:rPr lang="en-US" dirty="0" smtClean="0"/>
              <a:t>_</a:t>
            </a:r>
          </a:p>
          <a:p>
            <a:pPr marL="0" indent="0">
              <a:buNone/>
            </a:pPr>
            <a:r>
              <a:rPr lang="en-US" dirty="0"/>
              <a:t>	</a:t>
            </a:r>
            <a:r>
              <a:rPr lang="en-US" dirty="0" smtClean="0"/>
              <a:t>		</a:t>
            </a:r>
            <a:r>
              <a:rPr lang="en-US" dirty="0" err="1" smtClean="0"/>
              <a:t>Acc</a:t>
            </a:r>
            <a:r>
              <a:rPr lang="en-US" dirty="0" smtClean="0"/>
              <a:t> </a:t>
            </a:r>
            <a:r>
              <a:rPr lang="en-US" dirty="0"/>
              <a:t>+= diff * prim-&gt;</a:t>
            </a:r>
            <a:r>
              <a:rPr lang="en-US" dirty="0" err="1"/>
              <a:t>GetMaterial</a:t>
            </a:r>
            <a:r>
              <a:rPr lang="en-US" dirty="0"/>
              <a:t>()-&gt;</a:t>
            </a:r>
            <a:r>
              <a:rPr lang="en-US" dirty="0" err="1"/>
              <a:t>GetColor</a:t>
            </a:r>
            <a:r>
              <a:rPr lang="en-US" dirty="0"/>
              <a:t>() * </a:t>
            </a:r>
            <a:endParaRPr lang="en-US" dirty="0" smtClean="0"/>
          </a:p>
          <a:p>
            <a:pPr marL="0" indent="0">
              <a:buNone/>
            </a:pPr>
            <a:r>
              <a:rPr lang="en-US" dirty="0"/>
              <a:t>	</a:t>
            </a:r>
            <a:r>
              <a:rPr lang="en-US" dirty="0" smtClean="0"/>
              <a:t>			light-</a:t>
            </a:r>
            <a:r>
              <a:rPr lang="en-US" dirty="0"/>
              <a:t>&gt;</a:t>
            </a:r>
            <a:r>
              <a:rPr lang="en-US" dirty="0" err="1"/>
              <a:t>GetMaterial</a:t>
            </a:r>
            <a:r>
              <a:rPr lang="en-US" dirty="0"/>
              <a:t>()-&gt;</a:t>
            </a:r>
            <a:r>
              <a:rPr lang="en-US" dirty="0" err="1"/>
              <a:t>GetColor</a:t>
            </a:r>
            <a:r>
              <a:rPr lang="en-US" dirty="0"/>
              <a:t>(); </a:t>
            </a:r>
            <a:endParaRPr lang="en-US" dirty="0" smtClean="0"/>
          </a:p>
          <a:p>
            <a:pPr marL="0" indent="0">
              <a:buNone/>
            </a:pPr>
            <a:r>
              <a:rPr lang="en-US" dirty="0"/>
              <a:t>	</a:t>
            </a:r>
            <a:r>
              <a:rPr lang="en-US" dirty="0" smtClean="0"/>
              <a:t>} </a:t>
            </a:r>
            <a:r>
              <a:rPr lang="en-US" dirty="0"/>
              <a:t>} } }</a:t>
            </a:r>
            <a:endParaRPr lang="en-US" dirty="0"/>
          </a:p>
        </p:txBody>
      </p:sp>
    </p:spTree>
    <p:extLst>
      <p:ext uri="{BB962C8B-B14F-4D97-AF65-F5344CB8AC3E}">
        <p14:creationId xmlns:p14="http://schemas.microsoft.com/office/powerpoint/2010/main" val="343651710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2502</TotalTime>
  <Words>1633</Words>
  <Application>Microsoft Office PowerPoint</Application>
  <PresentationFormat>On-screen Show (4:3)</PresentationFormat>
  <Paragraphs>194</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Equity</vt:lpstr>
      <vt:lpstr>CSE 470/598 Ray Tracing</vt:lpstr>
      <vt:lpstr>Disclaimer</vt:lpstr>
      <vt:lpstr>Ray Tracing in C++</vt:lpstr>
      <vt:lpstr>Ray Tracing in C++</vt:lpstr>
      <vt:lpstr>Building a Scene</vt:lpstr>
      <vt:lpstr>Ray Tracing in C++</vt:lpstr>
      <vt:lpstr>Ray Tracing in C++</vt:lpstr>
      <vt:lpstr>Determine the Color</vt:lpstr>
      <vt:lpstr>Determine the Color</vt:lpstr>
      <vt:lpstr>Primary vs Secondary Rays</vt:lpstr>
      <vt:lpstr>Primary vs. Secondary Rays</vt:lpstr>
      <vt:lpstr>Primary vs. Secondary Rays</vt:lpstr>
      <vt:lpstr>Primary vs. Secondary Rays</vt:lpstr>
      <vt:lpstr>Primary vs. Secondary Rays</vt:lpstr>
      <vt:lpstr>Primary vs. Secondary Rays</vt:lpstr>
      <vt:lpstr>Reflections</vt:lpstr>
      <vt:lpstr>Reflection</vt:lpstr>
      <vt:lpstr>Better Lighting?</vt:lpstr>
      <vt:lpstr>Diffuse and Specular</vt:lpstr>
      <vt:lpstr>Specular</vt:lpstr>
      <vt:lpstr>Shadows</vt:lpstr>
      <vt:lpstr>Shadows</vt:lpstr>
      <vt:lpstr>Shadows</vt:lpstr>
      <vt:lpstr>Refractions</vt:lpstr>
      <vt:lpstr>Coding Refraction</vt:lpstr>
      <vt:lpstr>Refractions</vt:lpstr>
      <vt:lpstr>Beer’s Law</vt:lpstr>
      <vt:lpstr>Beer’s Law</vt:lpstr>
      <vt:lpstr>Coding Beer’s Law</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cadlabadmin</dc:creator>
  <cp:lastModifiedBy>Ross Maciejewski</cp:lastModifiedBy>
  <cp:revision>119</cp:revision>
  <dcterms:created xsi:type="dcterms:W3CDTF">2011-08-04T19:58:28Z</dcterms:created>
  <dcterms:modified xsi:type="dcterms:W3CDTF">2011-11-14T19:36:56Z</dcterms:modified>
</cp:coreProperties>
</file>