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ppt/slideLayouts/slideLayout24.xml" ContentType="application/vnd.openxmlformats-officedocument.presentationml.slideLayout+xml"/>
  <Override PartName="/ppt/theme/theme14.xml" ContentType="application/vnd.openxmlformats-officedocument.theme+xml"/>
  <Override PartName="/ppt/slideLayouts/slideLayout25.xml" ContentType="application/vnd.openxmlformats-officedocument.presentationml.slideLayout+xml"/>
  <Override PartName="/ppt/theme/theme15.xml" ContentType="application/vnd.openxmlformats-officedocument.theme+xml"/>
  <Override PartName="/ppt/slideLayouts/slideLayout26.xml" ContentType="application/vnd.openxmlformats-officedocument.presentationml.slideLayout+xml"/>
  <Override PartName="/ppt/theme/theme16.xml" ContentType="application/vnd.openxmlformats-officedocument.theme+xml"/>
  <Override PartName="/ppt/slideLayouts/slideLayout27.xml" ContentType="application/vnd.openxmlformats-officedocument.presentationml.slideLayout+xml"/>
  <Override PartName="/ppt/theme/theme17.xml" ContentType="application/vnd.openxmlformats-officedocument.theme+xml"/>
  <Override PartName="/ppt/slideLayouts/slideLayout28.xml" ContentType="application/vnd.openxmlformats-officedocument.presentationml.slideLayout+xml"/>
  <Override PartName="/ppt/theme/theme18.xml" ContentType="application/vnd.openxmlformats-officedocument.theme+xml"/>
  <Override PartName="/ppt/slideLayouts/slideLayout29.xml" ContentType="application/vnd.openxmlformats-officedocument.presentationml.slideLayout+xml"/>
  <Override PartName="/ppt/theme/theme19.xml" ContentType="application/vnd.openxmlformats-officedocument.theme+xml"/>
  <Override PartName="/ppt/slideLayouts/slideLayout30.xml" ContentType="application/vnd.openxmlformats-officedocument.presentationml.slideLayout+xml"/>
  <Override PartName="/ppt/theme/theme20.xml" ContentType="application/vnd.openxmlformats-officedocument.theme+xml"/>
  <Override PartName="/ppt/slideLayouts/slideLayout31.xml" ContentType="application/vnd.openxmlformats-officedocument.presentationml.slideLayout+xml"/>
  <Override PartName="/ppt/theme/theme21.xml" ContentType="application/vnd.openxmlformats-officedocument.theme+xml"/>
  <Override PartName="/ppt/slideLayouts/slideLayout32.xml" ContentType="application/vnd.openxmlformats-officedocument.presentationml.slideLayout+xml"/>
  <Override PartName="/ppt/theme/theme22.xml" ContentType="application/vnd.openxmlformats-officedocument.theme+xml"/>
  <Override PartName="/ppt/slideLayouts/slideLayout33.xml" ContentType="application/vnd.openxmlformats-officedocument.presentationml.slideLayout+xml"/>
  <Override PartName="/ppt/theme/theme23.xml" ContentType="application/vnd.openxmlformats-officedocument.theme+xml"/>
  <Override PartName="/ppt/slideLayouts/slideLayout34.xml" ContentType="application/vnd.openxmlformats-officedocument.presentationml.slideLayout+xml"/>
  <Override PartName="/ppt/theme/theme24.xml" ContentType="application/vnd.openxmlformats-officedocument.theme+xml"/>
  <Override PartName="/ppt/slideLayouts/slideLayout35.xml" ContentType="application/vnd.openxmlformats-officedocument.presentationml.slideLayout+xml"/>
  <Override PartName="/ppt/theme/theme25.xml" ContentType="application/vnd.openxmlformats-officedocument.theme+xml"/>
  <Override PartName="/ppt/slideLayouts/slideLayout36.xml" ContentType="application/vnd.openxmlformats-officedocument.presentationml.slideLayout+xml"/>
  <Override PartName="/ppt/theme/theme26.xml" ContentType="application/vnd.openxmlformats-officedocument.theme+xml"/>
  <Override PartName="/ppt/slideLayouts/slideLayout37.xml" ContentType="application/vnd.openxmlformats-officedocument.presentationml.slideLayout+xml"/>
  <Override PartName="/ppt/theme/theme27.xml" ContentType="application/vnd.openxmlformats-officedocument.theme+xml"/>
  <Override PartName="/ppt/slideLayouts/slideLayout38.xml" ContentType="application/vnd.openxmlformats-officedocument.presentationml.slideLayout+xml"/>
  <Override PartName="/ppt/theme/theme28.xml" ContentType="application/vnd.openxmlformats-officedocument.theme+xml"/>
  <Override PartName="/ppt/slideLayouts/slideLayout39.xml" ContentType="application/vnd.openxmlformats-officedocument.presentationml.slideLayout+xml"/>
  <Override PartName="/ppt/theme/theme29.xml" ContentType="application/vnd.openxmlformats-officedocument.theme+xml"/>
  <Override PartName="/ppt/slideLayouts/slideLayout40.xml" ContentType="application/vnd.openxmlformats-officedocument.presentationml.slideLayout+xml"/>
  <Override PartName="/ppt/theme/theme30.xml" ContentType="application/vnd.openxmlformats-officedocument.theme+xml"/>
  <Override PartName="/ppt/slideLayouts/slideLayout41.xml" ContentType="application/vnd.openxmlformats-officedocument.presentationml.slideLayout+xml"/>
  <Override PartName="/ppt/theme/theme31.xml" ContentType="application/vnd.openxmlformats-officedocument.theme+xml"/>
  <Override PartName="/ppt/slideLayouts/slideLayout42.xml" ContentType="application/vnd.openxmlformats-officedocument.presentationml.slideLayout+xml"/>
  <Override PartName="/ppt/theme/theme32.xml" ContentType="application/vnd.openxmlformats-officedocument.theme+xml"/>
  <Override PartName="/ppt/slideLayouts/slideLayout43.xml" ContentType="application/vnd.openxmlformats-officedocument.presentationml.slideLayout+xml"/>
  <Override PartName="/ppt/theme/theme33.xml" ContentType="application/vnd.openxmlformats-officedocument.theme+xml"/>
  <Override PartName="/ppt/slideLayouts/slideLayout44.xml" ContentType="application/vnd.openxmlformats-officedocument.presentationml.slideLayout+xml"/>
  <Override PartName="/ppt/theme/theme34.xml" ContentType="application/vnd.openxmlformats-officedocument.theme+xml"/>
  <Override PartName="/ppt/slideLayouts/slideLayout45.xml" ContentType="application/vnd.openxmlformats-officedocument.presentationml.slideLayout+xml"/>
  <Override PartName="/ppt/theme/theme35.xml" ContentType="application/vnd.openxmlformats-officedocument.theme+xml"/>
  <Override PartName="/ppt/slideLayouts/slideLayout46.xml" ContentType="application/vnd.openxmlformats-officedocument.presentationml.slideLayout+xml"/>
  <Override PartName="/ppt/theme/theme36.xml" ContentType="application/vnd.openxmlformats-officedocument.theme+xml"/>
  <Override PartName="/ppt/slideLayouts/slideLayout47.xml" ContentType="application/vnd.openxmlformats-officedocument.presentationml.slideLayout+xml"/>
  <Override PartName="/ppt/theme/theme37.xml" ContentType="application/vnd.openxmlformats-officedocument.theme+xml"/>
  <Override PartName="/ppt/slideLayouts/slideLayout48.xml" ContentType="application/vnd.openxmlformats-officedocument.presentationml.slideLayout+xml"/>
  <Override PartName="/ppt/theme/theme38.xml" ContentType="application/vnd.openxmlformats-officedocument.theme+xml"/>
  <Override PartName="/ppt/slideLayouts/slideLayout49.xml" ContentType="application/vnd.openxmlformats-officedocument.presentationml.slideLayout+xml"/>
  <Override PartName="/ppt/theme/theme39.xml" ContentType="application/vnd.openxmlformats-officedocument.theme+xml"/>
  <Override PartName="/ppt/slideLayouts/slideLayout50.xml" ContentType="application/vnd.openxmlformats-officedocument.presentationml.slideLayout+xml"/>
  <Override PartName="/ppt/theme/theme40.xml" ContentType="application/vnd.openxmlformats-officedocument.theme+xml"/>
  <Override PartName="/ppt/slideLayouts/slideLayout51.xml" ContentType="application/vnd.openxmlformats-officedocument.presentationml.slideLayout+xml"/>
  <Override PartName="/ppt/theme/theme41.xml" ContentType="application/vnd.openxmlformats-officedocument.theme+xml"/>
  <Override PartName="/ppt/slideLayouts/slideLayout52.xml" ContentType="application/vnd.openxmlformats-officedocument.presentationml.slideLayout+xml"/>
  <Override PartName="/ppt/theme/theme42.xml" ContentType="application/vnd.openxmlformats-officedocument.theme+xml"/>
  <Override PartName="/ppt/slideLayouts/slideLayout53.xml" ContentType="application/vnd.openxmlformats-officedocument.presentationml.slideLayout+xml"/>
  <Override PartName="/ppt/theme/theme43.xml" ContentType="application/vnd.openxmlformats-officedocument.theme+xml"/>
  <Override PartName="/ppt/slideLayouts/slideLayout54.xml" ContentType="application/vnd.openxmlformats-officedocument.presentationml.slideLayout+xml"/>
  <Override PartName="/ppt/theme/theme44.xml" ContentType="application/vnd.openxmlformats-officedocument.theme+xml"/>
  <Override PartName="/ppt/slideLayouts/slideLayout55.xml" ContentType="application/vnd.openxmlformats-officedocument.presentationml.slideLayout+xml"/>
  <Override PartName="/ppt/theme/theme45.xml" ContentType="application/vnd.openxmlformats-officedocument.theme+xml"/>
  <Override PartName="/ppt/slideLayouts/slideLayout56.xml" ContentType="application/vnd.openxmlformats-officedocument.presentationml.slideLayout+xml"/>
  <Override PartName="/ppt/theme/theme46.xml" ContentType="application/vnd.openxmlformats-officedocument.theme+xml"/>
  <Override PartName="/ppt/slideLayouts/slideLayout57.xml" ContentType="application/vnd.openxmlformats-officedocument.presentationml.slideLayout+xml"/>
  <Override PartName="/ppt/theme/theme47.xml" ContentType="application/vnd.openxmlformats-officedocument.theme+xml"/>
  <Override PartName="/ppt/slideLayouts/slideLayout58.xml" ContentType="application/vnd.openxmlformats-officedocument.presentationml.slideLayout+xml"/>
  <Override PartName="/ppt/theme/theme48.xml" ContentType="application/vnd.openxmlformats-officedocument.theme+xml"/>
  <Override PartName="/ppt/slideLayouts/slideLayout59.xml" ContentType="application/vnd.openxmlformats-officedocument.presentationml.slideLayout+xml"/>
  <Override PartName="/ppt/theme/theme49.xml" ContentType="application/vnd.openxmlformats-officedocument.theme+xml"/>
  <Override PartName="/ppt/slideLayouts/slideLayout60.xml" ContentType="application/vnd.openxmlformats-officedocument.presentationml.slideLayout+xml"/>
  <Override PartName="/ppt/theme/theme50.xml" ContentType="application/vnd.openxmlformats-officedocument.theme+xml"/>
  <Override PartName="/ppt/slideLayouts/slideLayout61.xml" ContentType="application/vnd.openxmlformats-officedocument.presentationml.slideLayout+xml"/>
  <Override PartName="/ppt/theme/theme51.xml" ContentType="application/vnd.openxmlformats-officedocument.theme+xml"/>
  <Override PartName="/ppt/slideLayouts/slideLayout62.xml" ContentType="application/vnd.openxmlformats-officedocument.presentationml.slideLayout+xml"/>
  <Override PartName="/ppt/theme/theme52.xml" ContentType="application/vnd.openxmlformats-officedocument.theme+xml"/>
  <Override PartName="/ppt/slideLayouts/slideLayout63.xml" ContentType="application/vnd.openxmlformats-officedocument.presentationml.slideLayout+xml"/>
  <Override PartName="/ppt/theme/theme53.xml" ContentType="application/vnd.openxmlformats-officedocument.theme+xml"/>
  <Override PartName="/ppt/slideLayouts/slideLayout64.xml" ContentType="application/vnd.openxmlformats-officedocument.presentationml.slideLayout+xml"/>
  <Override PartName="/ppt/theme/theme54.xml" ContentType="application/vnd.openxmlformats-officedocument.theme+xml"/>
  <Override PartName="/ppt/slideLayouts/slideLayout65.xml" ContentType="application/vnd.openxmlformats-officedocument.presentationml.slideLayout+xml"/>
  <Override PartName="/ppt/theme/theme55.xml" ContentType="application/vnd.openxmlformats-officedocument.theme+xml"/>
  <Override PartName="/ppt/slideLayouts/slideLayout66.xml" ContentType="application/vnd.openxmlformats-officedocument.presentationml.slideLayout+xml"/>
  <Override PartName="/ppt/theme/theme56.xml" ContentType="application/vnd.openxmlformats-officedocument.theme+xml"/>
  <Override PartName="/ppt/slideLayouts/slideLayout67.xml" ContentType="application/vnd.openxmlformats-officedocument.presentationml.slideLayout+xml"/>
  <Override PartName="/ppt/theme/theme57.xml" ContentType="application/vnd.openxmlformats-officedocument.theme+xml"/>
  <Override PartName="/ppt/slideLayouts/slideLayout68.xml" ContentType="application/vnd.openxmlformats-officedocument.presentationml.slideLayout+xml"/>
  <Override PartName="/ppt/theme/theme58.xml" ContentType="application/vnd.openxmlformats-officedocument.theme+xml"/>
  <Override PartName="/ppt/theme/theme5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4" r:id="rId3"/>
    <p:sldMasterId id="2147483676" r:id="rId4"/>
    <p:sldMasterId id="2147483678" r:id="rId5"/>
    <p:sldMasterId id="2147483680" r:id="rId6"/>
    <p:sldMasterId id="2147483682" r:id="rId7"/>
    <p:sldMasterId id="2147483684" r:id="rId8"/>
    <p:sldMasterId id="2147483686" r:id="rId9"/>
    <p:sldMasterId id="2147483688" r:id="rId10"/>
    <p:sldMasterId id="2147483690" r:id="rId11"/>
    <p:sldMasterId id="2147483692" r:id="rId12"/>
    <p:sldMasterId id="2147483694" r:id="rId13"/>
    <p:sldMasterId id="2147483696" r:id="rId14"/>
    <p:sldMasterId id="2147483698" r:id="rId15"/>
    <p:sldMasterId id="2147483700" r:id="rId16"/>
    <p:sldMasterId id="2147483702" r:id="rId17"/>
    <p:sldMasterId id="2147483704" r:id="rId18"/>
    <p:sldMasterId id="2147483706" r:id="rId19"/>
    <p:sldMasterId id="2147483708" r:id="rId20"/>
    <p:sldMasterId id="2147483710" r:id="rId21"/>
    <p:sldMasterId id="2147483712" r:id="rId22"/>
    <p:sldMasterId id="2147483714" r:id="rId23"/>
    <p:sldMasterId id="2147483716" r:id="rId24"/>
    <p:sldMasterId id="2147483718" r:id="rId25"/>
    <p:sldMasterId id="2147483720" r:id="rId26"/>
    <p:sldMasterId id="2147483722" r:id="rId27"/>
    <p:sldMasterId id="2147483724" r:id="rId28"/>
    <p:sldMasterId id="2147483726" r:id="rId29"/>
    <p:sldMasterId id="2147483728" r:id="rId30"/>
    <p:sldMasterId id="2147483730" r:id="rId31"/>
    <p:sldMasterId id="2147483732" r:id="rId32"/>
    <p:sldMasterId id="2147483734" r:id="rId33"/>
    <p:sldMasterId id="2147483736" r:id="rId34"/>
    <p:sldMasterId id="2147483738" r:id="rId35"/>
    <p:sldMasterId id="2147483740" r:id="rId36"/>
    <p:sldMasterId id="2147483742" r:id="rId37"/>
    <p:sldMasterId id="2147483744" r:id="rId38"/>
    <p:sldMasterId id="2147483746" r:id="rId39"/>
    <p:sldMasterId id="2147483748" r:id="rId40"/>
    <p:sldMasterId id="2147483750" r:id="rId41"/>
    <p:sldMasterId id="2147483752" r:id="rId42"/>
    <p:sldMasterId id="2147483754" r:id="rId43"/>
    <p:sldMasterId id="2147483756" r:id="rId44"/>
    <p:sldMasterId id="2147483758" r:id="rId45"/>
    <p:sldMasterId id="2147483760" r:id="rId46"/>
    <p:sldMasterId id="2147483762" r:id="rId47"/>
    <p:sldMasterId id="2147483764" r:id="rId48"/>
    <p:sldMasterId id="2147483766" r:id="rId49"/>
    <p:sldMasterId id="2147483768" r:id="rId50"/>
    <p:sldMasterId id="2147483770" r:id="rId51"/>
    <p:sldMasterId id="2147483772" r:id="rId52"/>
    <p:sldMasterId id="2147483774" r:id="rId53"/>
    <p:sldMasterId id="2147483776" r:id="rId54"/>
    <p:sldMasterId id="2147483778" r:id="rId55"/>
    <p:sldMasterId id="2147483780" r:id="rId56"/>
    <p:sldMasterId id="2147483782" r:id="rId57"/>
    <p:sldMasterId id="2147483784" r:id="rId58"/>
  </p:sldMasterIdLst>
  <p:handoutMasterIdLst>
    <p:handoutMasterId r:id="rId119"/>
  </p:handoutMasterIdLst>
  <p:sldIdLst>
    <p:sldId id="256" r:id="rId59"/>
    <p:sldId id="257" r:id="rId60"/>
    <p:sldId id="315" r:id="rId61"/>
    <p:sldId id="258" r:id="rId62"/>
    <p:sldId id="259" r:id="rId63"/>
    <p:sldId id="260" r:id="rId64"/>
    <p:sldId id="261" r:id="rId65"/>
    <p:sldId id="262" r:id="rId66"/>
    <p:sldId id="263" r:id="rId67"/>
    <p:sldId id="264" r:id="rId68"/>
    <p:sldId id="265" r:id="rId69"/>
    <p:sldId id="266" r:id="rId70"/>
    <p:sldId id="267" r:id="rId71"/>
    <p:sldId id="268" r:id="rId72"/>
    <p:sldId id="269" r:id="rId73"/>
    <p:sldId id="270" r:id="rId74"/>
    <p:sldId id="271" r:id="rId75"/>
    <p:sldId id="272" r:id="rId76"/>
    <p:sldId id="273" r:id="rId77"/>
    <p:sldId id="274" r:id="rId78"/>
    <p:sldId id="275" r:id="rId79"/>
    <p:sldId id="276" r:id="rId80"/>
    <p:sldId id="277" r:id="rId81"/>
    <p:sldId id="278" r:id="rId82"/>
    <p:sldId id="279" r:id="rId83"/>
    <p:sldId id="280" r:id="rId84"/>
    <p:sldId id="281" r:id="rId85"/>
    <p:sldId id="282" r:id="rId86"/>
    <p:sldId id="283" r:id="rId87"/>
    <p:sldId id="284" r:id="rId88"/>
    <p:sldId id="285" r:id="rId89"/>
    <p:sldId id="286" r:id="rId90"/>
    <p:sldId id="287" r:id="rId91"/>
    <p:sldId id="288" r:id="rId92"/>
    <p:sldId id="289" r:id="rId93"/>
    <p:sldId id="290" r:id="rId94"/>
    <p:sldId id="291" r:id="rId95"/>
    <p:sldId id="292" r:id="rId96"/>
    <p:sldId id="293" r:id="rId97"/>
    <p:sldId id="294" r:id="rId98"/>
    <p:sldId id="295" r:id="rId99"/>
    <p:sldId id="296" r:id="rId100"/>
    <p:sldId id="297" r:id="rId101"/>
    <p:sldId id="298" r:id="rId102"/>
    <p:sldId id="299" r:id="rId103"/>
    <p:sldId id="300" r:id="rId104"/>
    <p:sldId id="301" r:id="rId105"/>
    <p:sldId id="302" r:id="rId106"/>
    <p:sldId id="303" r:id="rId107"/>
    <p:sldId id="304" r:id="rId108"/>
    <p:sldId id="305" r:id="rId109"/>
    <p:sldId id="306" r:id="rId110"/>
    <p:sldId id="307" r:id="rId111"/>
    <p:sldId id="308" r:id="rId112"/>
    <p:sldId id="309" r:id="rId113"/>
    <p:sldId id="310" r:id="rId114"/>
    <p:sldId id="311" r:id="rId115"/>
    <p:sldId id="312" r:id="rId116"/>
    <p:sldId id="313" r:id="rId117"/>
    <p:sldId id="314" r:id="rId1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8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117" Type="http://schemas.openxmlformats.org/officeDocument/2006/relationships/slide" Target="slides/slide59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63" Type="http://schemas.openxmlformats.org/officeDocument/2006/relationships/slide" Target="slides/slide5.xml"/><Relationship Id="rId68" Type="http://schemas.openxmlformats.org/officeDocument/2006/relationships/slide" Target="slides/slide10.xml"/><Relationship Id="rId84" Type="http://schemas.openxmlformats.org/officeDocument/2006/relationships/slide" Target="slides/slide26.xml"/><Relationship Id="rId89" Type="http://schemas.openxmlformats.org/officeDocument/2006/relationships/slide" Target="slides/slide31.xml"/><Relationship Id="rId112" Type="http://schemas.openxmlformats.org/officeDocument/2006/relationships/slide" Target="slides/slide54.xml"/><Relationship Id="rId16" Type="http://schemas.openxmlformats.org/officeDocument/2006/relationships/slideMaster" Target="slideMasters/slideMaster16.xml"/><Relationship Id="rId107" Type="http://schemas.openxmlformats.org/officeDocument/2006/relationships/slide" Target="slides/slide49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53" Type="http://schemas.openxmlformats.org/officeDocument/2006/relationships/slideMaster" Target="slideMasters/slideMaster53.xml"/><Relationship Id="rId58" Type="http://schemas.openxmlformats.org/officeDocument/2006/relationships/slideMaster" Target="slideMasters/slideMaster58.xml"/><Relationship Id="rId74" Type="http://schemas.openxmlformats.org/officeDocument/2006/relationships/slide" Target="slides/slide16.xml"/><Relationship Id="rId79" Type="http://schemas.openxmlformats.org/officeDocument/2006/relationships/slide" Target="slides/slide21.xml"/><Relationship Id="rId102" Type="http://schemas.openxmlformats.org/officeDocument/2006/relationships/slide" Target="slides/slide44.xml"/><Relationship Id="rId12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3.xml"/><Relationship Id="rId82" Type="http://schemas.openxmlformats.org/officeDocument/2006/relationships/slide" Target="slides/slide24.xml"/><Relationship Id="rId90" Type="http://schemas.openxmlformats.org/officeDocument/2006/relationships/slide" Target="slides/slide32.xml"/><Relationship Id="rId95" Type="http://schemas.openxmlformats.org/officeDocument/2006/relationships/slide" Target="slides/slide37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56" Type="http://schemas.openxmlformats.org/officeDocument/2006/relationships/slideMaster" Target="slideMasters/slideMaster56.xml"/><Relationship Id="rId64" Type="http://schemas.openxmlformats.org/officeDocument/2006/relationships/slide" Target="slides/slide6.xml"/><Relationship Id="rId69" Type="http://schemas.openxmlformats.org/officeDocument/2006/relationships/slide" Target="slides/slide11.xml"/><Relationship Id="rId77" Type="http://schemas.openxmlformats.org/officeDocument/2006/relationships/slide" Target="slides/slide19.xml"/><Relationship Id="rId100" Type="http://schemas.openxmlformats.org/officeDocument/2006/relationships/slide" Target="slides/slide42.xml"/><Relationship Id="rId105" Type="http://schemas.openxmlformats.org/officeDocument/2006/relationships/slide" Target="slides/slide47.xml"/><Relationship Id="rId113" Type="http://schemas.openxmlformats.org/officeDocument/2006/relationships/slide" Target="slides/slide55.xml"/><Relationship Id="rId118" Type="http://schemas.openxmlformats.org/officeDocument/2006/relationships/slide" Target="slides/slide60.xml"/><Relationship Id="rId8" Type="http://schemas.openxmlformats.org/officeDocument/2006/relationships/slideMaster" Target="slideMasters/slideMaster8.xml"/><Relationship Id="rId51" Type="http://schemas.openxmlformats.org/officeDocument/2006/relationships/slideMaster" Target="slideMasters/slideMaster51.xml"/><Relationship Id="rId72" Type="http://schemas.openxmlformats.org/officeDocument/2006/relationships/slide" Target="slides/slide14.xml"/><Relationship Id="rId80" Type="http://schemas.openxmlformats.org/officeDocument/2006/relationships/slide" Target="slides/slide22.xml"/><Relationship Id="rId85" Type="http://schemas.openxmlformats.org/officeDocument/2006/relationships/slide" Target="slides/slide27.xml"/><Relationship Id="rId93" Type="http://schemas.openxmlformats.org/officeDocument/2006/relationships/slide" Target="slides/slide35.xml"/><Relationship Id="rId98" Type="http://schemas.openxmlformats.org/officeDocument/2006/relationships/slide" Target="slides/slide40.xml"/><Relationship Id="rId12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slide" Target="slides/slide1.xml"/><Relationship Id="rId67" Type="http://schemas.openxmlformats.org/officeDocument/2006/relationships/slide" Target="slides/slide9.xml"/><Relationship Id="rId103" Type="http://schemas.openxmlformats.org/officeDocument/2006/relationships/slide" Target="slides/slide45.xml"/><Relationship Id="rId108" Type="http://schemas.openxmlformats.org/officeDocument/2006/relationships/slide" Target="slides/slide50.xml"/><Relationship Id="rId116" Type="http://schemas.openxmlformats.org/officeDocument/2006/relationships/slide" Target="slides/slide58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Master" Target="slideMasters/slideMaster54.xml"/><Relationship Id="rId62" Type="http://schemas.openxmlformats.org/officeDocument/2006/relationships/slide" Target="slides/slide4.xml"/><Relationship Id="rId70" Type="http://schemas.openxmlformats.org/officeDocument/2006/relationships/slide" Target="slides/slide12.xml"/><Relationship Id="rId75" Type="http://schemas.openxmlformats.org/officeDocument/2006/relationships/slide" Target="slides/slide17.xml"/><Relationship Id="rId83" Type="http://schemas.openxmlformats.org/officeDocument/2006/relationships/slide" Target="slides/slide25.xml"/><Relationship Id="rId88" Type="http://schemas.openxmlformats.org/officeDocument/2006/relationships/slide" Target="slides/slide30.xml"/><Relationship Id="rId91" Type="http://schemas.openxmlformats.org/officeDocument/2006/relationships/slide" Target="slides/slide33.xml"/><Relationship Id="rId96" Type="http://schemas.openxmlformats.org/officeDocument/2006/relationships/slide" Target="slides/slide38.xml"/><Relationship Id="rId111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Master" Target="slideMasters/slideMaster49.xml"/><Relationship Id="rId57" Type="http://schemas.openxmlformats.org/officeDocument/2006/relationships/slideMaster" Target="slideMasters/slideMaster57.xml"/><Relationship Id="rId106" Type="http://schemas.openxmlformats.org/officeDocument/2006/relationships/slide" Target="slides/slide48.xml"/><Relationship Id="rId114" Type="http://schemas.openxmlformats.org/officeDocument/2006/relationships/slide" Target="slides/slide56.xml"/><Relationship Id="rId119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Master" Target="slideMasters/slideMaster52.xml"/><Relationship Id="rId60" Type="http://schemas.openxmlformats.org/officeDocument/2006/relationships/slide" Target="slides/slide2.xml"/><Relationship Id="rId65" Type="http://schemas.openxmlformats.org/officeDocument/2006/relationships/slide" Target="slides/slide7.xml"/><Relationship Id="rId73" Type="http://schemas.openxmlformats.org/officeDocument/2006/relationships/slide" Target="slides/slide15.xml"/><Relationship Id="rId78" Type="http://schemas.openxmlformats.org/officeDocument/2006/relationships/slide" Target="slides/slide20.xml"/><Relationship Id="rId81" Type="http://schemas.openxmlformats.org/officeDocument/2006/relationships/slide" Target="slides/slide23.xml"/><Relationship Id="rId86" Type="http://schemas.openxmlformats.org/officeDocument/2006/relationships/slide" Target="slides/slide28.xml"/><Relationship Id="rId94" Type="http://schemas.openxmlformats.org/officeDocument/2006/relationships/slide" Target="slides/slide36.xml"/><Relationship Id="rId99" Type="http://schemas.openxmlformats.org/officeDocument/2006/relationships/slide" Target="slides/slide41.xml"/><Relationship Id="rId101" Type="http://schemas.openxmlformats.org/officeDocument/2006/relationships/slide" Target="slides/slide43.xml"/><Relationship Id="rId12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109" Type="http://schemas.openxmlformats.org/officeDocument/2006/relationships/slide" Target="slides/slide51.xml"/><Relationship Id="rId34" Type="http://schemas.openxmlformats.org/officeDocument/2006/relationships/slideMaster" Target="slideMasters/slideMaster34.xml"/><Relationship Id="rId50" Type="http://schemas.openxmlformats.org/officeDocument/2006/relationships/slideMaster" Target="slideMasters/slideMaster50.xml"/><Relationship Id="rId55" Type="http://schemas.openxmlformats.org/officeDocument/2006/relationships/slideMaster" Target="slideMasters/slideMaster55.xml"/><Relationship Id="rId76" Type="http://schemas.openxmlformats.org/officeDocument/2006/relationships/slide" Target="slides/slide18.xml"/><Relationship Id="rId97" Type="http://schemas.openxmlformats.org/officeDocument/2006/relationships/slide" Target="slides/slide39.xml"/><Relationship Id="rId104" Type="http://schemas.openxmlformats.org/officeDocument/2006/relationships/slide" Target="slides/slide46.xml"/><Relationship Id="rId12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13.xml"/><Relationship Id="rId92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66" Type="http://schemas.openxmlformats.org/officeDocument/2006/relationships/slide" Target="slides/slide8.xml"/><Relationship Id="rId87" Type="http://schemas.openxmlformats.org/officeDocument/2006/relationships/slide" Target="slides/slide29.xml"/><Relationship Id="rId110" Type="http://schemas.openxmlformats.org/officeDocument/2006/relationships/slide" Target="slides/slide52.xml"/><Relationship Id="rId115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60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720A3-4EBE-4D19-A0D5-1389A272C03D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2F39-3534-4C49-8EF3-20F83050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93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304800"/>
            <a:ext cx="73929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612900"/>
            <a:ext cx="4206875" cy="4500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075" y="1612900"/>
            <a:ext cx="4206875" cy="4500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8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304800"/>
            <a:ext cx="73929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612900"/>
            <a:ext cx="8566150" cy="2173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938588"/>
            <a:ext cx="8566150" cy="2174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60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304800"/>
            <a:ext cx="73929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612900"/>
            <a:ext cx="4206875" cy="4500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075" y="1612900"/>
            <a:ext cx="4206875" cy="4500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84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304800"/>
            <a:ext cx="73929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612900"/>
            <a:ext cx="4206875" cy="4500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075" y="1612900"/>
            <a:ext cx="4206875" cy="4500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84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12900"/>
            <a:ext cx="4206875" cy="4500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075" y="1612900"/>
            <a:ext cx="4206875" cy="4500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081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304800"/>
            <a:ext cx="73929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612900"/>
            <a:ext cx="4206875" cy="4500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075" y="1612900"/>
            <a:ext cx="4206875" cy="4500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840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304800"/>
            <a:ext cx="73929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612900"/>
            <a:ext cx="4206875" cy="4500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075" y="1612900"/>
            <a:ext cx="4206875" cy="4500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84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3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3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3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3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3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3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3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3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3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40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4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4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4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44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4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4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4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48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50.xml"/></Relationships>
</file>

<file path=ppt/slideMasters/_rels/slideMaster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41.xml"/><Relationship Id="rId1" Type="http://schemas.openxmlformats.org/officeDocument/2006/relationships/slideLayout" Target="../slideLayouts/slideLayout51.xml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42.xml"/><Relationship Id="rId1" Type="http://schemas.openxmlformats.org/officeDocument/2006/relationships/slideLayout" Target="../slideLayouts/slideLayout52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43.xml"/><Relationship Id="rId1" Type="http://schemas.openxmlformats.org/officeDocument/2006/relationships/slideLayout" Target="../slideLayouts/slideLayout53.xml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44.xml"/><Relationship Id="rId1" Type="http://schemas.openxmlformats.org/officeDocument/2006/relationships/slideLayout" Target="../slideLayouts/slideLayout54.xml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45.xml"/><Relationship Id="rId1" Type="http://schemas.openxmlformats.org/officeDocument/2006/relationships/slideLayout" Target="../slideLayouts/slideLayout55.xml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46.xml"/><Relationship Id="rId1" Type="http://schemas.openxmlformats.org/officeDocument/2006/relationships/slideLayout" Target="../slideLayouts/slideLayout56.xml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47.xml"/><Relationship Id="rId1" Type="http://schemas.openxmlformats.org/officeDocument/2006/relationships/slideLayout" Target="../slideLayouts/slideLayout57.xml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48.xml"/><Relationship Id="rId1" Type="http://schemas.openxmlformats.org/officeDocument/2006/relationships/slideLayout" Target="../slideLayouts/slideLayout58.xml"/></Relationships>
</file>

<file path=ppt/slideMasters/_rels/slideMaster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49.xml"/><Relationship Id="rId1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50.xml"/><Relationship Id="rId1" Type="http://schemas.openxmlformats.org/officeDocument/2006/relationships/slideLayout" Target="../slideLayouts/slideLayout60.xml"/></Relationships>
</file>

<file path=ppt/slideMasters/_rels/slideMaster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51.xml"/><Relationship Id="rId1" Type="http://schemas.openxmlformats.org/officeDocument/2006/relationships/slideLayout" Target="../slideLayouts/slideLayout61.xml"/></Relationships>
</file>

<file path=ppt/slideMasters/_rels/slideMaster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52.xml"/><Relationship Id="rId1" Type="http://schemas.openxmlformats.org/officeDocument/2006/relationships/slideLayout" Target="../slideLayouts/slideLayout62.xml"/></Relationships>
</file>

<file path=ppt/slideMasters/_rels/slideMaster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53.xml"/><Relationship Id="rId1" Type="http://schemas.openxmlformats.org/officeDocument/2006/relationships/slideLayout" Target="../slideLayouts/slideLayout63.xml"/></Relationships>
</file>

<file path=ppt/slideMasters/_rels/slideMaster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54.xml"/><Relationship Id="rId1" Type="http://schemas.openxmlformats.org/officeDocument/2006/relationships/slideLayout" Target="../slideLayouts/slideLayout64.xml"/></Relationships>
</file>

<file path=ppt/slideMasters/_rels/slideMaster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55.xml"/><Relationship Id="rId1" Type="http://schemas.openxmlformats.org/officeDocument/2006/relationships/slideLayout" Target="../slideLayouts/slideLayout65.xml"/></Relationships>
</file>

<file path=ppt/slideMasters/_rels/slideMaster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56.xml"/><Relationship Id="rId1" Type="http://schemas.openxmlformats.org/officeDocument/2006/relationships/slideLayout" Target="../slideLayouts/slideLayout66.xml"/></Relationships>
</file>

<file path=ppt/slideMasters/_rels/slideMaster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57.xml"/><Relationship Id="rId1" Type="http://schemas.openxmlformats.org/officeDocument/2006/relationships/slideLayout" Target="../slideLayouts/slideLayout67.xml"/></Relationships>
</file>

<file path=ppt/slideMasters/_rels/slideMaster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58.xml"/><Relationship Id="rId1" Type="http://schemas.openxmlformats.org/officeDocument/2006/relationships/slideLayout" Target="../slideLayouts/slideLayout6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11/9/2011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37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39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3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5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7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1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5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7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9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61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63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65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67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69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71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73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75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77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81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83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85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304800"/>
            <a:ext cx="73929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12900"/>
            <a:ext cx="8566150" cy="450056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3"/>
            <a:r>
              <a:rPr lang="en-US" altLang="ko-KR" smtClean="0"/>
              <a:t>Fifth Level</a:t>
            </a:r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>
            <a:off x="0" y="1517650"/>
            <a:ext cx="9144000" cy="1588"/>
          </a:xfrm>
          <a:prstGeom prst="line">
            <a:avLst/>
          </a:prstGeom>
          <a:noFill/>
          <a:ln w="25400">
            <a:solidFill>
              <a:srgbClr val="FFB54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pic>
        <p:nvPicPr>
          <p:cNvPr id="299014" name="Picture 6" descr="aafoot000"/>
          <p:cNvPicPr>
            <a:picLocks noChangeAspect="1" noChangeArrowheads="1"/>
          </p:cNvPicPr>
          <p:nvPr/>
        </p:nvPicPr>
        <p:blipFill>
          <a:blip r:embed="rId3">
            <a:lum bright="-3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t="19839" r="26241" b="23840"/>
          <a:stretch>
            <a:fillRect/>
          </a:stretch>
        </p:blipFill>
        <p:spPr bwMode="auto">
          <a:xfrm>
            <a:off x="7673975" y="1588"/>
            <a:ext cx="147002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defRPr sz="3100" b="1" i="1">
          <a:solidFill>
            <a:srgbClr val="FEC524"/>
          </a:solidFill>
          <a:latin typeface="+mn-lt"/>
          <a:ea typeface="+mn-ea"/>
          <a:cs typeface="+mn-cs"/>
        </a:defRPr>
      </a:lvl1pPr>
      <a:lvl2pPr marL="461963" indent="-3476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•"/>
        <a:defRPr sz="2600">
          <a:solidFill>
            <a:schemeClr val="tx1"/>
          </a:solidFill>
          <a:latin typeface="+mn-lt"/>
        </a:defRPr>
      </a:lvl2pPr>
      <a:lvl3pPr marL="919163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 i="1">
          <a:solidFill>
            <a:schemeClr val="tx1"/>
          </a:solidFill>
          <a:latin typeface="+mn-lt"/>
        </a:defRPr>
      </a:lvl3pPr>
      <a:lvl4pPr marL="1376363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60C900"/>
        </a:buClr>
        <a:buSzPct val="100000"/>
        <a:buChar char="–"/>
        <a:defRPr sz="2600">
          <a:solidFill>
            <a:schemeClr val="tx1"/>
          </a:solidFill>
          <a:latin typeface="+mn-lt"/>
        </a:defRPr>
      </a:lvl4pPr>
      <a:lvl5pPr marL="18288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432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004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7600" indent="-285750" algn="l" rtl="0" eaLnBrk="0" fontAlgn="base" hangingPunct="0">
        <a:lnSpc>
          <a:spcPct val="110000"/>
        </a:lnSpc>
        <a:spcBef>
          <a:spcPts val="4800"/>
        </a:spcBef>
        <a:spcAft>
          <a:spcPts val="4800"/>
        </a:spcAft>
        <a:buClr>
          <a:srgbClr val="60C900"/>
        </a:buClr>
        <a:buSzPct val="100000"/>
        <a:buFont typeface="Book Antiqua" pitchFamily="18" charset="0"/>
        <a:buChar char="³"/>
        <a:defRPr sz="2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0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0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5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4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6.wmf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45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7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53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58.wmf"/><Relationship Id="rId17" Type="http://schemas.openxmlformats.org/officeDocument/2006/relationships/image" Target="../media/image61.png"/><Relationship Id="rId2" Type="http://schemas.openxmlformats.org/officeDocument/2006/relationships/slideLayout" Target="../slideLayouts/slideLayout55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54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59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5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62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6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35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6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79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6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4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</a:t>
            </a:r>
            <a:r>
              <a:rPr lang="en-US" dirty="0" err="1" smtClean="0"/>
              <a:t>Maciejewski</a:t>
            </a:r>
            <a:endParaRPr lang="en-US" dirty="0" smtClean="0"/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470/598</a:t>
            </a:r>
            <a:br>
              <a:rPr lang="en-US" dirty="0" smtClean="0"/>
            </a:br>
            <a:r>
              <a:rPr lang="en-US" dirty="0" smtClean="0"/>
              <a:t>Illumination Models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Diffuse Light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12900"/>
            <a:ext cx="5257800" cy="4500563"/>
          </a:xfrm>
        </p:spPr>
        <p:txBody>
          <a:bodyPr/>
          <a:lstStyle/>
          <a:p>
            <a:r>
              <a:rPr lang="en-US" altLang="ko-KR" sz="2700">
                <a:ea typeface="굴림" pitchFamily="50" charset="-127"/>
              </a:rPr>
              <a:t>Lambert's Law</a:t>
            </a:r>
          </a:p>
          <a:p>
            <a:pPr lvl="1"/>
            <a:r>
              <a:rPr lang="en-US" altLang="ko-KR" sz="2200">
                <a:ea typeface="굴림" pitchFamily="50" charset="-127"/>
              </a:rPr>
              <a:t>I</a:t>
            </a:r>
            <a:r>
              <a:rPr lang="en-US" altLang="ko-KR" sz="2200" baseline="-25000">
                <a:ea typeface="굴림" pitchFamily="50" charset="-127"/>
              </a:rPr>
              <a:t>d</a:t>
            </a:r>
            <a:r>
              <a:rPr lang="en-US" altLang="ko-KR" sz="2200">
                <a:ea typeface="굴림" pitchFamily="50" charset="-127"/>
              </a:rPr>
              <a:t> = I</a:t>
            </a:r>
            <a:r>
              <a:rPr lang="en-US" altLang="ko-KR" sz="2200" baseline="-25000">
                <a:ea typeface="굴림" pitchFamily="50" charset="-127"/>
              </a:rPr>
              <a:t>p </a:t>
            </a:r>
            <a:r>
              <a:rPr lang="en-US" altLang="ko-KR" sz="2200">
                <a:ea typeface="굴림" pitchFamily="50" charset="-127"/>
              </a:rPr>
              <a:t>cos(</a:t>
            </a:r>
            <a:r>
              <a:rPr lang="el-GR" altLang="ko-KR" sz="2200">
                <a:cs typeface="Arial" charset="0"/>
              </a:rPr>
              <a:t>θ</a:t>
            </a:r>
            <a:r>
              <a:rPr lang="en-US" altLang="ko-KR" sz="2200">
                <a:ea typeface="굴림" pitchFamily="50" charset="-127"/>
              </a:rPr>
              <a:t>) </a:t>
            </a:r>
          </a:p>
          <a:p>
            <a:pPr lvl="1"/>
            <a:r>
              <a:rPr lang="en-US" altLang="ko-KR" sz="2200">
                <a:ea typeface="굴림" pitchFamily="50" charset="-127"/>
              </a:rPr>
              <a:t>where I</a:t>
            </a:r>
            <a:r>
              <a:rPr lang="en-US" altLang="ko-KR" sz="2200" baseline="-25000">
                <a:ea typeface="굴림" pitchFamily="50" charset="-127"/>
              </a:rPr>
              <a:t>p</a:t>
            </a:r>
            <a:r>
              <a:rPr lang="en-US" altLang="ko-KR" sz="2200">
                <a:ea typeface="굴림" pitchFamily="50" charset="-127"/>
              </a:rPr>
              <a:t> is the point light source's intensity</a:t>
            </a:r>
          </a:p>
          <a:p>
            <a:r>
              <a:rPr lang="en-US" altLang="ko-KR" sz="2700">
                <a:ea typeface="굴림" pitchFamily="50" charset="-127"/>
              </a:rPr>
              <a:t>I</a:t>
            </a:r>
            <a:r>
              <a:rPr lang="en-US" altLang="ko-KR" sz="2700" baseline="-25000">
                <a:ea typeface="굴림" pitchFamily="50" charset="-127"/>
              </a:rPr>
              <a:t>d</a:t>
            </a:r>
            <a:r>
              <a:rPr lang="en-US" altLang="ko-KR" sz="2700">
                <a:ea typeface="굴림" pitchFamily="50" charset="-127"/>
              </a:rPr>
              <a:t> = I</a:t>
            </a:r>
            <a:r>
              <a:rPr lang="en-US" altLang="ko-KR" sz="2700" baseline="-25000">
                <a:ea typeface="굴림" pitchFamily="50" charset="-127"/>
              </a:rPr>
              <a:t>p </a:t>
            </a:r>
            <a:r>
              <a:rPr lang="en-US" altLang="ko-KR" sz="2700">
                <a:ea typeface="굴림" pitchFamily="50" charset="-127"/>
              </a:rPr>
              <a:t>k</a:t>
            </a:r>
            <a:r>
              <a:rPr lang="en-US" altLang="ko-KR" sz="2700" baseline="-25000">
                <a:ea typeface="굴림" pitchFamily="50" charset="-127"/>
              </a:rPr>
              <a:t>d</a:t>
            </a:r>
            <a:r>
              <a:rPr lang="en-US" altLang="ko-KR" sz="2700">
                <a:ea typeface="굴림" pitchFamily="50" charset="-127"/>
              </a:rPr>
              <a:t> (N </a:t>
            </a:r>
            <a:r>
              <a:rPr lang="en-US" altLang="ko-KR" sz="2700">
                <a:ea typeface="굴림" pitchFamily="50" charset="-127"/>
                <a:cs typeface="Arial" charset="0"/>
              </a:rPr>
              <a:t>·</a:t>
            </a:r>
            <a:r>
              <a:rPr lang="en-US" altLang="ko-KR" sz="2700">
                <a:ea typeface="굴림" pitchFamily="50" charset="-127"/>
              </a:rPr>
              <a:t> L)</a:t>
            </a:r>
          </a:p>
          <a:p>
            <a:pPr lvl="1"/>
            <a:r>
              <a:rPr lang="en-US" altLang="ko-KR" sz="2200">
                <a:ea typeface="굴림" pitchFamily="50" charset="-127"/>
              </a:rPr>
              <a:t>if N &amp; L are normalized, 0 &lt;= k &lt;= 1 </a:t>
            </a:r>
          </a:p>
          <a:p>
            <a:r>
              <a:rPr lang="en-US" altLang="ko-KR" sz="2700">
                <a:ea typeface="굴림" pitchFamily="50" charset="-127"/>
              </a:rPr>
              <a:t>Combined with ambient light,</a:t>
            </a:r>
          </a:p>
          <a:p>
            <a:pPr lvl="1"/>
            <a:r>
              <a:rPr lang="en-US" altLang="ko-KR" sz="2200">
                <a:ea typeface="굴림" pitchFamily="50" charset="-127"/>
              </a:rPr>
              <a:t>I = I</a:t>
            </a:r>
            <a:r>
              <a:rPr lang="en-US" altLang="ko-KR" sz="2200" baseline="-25000">
                <a:ea typeface="굴림" pitchFamily="50" charset="-127"/>
              </a:rPr>
              <a:t>a</a:t>
            </a:r>
            <a:r>
              <a:rPr lang="en-US" altLang="ko-KR" sz="2200">
                <a:ea typeface="굴림" pitchFamily="50" charset="-127"/>
              </a:rPr>
              <a:t>k</a:t>
            </a:r>
            <a:r>
              <a:rPr lang="en-US" altLang="ko-KR" sz="2200" baseline="-25000">
                <a:ea typeface="굴림" pitchFamily="50" charset="-127"/>
              </a:rPr>
              <a:t>a</a:t>
            </a:r>
            <a:r>
              <a:rPr lang="en-US" altLang="ko-KR" sz="2200">
                <a:ea typeface="굴림" pitchFamily="50" charset="-127"/>
              </a:rPr>
              <a:t> + I</a:t>
            </a:r>
            <a:r>
              <a:rPr lang="en-US" altLang="ko-KR" sz="2200" baseline="-25000">
                <a:ea typeface="굴림" pitchFamily="50" charset="-127"/>
              </a:rPr>
              <a:t>p</a:t>
            </a:r>
            <a:r>
              <a:rPr lang="en-US" altLang="ko-KR" sz="2200">
                <a:ea typeface="굴림" pitchFamily="50" charset="-127"/>
              </a:rPr>
              <a:t>k</a:t>
            </a:r>
            <a:r>
              <a:rPr lang="en-US" altLang="ko-KR" sz="2200" baseline="-25000">
                <a:ea typeface="굴림" pitchFamily="50" charset="-127"/>
              </a:rPr>
              <a:t>d</a:t>
            </a:r>
            <a:r>
              <a:rPr lang="en-US" altLang="ko-KR" sz="2200">
                <a:ea typeface="굴림" pitchFamily="50" charset="-127"/>
              </a:rPr>
              <a:t> (N · L)</a:t>
            </a:r>
            <a:endParaRPr lang="ko-KR" altLang="en-US" sz="2200">
              <a:ea typeface="굴림" pitchFamily="50" charset="-127"/>
            </a:endParaRPr>
          </a:p>
        </p:txBody>
      </p:sp>
      <p:pic>
        <p:nvPicPr>
          <p:cNvPr id="732166" name="Picture 6" descr="diff_reflec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00713" y="2452688"/>
            <a:ext cx="2943225" cy="3262312"/>
          </a:xfr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ChangeArrowheads="1"/>
          </p:cNvSpPr>
          <p:nvPr/>
        </p:nvSpPr>
        <p:spPr bwMode="auto">
          <a:xfrm>
            <a:off x="1828800" y="1600200"/>
            <a:ext cx="5410200" cy="495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599" tIns="44595" rIns="87599" bIns="44595" anchor="ctr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sp>
        <p:nvSpPr>
          <p:cNvPr id="822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Effect of Ambient and Diffuse</a:t>
            </a:r>
          </a:p>
        </p:txBody>
      </p:sp>
      <p:pic>
        <p:nvPicPr>
          <p:cNvPr id="822278" name="Picture 6" descr="lca1_dif_am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1200"/>
            <a:ext cx="419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Specular Reflection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Bright spots on objects (hot spots)</a:t>
            </a:r>
          </a:p>
          <a:p>
            <a:r>
              <a:rPr lang="en-US" altLang="ko-KR">
                <a:ea typeface="굴림" pitchFamily="50" charset="-127"/>
              </a:rPr>
              <a:t>If you look around, these move as you move around</a:t>
            </a:r>
          </a:p>
          <a:p>
            <a:r>
              <a:rPr lang="en-US" altLang="ko-KR">
                <a:ea typeface="굴림" pitchFamily="50" charset="-127"/>
              </a:rPr>
              <a:t>Specular reflection is dependent on the observer position </a:t>
            </a:r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Specular Reflection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12900"/>
            <a:ext cx="8566150" cy="3187700"/>
          </a:xfrm>
        </p:spPr>
        <p:txBody>
          <a:bodyPr/>
          <a:lstStyle/>
          <a:p>
            <a:r>
              <a:rPr lang="en-US" altLang="ko-KR" sz="2700">
                <a:ea typeface="굴림" pitchFamily="50" charset="-127"/>
              </a:rPr>
              <a:t>The half-angle vector (H = L+V, normalized) – Blinn-Phong formulation</a:t>
            </a:r>
          </a:p>
          <a:p>
            <a:pPr lvl="1"/>
            <a:r>
              <a:rPr lang="en-US" altLang="ko-KR" sz="2200">
                <a:ea typeface="굴림" pitchFamily="50" charset="-127"/>
              </a:rPr>
              <a:t>The direction of maximum highlights</a:t>
            </a:r>
          </a:p>
          <a:p>
            <a:r>
              <a:rPr lang="en-US" altLang="ko-KR" sz="2700">
                <a:ea typeface="굴림" pitchFamily="50" charset="-127"/>
              </a:rPr>
              <a:t>If the normal is aligned with H, you will have maximum highlights. As you move away from this, it will decrease. </a:t>
            </a:r>
            <a:endParaRPr lang="ko-KR" altLang="en-US" sz="2700">
              <a:ea typeface="굴림" pitchFamily="50" charset="-127"/>
            </a:endParaRPr>
          </a:p>
        </p:txBody>
      </p:sp>
      <p:pic>
        <p:nvPicPr>
          <p:cNvPr id="734213" name="Picture 5" descr="spec_reflec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4267200"/>
            <a:ext cx="4953000" cy="2466975"/>
          </a:xfr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Specular Reflection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Phong's model (or Blinn-Phong model)</a:t>
            </a:r>
          </a:p>
          <a:p>
            <a:pPr lvl="1"/>
            <a:r>
              <a:rPr lang="en-US" altLang="ko-KR">
                <a:ea typeface="굴림" pitchFamily="50" charset="-127"/>
              </a:rPr>
              <a:t>I</a:t>
            </a:r>
            <a:r>
              <a:rPr lang="en-US" altLang="ko-KR" baseline="-25000">
                <a:ea typeface="굴림" pitchFamily="50" charset="-127"/>
              </a:rPr>
              <a:t>s</a:t>
            </a:r>
            <a:r>
              <a:rPr lang="en-US" altLang="ko-KR">
                <a:ea typeface="굴림" pitchFamily="50" charset="-127"/>
              </a:rPr>
              <a:t> = k</a:t>
            </a:r>
            <a:r>
              <a:rPr lang="en-US" altLang="ko-KR" baseline="-25000">
                <a:ea typeface="굴림" pitchFamily="50" charset="-127"/>
              </a:rPr>
              <a:t>s</a:t>
            </a:r>
            <a:r>
              <a:rPr lang="en-US" altLang="ko-KR">
                <a:ea typeface="굴림" pitchFamily="50" charset="-127"/>
              </a:rPr>
              <a:t>(N </a:t>
            </a:r>
            <a:r>
              <a:rPr lang="en-US" altLang="ko-KR">
                <a:ea typeface="굴림" pitchFamily="50" charset="-127"/>
                <a:cs typeface="Arial" charset="0"/>
              </a:rPr>
              <a:t>·</a:t>
            </a:r>
            <a:r>
              <a:rPr lang="en-US" altLang="ko-KR">
                <a:ea typeface="굴림" pitchFamily="50" charset="-127"/>
              </a:rPr>
              <a:t> H)</a:t>
            </a:r>
            <a:r>
              <a:rPr lang="en-US" altLang="ko-KR" baseline="30000">
                <a:ea typeface="굴림" pitchFamily="50" charset="-127"/>
              </a:rPr>
              <a:t>n</a:t>
            </a:r>
          </a:p>
          <a:p>
            <a:pPr lvl="1"/>
            <a:r>
              <a:rPr lang="en-US" altLang="ko-KR">
                <a:ea typeface="굴림" pitchFamily="50" charset="-127"/>
              </a:rPr>
              <a:t>0 &lt;= k</a:t>
            </a:r>
            <a:r>
              <a:rPr lang="en-US" altLang="ko-KR" baseline="-25000">
                <a:ea typeface="굴림" pitchFamily="50" charset="-127"/>
              </a:rPr>
              <a:t>s</a:t>
            </a:r>
            <a:r>
              <a:rPr lang="en-US" altLang="ko-KR">
                <a:ea typeface="굴림" pitchFamily="50" charset="-127"/>
              </a:rPr>
              <a:t> &lt;= 1, property of the material</a:t>
            </a:r>
          </a:p>
          <a:p>
            <a:pPr lvl="1"/>
            <a:r>
              <a:rPr lang="en-US" altLang="ko-KR">
                <a:ea typeface="굴림" pitchFamily="50" charset="-127"/>
              </a:rPr>
              <a:t>n &gt;= 1, Good choice is 50</a:t>
            </a:r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9" name="Rectangle 5"/>
          <p:cNvSpPr>
            <a:spLocks noChangeArrowheads="1"/>
          </p:cNvSpPr>
          <p:nvPr/>
        </p:nvSpPr>
        <p:spPr bwMode="auto">
          <a:xfrm>
            <a:off x="152400" y="1600200"/>
            <a:ext cx="8839200" cy="4800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599" tIns="44595" rIns="87599" bIns="44595" anchor="ctr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Effect of Specular Exponent</a:t>
            </a:r>
          </a:p>
        </p:txBody>
      </p:sp>
      <p:pic>
        <p:nvPicPr>
          <p:cNvPr id="820228" name="Picture 4" descr="spec_graph_img3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75347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ChangeArrowheads="1"/>
          </p:cNvSpPr>
          <p:nvPr/>
        </p:nvSpPr>
        <p:spPr bwMode="auto">
          <a:xfrm>
            <a:off x="2209800" y="1600200"/>
            <a:ext cx="5486400" cy="4495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599" tIns="44595" rIns="87599" bIns="44595" anchor="ctr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Effect of Diffuse and Specular</a:t>
            </a:r>
          </a:p>
        </p:txBody>
      </p:sp>
      <p:pic>
        <p:nvPicPr>
          <p:cNvPr id="823300" name="Picture 4" descr="lca1_dif_s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28800"/>
            <a:ext cx="434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4" name="Rectangle 6"/>
          <p:cNvSpPr>
            <a:spLocks noChangeArrowheads="1"/>
          </p:cNvSpPr>
          <p:nvPr/>
        </p:nvSpPr>
        <p:spPr bwMode="auto">
          <a:xfrm>
            <a:off x="1371600" y="1600200"/>
            <a:ext cx="5638800" cy="495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599" tIns="44595" rIns="87599" bIns="44595" anchor="ctr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FFFFFF"/>
              </a:solidFill>
            </a:endParaRPr>
          </a:p>
        </p:txBody>
      </p:sp>
      <p:sp>
        <p:nvSpPr>
          <p:cNvPr id="821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Effect of Specular Exponent</a:t>
            </a:r>
          </a:p>
        </p:txBody>
      </p:sp>
      <p:pic>
        <p:nvPicPr>
          <p:cNvPr id="821253" name="Picture 5" descr="lca1_spe_s_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4800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Final Illumination Model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I = I</a:t>
            </a:r>
            <a:r>
              <a:rPr lang="en-US" altLang="ko-KR" baseline="-25000">
                <a:ea typeface="굴림" pitchFamily="50" charset="-127"/>
              </a:rPr>
              <a:t>a</a:t>
            </a:r>
            <a:r>
              <a:rPr lang="en-US" altLang="ko-KR">
                <a:ea typeface="굴림" pitchFamily="50" charset="-127"/>
              </a:rPr>
              <a:t>k</a:t>
            </a:r>
            <a:r>
              <a:rPr lang="en-US" altLang="ko-KR" baseline="-25000">
                <a:ea typeface="굴림" pitchFamily="50" charset="-127"/>
              </a:rPr>
              <a:t>a</a:t>
            </a:r>
            <a:r>
              <a:rPr lang="en-US" altLang="ko-KR">
                <a:ea typeface="굴림" pitchFamily="50" charset="-127"/>
              </a:rPr>
              <a:t> + I</a:t>
            </a:r>
            <a:r>
              <a:rPr lang="en-US" altLang="ko-KR" baseline="-25000">
                <a:ea typeface="굴림" pitchFamily="50" charset="-127"/>
              </a:rPr>
              <a:t>p</a:t>
            </a:r>
            <a:r>
              <a:rPr lang="en-US" altLang="ko-KR">
                <a:ea typeface="굴림" pitchFamily="50" charset="-127"/>
              </a:rPr>
              <a:t>k</a:t>
            </a:r>
            <a:r>
              <a:rPr lang="en-US" altLang="ko-KR" baseline="-25000">
                <a:ea typeface="굴림" pitchFamily="50" charset="-127"/>
              </a:rPr>
              <a:t>d</a:t>
            </a:r>
            <a:r>
              <a:rPr lang="en-US" altLang="ko-KR">
                <a:ea typeface="굴림" pitchFamily="50" charset="-127"/>
              </a:rPr>
              <a:t> (N </a:t>
            </a:r>
            <a:r>
              <a:rPr lang="en-US" altLang="ko-KR">
                <a:ea typeface="굴림" pitchFamily="50" charset="-127"/>
                <a:cs typeface="Arial" charset="0"/>
              </a:rPr>
              <a:t>·</a:t>
            </a:r>
            <a:r>
              <a:rPr lang="en-US" altLang="ko-KR">
                <a:ea typeface="굴림" pitchFamily="50" charset="-127"/>
              </a:rPr>
              <a:t> L) + k</a:t>
            </a:r>
            <a:r>
              <a:rPr lang="en-US" altLang="ko-KR" baseline="-25000">
                <a:ea typeface="굴림" pitchFamily="50" charset="-127"/>
              </a:rPr>
              <a:t>s</a:t>
            </a:r>
            <a:r>
              <a:rPr lang="en-US" altLang="ko-KR">
                <a:ea typeface="굴림" pitchFamily="50" charset="-127"/>
              </a:rPr>
              <a:t>(N · H)</a:t>
            </a:r>
            <a:r>
              <a:rPr lang="en-US" altLang="ko-KR" baseline="30000">
                <a:ea typeface="굴림" pitchFamily="50" charset="-127"/>
              </a:rPr>
              <a:t>n</a:t>
            </a:r>
            <a:endParaRPr lang="ko-KR" altLang="en-US" baseline="30000">
              <a:ea typeface="굴림" pitchFamily="50" charset="-127"/>
            </a:endParaRPr>
          </a:p>
        </p:txBody>
      </p:sp>
      <p:pic>
        <p:nvPicPr>
          <p:cNvPr id="736260" name="Picture 4" descr="spec_refl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6324600" cy="314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300">
                <a:ea typeface="굴림" pitchFamily="50" charset="-127"/>
              </a:rPr>
              <a:t>Implementation of Illumination Models – Production Trick</a:t>
            </a:r>
            <a:endParaRPr lang="ko-KR" altLang="en-US" sz="3300">
              <a:ea typeface="굴림" pitchFamily="50" charset="-127"/>
            </a:endParaRP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Ambient: </a:t>
            </a:r>
          </a:p>
          <a:p>
            <a:pPr lvl="1"/>
            <a:r>
              <a:rPr lang="en-US" altLang="ko-KR">
                <a:ea typeface="굴림" pitchFamily="50" charset="-127"/>
              </a:rPr>
              <a:t>Assume I</a:t>
            </a:r>
            <a:r>
              <a:rPr lang="en-US" altLang="ko-KR" baseline="-25000">
                <a:ea typeface="굴림" pitchFamily="50" charset="-127"/>
              </a:rPr>
              <a:t>a</a:t>
            </a:r>
            <a:r>
              <a:rPr lang="en-US" altLang="ko-KR">
                <a:ea typeface="굴림" pitchFamily="50" charset="-127"/>
              </a:rPr>
              <a:t> is 1, choose k</a:t>
            </a:r>
            <a:r>
              <a:rPr lang="en-US" altLang="ko-KR" baseline="-25000">
                <a:ea typeface="굴림" pitchFamily="50" charset="-127"/>
              </a:rPr>
              <a:t>a</a:t>
            </a:r>
            <a:r>
              <a:rPr lang="en-US" altLang="ko-KR">
                <a:ea typeface="굴림" pitchFamily="50" charset="-127"/>
              </a:rPr>
              <a:t> to be between .15 and .3</a:t>
            </a:r>
          </a:p>
          <a:p>
            <a:r>
              <a:rPr lang="en-US" altLang="ko-KR">
                <a:ea typeface="굴림" pitchFamily="50" charset="-127"/>
              </a:rPr>
              <a:t>Diffuse: </a:t>
            </a:r>
          </a:p>
          <a:p>
            <a:pPr lvl="1"/>
            <a:r>
              <a:rPr lang="en-US" altLang="ko-KR">
                <a:ea typeface="굴림" pitchFamily="50" charset="-127"/>
              </a:rPr>
              <a:t>Normally, choose k</a:t>
            </a:r>
            <a:r>
              <a:rPr lang="en-US" altLang="ko-KR" baseline="-25000">
                <a:ea typeface="굴림" pitchFamily="50" charset="-127"/>
              </a:rPr>
              <a:t>d</a:t>
            </a:r>
            <a:r>
              <a:rPr lang="en-US" altLang="ko-KR">
                <a:ea typeface="굴림" pitchFamily="50" charset="-127"/>
              </a:rPr>
              <a:t> = 1 - k</a:t>
            </a:r>
            <a:r>
              <a:rPr lang="en-US" altLang="ko-KR" baseline="-25000">
                <a:ea typeface="굴림" pitchFamily="50" charset="-127"/>
              </a:rPr>
              <a:t>a</a:t>
            </a:r>
            <a:r>
              <a:rPr lang="en-US" altLang="ko-KR">
                <a:ea typeface="굴림" pitchFamily="50" charset="-127"/>
              </a:rPr>
              <a:t>, I often use k</a:t>
            </a:r>
            <a:r>
              <a:rPr lang="en-US" altLang="ko-KR" baseline="-25000">
                <a:ea typeface="굴림" pitchFamily="50" charset="-127"/>
              </a:rPr>
              <a:t>a</a:t>
            </a:r>
            <a:r>
              <a:rPr lang="en-US" altLang="ko-KR">
                <a:ea typeface="굴림" pitchFamily="50" charset="-127"/>
              </a:rPr>
              <a:t> = .2 and k</a:t>
            </a:r>
            <a:r>
              <a:rPr lang="en-US" altLang="ko-KR" baseline="-25000">
                <a:ea typeface="굴림" pitchFamily="50" charset="-127"/>
              </a:rPr>
              <a:t>d</a:t>
            </a:r>
            <a:r>
              <a:rPr lang="en-US" altLang="ko-KR">
                <a:ea typeface="굴림" pitchFamily="50" charset="-127"/>
              </a:rPr>
              <a:t> = .8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Disclaimer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These slides can only be used as study material for the class 470 at ASU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slides cannot be distributed or used for another purpose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300">
                <a:ea typeface="굴림" pitchFamily="50" charset="-127"/>
              </a:rPr>
              <a:t>Implementation of Illumination Models – Production Trick</a:t>
            </a:r>
            <a:endParaRPr lang="ko-KR" altLang="en-US" sz="3300">
              <a:ea typeface="굴림" pitchFamily="50" charset="-127"/>
            </a:endParaRP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200">
                <a:ea typeface="굴림" pitchFamily="50" charset="-127"/>
              </a:rPr>
              <a:t>Specular: </a:t>
            </a:r>
          </a:p>
          <a:p>
            <a:pPr lvl="1">
              <a:lnSpc>
                <a:spcPct val="100000"/>
              </a:lnSpc>
            </a:pPr>
            <a:r>
              <a:rPr lang="en-US" altLang="ko-KR" sz="2000">
                <a:ea typeface="굴림" pitchFamily="50" charset="-127"/>
              </a:rPr>
              <a:t>Don't want to wash everything out with specular (r, g, b &gt; 1).</a:t>
            </a:r>
          </a:p>
          <a:p>
            <a:pPr lvl="1">
              <a:lnSpc>
                <a:spcPct val="100000"/>
              </a:lnSpc>
            </a:pPr>
            <a:r>
              <a:rPr lang="en-US" altLang="ko-KR" sz="2000">
                <a:ea typeface="굴림" pitchFamily="50" charset="-127"/>
              </a:rPr>
              <a:t>Don't want a specular highlight if light behind face (N * H could still be greater than 0) </a:t>
            </a:r>
            <a:endParaRPr lang="ko-KR" altLang="en-US" sz="2000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200">
                <a:ea typeface="굴림" pitchFamily="50" charset="-127"/>
              </a:rPr>
              <a:t>Solutions</a:t>
            </a:r>
          </a:p>
          <a:p>
            <a:pPr lvl="1">
              <a:lnSpc>
                <a:spcPct val="100000"/>
              </a:lnSpc>
            </a:pPr>
            <a:r>
              <a:rPr lang="en-US" altLang="ko-KR" sz="2000">
                <a:ea typeface="굴림" pitchFamily="50" charset="-127"/>
              </a:rPr>
              <a:t>To avoid colors &gt; 1.0</a:t>
            </a:r>
          </a:p>
          <a:p>
            <a:pPr lvl="2">
              <a:lnSpc>
                <a:spcPct val="100000"/>
              </a:lnSpc>
            </a:pPr>
            <a:r>
              <a:rPr lang="en-US" altLang="ko-KR" sz="2000">
                <a:ea typeface="굴림" pitchFamily="50" charset="-127"/>
              </a:rPr>
              <a:t>d</a:t>
            </a:r>
            <a:r>
              <a:rPr lang="en-US" altLang="ko-KR" sz="2000" baseline="-25000">
                <a:ea typeface="굴림" pitchFamily="50" charset="-127"/>
              </a:rPr>
              <a:t>a</a:t>
            </a:r>
            <a:r>
              <a:rPr lang="en-US" altLang="ko-KR" sz="2000">
                <a:ea typeface="굴림" pitchFamily="50" charset="-127"/>
              </a:rPr>
              <a:t> = I</a:t>
            </a:r>
            <a:r>
              <a:rPr lang="en-US" altLang="ko-KR" sz="2000" baseline="-25000">
                <a:ea typeface="굴림" pitchFamily="50" charset="-127"/>
              </a:rPr>
              <a:t>a</a:t>
            </a:r>
            <a:r>
              <a:rPr lang="en-US" altLang="ko-KR" sz="2000">
                <a:ea typeface="굴림" pitchFamily="50" charset="-127"/>
              </a:rPr>
              <a:t>k</a:t>
            </a:r>
            <a:r>
              <a:rPr lang="en-US" altLang="ko-KR" sz="2000" baseline="-25000">
                <a:ea typeface="굴림" pitchFamily="50" charset="-127"/>
              </a:rPr>
              <a:t>a</a:t>
            </a:r>
            <a:r>
              <a:rPr lang="en-US" altLang="ko-KR" sz="2000">
                <a:ea typeface="굴림" pitchFamily="50" charset="-127"/>
              </a:rPr>
              <a:t> + l</a:t>
            </a:r>
            <a:r>
              <a:rPr lang="en-US" altLang="ko-KR" sz="2000" baseline="-25000">
                <a:ea typeface="굴림" pitchFamily="50" charset="-127"/>
              </a:rPr>
              <a:t>p</a:t>
            </a:r>
            <a:r>
              <a:rPr lang="en-US" altLang="ko-KR" sz="2000">
                <a:ea typeface="굴림" pitchFamily="50" charset="-127"/>
              </a:rPr>
              <a:t>k</a:t>
            </a:r>
            <a:r>
              <a:rPr lang="en-US" altLang="ko-KR" sz="2000" baseline="-25000">
                <a:ea typeface="굴림" pitchFamily="50" charset="-127"/>
              </a:rPr>
              <a:t>d</a:t>
            </a:r>
            <a:r>
              <a:rPr lang="en-US" altLang="ko-KR" sz="2000">
                <a:ea typeface="굴림" pitchFamily="50" charset="-127"/>
              </a:rPr>
              <a:t> ( N </a:t>
            </a:r>
            <a:r>
              <a:rPr lang="en-US" altLang="ko-KR" sz="2000">
                <a:ea typeface="굴림" pitchFamily="50" charset="-127"/>
                <a:cs typeface="Arial" charset="0"/>
              </a:rPr>
              <a:t>·</a:t>
            </a:r>
            <a:r>
              <a:rPr lang="en-US" altLang="ko-KR" sz="2000">
                <a:ea typeface="굴림" pitchFamily="50" charset="-127"/>
              </a:rPr>
              <a:t> L)</a:t>
            </a:r>
          </a:p>
          <a:p>
            <a:pPr lvl="2">
              <a:lnSpc>
                <a:spcPct val="100000"/>
              </a:lnSpc>
            </a:pPr>
            <a:r>
              <a:rPr lang="en-US" altLang="ko-KR" sz="2000">
                <a:ea typeface="굴림" pitchFamily="50" charset="-127"/>
              </a:rPr>
              <a:t>I = d</a:t>
            </a:r>
            <a:r>
              <a:rPr lang="en-US" altLang="ko-KR" sz="2000" baseline="-25000">
                <a:ea typeface="굴림" pitchFamily="50" charset="-127"/>
              </a:rPr>
              <a:t>a</a:t>
            </a:r>
            <a:r>
              <a:rPr lang="en-US" altLang="ko-KR" sz="2000">
                <a:ea typeface="굴림" pitchFamily="50" charset="-127"/>
              </a:rPr>
              <a:t> + (1-d</a:t>
            </a:r>
            <a:r>
              <a:rPr lang="en-US" altLang="ko-KR" sz="2000" baseline="-25000">
                <a:ea typeface="굴림" pitchFamily="50" charset="-127"/>
              </a:rPr>
              <a:t>a</a:t>
            </a:r>
            <a:r>
              <a:rPr lang="en-US" altLang="ko-KR" sz="2000">
                <a:ea typeface="굴림" pitchFamily="50" charset="-127"/>
              </a:rPr>
              <a:t>)I</a:t>
            </a:r>
            <a:r>
              <a:rPr lang="en-US" altLang="ko-KR" sz="2000" baseline="-25000">
                <a:ea typeface="굴림" pitchFamily="50" charset="-127"/>
              </a:rPr>
              <a:t>p</a:t>
            </a:r>
            <a:r>
              <a:rPr lang="en-US" altLang="ko-KR" sz="2000">
                <a:ea typeface="굴림" pitchFamily="50" charset="-127"/>
              </a:rPr>
              <a:t>k</a:t>
            </a:r>
            <a:r>
              <a:rPr lang="en-US" altLang="ko-KR" sz="2000" baseline="-25000">
                <a:ea typeface="굴림" pitchFamily="50" charset="-127"/>
              </a:rPr>
              <a:t>s</a:t>
            </a:r>
            <a:r>
              <a:rPr lang="en-US" altLang="ko-KR" sz="2000">
                <a:ea typeface="굴림" pitchFamily="50" charset="-127"/>
              </a:rPr>
              <a:t> ( N · L)</a:t>
            </a:r>
            <a:r>
              <a:rPr lang="en-US" altLang="ko-KR" sz="2000" baseline="30000">
                <a:ea typeface="굴림" pitchFamily="50" charset="-127"/>
              </a:rPr>
              <a:t>n</a:t>
            </a:r>
          </a:p>
          <a:p>
            <a:pPr lvl="1">
              <a:lnSpc>
                <a:spcPct val="100000"/>
              </a:lnSpc>
            </a:pPr>
            <a:r>
              <a:rPr lang="en-US" altLang="ko-KR" sz="2000">
                <a:ea typeface="굴림" pitchFamily="50" charset="-127"/>
              </a:rPr>
              <a:t>Add specular only if N · L  &gt;  0 </a:t>
            </a:r>
          </a:p>
          <a:p>
            <a:pPr>
              <a:lnSpc>
                <a:spcPct val="100000"/>
              </a:lnSpc>
            </a:pPr>
            <a:r>
              <a:rPr lang="en-US" altLang="ko-KR" sz="2200">
                <a:ea typeface="굴림" pitchFamily="50" charset="-127"/>
              </a:rPr>
              <a:t>For nice highlights, use ks = 1.0 &amp; 10 &lt;= n &lt; 100 (50 is good)</a:t>
            </a:r>
            <a:endParaRPr lang="ko-KR" altLang="en-US" sz="220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Review of the Components</a:t>
            </a:r>
          </a:p>
        </p:txBody>
      </p:sp>
      <p:pic>
        <p:nvPicPr>
          <p:cNvPr id="818180" name="Picture 4" descr="spheresp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514850"/>
            <a:ext cx="22860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8181" name="Picture 5" descr="specu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905000"/>
            <a:ext cx="22860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8182" name="Picture 6" descr="spheredif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05000"/>
            <a:ext cx="22860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8183" name="Picture 7" descr="sphereemi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22860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8184" name="Picture 8" descr="spherespe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514850"/>
            <a:ext cx="22860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8185" name="Text Box 9"/>
          <p:cNvSpPr txBox="1">
            <a:spLocks noChangeArrowheads="1"/>
          </p:cNvSpPr>
          <p:nvPr/>
        </p:nvSpPr>
        <p:spPr bwMode="auto">
          <a:xfrm>
            <a:off x="533400" y="1752600"/>
            <a:ext cx="8305800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599" tIns="44595" rIns="87599" bIns="44595">
            <a:spAutoFit/>
          </a:bodyPr>
          <a:lstStyle>
            <a:lvl1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Ambient 				  Diffuse			Specular     </a:t>
            </a:r>
          </a:p>
        </p:txBody>
      </p:sp>
      <p:sp>
        <p:nvSpPr>
          <p:cNvPr id="818186" name="Text Box 10"/>
          <p:cNvSpPr txBox="1">
            <a:spLocks noChangeArrowheads="1"/>
          </p:cNvSpPr>
          <p:nvPr/>
        </p:nvSpPr>
        <p:spPr bwMode="auto">
          <a:xfrm>
            <a:off x="1524000" y="6604000"/>
            <a:ext cx="6858000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599" tIns="44595" rIns="87599" bIns="44595">
            <a:spAutoFit/>
          </a:bodyPr>
          <a:lstStyle>
            <a:lvl1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400" b="1" i="1" smtClean="0">
                <a:solidFill>
                  <a:srgbClr val="FFFFFF"/>
                </a:solidFill>
                <a:latin typeface="Arial" charset="0"/>
              </a:rPr>
              <a:t>	         n </a:t>
            </a: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small</a:t>
            </a:r>
            <a:r>
              <a:rPr lang="en-US" sz="1400" b="1" i="1" smtClean="0">
                <a:solidFill>
                  <a:srgbClr val="FFFFFF"/>
                </a:solidFill>
                <a:latin typeface="Arial" charset="0"/>
              </a:rPr>
              <a:t>			n </a:t>
            </a: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large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More Specular Examples</a:t>
            </a:r>
          </a:p>
        </p:txBody>
      </p:sp>
      <p:pic>
        <p:nvPicPr>
          <p:cNvPr id="819204" name="Picture 4" descr="lap-isosurf-preint-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3259138" cy="42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05" name="Picture 5" descr="t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057400"/>
            <a:ext cx="52070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300">
                <a:ea typeface="굴림" pitchFamily="50" charset="-127"/>
              </a:rPr>
              <a:t>Implementing Phong Specular Illumination</a:t>
            </a:r>
            <a:endParaRPr lang="ko-KR" altLang="en-US" sz="3300">
              <a:ea typeface="굴림" pitchFamily="50" charset="-127"/>
            </a:endParaRP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Formula for intensity</a:t>
            </a:r>
          </a:p>
          <a:p>
            <a:pPr lvl="1"/>
            <a:r>
              <a:rPr lang="en-US" altLang="ko-KR">
                <a:ea typeface="굴림" pitchFamily="50" charset="-127"/>
              </a:rPr>
              <a:t>d</a:t>
            </a:r>
            <a:r>
              <a:rPr lang="en-US" altLang="ko-KR" baseline="-25000">
                <a:ea typeface="굴림" pitchFamily="50" charset="-127"/>
              </a:rPr>
              <a:t>a</a:t>
            </a:r>
            <a:r>
              <a:rPr lang="en-US" altLang="ko-KR">
                <a:ea typeface="굴림" pitchFamily="50" charset="-127"/>
              </a:rPr>
              <a:t> =I</a:t>
            </a:r>
            <a:r>
              <a:rPr lang="en-US" altLang="ko-KR" baseline="-25000">
                <a:ea typeface="굴림" pitchFamily="50" charset="-127"/>
              </a:rPr>
              <a:t>a</a:t>
            </a:r>
            <a:r>
              <a:rPr lang="en-US" altLang="ko-KR">
                <a:ea typeface="굴림" pitchFamily="50" charset="-127"/>
              </a:rPr>
              <a:t>k</a:t>
            </a:r>
            <a:r>
              <a:rPr lang="en-US" altLang="ko-KR" baseline="-25000">
                <a:ea typeface="굴림" pitchFamily="50" charset="-127"/>
              </a:rPr>
              <a:t>a</a:t>
            </a:r>
            <a:r>
              <a:rPr lang="en-US" altLang="ko-KR">
                <a:ea typeface="굴림" pitchFamily="50" charset="-127"/>
              </a:rPr>
              <a:t> + I</a:t>
            </a:r>
            <a:r>
              <a:rPr lang="en-US" altLang="ko-KR" baseline="-25000">
                <a:ea typeface="굴림" pitchFamily="50" charset="-127"/>
              </a:rPr>
              <a:t>p</a:t>
            </a:r>
            <a:r>
              <a:rPr lang="en-US" altLang="ko-KR">
                <a:ea typeface="굴림" pitchFamily="50" charset="-127"/>
              </a:rPr>
              <a:t>k</a:t>
            </a:r>
            <a:r>
              <a:rPr lang="en-US" altLang="ko-KR" baseline="-25000">
                <a:ea typeface="굴림" pitchFamily="50" charset="-127"/>
              </a:rPr>
              <a:t>d</a:t>
            </a:r>
            <a:r>
              <a:rPr lang="en-US" altLang="ko-KR">
                <a:ea typeface="굴림" pitchFamily="50" charset="-127"/>
              </a:rPr>
              <a:t> (N · L )</a:t>
            </a:r>
          </a:p>
          <a:p>
            <a:pPr lvl="1"/>
            <a:r>
              <a:rPr lang="en-US" altLang="ko-KR">
                <a:ea typeface="굴림" pitchFamily="50" charset="-127"/>
              </a:rPr>
              <a:t>I = d</a:t>
            </a:r>
            <a:r>
              <a:rPr lang="en-US" altLang="ko-KR" baseline="-25000">
                <a:ea typeface="굴림" pitchFamily="50" charset="-127"/>
              </a:rPr>
              <a:t>a</a:t>
            </a:r>
            <a:r>
              <a:rPr lang="en-US" altLang="ko-KR">
                <a:ea typeface="굴림" pitchFamily="50" charset="-127"/>
              </a:rPr>
              <a:t> + (1 - d</a:t>
            </a:r>
            <a:r>
              <a:rPr lang="en-US" altLang="ko-KR" baseline="-25000">
                <a:ea typeface="굴림" pitchFamily="50" charset="-127"/>
              </a:rPr>
              <a:t>a</a:t>
            </a:r>
            <a:r>
              <a:rPr lang="en-US" altLang="ko-KR">
                <a:ea typeface="굴림" pitchFamily="50" charset="-127"/>
              </a:rPr>
              <a:t>) I</a:t>
            </a:r>
            <a:r>
              <a:rPr lang="en-US" altLang="ko-KR" baseline="-25000">
                <a:ea typeface="굴림" pitchFamily="50" charset="-127"/>
              </a:rPr>
              <a:t>p</a:t>
            </a:r>
            <a:r>
              <a:rPr lang="en-US" altLang="ko-KR">
                <a:ea typeface="굴림" pitchFamily="50" charset="-127"/>
              </a:rPr>
              <a:t>k</a:t>
            </a:r>
            <a:r>
              <a:rPr lang="en-US" altLang="ko-KR" baseline="-25000">
                <a:ea typeface="굴림" pitchFamily="50" charset="-127"/>
              </a:rPr>
              <a:t>s</a:t>
            </a:r>
            <a:r>
              <a:rPr lang="en-US" altLang="ko-KR">
                <a:ea typeface="굴림" pitchFamily="50" charset="-127"/>
              </a:rPr>
              <a:t> (N · H)</a:t>
            </a:r>
            <a:r>
              <a:rPr lang="en-US" altLang="ko-KR" baseline="30000">
                <a:ea typeface="굴림" pitchFamily="50" charset="-127"/>
              </a:rPr>
              <a:t>n</a:t>
            </a:r>
          </a:p>
          <a:p>
            <a:pPr lvl="1"/>
            <a:r>
              <a:rPr lang="en-US" altLang="ko-KR">
                <a:ea typeface="굴림" pitchFamily="50" charset="-127"/>
              </a:rPr>
              <a:t> Add specular if N · L &gt; 0 and N · H &gt; 0</a:t>
            </a:r>
          </a:p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300">
                <a:ea typeface="굴림" pitchFamily="50" charset="-127"/>
              </a:rPr>
              <a:t>Implementing Phong Specular Illumination</a:t>
            </a:r>
            <a:endParaRPr lang="ko-KR" altLang="en-US" sz="3300">
              <a:ea typeface="굴림" pitchFamily="50" charset="-127"/>
            </a:endParaRPr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Object color and illumination</a:t>
            </a:r>
          </a:p>
          <a:p>
            <a:pPr lvl="1"/>
            <a:r>
              <a:rPr lang="en-US" altLang="ko-KR">
                <a:ea typeface="굴림" pitchFamily="50" charset="-127"/>
              </a:rPr>
              <a:t>Add color into this intensity calculation</a:t>
            </a:r>
          </a:p>
          <a:p>
            <a:pPr lvl="1"/>
            <a:r>
              <a:rPr lang="en-US" altLang="ko-KR">
                <a:ea typeface="굴림" pitchFamily="50" charset="-127"/>
              </a:rPr>
              <a:t>The diffuse and ambient intensity is multiplied by the color of the object</a:t>
            </a:r>
          </a:p>
          <a:p>
            <a:pPr lvl="1"/>
            <a:r>
              <a:rPr lang="en-US" altLang="ko-KR">
                <a:ea typeface="굴림" pitchFamily="50" charset="-127"/>
              </a:rPr>
              <a:t>Specular illumination is affected by the color of the light, not the object in the simple model</a:t>
            </a:r>
          </a:p>
          <a:p>
            <a:pPr lvl="1"/>
            <a:r>
              <a:rPr lang="en-US" altLang="ko-KR">
                <a:ea typeface="굴림" pitchFamily="50" charset="-127"/>
              </a:rPr>
              <a:t>The color of the light actually affects all components</a:t>
            </a:r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300">
                <a:ea typeface="굴림" pitchFamily="50" charset="-127"/>
              </a:rPr>
              <a:t>Implementing Phong Specular Illumination</a:t>
            </a:r>
            <a:endParaRPr lang="ko-KR" altLang="en-US" sz="3300">
              <a:ea typeface="굴림" pitchFamily="50" charset="-127"/>
            </a:endParaRP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Object color and illumination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744452" name="Text Box 4"/>
          <p:cNvSpPr txBox="1">
            <a:spLocks noChangeArrowheads="1"/>
          </p:cNvSpPr>
          <p:nvPr/>
        </p:nvSpPr>
        <p:spPr bwMode="auto">
          <a:xfrm>
            <a:off x="838200" y="2133600"/>
            <a:ext cx="7239000" cy="4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599" tIns="44595" rIns="87599" bIns="44595">
            <a:spAutoFit/>
          </a:bodyPr>
          <a:lstStyle>
            <a:lvl1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n_l = (N · L)</a:t>
            </a:r>
          </a:p>
          <a:p>
            <a:pPr lvl="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if (n_l &gt; =0.0) </a:t>
            </a:r>
          </a:p>
          <a:p>
            <a:pPr lvl="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	da = obj_amb[obj] + obj_kd[obj]*n_l </a:t>
            </a:r>
          </a:p>
          <a:p>
            <a:pPr lvl="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else</a:t>
            </a:r>
          </a:p>
          <a:p>
            <a:pPr lvl="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	da = obj_amb[obj]</a:t>
            </a:r>
          </a:p>
          <a:p>
            <a:pPr lvl="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d_a.r = da*obj_color[obj].r,  </a:t>
            </a:r>
          </a:p>
          <a:p>
            <a:pPr lvl="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d_a.g = da*obj_color[obj].g,  </a:t>
            </a:r>
          </a:p>
          <a:p>
            <a:pPr lvl="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d_a.b = da*obj_color[obj].b </a:t>
            </a:r>
          </a:p>
          <a:p>
            <a:pPr lvl="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spec.r=spec.g=spec.b=0; </a:t>
            </a:r>
          </a:p>
          <a:p>
            <a:pPr lvl="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if (n_l &gt; 0) {</a:t>
            </a:r>
          </a:p>
          <a:p>
            <a:pPr lvl="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	n_h = pow(MAX(0, (N · H)), obj_specexp[obj]) </a:t>
            </a:r>
          </a:p>
          <a:p>
            <a:pPr lvl="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	spec.r  = obj_ks[obj]*n_h, </a:t>
            </a:r>
          </a:p>
          <a:p>
            <a:pPr lvl="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	spec.g  = obj_ks[obj]*n_h, </a:t>
            </a:r>
          </a:p>
          <a:p>
            <a:pPr lvl="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	spec.b  = obj_ks[obj]*n_h </a:t>
            </a:r>
          </a:p>
          <a:p>
            <a:pPr lvl="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}</a:t>
            </a:r>
          </a:p>
          <a:p>
            <a:pPr lvl="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final_color.r = MIN(1.0, (d_a.r + (1-d_a.r)*spec.r)) </a:t>
            </a:r>
          </a:p>
          <a:p>
            <a:pPr lvl="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final_color.g = MIN(1.0, (d_a.g + (1-d_a.g)*spec.g)) </a:t>
            </a:r>
          </a:p>
          <a:p>
            <a:pPr lvl="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final_color.b = MIN(1.0, (d_a.b + (1-d_a.b)*spec.b)) </a:t>
            </a:r>
            <a:endParaRPr lang="ko-KR" altLang="en-US" sz="1300" smtClean="0">
              <a:solidFill>
                <a:srgbClr val="FFFFFF"/>
              </a:solidFill>
              <a:latin typeface="Verdana" pitchFamily="34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300">
                <a:ea typeface="굴림" pitchFamily="50" charset="-127"/>
              </a:rPr>
              <a:t>Implementing Phong Specular Illumination</a:t>
            </a:r>
            <a:endParaRPr lang="ko-KR" altLang="en-US" sz="3300">
              <a:ea typeface="굴림" pitchFamily="50" charset="-127"/>
            </a:endParaRP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Faceted Shading</a:t>
            </a:r>
          </a:p>
          <a:p>
            <a:pPr lvl="1"/>
            <a:r>
              <a:rPr lang="en-US" altLang="ko-KR">
                <a:ea typeface="굴림" pitchFamily="50" charset="-127"/>
              </a:rPr>
              <a:t>Create a structure to hold the user selected color of each object (obj_color[obj])</a:t>
            </a:r>
          </a:p>
          <a:p>
            <a:pPr lvl="1"/>
            <a:r>
              <a:rPr lang="en-US" altLang="ko-KR">
                <a:ea typeface="굴림" pitchFamily="50" charset="-127"/>
              </a:rPr>
              <a:t>Create a structure to hold the final color after illumination of each polygon (face_color[obj][face] ) Set face_color[obj][face]= final_color</a:t>
            </a:r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300">
                <a:ea typeface="굴림" pitchFamily="50" charset="-127"/>
              </a:rPr>
              <a:t>Implementing Phong Specular Illumination</a:t>
            </a:r>
            <a:endParaRPr lang="ko-KR" altLang="en-US" sz="3300">
              <a:ea typeface="굴림" pitchFamily="50" charset="-127"/>
            </a:endParaRP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Examples of illumination types</a:t>
            </a:r>
            <a:endParaRPr lang="ko-KR" altLang="en-US">
              <a:ea typeface="굴림" pitchFamily="50" charset="-127"/>
            </a:endParaRPr>
          </a:p>
        </p:txBody>
      </p:sp>
      <p:pic>
        <p:nvPicPr>
          <p:cNvPr id="746520" name="Picture 24" descr="ambient_pho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2895600"/>
            <a:ext cx="3200400" cy="215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6521" name="Picture 25" descr="diffuse_pho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2895600"/>
            <a:ext cx="2971800" cy="2160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6522" name="Picture 26" descr="specular_pho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95600"/>
            <a:ext cx="2962275" cy="215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6523" name="Text Box 27"/>
          <p:cNvSpPr txBox="1">
            <a:spLocks noChangeArrowheads="1"/>
          </p:cNvSpPr>
          <p:nvPr/>
        </p:nvSpPr>
        <p:spPr bwMode="auto">
          <a:xfrm>
            <a:off x="469900" y="5257800"/>
            <a:ext cx="22733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599" tIns="44595" rIns="87599" bIns="44595">
            <a:spAutoFit/>
          </a:bodyPr>
          <a:lstStyle>
            <a:lvl1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smtClean="0">
                <a:solidFill>
                  <a:srgbClr val="FFFFFF"/>
                </a:solidFill>
                <a:latin typeface="Arial" charset="0"/>
                <a:ea typeface="굴림" pitchFamily="50" charset="-127"/>
              </a:rPr>
              <a:t>Ambient Illumination</a:t>
            </a:r>
            <a:r>
              <a:rPr lang="en-US" altLang="ko-KR" sz="1200" smtClean="0">
                <a:solidFill>
                  <a:srgbClr val="FFFFFF"/>
                </a:solidFill>
                <a:latin typeface="Arial" charset="0"/>
                <a:ea typeface="굴림" pitchFamily="50" charset="-127"/>
              </a:rPr>
              <a:t>  </a:t>
            </a:r>
            <a:endParaRPr lang="ko-KR" altLang="en-US" sz="1200" smtClean="0">
              <a:solidFill>
                <a:srgbClr val="FFFF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746524" name="Text Box 28"/>
          <p:cNvSpPr txBox="1">
            <a:spLocks noChangeArrowheads="1"/>
          </p:cNvSpPr>
          <p:nvPr/>
        </p:nvSpPr>
        <p:spPr bwMode="auto">
          <a:xfrm>
            <a:off x="3581400" y="5257800"/>
            <a:ext cx="22653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599" tIns="44595" rIns="87599" bIns="44595">
            <a:spAutoFit/>
          </a:bodyPr>
          <a:lstStyle>
            <a:lvl1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smtClean="0">
                <a:solidFill>
                  <a:srgbClr val="FFFFFF"/>
                </a:solidFill>
                <a:latin typeface="Arial" charset="0"/>
                <a:ea typeface="굴림" pitchFamily="50" charset="-127"/>
              </a:rPr>
              <a:t>Diffuse plus Ambient 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smtClean="0">
                <a:solidFill>
                  <a:srgbClr val="FFFFFF"/>
                </a:solidFill>
                <a:latin typeface="Arial" charset="0"/>
                <a:ea typeface="굴림" pitchFamily="50" charset="-127"/>
              </a:rPr>
              <a:t>Illumination </a:t>
            </a:r>
            <a:r>
              <a:rPr lang="en-US" altLang="ko-KR" sz="1600" smtClean="0">
                <a:solidFill>
                  <a:srgbClr val="FFFFFF"/>
                </a:solidFill>
                <a:latin typeface="Arial" charset="0"/>
                <a:ea typeface="굴림" pitchFamily="50" charset="-127"/>
              </a:rPr>
              <a:t>   </a:t>
            </a:r>
            <a:endParaRPr lang="ko-KR" altLang="en-US" sz="1600" smtClean="0">
              <a:solidFill>
                <a:srgbClr val="FFFF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746525" name="Text Box 29"/>
          <p:cNvSpPr txBox="1">
            <a:spLocks noChangeArrowheads="1"/>
          </p:cNvSpPr>
          <p:nvPr/>
        </p:nvSpPr>
        <p:spPr bwMode="auto">
          <a:xfrm>
            <a:off x="6302375" y="5257800"/>
            <a:ext cx="28416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599" tIns="44595" rIns="87599" bIns="44595">
            <a:spAutoFit/>
          </a:bodyPr>
          <a:lstStyle>
            <a:lvl1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smtClean="0">
                <a:solidFill>
                  <a:srgbClr val="FFFFFF"/>
                </a:solidFill>
                <a:latin typeface="Arial" charset="0"/>
                <a:ea typeface="굴림" pitchFamily="50" charset="-127"/>
              </a:rPr>
              <a:t>Specular plus Diffuse plus  </a:t>
            </a:r>
            <a:br>
              <a:rPr lang="en-US" altLang="ko-KR" sz="1600" b="1" smtClean="0">
                <a:solidFill>
                  <a:srgbClr val="FFFFFF"/>
                </a:solidFill>
                <a:latin typeface="Arial" charset="0"/>
                <a:ea typeface="굴림" pitchFamily="50" charset="-127"/>
              </a:rPr>
            </a:br>
            <a:r>
              <a:rPr lang="en-US" altLang="ko-KR" sz="1600" b="1" smtClean="0">
                <a:solidFill>
                  <a:srgbClr val="FFFFFF"/>
                </a:solidFill>
                <a:latin typeface="Arial" charset="0"/>
                <a:ea typeface="굴림" pitchFamily="50" charset="-127"/>
              </a:rPr>
              <a:t>Ambient Illumination</a:t>
            </a:r>
            <a:r>
              <a:rPr lang="en-US" altLang="ko-KR" sz="1200" smtClean="0">
                <a:solidFill>
                  <a:srgbClr val="FFFFFF"/>
                </a:solidFill>
                <a:latin typeface="Arial" charset="0"/>
                <a:ea typeface="굴림" pitchFamily="50" charset="-127"/>
              </a:rPr>
              <a:t> </a:t>
            </a:r>
            <a:r>
              <a:rPr lang="en-US" altLang="ko-KR" sz="1600" smtClean="0">
                <a:solidFill>
                  <a:srgbClr val="FFFFFF"/>
                </a:solidFill>
                <a:latin typeface="Arial" charset="0"/>
                <a:ea typeface="굴림" pitchFamily="50" charset="-127"/>
              </a:rPr>
              <a:t>   </a:t>
            </a:r>
            <a:endParaRPr lang="ko-KR" altLang="en-US" sz="1600" smtClean="0">
              <a:solidFill>
                <a:srgbClr val="FFFFFF"/>
              </a:solidFill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Lights and Illumination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Colored Lights</a:t>
            </a:r>
          </a:p>
          <a:p>
            <a:pPr lvl="1"/>
            <a:r>
              <a:rPr lang="en-US" altLang="ko-KR">
                <a:ea typeface="굴림" pitchFamily="50" charset="-127"/>
              </a:rPr>
              <a:t>The previous formulas assumed that we had white light</a:t>
            </a:r>
          </a:p>
          <a:p>
            <a:pPr lvl="1"/>
            <a:r>
              <a:rPr lang="en-US" altLang="ko-KR">
                <a:ea typeface="굴림" pitchFamily="50" charset="-127"/>
              </a:rPr>
              <a:t>The color of the light source will of course affect the color of light reflected from a surface</a:t>
            </a:r>
          </a:p>
          <a:p>
            <a:pPr lvl="1"/>
            <a:r>
              <a:rPr lang="en-US" altLang="ko-KR">
                <a:ea typeface="굴림" pitchFamily="50" charset="-127"/>
              </a:rPr>
              <a:t>Remember, the color of an object is a function of the incident wavelengths of light that it reflects</a:t>
            </a:r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Lights and Illumination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Illumination with colored lights</a:t>
            </a:r>
          </a:p>
          <a:p>
            <a:pPr lvl="1"/>
            <a:r>
              <a:rPr lang="en-US" altLang="ko-KR">
                <a:ea typeface="굴림" pitchFamily="50" charset="-127"/>
              </a:rPr>
              <a:t>To add colored lights to our illumination model, we simply need to multiply each illumination component by the color of the light</a:t>
            </a:r>
          </a:p>
          <a:p>
            <a:pPr lvl="1"/>
            <a:r>
              <a:rPr lang="en-US" altLang="ko-KR">
                <a:ea typeface="굴림" pitchFamily="50" charset="-127"/>
              </a:rPr>
              <a:t>Diffuse and Ambient with colored lights 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758788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8382000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599" tIns="44595" rIns="87599" bIns="44595">
            <a:spAutoFit/>
          </a:bodyPr>
          <a:lstStyle>
            <a:lvl1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if (N · L) &gt; 0</a:t>
            </a:r>
          </a:p>
          <a:p>
            <a:pPr lvl="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	d_a.r = ka* object_color.r + kd(N · L) * object_color.r * light_color.r</a:t>
            </a:r>
          </a:p>
          <a:p>
            <a:pPr lvl="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	d_a.g = ka* object_color.g + kd(N · L) * object_color.g * light_color.g</a:t>
            </a:r>
          </a:p>
          <a:p>
            <a:pPr lvl="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	d_a.b = ka* object_color.b + kd(N · L) * object_color.b * light_color.b </a:t>
            </a:r>
            <a:endParaRPr lang="ko-KR" altLang="en-US" sz="1600" smtClean="0">
              <a:solidFill>
                <a:srgbClr val="FFFFFF"/>
              </a:solidFill>
              <a:latin typeface="Verdana" pitchFamily="34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"/>
            <a:ext cx="6441621" cy="6411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2017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Lights and Illumination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Illumination with colored lights</a:t>
            </a:r>
          </a:p>
          <a:p>
            <a:pPr lvl="1"/>
            <a:r>
              <a:rPr lang="en-US" altLang="ko-KR">
                <a:ea typeface="굴림" pitchFamily="50" charset="-127"/>
              </a:rPr>
              <a:t>Specular Illumination with colored lights</a:t>
            </a:r>
          </a:p>
          <a:p>
            <a:pPr lvl="1"/>
            <a:r>
              <a:rPr lang="en-US" altLang="ko-KR">
                <a:ea typeface="굴림" pitchFamily="50" charset="-127"/>
              </a:rPr>
              <a:t>For our specular illumination, the color of the highlight will now be the color of the light, so the formula gets changed as follows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759812" name="Text Box 4"/>
          <p:cNvSpPr txBox="1">
            <a:spLocks noChangeArrowheads="1"/>
          </p:cNvSpPr>
          <p:nvPr/>
        </p:nvSpPr>
        <p:spPr bwMode="auto">
          <a:xfrm>
            <a:off x="762000" y="4191000"/>
            <a:ext cx="8382000" cy="248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599" tIns="44595" rIns="87599" bIns="44595">
            <a:spAutoFit/>
          </a:bodyPr>
          <a:lstStyle>
            <a:lvl1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if (N · L &gt; 0) {         </a:t>
            </a:r>
          </a:p>
          <a:p>
            <a:pPr lvl="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	n_h = (MAX(0, (N · H) )spec_exp</a:t>
            </a:r>
          </a:p>
          <a:p>
            <a:pPr lvl="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	spec.r  = obj_ks[obj]*n_h * light_color.r;</a:t>
            </a:r>
          </a:p>
          <a:p>
            <a:pPr lvl="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	spec.g  = obj_ks[obj]*n_h * light_color.g;</a:t>
            </a:r>
          </a:p>
          <a:p>
            <a:pPr lvl="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	spec.b  = obj_ks[obj]*n_h * light_color.b;</a:t>
            </a:r>
          </a:p>
          <a:p>
            <a:pPr lvl="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}</a:t>
            </a:r>
          </a:p>
          <a:p>
            <a:pPr lvl="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final_color.r = MIN(1.0, (d_a.r + (light_color.r - d_a.r)*spec.r))</a:t>
            </a:r>
          </a:p>
          <a:p>
            <a:pPr lvl="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final_color.g = MIN(1.0, (d_a.g + (light_color.g - d_a.g)*spec.g))</a:t>
            </a:r>
          </a:p>
          <a:p>
            <a:pPr lvl="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final_color.b = MIN(1.0, (d_a.b + (light_color.b - d_a.b)*spec.b)) </a:t>
            </a:r>
            <a:endParaRPr lang="ko-KR" altLang="en-US" sz="1400" smtClean="0">
              <a:solidFill>
                <a:srgbClr val="FFFFFF"/>
              </a:solidFill>
              <a:latin typeface="Verdana" pitchFamily="34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Lights and Illumination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Multiple Lights</a:t>
            </a:r>
          </a:p>
          <a:p>
            <a:pPr lvl="1"/>
            <a:r>
              <a:rPr lang="en-US" altLang="ko-KR">
                <a:ea typeface="굴림" pitchFamily="50" charset="-127"/>
              </a:rPr>
              <a:t>Multiple lights are very easy to implement</a:t>
            </a:r>
          </a:p>
          <a:p>
            <a:pPr lvl="1"/>
            <a:r>
              <a:rPr lang="en-US" altLang="ko-KR">
                <a:ea typeface="굴림" pitchFamily="50" charset="-127"/>
              </a:rPr>
              <a:t>All you need to do is to add the illumination from each light source, making sure that you do not allow the final color values to exceed 1.0</a:t>
            </a:r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Lights and Illumination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12900"/>
            <a:ext cx="5334000" cy="4500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300">
                <a:ea typeface="굴림" pitchFamily="50" charset="-127"/>
              </a:rPr>
              <a:t>Other Light Effects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Directions lights</a:t>
            </a:r>
          </a:p>
          <a:p>
            <a:pPr lvl="2"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Add a light center of interest for each light source</a:t>
            </a:r>
          </a:p>
          <a:p>
            <a:pPr lvl="2"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Create the light direction vector as             (light_coi - light_position)</a:t>
            </a:r>
          </a:p>
          <a:p>
            <a:pPr lvl="2"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Calculate the angle, beta, between the light direction vector and the vector from the light to the point being rendered</a:t>
            </a:r>
          </a:p>
          <a:p>
            <a:pPr lvl="2"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Create a falloff of the light source using cos(</a:t>
            </a:r>
            <a:r>
              <a:rPr lang="el-GR" altLang="ko-KR" sz="2000">
                <a:cs typeface="Arial" charset="0"/>
              </a:rPr>
              <a:t>β</a:t>
            </a:r>
            <a:r>
              <a:rPr lang="en-US" altLang="ko-KR" sz="2000">
                <a:ea typeface="굴림" pitchFamily="50" charset="-127"/>
              </a:rPr>
              <a:t>)</a:t>
            </a:r>
            <a:r>
              <a:rPr lang="en-US" altLang="ko-KR" sz="2000" baseline="30000">
                <a:ea typeface="굴림" pitchFamily="50" charset="-127"/>
              </a:rPr>
              <a:t>n</a:t>
            </a:r>
            <a:r>
              <a:rPr lang="en-US" altLang="ko-KR" sz="2000">
                <a:ea typeface="굴림" pitchFamily="50" charset="-127"/>
              </a:rPr>
              <a:t> </a:t>
            </a:r>
            <a:endParaRPr lang="ko-KR" altLang="en-US" sz="2000">
              <a:ea typeface="굴림" pitchFamily="50" charset="-127"/>
            </a:endParaRPr>
          </a:p>
        </p:txBody>
      </p:sp>
      <p:pic>
        <p:nvPicPr>
          <p:cNvPr id="761861" name="Picture 5" descr="ligh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1200" y="2362200"/>
            <a:ext cx="3124200" cy="3041650"/>
          </a:xfr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Lights and Illumination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76390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12900"/>
            <a:ext cx="5486400" cy="4500563"/>
          </a:xfrm>
        </p:spPr>
        <p:txBody>
          <a:bodyPr/>
          <a:lstStyle/>
          <a:p>
            <a:r>
              <a:rPr lang="en-US" altLang="ko-KR" sz="2700">
                <a:ea typeface="굴림" pitchFamily="50" charset="-127"/>
              </a:rPr>
              <a:t>Other Light Effects</a:t>
            </a:r>
          </a:p>
          <a:p>
            <a:pPr lvl="1"/>
            <a:r>
              <a:rPr lang="en-US" altLang="ko-KR" sz="2200">
                <a:ea typeface="굴림" pitchFamily="50" charset="-127"/>
              </a:rPr>
              <a:t>Angle limited lights</a:t>
            </a:r>
          </a:p>
          <a:p>
            <a:pPr lvl="2"/>
            <a:r>
              <a:rPr lang="en-US" altLang="ko-KR" sz="2200">
                <a:ea typeface="굴림" pitchFamily="50" charset="-127"/>
              </a:rPr>
              <a:t>Add a angle of illumination of each light and check to see if the the point being rendered is within this angular area </a:t>
            </a:r>
            <a:endParaRPr lang="ko-KR" altLang="en-US" sz="2200">
              <a:ea typeface="굴림" pitchFamily="50" charset="-127"/>
            </a:endParaRPr>
          </a:p>
        </p:txBody>
      </p:sp>
      <p:pic>
        <p:nvPicPr>
          <p:cNvPr id="763910" name="Picture 6" descr="ligh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1200" y="2362200"/>
            <a:ext cx="3124200" cy="3041650"/>
          </a:xfr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63911" name="Text Box 7"/>
          <p:cNvSpPr txBox="1">
            <a:spLocks noChangeArrowheads="1"/>
          </p:cNvSpPr>
          <p:nvPr/>
        </p:nvSpPr>
        <p:spPr bwMode="auto">
          <a:xfrm>
            <a:off x="457200" y="4572000"/>
            <a:ext cx="5638800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599" tIns="44595" rIns="87599" bIns="44595">
            <a:spAutoFit/>
          </a:bodyPr>
          <a:lstStyle>
            <a:lvl1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if ( cos(</a:t>
            </a:r>
            <a:r>
              <a:rPr lang="el-GR" altLang="ko-KR" sz="1600" smtClean="0">
                <a:solidFill>
                  <a:srgbClr val="FFFFFF"/>
                </a:solidFill>
                <a:latin typeface="Verdana" pitchFamily="34" charset="0"/>
              </a:rPr>
              <a:t>γ</a:t>
            </a:r>
            <a:r>
              <a:rPr lang="en-US" altLang="ko-KR" sz="16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) &gt; cos(</a:t>
            </a:r>
            <a:r>
              <a:rPr lang="el-GR" altLang="ko-KR" sz="1600" smtClean="0">
                <a:solidFill>
                  <a:srgbClr val="FFFFFF"/>
                </a:solidFill>
                <a:latin typeface="Verdana" pitchFamily="34" charset="0"/>
              </a:rPr>
              <a:t>β</a:t>
            </a:r>
            <a:r>
              <a:rPr lang="en-US" altLang="ko-KR" sz="16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) )</a:t>
            </a:r>
          </a:p>
          <a:p>
            <a:pPr lvl="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	light_intensity = light_intensity * cos</a:t>
            </a:r>
            <a:r>
              <a:rPr lang="en-US" altLang="ko-KR" sz="1600" i="1" baseline="300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n</a:t>
            </a:r>
            <a:r>
              <a:rPr lang="en-US" altLang="ko-KR" sz="16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(</a:t>
            </a:r>
            <a:r>
              <a:rPr lang="el-GR" altLang="ko-KR" sz="1600" smtClean="0">
                <a:solidFill>
                  <a:srgbClr val="FFFFFF"/>
                </a:solidFill>
                <a:latin typeface="Verdana" pitchFamily="34" charset="0"/>
              </a:rPr>
              <a:t>β</a:t>
            </a:r>
            <a:r>
              <a:rPr lang="en-US" altLang="ko-KR" sz="16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)  </a:t>
            </a:r>
          </a:p>
          <a:p>
            <a:pPr lvl="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else</a:t>
            </a:r>
          </a:p>
          <a:p>
            <a:pPr lvl="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smtClean="0">
                <a:solidFill>
                  <a:srgbClr val="FFFFFF"/>
                </a:solidFill>
                <a:latin typeface="Verdana" pitchFamily="34" charset="0"/>
                <a:ea typeface="굴림" pitchFamily="50" charset="-127"/>
              </a:rPr>
              <a:t>	light_intensity=0 </a:t>
            </a:r>
            <a:endParaRPr lang="ko-KR" altLang="en-US" sz="1600" smtClean="0">
              <a:solidFill>
                <a:srgbClr val="FFFFFF"/>
              </a:solidFill>
              <a:latin typeface="Verdana" pitchFamily="34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Lights and Illumination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Examples of Lighting Effects</a:t>
            </a:r>
            <a:endParaRPr lang="ko-KR" altLang="en-US">
              <a:ea typeface="굴림" pitchFamily="50" charset="-127"/>
            </a:endParaRPr>
          </a:p>
        </p:txBody>
      </p:sp>
      <p:pic>
        <p:nvPicPr>
          <p:cNvPr id="765956" name="Picture 4" descr="635_white_ligh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85988"/>
            <a:ext cx="2895600" cy="192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5957" name="Picture 5" descr="635_red_ligh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243388"/>
            <a:ext cx="2895600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5958" name="Picture 6" descr="635_red_blue_lig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243388"/>
            <a:ext cx="2895600" cy="192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5959" name="Picture 7" descr="635_rgb_ligh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243388"/>
            <a:ext cx="2895600" cy="192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5960" name="Text Box 8"/>
          <p:cNvSpPr txBox="1">
            <a:spLocks noChangeArrowheads="1"/>
          </p:cNvSpPr>
          <p:nvPr/>
        </p:nvSpPr>
        <p:spPr bwMode="auto">
          <a:xfrm>
            <a:off x="5943600" y="2971800"/>
            <a:ext cx="2286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599" tIns="44595" rIns="87599" bIns="44595">
            <a:spAutoFit/>
          </a:bodyPr>
          <a:lstStyle>
            <a:lvl1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smtClean="0">
                <a:solidFill>
                  <a:srgbClr val="FFFFFF"/>
                </a:solidFill>
                <a:latin typeface="Arial" charset="0"/>
                <a:ea typeface="굴림" pitchFamily="50" charset="-127"/>
              </a:rPr>
              <a:t>Single White Light Light</a:t>
            </a:r>
            <a:r>
              <a:rPr lang="en-US" altLang="ko-KR" sz="1200" smtClean="0">
                <a:solidFill>
                  <a:srgbClr val="FFFFFF"/>
                </a:solidFill>
                <a:latin typeface="Arial" charset="0"/>
                <a:ea typeface="굴림" pitchFamily="50" charset="-127"/>
              </a:rPr>
              <a:t> </a:t>
            </a:r>
            <a:endParaRPr lang="ko-KR" altLang="en-US" sz="1200" smtClean="0">
              <a:solidFill>
                <a:srgbClr val="FFFF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765961" name="Text Box 9"/>
          <p:cNvSpPr txBox="1">
            <a:spLocks noChangeArrowheads="1"/>
          </p:cNvSpPr>
          <p:nvPr/>
        </p:nvSpPr>
        <p:spPr bwMode="auto">
          <a:xfrm>
            <a:off x="469900" y="6197600"/>
            <a:ext cx="198278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599" tIns="44595" rIns="87599" bIns="44595">
            <a:spAutoFit/>
          </a:bodyPr>
          <a:lstStyle>
            <a:lvl1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smtClean="0">
                <a:solidFill>
                  <a:srgbClr val="FFFFFF"/>
                </a:solidFill>
                <a:latin typeface="Arial" charset="0"/>
                <a:ea typeface="굴림" pitchFamily="50" charset="-127"/>
              </a:rPr>
              <a:t>Single Red Light Source</a:t>
            </a:r>
            <a:r>
              <a:rPr lang="en-US" altLang="ko-KR" sz="1200" smtClean="0">
                <a:solidFill>
                  <a:srgbClr val="FFFFFF"/>
                </a:solidFill>
                <a:latin typeface="Arial" charset="0"/>
                <a:ea typeface="굴림" pitchFamily="50" charset="-127"/>
              </a:rPr>
              <a:t> </a:t>
            </a:r>
            <a:endParaRPr lang="ko-KR" altLang="en-US" sz="1200" smtClean="0">
              <a:solidFill>
                <a:srgbClr val="FFFF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765962" name="Text Box 10"/>
          <p:cNvSpPr txBox="1">
            <a:spLocks noChangeArrowheads="1"/>
          </p:cNvSpPr>
          <p:nvPr/>
        </p:nvSpPr>
        <p:spPr bwMode="auto">
          <a:xfrm>
            <a:off x="3390900" y="6172200"/>
            <a:ext cx="22860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599" tIns="44595" rIns="87599" bIns="44595">
            <a:spAutoFit/>
          </a:bodyPr>
          <a:lstStyle>
            <a:lvl1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smtClean="0">
                <a:solidFill>
                  <a:srgbClr val="FFFFFF"/>
                </a:solidFill>
                <a:latin typeface="Arial" charset="0"/>
                <a:ea typeface="굴림" pitchFamily="50" charset="-127"/>
              </a:rPr>
              <a:t>Red Light Source plus a Blue Light Source  </a:t>
            </a:r>
            <a:endParaRPr lang="ko-KR" altLang="en-US" sz="1200" b="1" smtClean="0">
              <a:solidFill>
                <a:srgbClr val="FFFF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765963" name="Text Box 11"/>
          <p:cNvSpPr txBox="1">
            <a:spLocks noChangeArrowheads="1"/>
          </p:cNvSpPr>
          <p:nvPr/>
        </p:nvSpPr>
        <p:spPr bwMode="auto">
          <a:xfrm>
            <a:off x="6078538" y="6172200"/>
            <a:ext cx="2913062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599" tIns="44595" rIns="87599" bIns="44595">
            <a:spAutoFit/>
          </a:bodyPr>
          <a:lstStyle>
            <a:lvl1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smtClean="0">
                <a:solidFill>
                  <a:srgbClr val="FFFFFF"/>
                </a:solidFill>
                <a:latin typeface="Arial" charset="0"/>
                <a:ea typeface="굴림" pitchFamily="50" charset="-127"/>
              </a:rPr>
              <a:t>Red Light Source, Green Light Source Blue Light Source </a:t>
            </a:r>
            <a:r>
              <a:rPr lang="en-US" altLang="ko-KR" sz="1200" smtClean="0">
                <a:solidFill>
                  <a:srgbClr val="FFFFFF"/>
                </a:solidFill>
                <a:latin typeface="Arial" charset="0"/>
                <a:ea typeface="굴림" pitchFamily="50" charset="-127"/>
              </a:rPr>
              <a:t> </a:t>
            </a:r>
            <a:endParaRPr lang="ko-KR" altLang="en-US" sz="1200" smtClean="0">
              <a:solidFill>
                <a:srgbClr val="FFFFFF"/>
              </a:solidFill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Lights and Illumination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766980" name="Picture 4" descr="635_angle_no_falloff_ligh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2895600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6981" name="Picture 5" descr="635_angle_falloff_ligh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76400"/>
            <a:ext cx="2895600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6982" name="Picture 6" descr="635_angle_lig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2895600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6983" name="Picture 7" descr="635_multi_ligh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191000"/>
            <a:ext cx="3429000" cy="228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6984" name="Text Box 8"/>
          <p:cNvSpPr txBox="1">
            <a:spLocks noChangeArrowheads="1"/>
          </p:cNvSpPr>
          <p:nvPr/>
        </p:nvSpPr>
        <p:spPr bwMode="auto">
          <a:xfrm>
            <a:off x="627063" y="3708400"/>
            <a:ext cx="15843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599" tIns="44595" rIns="87599" bIns="44595">
            <a:spAutoFit/>
          </a:bodyPr>
          <a:lstStyle>
            <a:lvl1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smtClean="0">
                <a:solidFill>
                  <a:srgbClr val="FFFFFF"/>
                </a:solidFill>
                <a:latin typeface="Arial" charset="0"/>
                <a:ea typeface="굴림" pitchFamily="50" charset="-127"/>
              </a:rPr>
              <a:t>Nomal Illumination</a:t>
            </a:r>
            <a:r>
              <a:rPr lang="en-US" altLang="ko-KR" sz="1200" smtClean="0">
                <a:solidFill>
                  <a:srgbClr val="FFFFFF"/>
                </a:solidFill>
                <a:latin typeface="Arial" charset="0"/>
                <a:ea typeface="굴림" pitchFamily="50" charset="-127"/>
              </a:rPr>
              <a:t> </a:t>
            </a:r>
            <a:endParaRPr lang="ko-KR" altLang="en-US" sz="1200" smtClean="0">
              <a:solidFill>
                <a:srgbClr val="FFFF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766985" name="Text Box 9"/>
          <p:cNvSpPr txBox="1">
            <a:spLocks noChangeArrowheads="1"/>
          </p:cNvSpPr>
          <p:nvPr/>
        </p:nvSpPr>
        <p:spPr bwMode="auto">
          <a:xfrm>
            <a:off x="3613150" y="3695700"/>
            <a:ext cx="17145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599" tIns="44595" rIns="87599" bIns="44595">
            <a:spAutoFit/>
          </a:bodyPr>
          <a:lstStyle>
            <a:lvl1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smtClean="0">
                <a:solidFill>
                  <a:srgbClr val="FFFFFF"/>
                </a:solidFill>
                <a:latin typeface="Arial" charset="0"/>
                <a:ea typeface="굴림" pitchFamily="50" charset="-127"/>
              </a:rPr>
              <a:t>Angular Fall-Off  </a:t>
            </a:r>
            <a:br>
              <a:rPr lang="en-US" altLang="ko-KR" sz="1200" b="1" smtClean="0">
                <a:solidFill>
                  <a:srgbClr val="FFFFFF"/>
                </a:solidFill>
                <a:latin typeface="Arial" charset="0"/>
                <a:ea typeface="굴림" pitchFamily="50" charset="-127"/>
              </a:rPr>
            </a:br>
            <a:r>
              <a:rPr lang="en-US" altLang="ko-KR" sz="1200" b="1" smtClean="0">
                <a:solidFill>
                  <a:srgbClr val="FFFFFF"/>
                </a:solidFill>
                <a:latin typeface="Arial" charset="0"/>
                <a:ea typeface="굴림" pitchFamily="50" charset="-127"/>
              </a:rPr>
              <a:t>with exponent = 800 </a:t>
            </a:r>
            <a:r>
              <a:rPr lang="en-US" altLang="ko-KR" sz="1200" smtClean="0">
                <a:solidFill>
                  <a:srgbClr val="FFFFFF"/>
                </a:solidFill>
                <a:latin typeface="Arial" charset="0"/>
                <a:ea typeface="굴림" pitchFamily="50" charset="-127"/>
              </a:rPr>
              <a:t> </a:t>
            </a:r>
            <a:endParaRPr lang="ko-KR" altLang="en-US" sz="1200" smtClean="0">
              <a:solidFill>
                <a:srgbClr val="FFFF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766986" name="Text Box 10"/>
          <p:cNvSpPr txBox="1">
            <a:spLocks noChangeArrowheads="1"/>
          </p:cNvSpPr>
          <p:nvPr/>
        </p:nvSpPr>
        <p:spPr bwMode="auto">
          <a:xfrm>
            <a:off x="6616700" y="3733800"/>
            <a:ext cx="217011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599" tIns="44595" rIns="87599" bIns="44595">
            <a:spAutoFit/>
          </a:bodyPr>
          <a:lstStyle>
            <a:lvl1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smtClean="0">
                <a:solidFill>
                  <a:srgbClr val="FFFFFF"/>
                </a:solidFill>
                <a:latin typeface="Arial" charset="0"/>
                <a:ea typeface="굴림" pitchFamily="50" charset="-127"/>
              </a:rPr>
              <a:t>Angular Cut-off (spotlight) </a:t>
            </a:r>
            <a:r>
              <a:rPr lang="en-US" altLang="ko-KR" sz="1200" smtClean="0">
                <a:solidFill>
                  <a:srgbClr val="FFFFFF"/>
                </a:solidFill>
                <a:latin typeface="Arial" charset="0"/>
                <a:ea typeface="굴림" pitchFamily="50" charset="-127"/>
              </a:rPr>
              <a:t> </a:t>
            </a:r>
            <a:endParaRPr lang="ko-KR" altLang="en-US" sz="1200" smtClean="0">
              <a:solidFill>
                <a:srgbClr val="FFFFFF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766987" name="Text Box 11"/>
          <p:cNvSpPr txBox="1">
            <a:spLocks noChangeArrowheads="1"/>
          </p:cNvSpPr>
          <p:nvPr/>
        </p:nvSpPr>
        <p:spPr bwMode="auto">
          <a:xfrm>
            <a:off x="6248400" y="5029200"/>
            <a:ext cx="21336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599" tIns="44595" rIns="87599" bIns="44595">
            <a:spAutoFit/>
          </a:bodyPr>
          <a:lstStyle>
            <a:lvl1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smtClean="0">
                <a:solidFill>
                  <a:srgbClr val="FFFFFF"/>
                </a:solidFill>
                <a:latin typeface="Arial" charset="0"/>
                <a:ea typeface="굴림" pitchFamily="50" charset="-127"/>
              </a:rPr>
              <a:t>4 light sources of different 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smtClean="0">
                <a:solidFill>
                  <a:srgbClr val="FFFFFF"/>
                </a:solidFill>
                <a:latin typeface="Arial" charset="0"/>
                <a:ea typeface="굴림" pitchFamily="50" charset="-127"/>
              </a:rPr>
              <a:t>colors and fall-offs </a:t>
            </a:r>
            <a:r>
              <a:rPr lang="en-US" altLang="ko-KR" sz="1200" smtClean="0">
                <a:solidFill>
                  <a:srgbClr val="FFFFFF"/>
                </a:solidFill>
                <a:latin typeface="Arial" charset="0"/>
                <a:ea typeface="굴림" pitchFamily="50" charset="-127"/>
              </a:rPr>
              <a:t> </a:t>
            </a:r>
            <a:endParaRPr lang="ko-KR" altLang="en-US" sz="1200" smtClean="0">
              <a:solidFill>
                <a:srgbClr val="FFFFFF"/>
              </a:solidFill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Advanced Illumination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Illumination review</a:t>
            </a:r>
          </a:p>
          <a:p>
            <a:pPr lvl="1"/>
            <a:r>
              <a:rPr lang="en-US" altLang="ko-KR">
                <a:ea typeface="굴림" pitchFamily="50" charset="-127"/>
              </a:rPr>
              <a:t>Ambient -- approximate global illumination effects</a:t>
            </a:r>
          </a:p>
          <a:p>
            <a:pPr lvl="1"/>
            <a:r>
              <a:rPr lang="en-US" altLang="ko-KR">
                <a:ea typeface="굴림" pitchFamily="50" charset="-127"/>
              </a:rPr>
              <a:t>Diffuse -- Lambert's Law -- absorbed and reradiated equally in all directions (depend on wavelength, independent of observer)</a:t>
            </a:r>
          </a:p>
          <a:p>
            <a:pPr lvl="1"/>
            <a:r>
              <a:rPr lang="en-US" altLang="ko-KR">
                <a:ea typeface="굴림" pitchFamily="50" charset="-127"/>
              </a:rPr>
              <a:t>Specular -- reflects off surface =&gt; color of light in many cases is color of object  </a:t>
            </a:r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Advanced Illumination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700">
                <a:ea typeface="굴림" pitchFamily="50" charset="-127"/>
              </a:rPr>
              <a:t>Definitions</a:t>
            </a:r>
          </a:p>
          <a:p>
            <a:pPr lvl="1">
              <a:lnSpc>
                <a:spcPct val="90000"/>
              </a:lnSpc>
            </a:pPr>
            <a:r>
              <a:rPr lang="en-US" altLang="ko-KR" sz="2200">
                <a:solidFill>
                  <a:srgbClr val="FE64F3"/>
                </a:solidFill>
                <a:ea typeface="굴림" pitchFamily="50" charset="-127"/>
              </a:rPr>
              <a:t>Flux</a:t>
            </a:r>
            <a:r>
              <a:rPr lang="en-US" altLang="ko-KR" sz="2200">
                <a:ea typeface="굴림" pitchFamily="50" charset="-127"/>
              </a:rPr>
              <a:t> -- rate at which energy is emitted (Watts)</a:t>
            </a:r>
          </a:p>
          <a:p>
            <a:pPr lvl="1">
              <a:lnSpc>
                <a:spcPct val="90000"/>
              </a:lnSpc>
            </a:pPr>
            <a:r>
              <a:rPr lang="en-US" altLang="ko-KR" sz="2200">
                <a:solidFill>
                  <a:srgbClr val="FE64F3"/>
                </a:solidFill>
                <a:ea typeface="굴림" pitchFamily="50" charset="-127"/>
              </a:rPr>
              <a:t>Solid angle</a:t>
            </a:r>
            <a:r>
              <a:rPr lang="en-US" altLang="ko-KR" sz="2200">
                <a:ea typeface="굴림" pitchFamily="50" charset="-127"/>
              </a:rPr>
              <a:t> </a:t>
            </a:r>
            <a:r>
              <a:rPr lang="en-US" altLang="ko-KR" sz="2200" i="1">
                <a:ea typeface="굴림" pitchFamily="50" charset="-127"/>
              </a:rPr>
              <a:t>-- angle at the apex of a cone. It is measured in terms of the area on a sphere intercepted by a cone whose apex is at the sphere's center</a:t>
            </a:r>
          </a:p>
          <a:p>
            <a:pPr lvl="1">
              <a:lnSpc>
                <a:spcPct val="90000"/>
              </a:lnSpc>
            </a:pPr>
            <a:r>
              <a:rPr lang="en-US" altLang="ko-KR" sz="2200" i="1">
                <a:solidFill>
                  <a:srgbClr val="FE64F3"/>
                </a:solidFill>
                <a:ea typeface="굴림" pitchFamily="50" charset="-127"/>
              </a:rPr>
              <a:t>Steradian</a:t>
            </a:r>
            <a:r>
              <a:rPr lang="en-US" altLang="ko-KR" sz="2200" i="1">
                <a:ea typeface="굴림" pitchFamily="50" charset="-127"/>
              </a:rPr>
              <a:t> (sr) </a:t>
            </a:r>
            <a:r>
              <a:rPr lang="en-US" altLang="ko-KR" sz="2200">
                <a:ea typeface="굴림" pitchFamily="50" charset="-127"/>
              </a:rPr>
              <a:t>-- solid angle of a cone that intercepts an area equal to square of the sphere's radius r. Hemisphere has   		     	       sr</a:t>
            </a:r>
          </a:p>
          <a:p>
            <a:pPr lvl="1">
              <a:lnSpc>
                <a:spcPct val="90000"/>
              </a:lnSpc>
            </a:pPr>
            <a:r>
              <a:rPr lang="en-US" altLang="ko-KR" sz="2200">
                <a:solidFill>
                  <a:srgbClr val="FE64F3"/>
                </a:solidFill>
                <a:ea typeface="굴림" pitchFamily="50" charset="-127"/>
              </a:rPr>
              <a:t>Radiant intensity</a:t>
            </a:r>
            <a:r>
              <a:rPr lang="en-US" altLang="ko-KR" sz="2200" b="1">
                <a:ea typeface="굴림" pitchFamily="50" charset="-127"/>
              </a:rPr>
              <a:t> </a:t>
            </a:r>
            <a:r>
              <a:rPr lang="en-US" altLang="ko-KR" sz="2200" i="1">
                <a:ea typeface="굴림" pitchFamily="50" charset="-127"/>
              </a:rPr>
              <a:t>-- flux per unit solid angle in a given direction</a:t>
            </a:r>
          </a:p>
          <a:p>
            <a:pPr lvl="1">
              <a:lnSpc>
                <a:spcPct val="90000"/>
              </a:lnSpc>
            </a:pPr>
            <a:r>
              <a:rPr lang="en-US" altLang="ko-KR" sz="2200" i="1">
                <a:solidFill>
                  <a:srgbClr val="FE64F3"/>
                </a:solidFill>
                <a:ea typeface="굴림" pitchFamily="50" charset="-127"/>
              </a:rPr>
              <a:t>Radiance</a:t>
            </a:r>
            <a:r>
              <a:rPr lang="en-US" altLang="ko-KR" sz="2200" b="1" i="1">
                <a:ea typeface="굴림" pitchFamily="50" charset="-127"/>
              </a:rPr>
              <a:t> </a:t>
            </a:r>
            <a:r>
              <a:rPr lang="en-US" altLang="ko-KR" sz="2200">
                <a:ea typeface="굴림" pitchFamily="50" charset="-127"/>
              </a:rPr>
              <a:t>-- radiant intensity per unit foreshortened surface area. (W / sr * m</a:t>
            </a:r>
            <a:r>
              <a:rPr lang="en-US" altLang="ko-KR" sz="2200" baseline="30000">
                <a:ea typeface="굴림" pitchFamily="50" charset="-127"/>
              </a:rPr>
              <a:t>2</a:t>
            </a:r>
            <a:r>
              <a:rPr lang="en-US" altLang="ko-KR" sz="2200">
                <a:ea typeface="굴림" pitchFamily="50" charset="-127"/>
              </a:rPr>
              <a:t>)</a:t>
            </a:r>
            <a:endParaRPr lang="ko-KR" altLang="en-US" sz="2200">
              <a:ea typeface="굴림" pitchFamily="50" charset="-127"/>
            </a:endParaRPr>
          </a:p>
        </p:txBody>
      </p:sp>
      <p:graphicFrame>
        <p:nvGraphicFramePr>
          <p:cNvPr id="769029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14400" y="4241800"/>
          <a:ext cx="16160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0" name="Equation" r:id="rId3" imgW="901440" imgH="203040" progId="Equation.DSMT4">
                  <p:embed/>
                </p:oleObj>
              </mc:Choice>
              <mc:Fallback>
                <p:oleObj name="Equation" r:id="rId3" imgW="901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41800"/>
                        <a:ext cx="161607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Advanced Illumination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700">
                <a:ea typeface="굴림" pitchFamily="50" charset="-127"/>
              </a:rPr>
              <a:t>Definitions</a:t>
            </a:r>
          </a:p>
          <a:p>
            <a:pPr lvl="1">
              <a:lnSpc>
                <a:spcPct val="100000"/>
              </a:lnSpc>
            </a:pPr>
            <a:r>
              <a:rPr lang="en-US" altLang="ko-KR" sz="2200">
                <a:solidFill>
                  <a:srgbClr val="FE64F3"/>
                </a:solidFill>
                <a:ea typeface="굴림" pitchFamily="50" charset="-127"/>
              </a:rPr>
              <a:t>Foreshortened surface area</a:t>
            </a:r>
            <a:r>
              <a:rPr lang="en-US" altLang="ko-KR" sz="2200">
                <a:ea typeface="굴림" pitchFamily="50" charset="-127"/>
              </a:rPr>
              <a:t> -</a:t>
            </a:r>
            <a:r>
              <a:rPr lang="en-US" altLang="ko-KR" sz="2200" i="1">
                <a:ea typeface="굴림" pitchFamily="50" charset="-127"/>
              </a:rPr>
              <a:t>- projected surface area </a:t>
            </a:r>
            <a:r>
              <a:rPr lang="en-US" altLang="ko-KR" sz="2200" i="1">
                <a:ea typeface="굴림" pitchFamily="50" charset="-127"/>
                <a:sym typeface="Wingdings" pitchFamily="2" charset="2"/>
              </a:rPr>
              <a:t></a:t>
            </a:r>
            <a:r>
              <a:rPr lang="en-US" altLang="ko-KR" sz="2200" i="1">
                <a:ea typeface="굴림" pitchFamily="50" charset="-127"/>
              </a:rPr>
              <a:t> projection of surface onto the plane perpendicular to the direction of radiation. It equals to </a:t>
            </a:r>
            <a:br>
              <a:rPr lang="en-US" altLang="ko-KR" sz="2200" i="1">
                <a:ea typeface="굴림" pitchFamily="50" charset="-127"/>
              </a:rPr>
            </a:br>
            <a:r>
              <a:rPr lang="en-US" altLang="ko-KR" sz="2200" i="1">
                <a:ea typeface="굴림" pitchFamily="50" charset="-127"/>
              </a:rPr>
              <a:t>where      is the angle between radiation and surface normal</a:t>
            </a:r>
          </a:p>
          <a:p>
            <a:pPr lvl="1">
              <a:lnSpc>
                <a:spcPct val="100000"/>
              </a:lnSpc>
            </a:pPr>
            <a:r>
              <a:rPr lang="en-US" altLang="ko-KR" sz="2200" i="1">
                <a:solidFill>
                  <a:srgbClr val="FE64F3"/>
                </a:solidFill>
                <a:ea typeface="굴림" pitchFamily="50" charset="-127"/>
              </a:rPr>
              <a:t>Irradiance</a:t>
            </a:r>
            <a:r>
              <a:rPr lang="en-US" altLang="ko-KR" sz="2200" i="1">
                <a:ea typeface="굴림" pitchFamily="50" charset="-127"/>
              </a:rPr>
              <a:t> </a:t>
            </a:r>
            <a:r>
              <a:rPr lang="en-US" altLang="ko-KR" sz="2200">
                <a:ea typeface="굴림" pitchFamily="50" charset="-127"/>
              </a:rPr>
              <a:t>-- the incident flux per (unforeshortened) unit surface area</a:t>
            </a:r>
          </a:p>
          <a:p>
            <a:pPr lvl="1">
              <a:lnSpc>
                <a:spcPct val="100000"/>
              </a:lnSpc>
            </a:pPr>
            <a:r>
              <a:rPr lang="en-US" altLang="ko-KR" sz="2200">
                <a:solidFill>
                  <a:srgbClr val="FE64F3"/>
                </a:solidFill>
                <a:ea typeface="굴림" pitchFamily="50" charset="-127"/>
              </a:rPr>
              <a:t>Irradiance of incidence light</a:t>
            </a:r>
            <a:r>
              <a:rPr lang="en-US" altLang="ko-KR" sz="2200">
                <a:ea typeface="굴림" pitchFamily="50" charset="-127"/>
              </a:rPr>
              <a:t> --  			where       is incident radiance</a:t>
            </a:r>
          </a:p>
          <a:p>
            <a:pPr lvl="1">
              <a:lnSpc>
                <a:spcPct val="100000"/>
              </a:lnSpc>
            </a:pPr>
            <a:r>
              <a:rPr lang="en-US" altLang="ko-KR" sz="2200">
                <a:solidFill>
                  <a:srgbClr val="FE64F3"/>
                </a:solidFill>
                <a:ea typeface="굴림" pitchFamily="50" charset="-127"/>
              </a:rPr>
              <a:t>Bidirectional reflectivity</a:t>
            </a:r>
            <a:r>
              <a:rPr lang="en-US" altLang="ko-KR" sz="2200">
                <a:ea typeface="굴림" pitchFamily="50" charset="-127"/>
              </a:rPr>
              <a:t> --  </a:t>
            </a:r>
          </a:p>
          <a:p>
            <a:pPr lvl="1">
              <a:lnSpc>
                <a:spcPct val="100000"/>
              </a:lnSpc>
            </a:pPr>
            <a:endParaRPr lang="ko-KR" altLang="en-US" sz="2200">
              <a:ea typeface="굴림" pitchFamily="50" charset="-127"/>
            </a:endParaRPr>
          </a:p>
        </p:txBody>
      </p:sp>
      <p:graphicFrame>
        <p:nvGraphicFramePr>
          <p:cNvPr id="770057" name="Object 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041900" y="2862263"/>
          <a:ext cx="26670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2" name="Equation" r:id="rId3" imgW="1498320" imgH="253800" progId="Equation.DSMT4">
                  <p:embed/>
                </p:oleObj>
              </mc:Choice>
              <mc:Fallback>
                <p:oleObj name="Equation" r:id="rId3" imgW="1498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2862263"/>
                        <a:ext cx="26670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059" name="Object 1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803400" y="3213100"/>
          <a:ext cx="2921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3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3213100"/>
                        <a:ext cx="2921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061" name="Object 13"/>
          <p:cNvGraphicFramePr>
            <a:graphicFrameLocks noChangeAspect="1"/>
          </p:cNvGraphicFramePr>
          <p:nvPr/>
        </p:nvGraphicFramePr>
        <p:xfrm>
          <a:off x="4779963" y="4495800"/>
          <a:ext cx="187166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4" name="Equation" r:id="rId7" imgW="1104840" imgH="253800" progId="Equation.DSMT4">
                  <p:embed/>
                </p:oleObj>
              </mc:Choice>
              <mc:Fallback>
                <p:oleObj name="Equation" r:id="rId7" imgW="1104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963" y="4495800"/>
                        <a:ext cx="187166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062" name="Object 14"/>
          <p:cNvGraphicFramePr>
            <a:graphicFrameLocks noChangeAspect="1"/>
          </p:cNvGraphicFramePr>
          <p:nvPr/>
        </p:nvGraphicFramePr>
        <p:xfrm>
          <a:off x="7696200" y="4495800"/>
          <a:ext cx="3254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5" name="Equation" r:id="rId9" imgW="139680" imgH="228600" progId="Equation.DSMT4">
                  <p:embed/>
                </p:oleObj>
              </mc:Choice>
              <mc:Fallback>
                <p:oleObj name="Equation" r:id="rId9" imgW="139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495800"/>
                        <a:ext cx="3254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063" name="Object 15"/>
          <p:cNvGraphicFramePr>
            <a:graphicFrameLocks noChangeAspect="1"/>
          </p:cNvGraphicFramePr>
          <p:nvPr/>
        </p:nvGraphicFramePr>
        <p:xfrm>
          <a:off x="4267200" y="5181600"/>
          <a:ext cx="24384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6" name="Equation" r:id="rId11" imgW="1307880" imgH="431640" progId="Equation.DSMT4">
                  <p:embed/>
                </p:oleObj>
              </mc:Choice>
              <mc:Fallback>
                <p:oleObj name="Equation" r:id="rId11" imgW="1307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181600"/>
                        <a:ext cx="24384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Advanced Illumination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700">
                <a:ea typeface="굴림" pitchFamily="50" charset="-127"/>
              </a:rPr>
              <a:t>Cook-Torrance use</a:t>
            </a:r>
          </a:p>
          <a:p>
            <a:pPr>
              <a:lnSpc>
                <a:spcPct val="100000"/>
              </a:lnSpc>
            </a:pPr>
            <a:endParaRPr lang="ko-KR" altLang="en-US" sz="2700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ko-KR" altLang="en-US" sz="2700"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2200" i="1">
                <a:ea typeface="굴림" pitchFamily="50" charset="-127"/>
              </a:rPr>
              <a:t>D</a:t>
            </a:r>
            <a:r>
              <a:rPr lang="en-US" altLang="ko-KR" sz="2200">
                <a:ea typeface="굴림" pitchFamily="50" charset="-127"/>
              </a:rPr>
              <a:t> is distribution function of microfacet orientations</a:t>
            </a:r>
          </a:p>
          <a:p>
            <a:pPr lvl="1">
              <a:lnSpc>
                <a:spcPct val="100000"/>
              </a:lnSpc>
            </a:pPr>
            <a:r>
              <a:rPr lang="en-US" altLang="ko-KR" sz="2200" i="1">
                <a:ea typeface="굴림" pitchFamily="50" charset="-127"/>
              </a:rPr>
              <a:t>G</a:t>
            </a:r>
            <a:r>
              <a:rPr lang="en-US" altLang="ko-KR" sz="2200">
                <a:ea typeface="굴림" pitchFamily="50" charset="-127"/>
              </a:rPr>
              <a:t> is geometrical attenuation factor -- masking and shadowing effects of the microfacets on each other</a:t>
            </a:r>
          </a:p>
          <a:p>
            <a:pPr lvl="1">
              <a:lnSpc>
                <a:spcPct val="100000"/>
              </a:lnSpc>
            </a:pPr>
            <a:r>
              <a:rPr lang="en-US" altLang="ko-KR" sz="2200">
                <a:ea typeface="굴림" pitchFamily="50" charset="-127"/>
              </a:rPr>
              <a:t>     is the Fresnel term </a:t>
            </a:r>
            <a:endParaRPr lang="ko-KR" altLang="en-US" sz="2200">
              <a:ea typeface="굴림" pitchFamily="50" charset="-127"/>
            </a:endParaRPr>
          </a:p>
        </p:txBody>
      </p:sp>
      <p:sp>
        <p:nvSpPr>
          <p:cNvPr id="771080" name="Rectangle 8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700">
                <a:ea typeface="굴림" pitchFamily="50" charset="-127"/>
              </a:rPr>
              <a:t>Blinn's model</a:t>
            </a:r>
            <a:endParaRPr lang="ko-KR" altLang="en-US" sz="2700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ko-KR" altLang="en-US" sz="2700">
              <a:ea typeface="굴림" pitchFamily="50" charset="-127"/>
            </a:endParaRPr>
          </a:p>
        </p:txBody>
      </p:sp>
      <p:graphicFrame>
        <p:nvGraphicFramePr>
          <p:cNvPr id="771076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54113" y="2227263"/>
          <a:ext cx="256698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2" name="Equation" r:id="rId3" imgW="1409400" imgH="444240" progId="Equation.DSMT4">
                  <p:embed/>
                </p:oleObj>
              </mc:Choice>
              <mc:Fallback>
                <p:oleObj name="Equation" r:id="rId3" imgW="1409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2227263"/>
                        <a:ext cx="2566987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1078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62000" y="5638800"/>
          <a:ext cx="3746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3"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638800"/>
                        <a:ext cx="3746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1081" name="Object 9"/>
          <p:cNvGraphicFramePr>
            <a:graphicFrameLocks noChangeAspect="1"/>
          </p:cNvGraphicFramePr>
          <p:nvPr/>
        </p:nvGraphicFramePr>
        <p:xfrm>
          <a:off x="5046663" y="2133600"/>
          <a:ext cx="1944687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4" name="Equation" r:id="rId7" imgW="787320" imgH="444240" progId="Equation.DSMT4">
                  <p:embed/>
                </p:oleObj>
              </mc:Choice>
              <mc:Fallback>
                <p:oleObj name="Equation" r:id="rId7" imgW="7873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2133600"/>
                        <a:ext cx="1944687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71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572000"/>
            <a:ext cx="43053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Overview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Modeling the interaction of light with surfaces to determine the final color &amp; brightness of the surface</a:t>
            </a:r>
          </a:p>
          <a:p>
            <a:r>
              <a:rPr lang="en-US" altLang="ko-KR">
                <a:ea typeface="굴림" pitchFamily="50" charset="-127"/>
              </a:rPr>
              <a:t>Global illumination models</a:t>
            </a:r>
          </a:p>
          <a:p>
            <a:r>
              <a:rPr lang="en-US" altLang="ko-KR">
                <a:ea typeface="굴림" pitchFamily="50" charset="-127"/>
              </a:rPr>
              <a:t>Local illumination models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300">
                <a:ea typeface="굴림" pitchFamily="50" charset="-127"/>
              </a:rPr>
              <a:t>Advanced Specular Illumination Models</a:t>
            </a:r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3 Main components:</a:t>
            </a:r>
          </a:p>
          <a:p>
            <a:pPr lvl="1"/>
            <a:r>
              <a:rPr lang="en-US" altLang="ko-KR">
                <a:ea typeface="굴림" pitchFamily="50" charset="-127"/>
              </a:rPr>
              <a:t>Microfacet model</a:t>
            </a:r>
          </a:p>
          <a:p>
            <a:pPr lvl="1"/>
            <a:r>
              <a:rPr lang="en-US" altLang="ko-KR">
                <a:ea typeface="굴림" pitchFamily="50" charset="-127"/>
              </a:rPr>
              <a:t>Roughness term</a:t>
            </a:r>
          </a:p>
          <a:p>
            <a:pPr lvl="1"/>
            <a:r>
              <a:rPr lang="en-US" altLang="ko-KR">
                <a:ea typeface="굴림" pitchFamily="50" charset="-127"/>
              </a:rPr>
              <a:t>Fresnel term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300">
                <a:ea typeface="굴림" pitchFamily="50" charset="-127"/>
              </a:rPr>
              <a:t>Advanced Specular Illumination Models: Microfacet Mode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12900"/>
            <a:ext cx="8839200" cy="5092700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Microfacet model:</a:t>
            </a:r>
          </a:p>
          <a:p>
            <a:pPr lvl="1"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Surface composed of many small V-shaped mirror, lined with mirrors</a:t>
            </a:r>
          </a:p>
          <a:p>
            <a:pPr lvl="1"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Randomly oriented sea of these grooves</a:t>
            </a:r>
          </a:p>
          <a:p>
            <a:pPr lvl="1"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Specular – single reflection off these mirrors</a:t>
            </a:r>
          </a:p>
          <a:p>
            <a:pPr lvl="1"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Diffuse – multiple microfacet reflection and interaction with substrate material</a:t>
            </a:r>
          </a:p>
          <a:p>
            <a:pPr lvl="1"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Shadowing  - groove walls can block incoming light</a:t>
            </a:r>
          </a:p>
          <a:p>
            <a:pPr lvl="1"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Masking – groove reflected light blocked on its way out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300">
                <a:ea typeface="굴림" pitchFamily="50" charset="-127"/>
              </a:rPr>
              <a:t>Advanced Specular Illumination Models: Roughness Term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Characterizes the distribution of microfacets</a:t>
            </a:r>
          </a:p>
          <a:p>
            <a:r>
              <a:rPr lang="en-US" altLang="ko-KR">
                <a:ea typeface="굴림" pitchFamily="50" charset="-127"/>
              </a:rPr>
              <a:t>D is the facet slope distribution function</a:t>
            </a:r>
          </a:p>
          <a:p>
            <a:r>
              <a:rPr lang="en-US" altLang="ko-KR">
                <a:ea typeface="굴림" pitchFamily="50" charset="-127"/>
              </a:rPr>
              <a:t>Different choices (Gaussian, Beckman, etc.)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300">
                <a:ea typeface="굴림" pitchFamily="50" charset="-127"/>
              </a:rPr>
              <a:t>Advanced Specular Illumination Models: Fresnel Term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Amount of reflected and refracted light at an interface is a function of</a:t>
            </a:r>
          </a:p>
          <a:p>
            <a:pPr lvl="1"/>
            <a:r>
              <a:rPr lang="en-US" altLang="ko-KR">
                <a:ea typeface="굴림" pitchFamily="50" charset="-127"/>
              </a:rPr>
              <a:t>Wavelength of incident light</a:t>
            </a:r>
          </a:p>
          <a:p>
            <a:pPr lvl="1"/>
            <a:r>
              <a:rPr lang="en-US" altLang="ko-KR">
                <a:ea typeface="굴림" pitchFamily="50" charset="-127"/>
              </a:rPr>
              <a:t>Geometry of the surface</a:t>
            </a:r>
          </a:p>
          <a:p>
            <a:pPr lvl="1"/>
            <a:r>
              <a:rPr lang="en-US" altLang="ko-KR">
                <a:ea typeface="굴림" pitchFamily="50" charset="-127"/>
              </a:rPr>
              <a:t>Angle of incidence</a:t>
            </a:r>
          </a:p>
          <a:p>
            <a:r>
              <a:rPr lang="en-US" altLang="ko-KR">
                <a:ea typeface="굴림" pitchFamily="50" charset="-127"/>
              </a:rPr>
              <a:t>Effects summarized in Fresnel’s formulas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Advanced Illumination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77210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700">
                <a:ea typeface="굴림" pitchFamily="50" charset="-127"/>
              </a:rPr>
              <a:t>Distribution Functions</a:t>
            </a:r>
          </a:p>
          <a:p>
            <a:pPr lvl="1">
              <a:lnSpc>
                <a:spcPct val="90000"/>
              </a:lnSpc>
            </a:pPr>
            <a:r>
              <a:rPr lang="en-US" altLang="ko-KR" sz="2200">
                <a:ea typeface="굴림" pitchFamily="50" charset="-127"/>
              </a:rPr>
              <a:t>Phong's model</a:t>
            </a:r>
          </a:p>
          <a:p>
            <a:pPr lvl="1">
              <a:lnSpc>
                <a:spcPct val="90000"/>
              </a:lnSpc>
            </a:pPr>
            <a:r>
              <a:rPr lang="en-US" altLang="ko-KR" sz="2200">
                <a:ea typeface="굴림" pitchFamily="50" charset="-127"/>
              </a:rPr>
              <a:t>Blinn</a:t>
            </a:r>
          </a:p>
          <a:p>
            <a:pPr lvl="1">
              <a:lnSpc>
                <a:spcPct val="90000"/>
              </a:lnSpc>
            </a:pPr>
            <a:endParaRPr lang="en-US" altLang="ko-KR" sz="220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endParaRPr lang="en-US" altLang="ko-KR" sz="220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200">
                <a:ea typeface="굴림" pitchFamily="50" charset="-127"/>
              </a:rPr>
              <a:t>T-Sparrow</a:t>
            </a:r>
          </a:p>
          <a:p>
            <a:pPr lvl="1">
              <a:lnSpc>
                <a:spcPct val="90000"/>
              </a:lnSpc>
            </a:pPr>
            <a:r>
              <a:rPr lang="en-US" altLang="ko-KR" sz="2200">
                <a:ea typeface="굴림" pitchFamily="50" charset="-127"/>
              </a:rPr>
              <a:t>C-Torrance</a:t>
            </a:r>
          </a:p>
          <a:p>
            <a:pPr lvl="2">
              <a:lnSpc>
                <a:spcPct val="90000"/>
              </a:lnSpc>
            </a:pPr>
            <a:endParaRPr lang="en-US" altLang="ko-KR" sz="2200">
              <a:ea typeface="굴림" pitchFamily="50" charset="-127"/>
            </a:endParaRPr>
          </a:p>
          <a:p>
            <a:pPr lvl="2">
              <a:lnSpc>
                <a:spcPct val="90000"/>
              </a:lnSpc>
            </a:pPr>
            <a:r>
              <a:rPr lang="en-US" altLang="ko-KR" sz="2200">
                <a:ea typeface="굴림" pitchFamily="50" charset="-127"/>
              </a:rPr>
              <a:t>where m is root mean square slope of microfacets (Beckman distribution)</a:t>
            </a:r>
            <a:endParaRPr lang="ko-KR" altLang="en-US" sz="2200">
              <a:ea typeface="굴림" pitchFamily="50" charset="-127"/>
            </a:endParaRPr>
          </a:p>
        </p:txBody>
      </p:sp>
      <p:graphicFrame>
        <p:nvGraphicFramePr>
          <p:cNvPr id="772104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181350" y="2133600"/>
          <a:ext cx="15621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4" name="Equation" r:id="rId3" imgW="799920" imgH="228600" progId="Equation.DSMT4">
                  <p:embed/>
                </p:oleObj>
              </mc:Choice>
              <mc:Fallback>
                <p:oleObj name="Equation" r:id="rId3" imgW="799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2133600"/>
                        <a:ext cx="15621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2106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876800" y="2133600"/>
          <a:ext cx="1905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5" name="Equation" r:id="rId5" imgW="863280" imgH="177480" progId="Equation.DSMT4">
                  <p:embed/>
                </p:oleObj>
              </mc:Choice>
              <mc:Fallback>
                <p:oleObj name="Equation" r:id="rId5" imgW="863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33600"/>
                        <a:ext cx="1905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2108" name="Object 12"/>
          <p:cNvGraphicFramePr>
            <a:graphicFrameLocks noChangeAspect="1"/>
          </p:cNvGraphicFramePr>
          <p:nvPr/>
        </p:nvGraphicFramePr>
        <p:xfrm>
          <a:off x="1828800" y="2514600"/>
          <a:ext cx="42672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6" name="Equation" r:id="rId7" imgW="2654280" imgH="596880" progId="Equation.DSMT4">
                  <p:embed/>
                </p:oleObj>
              </mc:Choice>
              <mc:Fallback>
                <p:oleObj name="Equation" r:id="rId7" imgW="265428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14600"/>
                        <a:ext cx="42672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2109" name="Object 13"/>
          <p:cNvGraphicFramePr>
            <a:graphicFrameLocks noChangeAspect="1"/>
          </p:cNvGraphicFramePr>
          <p:nvPr/>
        </p:nvGraphicFramePr>
        <p:xfrm>
          <a:off x="1860550" y="3429000"/>
          <a:ext cx="17653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7" name="Equation" r:id="rId9" imgW="1015920" imgH="279360" progId="Equation.DSMT4">
                  <p:embed/>
                </p:oleObj>
              </mc:Choice>
              <mc:Fallback>
                <p:oleObj name="Equation" r:id="rId9" imgW="10159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3429000"/>
                        <a:ext cx="17653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2110" name="Object 14"/>
          <p:cNvGraphicFramePr>
            <a:graphicFrameLocks noChangeAspect="1"/>
          </p:cNvGraphicFramePr>
          <p:nvPr/>
        </p:nvGraphicFramePr>
        <p:xfrm>
          <a:off x="3810000" y="3479800"/>
          <a:ext cx="12192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8" name="Equation" r:id="rId11" imgW="723600" imgH="228600" progId="Equation.DSMT4">
                  <p:embed/>
                </p:oleObj>
              </mc:Choice>
              <mc:Fallback>
                <p:oleObj name="Equation" r:id="rId11" imgW="723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479800"/>
                        <a:ext cx="12192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2111" name="Object 15"/>
          <p:cNvGraphicFramePr>
            <a:graphicFrameLocks noChangeAspect="1"/>
          </p:cNvGraphicFramePr>
          <p:nvPr/>
        </p:nvGraphicFramePr>
        <p:xfrm>
          <a:off x="2514600" y="3886200"/>
          <a:ext cx="13716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9" name="Equation" r:id="rId13" imgW="711000" imgH="241200" progId="Equation.DSMT4">
                  <p:embed/>
                </p:oleObj>
              </mc:Choice>
              <mc:Fallback>
                <p:oleObj name="Equation" r:id="rId13" imgW="711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86200"/>
                        <a:ext cx="13716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2112" name="Object 16"/>
          <p:cNvGraphicFramePr>
            <a:graphicFrameLocks noChangeAspect="1"/>
          </p:cNvGraphicFramePr>
          <p:nvPr/>
        </p:nvGraphicFramePr>
        <p:xfrm>
          <a:off x="2438400" y="4495800"/>
          <a:ext cx="29718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0" name="Equation" r:id="rId15" imgW="1549080" imgH="393480" progId="Equation.DSMT4">
                  <p:embed/>
                </p:oleObj>
              </mc:Choice>
              <mc:Fallback>
                <p:oleObj name="Equation" r:id="rId15" imgW="1549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95800"/>
                        <a:ext cx="29718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Advanced Illumination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Shadowing and masking </a:t>
            </a:r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77312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219200" y="2514600"/>
          <a:ext cx="2857500" cy="280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" name="Equation" r:id="rId3" imgW="1371600" imgH="1346040" progId="Equation.DSMT4">
                  <p:embed/>
                </p:oleObj>
              </mc:Choice>
              <mc:Fallback>
                <p:oleObj name="Equation" r:id="rId3" imgW="137160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14600"/>
                        <a:ext cx="2857500" cy="280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Advanced Illumination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Fresnel Factor</a:t>
            </a:r>
          </a:p>
          <a:p>
            <a:pPr>
              <a:lnSpc>
                <a:spcPct val="100000"/>
              </a:lnSpc>
            </a:pPr>
            <a:endParaRPr lang="ko-KR" altLang="en-US"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where			       is angle of incidence relative to H , and n is index of refraction </a:t>
            </a:r>
          </a:p>
          <a:p>
            <a:pPr lvl="1"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In another form</a:t>
            </a:r>
          </a:p>
          <a:p>
            <a:pPr lvl="1"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 lvl="2"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where 		and </a:t>
            </a:r>
          </a:p>
        </p:txBody>
      </p:sp>
      <p:graphicFrame>
        <p:nvGraphicFramePr>
          <p:cNvPr id="77414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352800" y="1676400"/>
          <a:ext cx="44958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2" name="Equation" r:id="rId3" imgW="2133360" imgH="507960" progId="Equation.DSMT4">
                  <p:embed/>
                </p:oleObj>
              </mc:Choice>
              <mc:Fallback>
                <p:oleObj name="Equation" r:id="rId3" imgW="21333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676400"/>
                        <a:ext cx="449580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4150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981200" y="2895600"/>
          <a:ext cx="22098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3" name="Equation" r:id="rId5" imgW="965160" imgH="203040" progId="Equation.DSMT4">
                  <p:embed/>
                </p:oleObj>
              </mc:Choice>
              <mc:Fallback>
                <p:oleObj name="Equation" r:id="rId5" imgW="96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95600"/>
                        <a:ext cx="22098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4152" name="Object 8"/>
          <p:cNvGraphicFramePr>
            <a:graphicFrameLocks noChangeAspect="1"/>
          </p:cNvGraphicFramePr>
          <p:nvPr/>
        </p:nvGraphicFramePr>
        <p:xfrm>
          <a:off x="4267200" y="2895600"/>
          <a:ext cx="3016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4" name="Equation" r:id="rId7" imgW="126720" imgH="203040" progId="Equation.DSMT4">
                  <p:embed/>
                </p:oleObj>
              </mc:Choice>
              <mc:Fallback>
                <p:oleObj name="Equation" r:id="rId7" imgW="126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895600"/>
                        <a:ext cx="3016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4153" name="Object 9"/>
          <p:cNvGraphicFramePr>
            <a:graphicFrameLocks noChangeAspect="1"/>
          </p:cNvGraphicFramePr>
          <p:nvPr/>
        </p:nvGraphicFramePr>
        <p:xfrm>
          <a:off x="6934200" y="3124200"/>
          <a:ext cx="18288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5" name="Equation" r:id="rId9" imgW="952200" imgH="507960" progId="Equation.DSMT4">
                  <p:embed/>
                </p:oleObj>
              </mc:Choice>
              <mc:Fallback>
                <p:oleObj name="Equation" r:id="rId9" imgW="9522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124200"/>
                        <a:ext cx="18288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4154" name="Object 10"/>
          <p:cNvGraphicFramePr>
            <a:graphicFrameLocks noChangeAspect="1"/>
          </p:cNvGraphicFramePr>
          <p:nvPr/>
        </p:nvGraphicFramePr>
        <p:xfrm>
          <a:off x="3429000" y="4205288"/>
          <a:ext cx="365760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6" name="Equation" r:id="rId11" imgW="2171520" imgH="583920" progId="Equation.DSMT4">
                  <p:embed/>
                </p:oleObj>
              </mc:Choice>
              <mc:Fallback>
                <p:oleObj name="Equation" r:id="rId11" imgW="217152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205288"/>
                        <a:ext cx="3657600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4155" name="Object 11"/>
          <p:cNvGraphicFramePr>
            <a:graphicFrameLocks noChangeAspect="1"/>
          </p:cNvGraphicFramePr>
          <p:nvPr/>
        </p:nvGraphicFramePr>
        <p:xfrm>
          <a:off x="2514600" y="5524500"/>
          <a:ext cx="12192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7" name="Equation" r:id="rId13" imgW="571320" imgH="177480" progId="Equation.DSMT4">
                  <p:embed/>
                </p:oleObj>
              </mc:Choice>
              <mc:Fallback>
                <p:oleObj name="Equation" r:id="rId13" imgW="571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524500"/>
                        <a:ext cx="12192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4156" name="Object 12"/>
          <p:cNvGraphicFramePr>
            <a:graphicFrameLocks noChangeAspect="1"/>
          </p:cNvGraphicFramePr>
          <p:nvPr/>
        </p:nvGraphicFramePr>
        <p:xfrm>
          <a:off x="4876800" y="5410200"/>
          <a:ext cx="18732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8" name="Equation" r:id="rId15" imgW="1002960" imgH="266400" progId="Equation.DSMT4">
                  <p:embed/>
                </p:oleObj>
              </mc:Choice>
              <mc:Fallback>
                <p:oleObj name="Equation" r:id="rId15" imgW="10029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410200"/>
                        <a:ext cx="18732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300">
                <a:ea typeface="굴림" pitchFamily="50" charset="-127"/>
              </a:rPr>
              <a:t>Cook-Torrance Illumination (continued)</a:t>
            </a:r>
            <a:endParaRPr lang="ko-KR" altLang="en-US" sz="3300">
              <a:ea typeface="굴림" pitchFamily="50" charset="-127"/>
            </a:endParaRPr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Formula</a:t>
            </a: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>
                <a:ea typeface="굴림" pitchFamily="50" charset="-127"/>
              </a:rPr>
              <a:t>where				  and </a:t>
            </a:r>
          </a:p>
        </p:txBody>
      </p:sp>
      <p:graphicFrame>
        <p:nvGraphicFramePr>
          <p:cNvPr id="79462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438400" y="1752600"/>
          <a:ext cx="2286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6" name="Equation" r:id="rId3" imgW="1409400" imgH="444240" progId="Equation.DSMT4">
                  <p:embed/>
                </p:oleObj>
              </mc:Choice>
              <mc:Fallback>
                <p:oleObj name="Equation" r:id="rId3" imgW="1409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52600"/>
                        <a:ext cx="22860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30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362200" y="2590800"/>
          <a:ext cx="4038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7" name="Equation" r:id="rId5" imgW="2565360" imgH="583920" progId="Equation.DSMT4">
                  <p:embed/>
                </p:oleObj>
              </mc:Choice>
              <mc:Fallback>
                <p:oleObj name="Equation" r:id="rId5" imgW="256536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90800"/>
                        <a:ext cx="40386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32" name="Object 8"/>
          <p:cNvGraphicFramePr>
            <a:graphicFrameLocks noChangeAspect="1"/>
          </p:cNvGraphicFramePr>
          <p:nvPr/>
        </p:nvGraphicFramePr>
        <p:xfrm>
          <a:off x="1828800" y="3733800"/>
          <a:ext cx="13001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8" name="Equation" r:id="rId7" imgW="609480" imgH="203040" progId="Equation.DSMT4">
                  <p:embed/>
                </p:oleObj>
              </mc:Choice>
              <mc:Fallback>
                <p:oleObj name="Equation" r:id="rId7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733800"/>
                        <a:ext cx="13001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33" name="Object 9"/>
          <p:cNvGraphicFramePr>
            <a:graphicFrameLocks noChangeAspect="1"/>
          </p:cNvGraphicFramePr>
          <p:nvPr/>
        </p:nvGraphicFramePr>
        <p:xfrm>
          <a:off x="3124200" y="3657600"/>
          <a:ext cx="18732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9" name="Equation" r:id="rId9" imgW="1002960" imgH="266400" progId="Equation.DSMT4">
                  <p:embed/>
                </p:oleObj>
              </mc:Choice>
              <mc:Fallback>
                <p:oleObj name="Equation" r:id="rId9" imgW="10029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657600"/>
                        <a:ext cx="18732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34" name="Object 10"/>
          <p:cNvGraphicFramePr>
            <a:graphicFrameLocks noChangeAspect="1"/>
          </p:cNvGraphicFramePr>
          <p:nvPr/>
        </p:nvGraphicFramePr>
        <p:xfrm>
          <a:off x="5867400" y="3733800"/>
          <a:ext cx="13716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0" name="Equation" r:id="rId11" imgW="761760" imgH="228600" progId="Equation.DSMT4">
                  <p:embed/>
                </p:oleObj>
              </mc:Choice>
              <mc:Fallback>
                <p:oleObj name="Equation" r:id="rId11" imgW="761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733800"/>
                        <a:ext cx="13716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35" name="Object 11"/>
          <p:cNvGraphicFramePr>
            <a:graphicFrameLocks noChangeAspect="1"/>
          </p:cNvGraphicFramePr>
          <p:nvPr/>
        </p:nvGraphicFramePr>
        <p:xfrm>
          <a:off x="1981200" y="4343400"/>
          <a:ext cx="51054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1" name="Equation" r:id="rId13" imgW="2539800" imgH="558720" progId="Equation.DSMT4">
                  <p:embed/>
                </p:oleObj>
              </mc:Choice>
              <mc:Fallback>
                <p:oleObj name="Equation" r:id="rId13" imgW="25398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51054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36" name="Object 12"/>
          <p:cNvGraphicFramePr>
            <a:graphicFrameLocks noChangeAspect="1"/>
          </p:cNvGraphicFramePr>
          <p:nvPr/>
        </p:nvGraphicFramePr>
        <p:xfrm>
          <a:off x="1981200" y="5486400"/>
          <a:ext cx="1828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2" name="Equation" r:id="rId15" imgW="914400" imgH="253800" progId="Equation.DSMT4">
                  <p:embed/>
                </p:oleObj>
              </mc:Choice>
              <mc:Fallback>
                <p:oleObj name="Equation" r:id="rId15" imgW="914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86400"/>
                        <a:ext cx="1828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94637" name="Picture 13" descr="cts-brd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1600200"/>
            <a:ext cx="21431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300">
                <a:ea typeface="굴림" pitchFamily="50" charset="-127"/>
              </a:rPr>
              <a:t>Cook-Torrance Illumination (continued)</a:t>
            </a:r>
            <a:endParaRPr lang="ko-KR" altLang="en-US" sz="3300">
              <a:ea typeface="굴림" pitchFamily="50" charset="-127"/>
            </a:endParaRP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700">
                <a:ea typeface="굴림" pitchFamily="50" charset="-127"/>
              </a:rPr>
              <a:t>Also can do it as</a:t>
            </a:r>
          </a:p>
          <a:p>
            <a:pPr>
              <a:lnSpc>
                <a:spcPct val="100000"/>
              </a:lnSpc>
            </a:pPr>
            <a:endParaRPr lang="ko-KR" altLang="en-US" sz="2700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ko-KR" altLang="en-US" sz="2700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ko-KR" altLang="en-US" sz="2700"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2200">
                <a:ea typeface="굴림" pitchFamily="50" charset="-127"/>
              </a:rPr>
              <a:t>where red(0) is color of material at normal incidence. Then, </a:t>
            </a:r>
            <a:endParaRPr lang="ko-KR" altLang="en-US" sz="2200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ko-KR" altLang="en-US" sz="2700"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endParaRPr lang="en-US" altLang="ko-KR" sz="2200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700">
                <a:ea typeface="굴림" pitchFamily="50" charset="-127"/>
              </a:rPr>
              <a:t>Hall suggested a similar method</a:t>
            </a:r>
            <a:endParaRPr lang="ko-KR" altLang="en-US" sz="2700">
              <a:ea typeface="굴림" pitchFamily="50" charset="-127"/>
            </a:endParaRPr>
          </a:p>
        </p:txBody>
      </p:sp>
      <p:graphicFrame>
        <p:nvGraphicFramePr>
          <p:cNvPr id="795652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990600" y="1981200"/>
          <a:ext cx="76962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2" name="Equation" r:id="rId3" imgW="4508280" imgH="558720" progId="Equation.DSMT4">
                  <p:embed/>
                </p:oleObj>
              </mc:Choice>
              <mc:Fallback>
                <p:oleObj name="Equation" r:id="rId3" imgW="45082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76962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54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62000" y="2971800"/>
          <a:ext cx="83820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3" name="Equation" r:id="rId5" imgW="4914720" imgH="558720" progId="Equation.DSMT4">
                  <p:embed/>
                </p:oleObj>
              </mc:Choice>
              <mc:Fallback>
                <p:oleObj name="Equation" r:id="rId5" imgW="491472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83820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56" name="Object 8"/>
          <p:cNvGraphicFramePr>
            <a:graphicFrameLocks noChangeAspect="1"/>
          </p:cNvGraphicFramePr>
          <p:nvPr/>
        </p:nvGraphicFramePr>
        <p:xfrm>
          <a:off x="762000" y="4343400"/>
          <a:ext cx="67818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4" name="Equation" r:id="rId7" imgW="3022560" imgH="457200" progId="Equation.DSMT4">
                  <p:embed/>
                </p:oleObj>
              </mc:Choice>
              <mc:Fallback>
                <p:oleObj name="Equation" r:id="rId7" imgW="3022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43400"/>
                        <a:ext cx="67818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Cook-Torrance Result</a:t>
            </a: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Gold</a:t>
            </a: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Copper</a:t>
            </a:r>
          </a:p>
        </p:txBody>
      </p:sp>
      <p:pic>
        <p:nvPicPr>
          <p:cNvPr id="831492" name="Picture 4" descr="manyva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4419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1493" name="Picture 5" descr="cop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343400"/>
            <a:ext cx="17621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1494" name="Picture 6" descr="gold_metal_c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17907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Global illumination models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Interaction of light from all the surfaces in the scene</a:t>
            </a:r>
          </a:p>
          <a:p>
            <a:r>
              <a:rPr lang="en-US" altLang="ko-KR">
                <a:ea typeface="굴림" pitchFamily="50" charset="-127"/>
              </a:rPr>
              <a:t>Examples</a:t>
            </a:r>
          </a:p>
          <a:p>
            <a:pPr lvl="1"/>
            <a:r>
              <a:rPr lang="en-US" altLang="ko-KR">
                <a:ea typeface="굴림" pitchFamily="50" charset="-127"/>
              </a:rPr>
              <a:t>Kajiya's rendering equation</a:t>
            </a:r>
          </a:p>
          <a:p>
            <a:pPr lvl="1"/>
            <a:r>
              <a:rPr lang="en-US" altLang="ko-KR">
                <a:ea typeface="굴림" pitchFamily="50" charset="-127"/>
              </a:rPr>
              <a:t>Recursive ray-tracing</a:t>
            </a:r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Cook-Torrance Result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Gold</a:t>
            </a:r>
          </a:p>
        </p:txBody>
      </p:sp>
      <p:pic>
        <p:nvPicPr>
          <p:cNvPr id="832519" name="Picture 7" descr="golden_fla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00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Improved Diffuse Reflection</a:t>
            </a:r>
          </a:p>
        </p:txBody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Oren and Nayar developed a surface roughness model for diffuse reflection similar to the Cook-Torrance model</a:t>
            </a:r>
          </a:p>
          <a:p>
            <a:r>
              <a:rPr lang="en-US" altLang="ko-KR">
                <a:ea typeface="굴림" pitchFamily="50" charset="-127"/>
              </a:rPr>
              <a:t>Used for textured surfaces</a:t>
            </a:r>
          </a:p>
          <a:p>
            <a:r>
              <a:rPr lang="en-US" altLang="ko-KR">
                <a:ea typeface="굴림" pitchFamily="50" charset="-127"/>
              </a:rPr>
              <a:t>What area was this research for?</a:t>
            </a:r>
          </a:p>
          <a:p>
            <a:pPr lvl="1"/>
            <a:r>
              <a:rPr lang="en-US" altLang="ko-KR">
                <a:ea typeface="굴림" pitchFamily="50" charset="-127"/>
              </a:rPr>
              <a:t>Computer Vision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Oren – Nayar Diffuse Reflection 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876800"/>
            <a:ext cx="8566150" cy="12366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>
                <a:latin typeface="Symbol" pitchFamily="18" charset="2"/>
                <a:ea typeface="굴림" pitchFamily="50" charset="-127"/>
              </a:rPr>
              <a:t>r</a:t>
            </a:r>
            <a:r>
              <a:rPr lang="en-US" altLang="ko-KR">
                <a:ea typeface="굴림" pitchFamily="50" charset="-127"/>
              </a:rPr>
              <a:t>/</a:t>
            </a:r>
            <a:r>
              <a:rPr lang="en-US" altLang="ko-KR">
                <a:latin typeface="Symbol" pitchFamily="18" charset="2"/>
                <a:ea typeface="굴림" pitchFamily="50" charset="-127"/>
              </a:rPr>
              <a:t>p</a:t>
            </a:r>
            <a:r>
              <a:rPr lang="en-US" altLang="ko-KR">
                <a:ea typeface="굴림" pitchFamily="50" charset="-127"/>
              </a:rPr>
              <a:t> is the radiance of a microfacet</a:t>
            </a: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E</a:t>
            </a:r>
            <a:r>
              <a:rPr lang="en-US" altLang="ko-KR" baseline="-25000">
                <a:ea typeface="굴림" pitchFamily="50" charset="-127"/>
              </a:rPr>
              <a:t>0</a:t>
            </a:r>
            <a:r>
              <a:rPr lang="en-US" altLang="ko-KR">
                <a:ea typeface="굴림" pitchFamily="50" charset="-127"/>
              </a:rPr>
              <a:t> is the directly illuminated irradiance</a:t>
            </a:r>
            <a:endParaRPr lang="ko-KR" altLang="en-US">
              <a:ea typeface="굴림" pitchFamily="50" charset="-127"/>
            </a:endParaRPr>
          </a:p>
        </p:txBody>
      </p:sp>
      <p:pic>
        <p:nvPicPr>
          <p:cNvPr id="829446" name="Picture 6" descr="orennayar-br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981200"/>
            <a:ext cx="21431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29447" name="Object 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81000" y="1676400"/>
          <a:ext cx="6172200" cy="32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2" name="Equation" r:id="rId4" imgW="3403440" imgH="1777680" progId="Equation.DSMT4">
                  <p:embed/>
                </p:oleObj>
              </mc:Choice>
              <mc:Fallback>
                <p:oleObj name="Equation" r:id="rId4" imgW="340344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76400"/>
                        <a:ext cx="6172200" cy="322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Oren Nayar Results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ea typeface="굴림" pitchFamily="50" charset="-127"/>
              </a:rPr>
              <a:t> </a:t>
            </a:r>
          </a:p>
        </p:txBody>
      </p:sp>
      <p:pic>
        <p:nvPicPr>
          <p:cNvPr id="830468" name="Picture 4" descr="oren-nayar-ble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0469" name="Picture 5" descr="ma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812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Global Illumination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700">
                <a:ea typeface="굴림" pitchFamily="50" charset="-127"/>
              </a:rPr>
              <a:t>Introduction</a:t>
            </a:r>
          </a:p>
          <a:p>
            <a:pPr lvl="1"/>
            <a:r>
              <a:rPr lang="en-US" altLang="ko-KR" sz="2200">
                <a:ea typeface="굴림" pitchFamily="50" charset="-127"/>
              </a:rPr>
              <a:t>Global illumination must consider 4 types of light transport between pairs of surfaces</a:t>
            </a:r>
          </a:p>
          <a:p>
            <a:pPr lvl="2"/>
            <a:r>
              <a:rPr lang="en-US" altLang="ko-KR" sz="2200">
                <a:ea typeface="굴림" pitchFamily="50" charset="-127"/>
              </a:rPr>
              <a:t>diffuse to diffuse</a:t>
            </a:r>
          </a:p>
          <a:p>
            <a:pPr lvl="2"/>
            <a:r>
              <a:rPr lang="en-US" altLang="ko-KR" sz="2200">
                <a:ea typeface="굴림" pitchFamily="50" charset="-127"/>
              </a:rPr>
              <a:t>specular to diffuse -- handles caustics and refraction</a:t>
            </a:r>
          </a:p>
          <a:p>
            <a:pPr lvl="2"/>
            <a:r>
              <a:rPr lang="en-US" altLang="ko-KR" sz="2200">
                <a:ea typeface="굴림" pitchFamily="50" charset="-127"/>
              </a:rPr>
              <a:t>diffuse to specular</a:t>
            </a:r>
          </a:p>
          <a:p>
            <a:pPr lvl="2"/>
            <a:r>
              <a:rPr lang="en-US" altLang="ko-KR" sz="2200">
                <a:ea typeface="굴림" pitchFamily="50" charset="-127"/>
              </a:rPr>
              <a:t>specular to specular</a:t>
            </a:r>
          </a:p>
          <a:p>
            <a:pPr lvl="1"/>
            <a:r>
              <a:rPr lang="en-US" altLang="ko-KR" sz="2200">
                <a:ea typeface="굴림" pitchFamily="50" charset="-127"/>
              </a:rPr>
              <a:t>All must be considered at once for each light propagation path</a:t>
            </a:r>
          </a:p>
          <a:p>
            <a:pPr lvl="1"/>
            <a:endParaRPr lang="ko-KR" altLang="en-US" sz="220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Global Illumination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797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12900"/>
            <a:ext cx="5486400" cy="4500563"/>
          </a:xfrm>
        </p:spPr>
        <p:txBody>
          <a:bodyPr/>
          <a:lstStyle/>
          <a:p>
            <a:r>
              <a:rPr lang="en-US" altLang="ko-KR" sz="2700">
                <a:ea typeface="굴림" pitchFamily="50" charset="-127"/>
              </a:rPr>
              <a:t>Introduction</a:t>
            </a:r>
          </a:p>
          <a:p>
            <a:pPr lvl="1"/>
            <a:r>
              <a:rPr lang="en-US" altLang="ko-KR" sz="2200">
                <a:ea typeface="굴림" pitchFamily="50" charset="-127"/>
              </a:rPr>
              <a:t>Post processing radiosity solution with ray-tracing won't work!</a:t>
            </a:r>
          </a:p>
          <a:p>
            <a:pPr lvl="1"/>
            <a:r>
              <a:rPr lang="en-US" altLang="ko-KR" sz="2200">
                <a:ea typeface="굴림" pitchFamily="50" charset="-127"/>
              </a:rPr>
              <a:t>Why?</a:t>
            </a:r>
          </a:p>
          <a:p>
            <a:pPr lvl="2"/>
            <a:r>
              <a:rPr lang="en-US" altLang="ko-KR" sz="2200">
                <a:ea typeface="굴림" pitchFamily="50" charset="-127"/>
              </a:rPr>
              <a:t>some specular may be result of earlier diffuse reflection</a:t>
            </a:r>
          </a:p>
          <a:p>
            <a:pPr lvl="2"/>
            <a:r>
              <a:rPr lang="en-US" altLang="ko-KR" sz="2200">
                <a:ea typeface="굴림" pitchFamily="50" charset="-127"/>
              </a:rPr>
              <a:t>some diffuse may be re-reflected specular </a:t>
            </a:r>
            <a:endParaRPr lang="ko-KR" altLang="en-US" sz="2200">
              <a:ea typeface="굴림" pitchFamily="50" charset="-127"/>
            </a:endParaRPr>
          </a:p>
        </p:txBody>
      </p:sp>
      <p:pic>
        <p:nvPicPr>
          <p:cNvPr id="797702" name="Picture 6" descr="f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1200" y="2819400"/>
            <a:ext cx="3200400" cy="1979613"/>
          </a:xfr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Global Illumination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700">
                <a:ea typeface="굴림" pitchFamily="50" charset="-127"/>
              </a:rPr>
              <a:t>Radiosity does</a:t>
            </a:r>
          </a:p>
          <a:p>
            <a:pPr lvl="1"/>
            <a:r>
              <a:rPr lang="en-US" altLang="ko-KR" sz="2200">
                <a:ea typeface="굴림" pitchFamily="50" charset="-127"/>
              </a:rPr>
              <a:t>diffuse to diffuse correctly</a:t>
            </a:r>
          </a:p>
          <a:p>
            <a:r>
              <a:rPr lang="en-US" altLang="ko-KR" sz="2700">
                <a:ea typeface="굴림" pitchFamily="50" charset="-127"/>
              </a:rPr>
              <a:t>Ray tracing does</a:t>
            </a:r>
          </a:p>
          <a:p>
            <a:pPr lvl="1"/>
            <a:r>
              <a:rPr lang="en-US" altLang="ko-KR" sz="2200">
                <a:ea typeface="굴림" pitchFamily="50" charset="-127"/>
              </a:rPr>
              <a:t>specular to specular correctly</a:t>
            </a:r>
          </a:p>
          <a:p>
            <a:pPr lvl="1"/>
            <a:r>
              <a:rPr lang="en-US" altLang="ko-KR" sz="2200">
                <a:ea typeface="굴림" pitchFamily="50" charset="-127"/>
              </a:rPr>
              <a:t>diffuse to specular empirically</a:t>
            </a:r>
          </a:p>
          <a:p>
            <a:pPr lvl="1"/>
            <a:r>
              <a:rPr lang="en-US" altLang="ko-KR" sz="2200">
                <a:ea typeface="굴림" pitchFamily="50" charset="-127"/>
              </a:rPr>
              <a:t>specular to diffuse can be added in by a 2 pass method:</a:t>
            </a:r>
          </a:p>
          <a:p>
            <a:pPr lvl="2"/>
            <a:r>
              <a:rPr lang="en-US" altLang="ko-KR" sz="2200">
                <a:ea typeface="굴림" pitchFamily="50" charset="-127"/>
              </a:rPr>
              <a:t>Pass1 -- backward trace light from source to environment</a:t>
            </a:r>
          </a:p>
          <a:p>
            <a:pPr lvl="2"/>
            <a:r>
              <a:rPr lang="en-US" altLang="ko-KR" sz="2200">
                <a:ea typeface="굴림" pitchFamily="50" charset="-127"/>
              </a:rPr>
              <a:t>Pass2 -- normal tracing using illumination from Pass1 </a:t>
            </a:r>
            <a:endParaRPr lang="ko-KR" altLang="en-US" sz="220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Global Illumination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Combining Ray Tracing and Radiosity --Two pass method:</a:t>
            </a:r>
          </a:p>
          <a:p>
            <a:pPr lvl="1"/>
            <a:r>
              <a:rPr lang="en-US" altLang="ko-KR">
                <a:ea typeface="굴림" pitchFamily="50" charset="-127"/>
              </a:rPr>
              <a:t>Pass1: Enhanced Radiosity - View Independent [Rushmerier 90]</a:t>
            </a:r>
          </a:p>
          <a:p>
            <a:pPr lvl="2"/>
            <a:r>
              <a:rPr lang="en-US" altLang="ko-KR">
                <a:ea typeface="굴림" pitchFamily="50" charset="-127"/>
              </a:rPr>
              <a:t>handles:</a:t>
            </a:r>
          </a:p>
          <a:p>
            <a:pPr lvl="3"/>
            <a:r>
              <a:rPr lang="en-US" altLang="ko-KR">
                <a:ea typeface="굴림" pitchFamily="50" charset="-127"/>
              </a:rPr>
              <a:t>diffuse – diffuse</a:t>
            </a:r>
          </a:p>
          <a:p>
            <a:pPr lvl="3"/>
            <a:r>
              <a:rPr lang="en-US" altLang="ko-KR">
                <a:ea typeface="굴림" pitchFamily="50" charset="-127"/>
              </a:rPr>
              <a:t>specular-diffuse</a:t>
            </a:r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Global Illumination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Pass1(cont)</a:t>
            </a:r>
          </a:p>
          <a:p>
            <a:pPr lvl="2"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General Equation</a:t>
            </a:r>
          </a:p>
          <a:p>
            <a:pPr lvl="2">
              <a:lnSpc>
                <a:spcPct val="90000"/>
              </a:lnSpc>
            </a:pPr>
            <a:endParaRPr lang="en-US" altLang="ko-KR" sz="2000">
              <a:ea typeface="굴림" pitchFamily="50" charset="-127"/>
            </a:endParaRPr>
          </a:p>
          <a:p>
            <a:pPr lvl="3"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Diffuse transmission: </a:t>
            </a:r>
          </a:p>
          <a:p>
            <a:pPr lvl="3"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where     is backward diffuse transmission</a:t>
            </a:r>
          </a:p>
          <a:p>
            <a:pPr lvl="3"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Specular transmission: path </a:t>
            </a:r>
            <a:r>
              <a:rPr lang="en-US" altLang="ko-KR" sz="2000" i="1">
                <a:ea typeface="굴림" pitchFamily="50" charset="-127"/>
              </a:rPr>
              <a:t>j</a:t>
            </a:r>
            <a:r>
              <a:rPr lang="en-US" altLang="ko-KR" sz="2000">
                <a:ea typeface="굴림" pitchFamily="50" charset="-127"/>
              </a:rPr>
              <a:t> may specularly transmit light-window form factor</a:t>
            </a:r>
          </a:p>
          <a:p>
            <a:pPr lvl="3"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Specular-diffuse reflection: mirror form factor </a:t>
            </a:r>
            <a:br>
              <a:rPr lang="en-US" altLang="ko-KR" sz="2000">
                <a:ea typeface="굴림" pitchFamily="50" charset="-127"/>
              </a:rPr>
            </a:br>
            <a:r>
              <a:rPr lang="en-US" altLang="ko-KR" sz="2000">
                <a:ea typeface="굴림" pitchFamily="50" charset="-127"/>
              </a:rPr>
              <a:t>add terms to handle     seeing ``virtual''     through mirror surface </a:t>
            </a:r>
          </a:p>
          <a:p>
            <a:pPr lvl="3"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The last two items are only for specular surfaces that can't see each other </a:t>
            </a:r>
            <a:endParaRPr lang="ko-KR" altLang="en-US" sz="2000">
              <a:ea typeface="굴림" pitchFamily="50" charset="-127"/>
            </a:endParaRPr>
          </a:p>
        </p:txBody>
      </p:sp>
      <p:graphicFrame>
        <p:nvGraphicFramePr>
          <p:cNvPr id="807940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733800" y="1676400"/>
          <a:ext cx="2819400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6" name="Equation" r:id="rId3" imgW="1562040" imgH="685800" progId="Equation.DSMT4">
                  <p:embed/>
                </p:oleObj>
              </mc:Choice>
              <mc:Fallback>
                <p:oleObj name="Equation" r:id="rId3" imgW="156204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676400"/>
                        <a:ext cx="2819400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42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267200" y="2667000"/>
          <a:ext cx="1524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7" name="Equation" r:id="rId5" imgW="876240" imgH="444240" progId="Equation.DSMT4">
                  <p:embed/>
                </p:oleObj>
              </mc:Choice>
              <mc:Fallback>
                <p:oleObj name="Equation" r:id="rId5" imgW="876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667000"/>
                        <a:ext cx="15240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44" name="Object 8"/>
          <p:cNvGraphicFramePr>
            <a:graphicFrameLocks noChangeAspect="1"/>
          </p:cNvGraphicFramePr>
          <p:nvPr/>
        </p:nvGraphicFramePr>
        <p:xfrm>
          <a:off x="2514600" y="3352800"/>
          <a:ext cx="3127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8" name="Equation" r:id="rId7" imgW="164880" imgH="241200" progId="Equation.DSMT4">
                  <p:embed/>
                </p:oleObj>
              </mc:Choice>
              <mc:Fallback>
                <p:oleObj name="Equation" r:id="rId7" imgW="164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352800"/>
                        <a:ext cx="3127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45" name="Object 9"/>
          <p:cNvGraphicFramePr>
            <a:graphicFrameLocks noChangeAspect="1"/>
          </p:cNvGraphicFramePr>
          <p:nvPr/>
        </p:nvGraphicFramePr>
        <p:xfrm>
          <a:off x="4038600" y="4724400"/>
          <a:ext cx="25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9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254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46" name="Object 10"/>
          <p:cNvGraphicFramePr>
            <a:graphicFrameLocks noChangeAspect="1"/>
          </p:cNvGraphicFramePr>
          <p:nvPr/>
        </p:nvGraphicFramePr>
        <p:xfrm>
          <a:off x="6172200" y="4724400"/>
          <a:ext cx="2603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0" name="Equation" r:id="rId11" imgW="164880" imgH="241200" progId="Equation.DSMT4">
                  <p:embed/>
                </p:oleObj>
              </mc:Choice>
              <mc:Fallback>
                <p:oleObj name="Equation" r:id="rId11" imgW="164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724400"/>
                        <a:ext cx="2603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47" name="Object 11"/>
          <p:cNvGraphicFramePr>
            <a:graphicFrameLocks noChangeAspect="1"/>
          </p:cNvGraphicFramePr>
          <p:nvPr/>
        </p:nvGraphicFramePr>
        <p:xfrm>
          <a:off x="2667000" y="5029200"/>
          <a:ext cx="2746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1" name="Equation" r:id="rId13" imgW="164880" imgH="228600" progId="Equation.DSMT4">
                  <p:embed/>
                </p:oleObj>
              </mc:Choice>
              <mc:Fallback>
                <p:oleObj name="Equation" r:id="rId13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029200"/>
                        <a:ext cx="2746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Global Illumination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808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12900"/>
            <a:ext cx="5638800" cy="4500563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Pass2: ``Enhanced Ray-Tracing'' -- View Dependent</a:t>
            </a:r>
          </a:p>
          <a:p>
            <a:pPr lvl="2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Specular-specular -- normal ray tracing</a:t>
            </a:r>
          </a:p>
          <a:p>
            <a:pPr lvl="2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Diffuse-specular</a:t>
            </a:r>
          </a:p>
          <a:p>
            <a:pPr lvl="3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Integrate light arriving at reflection point by using a square pyramid in the direction of specular bump</a:t>
            </a:r>
          </a:p>
          <a:p>
            <a:pPr lvl="3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Divide into grid and do a z-buffer at low resolution to see what is visible -- use radiosity calculated intensities here</a:t>
            </a:r>
          </a:p>
          <a:p>
            <a:pPr lvl="3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can do recursively</a:t>
            </a:r>
          </a:p>
          <a:p>
            <a:pPr lvl="2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Only handles special cases of specular transmission and specular-diffuse reflection </a:t>
            </a:r>
            <a:endParaRPr lang="ko-KR" altLang="en-US" sz="1800">
              <a:ea typeface="굴림" pitchFamily="50" charset="-127"/>
            </a:endParaRPr>
          </a:p>
        </p:txBody>
      </p:sp>
      <p:pic>
        <p:nvPicPr>
          <p:cNvPr id="808966" name="Picture 6" descr="f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19800" y="2714625"/>
            <a:ext cx="2971800" cy="1947863"/>
          </a:xfr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Local illumination models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The lights, the observer position,  and the object characteristics determine its final brightness and color </a:t>
            </a:r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Global Illumination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Rendering Equation [Kajiya 1986]</a:t>
            </a:r>
          </a:p>
          <a:p>
            <a:pPr>
              <a:lnSpc>
                <a:spcPct val="90000"/>
              </a:lnSpc>
            </a:pPr>
            <a:endParaRPr lang="en-US" altLang="ko-KR" sz="200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000">
              <a:ea typeface="굴림" pitchFamily="50" charset="-127"/>
            </a:endParaRPr>
          </a:p>
          <a:p>
            <a:pPr lvl="2">
              <a:lnSpc>
                <a:spcPct val="90000"/>
              </a:lnSpc>
            </a:pPr>
            <a:r>
              <a:rPr lang="en-US" altLang="ko-KR" sz="1700">
                <a:ea typeface="굴림" pitchFamily="50" charset="-127"/>
              </a:rPr>
              <a:t>		= transport intensity (from </a:t>
            </a:r>
            <a:r>
              <a:rPr lang="en-US" altLang="ko-KR" sz="1700" i="0">
                <a:ea typeface="굴림" pitchFamily="50" charset="-127"/>
              </a:rPr>
              <a:t>x'</a:t>
            </a:r>
            <a:r>
              <a:rPr lang="en-US" altLang="ko-KR" sz="1700">
                <a:ea typeface="굴림" pitchFamily="50" charset="-127"/>
              </a:rPr>
              <a:t> to </a:t>
            </a:r>
            <a:r>
              <a:rPr lang="en-US" altLang="ko-KR" sz="1700" i="0">
                <a:ea typeface="굴림" pitchFamily="50" charset="-127"/>
              </a:rPr>
              <a:t>x</a:t>
            </a:r>
            <a:r>
              <a:rPr lang="en-US" altLang="ko-KR" sz="1700">
                <a:ea typeface="굴림" pitchFamily="50" charset="-127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ko-KR" sz="1700">
                <a:ea typeface="굴림" pitchFamily="50" charset="-127"/>
              </a:rPr>
              <a:t>		= visibility between </a:t>
            </a:r>
            <a:r>
              <a:rPr lang="en-US" altLang="ko-KR" sz="1700" i="0">
                <a:ea typeface="굴림" pitchFamily="50" charset="-127"/>
              </a:rPr>
              <a:t>x</a:t>
            </a:r>
            <a:r>
              <a:rPr lang="en-US" altLang="ko-KR" sz="1700">
                <a:ea typeface="굴림" pitchFamily="50" charset="-127"/>
              </a:rPr>
              <a:t> and </a:t>
            </a:r>
            <a:r>
              <a:rPr lang="en-US" altLang="ko-KR" sz="1700" i="0">
                <a:ea typeface="굴림" pitchFamily="50" charset="-127"/>
              </a:rPr>
              <a:t>x'</a:t>
            </a:r>
            <a:r>
              <a:rPr lang="en-US" altLang="ko-KR" sz="1700">
                <a:ea typeface="굴림" pitchFamily="50" charset="-127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ko-KR" sz="1700">
                <a:ea typeface="굴림" pitchFamily="50" charset="-127"/>
              </a:rPr>
              <a:t>		= transfer emittance from </a:t>
            </a:r>
            <a:r>
              <a:rPr lang="en-US" altLang="ko-KR" sz="1700" i="0">
                <a:ea typeface="굴림" pitchFamily="50" charset="-127"/>
              </a:rPr>
              <a:t>x'</a:t>
            </a:r>
            <a:r>
              <a:rPr lang="en-US" altLang="ko-KR" sz="1700">
                <a:ea typeface="굴림" pitchFamily="50" charset="-127"/>
              </a:rPr>
              <a:t> to </a:t>
            </a:r>
            <a:r>
              <a:rPr lang="en-US" altLang="ko-KR" sz="1700" i="0">
                <a:ea typeface="굴림" pitchFamily="50" charset="-127"/>
              </a:rPr>
              <a:t>x</a:t>
            </a:r>
            <a:endParaRPr lang="en-US" altLang="ko-KR" sz="1700">
              <a:ea typeface="굴림" pitchFamily="50" charset="-127"/>
            </a:endParaRPr>
          </a:p>
          <a:p>
            <a:pPr lvl="2">
              <a:lnSpc>
                <a:spcPct val="90000"/>
              </a:lnSpc>
            </a:pPr>
            <a:r>
              <a:rPr lang="en-US" altLang="ko-KR" sz="1700">
                <a:ea typeface="굴림" pitchFamily="50" charset="-127"/>
              </a:rPr>
              <a:t>		= scattering or bidirectional reflectivity -- intensity of light at </a:t>
            </a:r>
            <a:r>
              <a:rPr lang="en-US" altLang="ko-KR" sz="1700" i="0">
                <a:ea typeface="굴림" pitchFamily="50" charset="-127"/>
              </a:rPr>
              <a:t>x'</a:t>
            </a:r>
            <a:r>
              <a:rPr lang="en-US" altLang="ko-KR" sz="1700">
                <a:ea typeface="굴림" pitchFamily="50" charset="-127"/>
              </a:rPr>
              <a:t> from </a:t>
            </a:r>
            <a:r>
              <a:rPr lang="en-US" altLang="ko-KR" sz="1700" i="0">
                <a:ea typeface="굴림" pitchFamily="50" charset="-127"/>
              </a:rPr>
              <a:t>x''</a:t>
            </a:r>
            <a:r>
              <a:rPr lang="en-US" altLang="ko-KR" sz="1700">
                <a:ea typeface="굴림" pitchFamily="50" charset="-127"/>
              </a:rPr>
              <a:t>scattered in direction x</a:t>
            </a:r>
          </a:p>
          <a:p>
            <a:pPr lvl="2">
              <a:lnSpc>
                <a:spcPct val="90000"/>
              </a:lnSpc>
            </a:pPr>
            <a:r>
              <a:rPr lang="en-US" altLang="ko-KR" sz="1700" i="0">
                <a:ea typeface="굴림" pitchFamily="50" charset="-127"/>
              </a:rPr>
              <a:t>s</a:t>
            </a:r>
            <a:r>
              <a:rPr lang="en-US" altLang="ko-KR" sz="1700">
                <a:ea typeface="굴림" pitchFamily="50" charset="-127"/>
              </a:rPr>
              <a:t> means all points on all surfaces in the scene </a:t>
            </a:r>
          </a:p>
          <a:p>
            <a:pPr lvl="1">
              <a:lnSpc>
                <a:spcPct val="90000"/>
              </a:lnSpc>
            </a:pPr>
            <a:r>
              <a:rPr lang="en-US" altLang="ko-KR" sz="1700">
                <a:ea typeface="굴림" pitchFamily="50" charset="-127"/>
              </a:rPr>
              <a:t>Interpretation: </a:t>
            </a:r>
          </a:p>
          <a:p>
            <a:pPr lvl="2">
              <a:lnSpc>
                <a:spcPct val="90000"/>
              </a:lnSpc>
            </a:pPr>
            <a:r>
              <a:rPr lang="en-US" altLang="ko-KR" sz="1700">
                <a:ea typeface="굴림" pitchFamily="50" charset="-127"/>
              </a:rPr>
              <a:t>transport from x' to x = sum of light emitted from x' in direction of x plus the total light scattered from x' to x from all other surfaces 	</a:t>
            </a:r>
          </a:p>
        </p:txBody>
      </p:sp>
      <p:graphicFrame>
        <p:nvGraphicFramePr>
          <p:cNvPr id="80998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990600" y="1905000"/>
          <a:ext cx="66294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8" name="Equation" r:id="rId3" imgW="3454200" imgH="482400" progId="Equation.DSMT4">
                  <p:embed/>
                </p:oleObj>
              </mc:Choice>
              <mc:Fallback>
                <p:oleObj name="Equation" r:id="rId3" imgW="34542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05000"/>
                        <a:ext cx="662940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990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371600" y="2895600"/>
          <a:ext cx="83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9" name="Equation" r:id="rId5" imgW="507960" imgH="253800" progId="Equation.DSMT4">
                  <p:embed/>
                </p:oleObj>
              </mc:Choice>
              <mc:Fallback>
                <p:oleObj name="Equation" r:id="rId5" imgW="507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95600"/>
                        <a:ext cx="838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994" name="Object 10"/>
          <p:cNvGraphicFramePr>
            <a:graphicFrameLocks noChangeAspect="1"/>
          </p:cNvGraphicFramePr>
          <p:nvPr/>
        </p:nvGraphicFramePr>
        <p:xfrm>
          <a:off x="1371600" y="3276600"/>
          <a:ext cx="8382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0" name="Equation" r:id="rId7" imgW="533160" imgH="253800" progId="Equation.DSMT4">
                  <p:embed/>
                </p:oleObj>
              </mc:Choice>
              <mc:Fallback>
                <p:oleObj name="Equation" r:id="rId7" imgW="533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76600"/>
                        <a:ext cx="8382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995" name="Object 11"/>
          <p:cNvGraphicFramePr>
            <a:graphicFrameLocks noChangeAspect="1"/>
          </p:cNvGraphicFramePr>
          <p:nvPr/>
        </p:nvGraphicFramePr>
        <p:xfrm>
          <a:off x="1371600" y="3657600"/>
          <a:ext cx="838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1" name="Equation" r:id="rId9" imgW="520560" imgH="253800" progId="Equation.DSMT4">
                  <p:embed/>
                </p:oleObj>
              </mc:Choice>
              <mc:Fallback>
                <p:oleObj name="Equation" r:id="rId9" imgW="520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657600"/>
                        <a:ext cx="8382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996" name="Object 12"/>
          <p:cNvGraphicFramePr>
            <a:graphicFrameLocks noChangeAspect="1"/>
          </p:cNvGraphicFramePr>
          <p:nvPr/>
        </p:nvGraphicFramePr>
        <p:xfrm>
          <a:off x="1295400" y="3962400"/>
          <a:ext cx="1143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2" name="Equation" r:id="rId11" imgW="736560" imgH="253800" progId="Equation.DSMT4">
                  <p:embed/>
                </p:oleObj>
              </mc:Choice>
              <mc:Fallback>
                <p:oleObj name="Equation" r:id="rId11" imgW="736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962400"/>
                        <a:ext cx="1143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Local illumination models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Light Source Characteristics</a:t>
            </a:r>
          </a:p>
          <a:p>
            <a:pPr lvl="1"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Color, Intensity, Direction, Angle of illumination, geometry</a:t>
            </a: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Material Characteristics</a:t>
            </a:r>
          </a:p>
          <a:p>
            <a:pPr lvl="1"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Reflection properties, color, transparency, refraction, micro-surface geometry</a:t>
            </a: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Types of Light</a:t>
            </a:r>
          </a:p>
          <a:p>
            <a:pPr lvl="1"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Ambient, Diffuse, Specular</a:t>
            </a:r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Ambient light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200">
                <a:ea typeface="굴림" pitchFamily="50" charset="-127"/>
              </a:rPr>
              <a:t>Definition</a:t>
            </a:r>
          </a:p>
          <a:p>
            <a:pPr lvl="1">
              <a:lnSpc>
                <a:spcPct val="100000"/>
              </a:lnSpc>
            </a:pPr>
            <a:r>
              <a:rPr lang="en-US" altLang="ko-KR" sz="2000">
                <a:ea typeface="굴림" pitchFamily="50" charset="-127"/>
              </a:rPr>
              <a:t>The light that is the result from the light reflecting off other surfaces in the environment that strikes all the surfaces in the scene from all directions </a:t>
            </a:r>
          </a:p>
          <a:p>
            <a:pPr>
              <a:lnSpc>
                <a:spcPct val="100000"/>
              </a:lnSpc>
            </a:pPr>
            <a:r>
              <a:rPr lang="en-US" altLang="ko-KR" sz="2200">
                <a:ea typeface="굴림" pitchFamily="50" charset="-127"/>
              </a:rPr>
              <a:t>This is independent of direction</a:t>
            </a:r>
          </a:p>
          <a:p>
            <a:pPr>
              <a:lnSpc>
                <a:spcPct val="100000"/>
              </a:lnSpc>
            </a:pPr>
            <a:r>
              <a:rPr lang="en-US" altLang="ko-KR" sz="2200">
                <a:ea typeface="굴림" pitchFamily="50" charset="-127"/>
              </a:rPr>
              <a:t>The equation for the amount of light received by a surface is </a:t>
            </a:r>
          </a:p>
          <a:p>
            <a:pPr lvl="1">
              <a:lnSpc>
                <a:spcPct val="100000"/>
              </a:lnSpc>
            </a:pPr>
            <a:r>
              <a:rPr lang="en-US" altLang="ko-KR" sz="2000">
                <a:ea typeface="굴림" pitchFamily="50" charset="-127"/>
              </a:rPr>
              <a:t>I = I</a:t>
            </a:r>
            <a:r>
              <a:rPr lang="en-US" altLang="ko-KR" sz="2000" baseline="-25000">
                <a:ea typeface="굴림" pitchFamily="50" charset="-127"/>
              </a:rPr>
              <a:t>a</a:t>
            </a:r>
            <a:r>
              <a:rPr lang="en-US" altLang="ko-KR" sz="2000">
                <a:ea typeface="굴림" pitchFamily="50" charset="-127"/>
              </a:rPr>
              <a:t>k</a:t>
            </a:r>
            <a:r>
              <a:rPr lang="en-US" altLang="ko-KR" sz="2000" baseline="-25000">
                <a:ea typeface="굴림" pitchFamily="50" charset="-127"/>
              </a:rPr>
              <a:t>a</a:t>
            </a:r>
          </a:p>
          <a:p>
            <a:pPr lvl="1">
              <a:lnSpc>
                <a:spcPct val="100000"/>
              </a:lnSpc>
            </a:pPr>
            <a:r>
              <a:rPr lang="en-US" altLang="ko-KR" sz="2000">
                <a:ea typeface="굴림" pitchFamily="50" charset="-127"/>
              </a:rPr>
              <a:t>I</a:t>
            </a:r>
            <a:r>
              <a:rPr lang="en-US" altLang="ko-KR" sz="2000" baseline="-25000">
                <a:ea typeface="굴림" pitchFamily="50" charset="-127"/>
              </a:rPr>
              <a:t>a</a:t>
            </a:r>
            <a:r>
              <a:rPr lang="en-US" altLang="ko-KR" sz="2000">
                <a:ea typeface="굴림" pitchFamily="50" charset="-127"/>
              </a:rPr>
              <a:t> is the intensity of the ambient light in the scene</a:t>
            </a:r>
          </a:p>
          <a:p>
            <a:pPr lvl="1">
              <a:lnSpc>
                <a:spcPct val="100000"/>
              </a:lnSpc>
            </a:pPr>
            <a:r>
              <a:rPr lang="en-US" altLang="ko-KR" sz="2000">
                <a:ea typeface="굴림" pitchFamily="50" charset="-127"/>
              </a:rPr>
              <a:t>k</a:t>
            </a:r>
            <a:r>
              <a:rPr lang="en-US" altLang="ko-KR" sz="2000" baseline="-25000">
                <a:ea typeface="굴림" pitchFamily="50" charset="-127"/>
              </a:rPr>
              <a:t>a</a:t>
            </a:r>
            <a:r>
              <a:rPr lang="en-US" altLang="ko-KR" sz="2000">
                <a:ea typeface="굴림" pitchFamily="50" charset="-127"/>
              </a:rPr>
              <a:t> is the ambient-reflection coefficient which determines the amount of ambient light reflected from a given surface. 0 &lt;= k</a:t>
            </a:r>
            <a:r>
              <a:rPr lang="en-US" altLang="ko-KR" sz="2000" baseline="-25000">
                <a:ea typeface="굴림" pitchFamily="50" charset="-127"/>
              </a:rPr>
              <a:t>a</a:t>
            </a:r>
            <a:r>
              <a:rPr lang="en-US" altLang="ko-KR" sz="2000">
                <a:ea typeface="굴림" pitchFamily="50" charset="-127"/>
              </a:rPr>
              <a:t> &lt;= 1 </a:t>
            </a:r>
            <a:endParaRPr lang="ko-KR" altLang="en-US" sz="200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Diffuse Light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700">
                <a:ea typeface="굴림" pitchFamily="50" charset="-127"/>
              </a:rPr>
              <a:t>Definition</a:t>
            </a:r>
          </a:p>
          <a:p>
            <a:pPr lvl="1">
              <a:lnSpc>
                <a:spcPct val="100000"/>
              </a:lnSpc>
            </a:pPr>
            <a:r>
              <a:rPr lang="en-US" altLang="ko-KR" sz="2200">
                <a:ea typeface="굴림" pitchFamily="50" charset="-127"/>
              </a:rPr>
              <a:t>The direct illumination that an object receives from a light source that it reflects equally in all directions</a:t>
            </a:r>
          </a:p>
          <a:p>
            <a:pPr>
              <a:lnSpc>
                <a:spcPct val="100000"/>
              </a:lnSpc>
            </a:pPr>
            <a:r>
              <a:rPr lang="en-US" altLang="ko-KR" sz="2700">
                <a:ea typeface="굴림" pitchFamily="50" charset="-127"/>
              </a:rPr>
              <a:t>Dull surfaces exhibit diffuse reflection </a:t>
            </a:r>
          </a:p>
          <a:p>
            <a:pPr lvl="1">
              <a:lnSpc>
                <a:spcPct val="100000"/>
              </a:lnSpc>
            </a:pPr>
            <a:r>
              <a:rPr lang="en-US" altLang="ko-KR" sz="2200">
                <a:ea typeface="굴림" pitchFamily="50" charset="-127"/>
              </a:rPr>
              <a:t>Also called Lambertian Reflection from Lambert's Law</a:t>
            </a:r>
            <a:br>
              <a:rPr lang="en-US" altLang="ko-KR" sz="2200">
                <a:ea typeface="굴림" pitchFamily="50" charset="-127"/>
              </a:rPr>
            </a:br>
            <a:endParaRPr lang="en-US" altLang="ko-KR" sz="2200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700">
                <a:ea typeface="굴림" pitchFamily="50" charset="-127"/>
              </a:rPr>
              <a:t>Brightness of object is independent of observer position </a:t>
            </a:r>
          </a:p>
          <a:p>
            <a:pPr lvl="1">
              <a:lnSpc>
                <a:spcPct val="100000"/>
              </a:lnSpc>
            </a:pPr>
            <a:r>
              <a:rPr lang="en-US" altLang="ko-KR" sz="2200">
                <a:ea typeface="굴림" pitchFamily="50" charset="-127"/>
              </a:rPr>
              <a:t>Reflect equally in all directions</a:t>
            </a:r>
            <a:endParaRPr lang="ko-KR" altLang="en-US" sz="220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0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1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2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3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4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5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6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7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8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9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0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1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2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23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24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25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26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27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28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29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30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31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32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33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34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35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a="http://schemas.openxmlformats.org/drawingml/2006/main" name="36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9.xml><?xml version="1.0" encoding="utf-8"?>
<a:theme xmlns:a="http://schemas.openxmlformats.org/drawingml/2006/main" name="37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38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1.xml><?xml version="1.0" encoding="utf-8"?>
<a:theme xmlns:a="http://schemas.openxmlformats.org/drawingml/2006/main" name="39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2.xml><?xml version="1.0" encoding="utf-8"?>
<a:theme xmlns:a="http://schemas.openxmlformats.org/drawingml/2006/main" name="40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3.xml><?xml version="1.0" encoding="utf-8"?>
<a:theme xmlns:a="http://schemas.openxmlformats.org/drawingml/2006/main" name="41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4.xml><?xml version="1.0" encoding="utf-8"?>
<a:theme xmlns:a="http://schemas.openxmlformats.org/drawingml/2006/main" name="42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5.xml><?xml version="1.0" encoding="utf-8"?>
<a:theme xmlns:a="http://schemas.openxmlformats.org/drawingml/2006/main" name="43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6.xml><?xml version="1.0" encoding="utf-8"?>
<a:theme xmlns:a="http://schemas.openxmlformats.org/drawingml/2006/main" name="44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7.xml><?xml version="1.0" encoding="utf-8"?>
<a:theme xmlns:a="http://schemas.openxmlformats.org/drawingml/2006/main" name="45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8.xml><?xml version="1.0" encoding="utf-8"?>
<a:theme xmlns:a="http://schemas.openxmlformats.org/drawingml/2006/main" name="46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9.xml><?xml version="1.0" encoding="utf-8"?>
<a:theme xmlns:a="http://schemas.openxmlformats.org/drawingml/2006/main" name="47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0.xml><?xml version="1.0" encoding="utf-8"?>
<a:theme xmlns:a="http://schemas.openxmlformats.org/drawingml/2006/main" name="48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1.xml><?xml version="1.0" encoding="utf-8"?>
<a:theme xmlns:a="http://schemas.openxmlformats.org/drawingml/2006/main" name="49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2.xml><?xml version="1.0" encoding="utf-8"?>
<a:theme xmlns:a="http://schemas.openxmlformats.org/drawingml/2006/main" name="50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3.xml><?xml version="1.0" encoding="utf-8"?>
<a:theme xmlns:a="http://schemas.openxmlformats.org/drawingml/2006/main" name="51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4.xml><?xml version="1.0" encoding="utf-8"?>
<a:theme xmlns:a="http://schemas.openxmlformats.org/drawingml/2006/main" name="52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5.xml><?xml version="1.0" encoding="utf-8"?>
<a:theme xmlns:a="http://schemas.openxmlformats.org/drawingml/2006/main" name="53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6.xml><?xml version="1.0" encoding="utf-8"?>
<a:theme xmlns:a="http://schemas.openxmlformats.org/drawingml/2006/main" name="54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7.xml><?xml version="1.0" encoding="utf-8"?>
<a:theme xmlns:a="http://schemas.openxmlformats.org/drawingml/2006/main" name="55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8.xml><?xml version="1.0" encoding="utf-8"?>
<a:theme xmlns:a="http://schemas.openxmlformats.org/drawingml/2006/main" name="56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Proc_mod_Course41_S02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Proc_mod_Course41_S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7599" tIns="44595" rIns="87599" bIns="44595" numCol="1" anchor="t" anchorCtr="0" compatLnSpc="1">
        <a:prstTxWarp prst="textNoShape">
          <a:avLst/>
        </a:prstTxWarp>
        <a:spAutoFit/>
      </a:bodyPr>
      <a:lstStyle>
        <a:defPPr marL="0" marR="0" indent="0" algn="ctr" defTabSz="86995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c_mod_Course41_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_mod_Course41_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_mod_Course41_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1224</TotalTime>
  <Words>1772</Words>
  <Application>Microsoft Office PowerPoint</Application>
  <PresentationFormat>On-screen Show (4:3)</PresentationFormat>
  <Paragraphs>340</Paragraphs>
  <Slides>60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58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119" baseType="lpstr">
      <vt:lpstr>Equity</vt:lpstr>
      <vt:lpstr>Proc_mod_Course41_S02</vt:lpstr>
      <vt:lpstr>1_Proc_mod_Course41_S02</vt:lpstr>
      <vt:lpstr>2_Proc_mod_Course41_S02</vt:lpstr>
      <vt:lpstr>3_Proc_mod_Course41_S02</vt:lpstr>
      <vt:lpstr>4_Proc_mod_Course41_S02</vt:lpstr>
      <vt:lpstr>5_Proc_mod_Course41_S02</vt:lpstr>
      <vt:lpstr>6_Proc_mod_Course41_S02</vt:lpstr>
      <vt:lpstr>7_Proc_mod_Course41_S02</vt:lpstr>
      <vt:lpstr>8_Proc_mod_Course41_S02</vt:lpstr>
      <vt:lpstr>9_Proc_mod_Course41_S02</vt:lpstr>
      <vt:lpstr>10_Proc_mod_Course41_S02</vt:lpstr>
      <vt:lpstr>11_Proc_mod_Course41_S02</vt:lpstr>
      <vt:lpstr>12_Proc_mod_Course41_S02</vt:lpstr>
      <vt:lpstr>13_Proc_mod_Course41_S02</vt:lpstr>
      <vt:lpstr>14_Proc_mod_Course41_S02</vt:lpstr>
      <vt:lpstr>15_Proc_mod_Course41_S02</vt:lpstr>
      <vt:lpstr>16_Proc_mod_Course41_S02</vt:lpstr>
      <vt:lpstr>17_Proc_mod_Course41_S02</vt:lpstr>
      <vt:lpstr>18_Proc_mod_Course41_S02</vt:lpstr>
      <vt:lpstr>19_Proc_mod_Course41_S02</vt:lpstr>
      <vt:lpstr>20_Proc_mod_Course41_S02</vt:lpstr>
      <vt:lpstr>21_Proc_mod_Course41_S02</vt:lpstr>
      <vt:lpstr>22_Proc_mod_Course41_S02</vt:lpstr>
      <vt:lpstr>23_Proc_mod_Course41_S02</vt:lpstr>
      <vt:lpstr>24_Proc_mod_Course41_S02</vt:lpstr>
      <vt:lpstr>25_Proc_mod_Course41_S02</vt:lpstr>
      <vt:lpstr>26_Proc_mod_Course41_S02</vt:lpstr>
      <vt:lpstr>27_Proc_mod_Course41_S02</vt:lpstr>
      <vt:lpstr>28_Proc_mod_Course41_S02</vt:lpstr>
      <vt:lpstr>29_Proc_mod_Course41_S02</vt:lpstr>
      <vt:lpstr>30_Proc_mod_Course41_S02</vt:lpstr>
      <vt:lpstr>31_Proc_mod_Course41_S02</vt:lpstr>
      <vt:lpstr>32_Proc_mod_Course41_S02</vt:lpstr>
      <vt:lpstr>33_Proc_mod_Course41_S02</vt:lpstr>
      <vt:lpstr>34_Proc_mod_Course41_S02</vt:lpstr>
      <vt:lpstr>35_Proc_mod_Course41_S02</vt:lpstr>
      <vt:lpstr>36_Proc_mod_Course41_S02</vt:lpstr>
      <vt:lpstr>37_Proc_mod_Course41_S02</vt:lpstr>
      <vt:lpstr>38_Proc_mod_Course41_S02</vt:lpstr>
      <vt:lpstr>39_Proc_mod_Course41_S02</vt:lpstr>
      <vt:lpstr>40_Proc_mod_Course41_S02</vt:lpstr>
      <vt:lpstr>41_Proc_mod_Course41_S02</vt:lpstr>
      <vt:lpstr>42_Proc_mod_Course41_S02</vt:lpstr>
      <vt:lpstr>43_Proc_mod_Course41_S02</vt:lpstr>
      <vt:lpstr>44_Proc_mod_Course41_S02</vt:lpstr>
      <vt:lpstr>45_Proc_mod_Course41_S02</vt:lpstr>
      <vt:lpstr>46_Proc_mod_Course41_S02</vt:lpstr>
      <vt:lpstr>47_Proc_mod_Course41_S02</vt:lpstr>
      <vt:lpstr>48_Proc_mod_Course41_S02</vt:lpstr>
      <vt:lpstr>49_Proc_mod_Course41_S02</vt:lpstr>
      <vt:lpstr>50_Proc_mod_Course41_S02</vt:lpstr>
      <vt:lpstr>51_Proc_mod_Course41_S02</vt:lpstr>
      <vt:lpstr>52_Proc_mod_Course41_S02</vt:lpstr>
      <vt:lpstr>53_Proc_mod_Course41_S02</vt:lpstr>
      <vt:lpstr>54_Proc_mod_Course41_S02</vt:lpstr>
      <vt:lpstr>55_Proc_mod_Course41_S02</vt:lpstr>
      <vt:lpstr>56_Proc_mod_Course41_S02</vt:lpstr>
      <vt:lpstr>Equation</vt:lpstr>
      <vt:lpstr>CSE 470/598 Illumination Models</vt:lpstr>
      <vt:lpstr>Disclaimer</vt:lpstr>
      <vt:lpstr>PowerPoint Presentation</vt:lpstr>
      <vt:lpstr>Overview</vt:lpstr>
      <vt:lpstr>Global illumination models</vt:lpstr>
      <vt:lpstr>Local illumination models</vt:lpstr>
      <vt:lpstr>Local illumination models</vt:lpstr>
      <vt:lpstr>Ambient light</vt:lpstr>
      <vt:lpstr>Diffuse Light</vt:lpstr>
      <vt:lpstr>Diffuse Light</vt:lpstr>
      <vt:lpstr>Effect of Ambient and Diffuse</vt:lpstr>
      <vt:lpstr>Specular Reflection</vt:lpstr>
      <vt:lpstr>Specular Reflection</vt:lpstr>
      <vt:lpstr>Specular Reflection</vt:lpstr>
      <vt:lpstr>Effect of Specular Exponent</vt:lpstr>
      <vt:lpstr>Effect of Diffuse and Specular</vt:lpstr>
      <vt:lpstr>Effect of Specular Exponent</vt:lpstr>
      <vt:lpstr>Final Illumination Model</vt:lpstr>
      <vt:lpstr>Implementation of Illumination Models – Production Trick</vt:lpstr>
      <vt:lpstr>Implementation of Illumination Models – Production Trick</vt:lpstr>
      <vt:lpstr>Review of the Components</vt:lpstr>
      <vt:lpstr>More Specular Examples</vt:lpstr>
      <vt:lpstr>Implementing Phong Specular Illumination</vt:lpstr>
      <vt:lpstr>Implementing Phong Specular Illumination</vt:lpstr>
      <vt:lpstr>Implementing Phong Specular Illumination</vt:lpstr>
      <vt:lpstr>Implementing Phong Specular Illumination</vt:lpstr>
      <vt:lpstr>Implementing Phong Specular Illumination</vt:lpstr>
      <vt:lpstr>Lights and Illumination</vt:lpstr>
      <vt:lpstr>Lights and Illumination</vt:lpstr>
      <vt:lpstr>Lights and Illumination</vt:lpstr>
      <vt:lpstr>Lights and Illumination</vt:lpstr>
      <vt:lpstr>Lights and Illumination</vt:lpstr>
      <vt:lpstr>Lights and Illumination</vt:lpstr>
      <vt:lpstr>Lights and Illumination</vt:lpstr>
      <vt:lpstr>Lights and Illumination</vt:lpstr>
      <vt:lpstr>Advanced Illumination</vt:lpstr>
      <vt:lpstr>Advanced Illumination</vt:lpstr>
      <vt:lpstr>Advanced Illumination</vt:lpstr>
      <vt:lpstr>Advanced Illumination</vt:lpstr>
      <vt:lpstr>Advanced Specular Illumination Models</vt:lpstr>
      <vt:lpstr>Advanced Specular Illumination Models: Microfacet Mode</vt:lpstr>
      <vt:lpstr>Advanced Specular Illumination Models: Roughness Term</vt:lpstr>
      <vt:lpstr>Advanced Specular Illumination Models: Fresnel Term</vt:lpstr>
      <vt:lpstr>Advanced Illumination</vt:lpstr>
      <vt:lpstr>Advanced Illumination</vt:lpstr>
      <vt:lpstr>Advanced Illumination</vt:lpstr>
      <vt:lpstr>Cook-Torrance Illumination (continued)</vt:lpstr>
      <vt:lpstr>Cook-Torrance Illumination (continued)</vt:lpstr>
      <vt:lpstr>Cook-Torrance Result</vt:lpstr>
      <vt:lpstr>Cook-Torrance Result</vt:lpstr>
      <vt:lpstr>Improved Diffuse Reflection</vt:lpstr>
      <vt:lpstr>Oren – Nayar Diffuse Reflection </vt:lpstr>
      <vt:lpstr>Oren Nayar Results</vt:lpstr>
      <vt:lpstr>Global Illumination</vt:lpstr>
      <vt:lpstr>Global Illumination</vt:lpstr>
      <vt:lpstr>Global Illumination</vt:lpstr>
      <vt:lpstr>Global Illumination</vt:lpstr>
      <vt:lpstr>Global Illumination</vt:lpstr>
      <vt:lpstr>Global Illumination</vt:lpstr>
      <vt:lpstr>Global Illumination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Ross Maciejewski</cp:lastModifiedBy>
  <cp:revision>102</cp:revision>
  <dcterms:created xsi:type="dcterms:W3CDTF">2011-08-04T19:58:28Z</dcterms:created>
  <dcterms:modified xsi:type="dcterms:W3CDTF">2011-11-09T22:59:45Z</dcterms:modified>
</cp:coreProperties>
</file>