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7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32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-3282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4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E720A3-4EBE-4D19-A0D5-1389A272C03D}" type="datetimeFigureOut">
              <a:rPr lang="en-US" smtClean="0"/>
              <a:t>11/14/2011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EF2F39-3534-4C49-8EF3-20F83050C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8936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11/14/2011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sz="1400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11/14/2011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11/14/2011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11/14/2011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11/14/2011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11/14/2011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11/14/2011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11/14/2011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11/14/2011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11/14/2011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11/14/2011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fld id="{564CF2E0-CCC4-4E1E-9902-C3C36AB3FDA4}" type="datetimeFigureOut">
              <a:rPr lang="en-US" smtClean="0"/>
              <a:pPr algn="r" eaLnBrk="1" latinLnBrk="0" hangingPunct="1"/>
              <a:t>11/14/2011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1" latinLnBrk="0" hangingPunct="1"/>
            <a:fld id="{6F42FDE4-A7DD-41A7-A0A6-9B649FB43336}" type="slidenum">
              <a:rPr kumimoji="0" lang="en-US" smtClean="0"/>
              <a:pPr algn="ctr" eaLnBrk="1" latinLnBrk="0" hangingPunct="1"/>
              <a:t>‹#›</a:t>
            </a:fld>
            <a:endParaRPr kumimoji="0"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wmf"/><Relationship Id="rId9" Type="http://schemas.openxmlformats.org/officeDocument/2006/relationships/image" Target="../media/image7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5.bin"/><Relationship Id="rId10" Type="http://schemas.openxmlformats.org/officeDocument/2006/relationships/image" Target="../media/image11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7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2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3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4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5.w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7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9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21.w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3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5.jpeg"/><Relationship Id="rId4" Type="http://schemas.openxmlformats.org/officeDocument/2006/relationships/image" Target="../media/image24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6.w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27.wmf"/><Relationship Id="rId4" Type="http://schemas.openxmlformats.org/officeDocument/2006/relationships/oleObject" Target="../embeddings/oleObject20.bin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29.wmf"/><Relationship Id="rId4" Type="http://schemas.openxmlformats.org/officeDocument/2006/relationships/oleObject" Target="../embeddings/oleObject21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3.jpeg"/><Relationship Id="rId5" Type="http://schemas.openxmlformats.org/officeDocument/2006/relationships/image" Target="../media/image32.jpeg"/><Relationship Id="rId4" Type="http://schemas.openxmlformats.org/officeDocument/2006/relationships/image" Target="../media/image31.w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35.jpeg"/><Relationship Id="rId4" Type="http://schemas.openxmlformats.org/officeDocument/2006/relationships/image" Target="../media/image34.w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36.w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38.jpeg"/><Relationship Id="rId4" Type="http://schemas.openxmlformats.org/officeDocument/2006/relationships/image" Target="../media/image37.wm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Ross </a:t>
            </a:r>
            <a:r>
              <a:rPr lang="en-US" dirty="0" err="1" smtClean="0"/>
              <a:t>Maciejewski</a:t>
            </a:r>
            <a:endParaRPr lang="en-US" dirty="0" smtClean="0"/>
          </a:p>
          <a:p>
            <a:r>
              <a:rPr lang="en-US" dirty="0" smtClean="0"/>
              <a:t>rmacieje@asu.edu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CSE 470/598</a:t>
            </a:r>
            <a:br>
              <a:rPr lang="en-US" dirty="0" smtClean="0"/>
            </a:br>
            <a:r>
              <a:rPr lang="en-US" dirty="0" smtClean="0"/>
              <a:t>Curves and Surfaces</a:t>
            </a:r>
            <a:endParaRPr lang="en-US" dirty="0"/>
          </a:p>
        </p:txBody>
      </p:sp>
      <p:pic>
        <p:nvPicPr>
          <p:cNvPr id="4" name="Picture 7" descr="ASU Logo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6400" y="5486400"/>
            <a:ext cx="338455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C:\Users\cadlabadmin\Desktop\tumblr_lp2so4aYv71r0cv6do1_500.gif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4919662"/>
            <a:ext cx="2787651" cy="20907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77200" y="6324600"/>
            <a:ext cx="381000" cy="381000"/>
          </a:xfrm>
          <a:prstGeom prst="rect">
            <a:avLst/>
          </a:prstGeom>
          <a:noFill/>
        </p:spPr>
        <p:txBody>
          <a:bodyPr/>
          <a:lstStyle/>
          <a:p>
            <a:pPr lvl="1"/>
            <a:fld id="{FC175E06-E816-4EEB-9F49-DDE7D6AD7529}" type="slidenum">
              <a:rPr lang="es-ES"/>
              <a:pPr lvl="1"/>
              <a:t>10</a:t>
            </a:fld>
            <a:endParaRPr lang="es-ES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Selecting Functions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Usually we can select “good” functions </a:t>
            </a:r>
          </a:p>
          <a:p>
            <a:pPr lvl="1"/>
            <a:r>
              <a:rPr lang="en-US" dirty="0" smtClean="0"/>
              <a:t>Not unique for a given spatial curve</a:t>
            </a:r>
          </a:p>
          <a:p>
            <a:pPr lvl="1"/>
            <a:r>
              <a:rPr lang="en-US" dirty="0" smtClean="0"/>
              <a:t>Approximate or interpolate known data</a:t>
            </a:r>
          </a:p>
          <a:p>
            <a:pPr lvl="1"/>
            <a:r>
              <a:rPr lang="en-US" dirty="0" smtClean="0"/>
              <a:t>Want functions which are easy to evaluate</a:t>
            </a:r>
          </a:p>
          <a:p>
            <a:pPr lvl="1"/>
            <a:r>
              <a:rPr lang="en-US" dirty="0" smtClean="0"/>
              <a:t>Want functions which are easy to differentiate</a:t>
            </a:r>
          </a:p>
          <a:p>
            <a:pPr lvl="2"/>
            <a:r>
              <a:rPr lang="en-US" sz="2400" dirty="0" smtClean="0"/>
              <a:t>Computation of </a:t>
            </a:r>
            <a:r>
              <a:rPr lang="en-US" sz="2400" dirty="0" err="1" smtClean="0"/>
              <a:t>normals</a:t>
            </a:r>
            <a:endParaRPr lang="en-US" sz="2400" dirty="0" smtClean="0"/>
          </a:p>
          <a:p>
            <a:pPr lvl="2"/>
            <a:r>
              <a:rPr lang="en-US" sz="2400" dirty="0" smtClean="0"/>
              <a:t>Connecting pieces (segments)</a:t>
            </a:r>
          </a:p>
          <a:p>
            <a:pPr lvl="1"/>
            <a:r>
              <a:rPr lang="en-US" sz="3000" dirty="0" smtClean="0"/>
              <a:t>Want functions which are smooth</a:t>
            </a:r>
          </a:p>
        </p:txBody>
      </p:sp>
    </p:spTree>
    <p:extLst>
      <p:ext uri="{BB962C8B-B14F-4D97-AF65-F5344CB8AC3E}">
        <p14:creationId xmlns:p14="http://schemas.microsoft.com/office/powerpoint/2010/main" val="2655447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77200" y="6324600"/>
            <a:ext cx="381000" cy="381000"/>
          </a:xfrm>
          <a:prstGeom prst="rect">
            <a:avLst/>
          </a:prstGeom>
          <a:noFill/>
        </p:spPr>
        <p:txBody>
          <a:bodyPr/>
          <a:lstStyle/>
          <a:p>
            <a:pPr lvl="1"/>
            <a:fld id="{59682291-7915-4EFF-AFF1-35CDD106FE39}" type="slidenum">
              <a:rPr lang="es-ES"/>
              <a:pPr lvl="1"/>
              <a:t>11</a:t>
            </a:fld>
            <a:endParaRPr lang="es-ES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Parametric Lines</a:t>
            </a:r>
          </a:p>
        </p:txBody>
      </p:sp>
      <p:sp>
        <p:nvSpPr>
          <p:cNvPr id="25605" name="Text Box 4"/>
          <p:cNvSpPr txBox="1">
            <a:spLocks noChangeArrowheads="1"/>
          </p:cNvSpPr>
          <p:nvPr/>
        </p:nvSpPr>
        <p:spPr bwMode="auto">
          <a:xfrm>
            <a:off x="1295400" y="2209800"/>
            <a:ext cx="52197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>
                <a:latin typeface="Arial" charset="0"/>
              </a:rPr>
              <a:t>Line connecting two points </a:t>
            </a:r>
            <a:r>
              <a:rPr lang="en-US" b="1"/>
              <a:t>p</a:t>
            </a:r>
            <a:r>
              <a:rPr lang="en-US" baseline="-25000"/>
              <a:t>0 </a:t>
            </a:r>
            <a:r>
              <a:rPr lang="en-US">
                <a:latin typeface="Arial" charset="0"/>
              </a:rPr>
              <a:t> and </a:t>
            </a:r>
            <a:r>
              <a:rPr lang="en-US" b="1"/>
              <a:t>p</a:t>
            </a:r>
            <a:r>
              <a:rPr lang="en-US" baseline="-25000"/>
              <a:t>1</a:t>
            </a:r>
            <a:r>
              <a:rPr lang="en-US">
                <a:latin typeface="Arial" charset="0"/>
              </a:rPr>
              <a:t> </a:t>
            </a:r>
          </a:p>
        </p:txBody>
      </p:sp>
      <p:sp>
        <p:nvSpPr>
          <p:cNvPr id="25606" name="Text Box 5"/>
          <p:cNvSpPr txBox="1">
            <a:spLocks noChangeArrowheads="1"/>
          </p:cNvSpPr>
          <p:nvPr/>
        </p:nvSpPr>
        <p:spPr bwMode="auto">
          <a:xfrm>
            <a:off x="2743200" y="2819400"/>
            <a:ext cx="2357438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 b="1"/>
              <a:t>p</a:t>
            </a:r>
            <a:r>
              <a:rPr lang="en-US"/>
              <a:t>(u)=(1-u)</a:t>
            </a:r>
            <a:r>
              <a:rPr lang="en-US" b="1"/>
              <a:t>p</a:t>
            </a:r>
            <a:r>
              <a:rPr lang="en-US" baseline="-25000"/>
              <a:t>0</a:t>
            </a:r>
            <a:r>
              <a:rPr lang="en-US"/>
              <a:t>+u</a:t>
            </a:r>
            <a:r>
              <a:rPr lang="en-US" b="1"/>
              <a:t>p</a:t>
            </a:r>
            <a:r>
              <a:rPr lang="en-US" baseline="-25000"/>
              <a:t>1</a:t>
            </a:r>
            <a:endParaRPr lang="en-US"/>
          </a:p>
        </p:txBody>
      </p:sp>
      <p:sp>
        <p:nvSpPr>
          <p:cNvPr id="25607" name="Text Box 6"/>
          <p:cNvSpPr txBox="1">
            <a:spLocks noChangeArrowheads="1"/>
          </p:cNvSpPr>
          <p:nvPr/>
        </p:nvSpPr>
        <p:spPr bwMode="auto">
          <a:xfrm>
            <a:off x="1008063" y="1674813"/>
            <a:ext cx="660717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>
                <a:latin typeface="Arial" charset="0"/>
              </a:rPr>
              <a:t>We can normalize u to be over the interval (0,1)</a:t>
            </a:r>
          </a:p>
        </p:txBody>
      </p:sp>
      <p:sp>
        <p:nvSpPr>
          <p:cNvPr id="25608" name="Line 7"/>
          <p:cNvSpPr>
            <a:spLocks noChangeShapeType="1"/>
          </p:cNvSpPr>
          <p:nvPr/>
        </p:nvSpPr>
        <p:spPr bwMode="auto">
          <a:xfrm flipV="1">
            <a:off x="6172200" y="2743200"/>
            <a:ext cx="1143000" cy="838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25609" name="Text Box 8"/>
          <p:cNvSpPr txBox="1">
            <a:spLocks noChangeArrowheads="1"/>
          </p:cNvSpPr>
          <p:nvPr/>
        </p:nvSpPr>
        <p:spPr bwMode="auto">
          <a:xfrm>
            <a:off x="5773738" y="3581400"/>
            <a:ext cx="13049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 b="1"/>
              <a:t>p</a:t>
            </a:r>
            <a:r>
              <a:rPr lang="en-US"/>
              <a:t>(0) = </a:t>
            </a:r>
            <a:r>
              <a:rPr lang="en-US" b="1"/>
              <a:t>p</a:t>
            </a:r>
            <a:r>
              <a:rPr lang="en-US" baseline="-25000"/>
              <a:t>0</a:t>
            </a:r>
          </a:p>
        </p:txBody>
      </p:sp>
      <p:sp>
        <p:nvSpPr>
          <p:cNvPr id="25610" name="Text Box 9"/>
          <p:cNvSpPr txBox="1">
            <a:spLocks noChangeArrowheads="1"/>
          </p:cNvSpPr>
          <p:nvPr/>
        </p:nvSpPr>
        <p:spPr bwMode="auto">
          <a:xfrm>
            <a:off x="7315200" y="2286000"/>
            <a:ext cx="1228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 b="1"/>
              <a:t>p</a:t>
            </a:r>
            <a:r>
              <a:rPr lang="en-US"/>
              <a:t>(1)= </a:t>
            </a:r>
            <a:r>
              <a:rPr lang="en-US" b="1"/>
              <a:t>p</a:t>
            </a:r>
            <a:r>
              <a:rPr lang="en-US" baseline="-25000"/>
              <a:t>1</a:t>
            </a:r>
          </a:p>
        </p:txBody>
      </p:sp>
      <p:sp>
        <p:nvSpPr>
          <p:cNvPr id="25611" name="Oval 10"/>
          <p:cNvSpPr>
            <a:spLocks noChangeArrowheads="1"/>
          </p:cNvSpPr>
          <p:nvPr/>
        </p:nvSpPr>
        <p:spPr bwMode="auto">
          <a:xfrm>
            <a:off x="6096000" y="3505200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12" name="Oval 11"/>
          <p:cNvSpPr>
            <a:spLocks noChangeArrowheads="1"/>
          </p:cNvSpPr>
          <p:nvPr/>
        </p:nvSpPr>
        <p:spPr bwMode="auto">
          <a:xfrm>
            <a:off x="7239000" y="2667000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13" name="Text Box 12"/>
          <p:cNvSpPr txBox="1">
            <a:spLocks noChangeArrowheads="1"/>
          </p:cNvSpPr>
          <p:nvPr/>
        </p:nvSpPr>
        <p:spPr bwMode="auto">
          <a:xfrm>
            <a:off x="1439863" y="4114800"/>
            <a:ext cx="39306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/>
              <a:t>Ray from </a:t>
            </a:r>
            <a:r>
              <a:rPr lang="en-US" b="1"/>
              <a:t>p</a:t>
            </a:r>
            <a:r>
              <a:rPr lang="en-US" baseline="-25000"/>
              <a:t>0</a:t>
            </a:r>
            <a:r>
              <a:rPr lang="en-US"/>
              <a:t> in the direction </a:t>
            </a:r>
            <a:r>
              <a:rPr lang="en-US" b="1"/>
              <a:t>d</a:t>
            </a:r>
            <a:r>
              <a:rPr lang="en-US"/>
              <a:t> </a:t>
            </a:r>
          </a:p>
        </p:txBody>
      </p:sp>
      <p:sp>
        <p:nvSpPr>
          <p:cNvPr id="25614" name="Text Box 15"/>
          <p:cNvSpPr txBox="1">
            <a:spLocks noChangeArrowheads="1"/>
          </p:cNvSpPr>
          <p:nvPr/>
        </p:nvSpPr>
        <p:spPr bwMode="auto">
          <a:xfrm>
            <a:off x="2489200" y="4800600"/>
            <a:ext cx="1646238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 b="1"/>
              <a:t>p</a:t>
            </a:r>
            <a:r>
              <a:rPr lang="en-US"/>
              <a:t>(u)=</a:t>
            </a:r>
            <a:r>
              <a:rPr lang="en-US" b="1"/>
              <a:t>p</a:t>
            </a:r>
            <a:r>
              <a:rPr lang="en-US" baseline="-25000"/>
              <a:t>0</a:t>
            </a:r>
            <a:r>
              <a:rPr lang="en-US"/>
              <a:t>+u</a:t>
            </a:r>
            <a:r>
              <a:rPr lang="en-US" b="1"/>
              <a:t>d</a:t>
            </a:r>
            <a:endParaRPr lang="en-US"/>
          </a:p>
        </p:txBody>
      </p:sp>
      <p:sp>
        <p:nvSpPr>
          <p:cNvPr id="25615" name="Line 16"/>
          <p:cNvSpPr>
            <a:spLocks noChangeShapeType="1"/>
          </p:cNvSpPr>
          <p:nvPr/>
        </p:nvSpPr>
        <p:spPr bwMode="auto">
          <a:xfrm flipV="1">
            <a:off x="5961063" y="4419600"/>
            <a:ext cx="1143000" cy="838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none" w="sm" len="sm"/>
            <a:tailEnd type="triangle" w="med" len="med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25616" name="Text Box 17"/>
          <p:cNvSpPr txBox="1">
            <a:spLocks noChangeArrowheads="1"/>
          </p:cNvSpPr>
          <p:nvPr/>
        </p:nvSpPr>
        <p:spPr bwMode="auto">
          <a:xfrm>
            <a:off x="5562600" y="5257800"/>
            <a:ext cx="13049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 b="1"/>
              <a:t>p</a:t>
            </a:r>
            <a:r>
              <a:rPr lang="en-US"/>
              <a:t>(0) = </a:t>
            </a:r>
            <a:r>
              <a:rPr lang="en-US" b="1"/>
              <a:t>p</a:t>
            </a:r>
            <a:r>
              <a:rPr lang="en-US" baseline="-25000"/>
              <a:t>0</a:t>
            </a:r>
          </a:p>
        </p:txBody>
      </p:sp>
      <p:sp>
        <p:nvSpPr>
          <p:cNvPr id="25617" name="Text Box 18"/>
          <p:cNvSpPr txBox="1">
            <a:spLocks noChangeArrowheads="1"/>
          </p:cNvSpPr>
          <p:nvPr/>
        </p:nvSpPr>
        <p:spPr bwMode="auto">
          <a:xfrm>
            <a:off x="7162800" y="3962400"/>
            <a:ext cx="1620838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 b="1"/>
              <a:t>p</a:t>
            </a:r>
            <a:r>
              <a:rPr lang="en-US"/>
              <a:t>(1)= </a:t>
            </a:r>
            <a:r>
              <a:rPr lang="en-US" b="1"/>
              <a:t>p</a:t>
            </a:r>
            <a:r>
              <a:rPr lang="en-US" baseline="-25000"/>
              <a:t>0 </a:t>
            </a:r>
            <a:r>
              <a:rPr lang="en-US"/>
              <a:t>+</a:t>
            </a:r>
            <a:r>
              <a:rPr lang="en-US" b="1"/>
              <a:t>d</a:t>
            </a:r>
          </a:p>
        </p:txBody>
      </p:sp>
      <p:sp>
        <p:nvSpPr>
          <p:cNvPr id="25618" name="Oval 19"/>
          <p:cNvSpPr>
            <a:spLocks noChangeArrowheads="1"/>
          </p:cNvSpPr>
          <p:nvPr/>
        </p:nvSpPr>
        <p:spPr bwMode="auto">
          <a:xfrm>
            <a:off x="5884863" y="5181600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19" name="Text Box 21"/>
          <p:cNvSpPr txBox="1">
            <a:spLocks noChangeArrowheads="1"/>
          </p:cNvSpPr>
          <p:nvPr/>
        </p:nvSpPr>
        <p:spPr bwMode="auto">
          <a:xfrm>
            <a:off x="6605588" y="4689475"/>
            <a:ext cx="354012" cy="8223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 b="1"/>
              <a:t>d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286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77200" y="6324600"/>
            <a:ext cx="381000" cy="381000"/>
          </a:xfrm>
          <a:prstGeom prst="rect">
            <a:avLst/>
          </a:prstGeom>
          <a:noFill/>
        </p:spPr>
        <p:txBody>
          <a:bodyPr/>
          <a:lstStyle/>
          <a:p>
            <a:pPr lvl="1"/>
            <a:fld id="{3D20B73A-C2B2-4CEB-B9EC-224E9F18E7F5}" type="slidenum">
              <a:rPr lang="es-ES"/>
              <a:pPr lvl="1"/>
              <a:t>12</a:t>
            </a:fld>
            <a:endParaRPr lang="es-ES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Parametric Surfaces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Surfaces require 2 parameters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>
                <a:latin typeface="Times New Roman" charset="0"/>
              </a:rPr>
              <a:t>                x=x(</a:t>
            </a:r>
            <a:r>
              <a:rPr lang="en-US" dirty="0" err="1" smtClean="0">
                <a:latin typeface="Times New Roman" charset="0"/>
              </a:rPr>
              <a:t>u,v</a:t>
            </a:r>
            <a:r>
              <a:rPr lang="en-US" dirty="0" smtClean="0">
                <a:latin typeface="Times New Roman" charset="0"/>
              </a:rPr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>
                <a:latin typeface="Times New Roman" charset="0"/>
              </a:rPr>
              <a:t>                y=y(</a:t>
            </a:r>
            <a:r>
              <a:rPr lang="en-US" dirty="0" err="1" smtClean="0">
                <a:latin typeface="Times New Roman" charset="0"/>
              </a:rPr>
              <a:t>u,v</a:t>
            </a:r>
            <a:r>
              <a:rPr lang="en-US" dirty="0" smtClean="0">
                <a:latin typeface="Times New Roman" charset="0"/>
              </a:rPr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>
                <a:latin typeface="Times New Roman" charset="0"/>
              </a:rPr>
              <a:t>                z=z(</a:t>
            </a:r>
            <a:r>
              <a:rPr lang="en-US" dirty="0" err="1" smtClean="0">
                <a:latin typeface="Times New Roman" charset="0"/>
              </a:rPr>
              <a:t>u,v</a:t>
            </a:r>
            <a:r>
              <a:rPr lang="en-US" dirty="0" smtClean="0">
                <a:latin typeface="Times New Roman" charset="0"/>
              </a:rPr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b="1" dirty="0" smtClean="0">
                <a:latin typeface="Times New Roman" charset="0"/>
              </a:rPr>
              <a:t>   p</a:t>
            </a:r>
            <a:r>
              <a:rPr lang="en-US" dirty="0" smtClean="0">
                <a:latin typeface="Times New Roman" charset="0"/>
              </a:rPr>
              <a:t>(</a:t>
            </a:r>
            <a:r>
              <a:rPr lang="en-US" dirty="0" err="1" smtClean="0">
                <a:latin typeface="Times New Roman" charset="0"/>
              </a:rPr>
              <a:t>u,v</a:t>
            </a:r>
            <a:r>
              <a:rPr lang="en-US" dirty="0" smtClean="0">
                <a:latin typeface="Times New Roman" charset="0"/>
              </a:rPr>
              <a:t>) = [x(</a:t>
            </a:r>
            <a:r>
              <a:rPr lang="en-US" dirty="0" err="1" smtClean="0">
                <a:latin typeface="Times New Roman" charset="0"/>
              </a:rPr>
              <a:t>u,v</a:t>
            </a:r>
            <a:r>
              <a:rPr lang="en-US" dirty="0" smtClean="0">
                <a:latin typeface="Times New Roman" charset="0"/>
              </a:rPr>
              <a:t>), y(</a:t>
            </a:r>
            <a:r>
              <a:rPr lang="en-US" dirty="0" err="1" smtClean="0">
                <a:latin typeface="Times New Roman" charset="0"/>
              </a:rPr>
              <a:t>u,v</a:t>
            </a:r>
            <a:r>
              <a:rPr lang="en-US" dirty="0" smtClean="0">
                <a:latin typeface="Times New Roman" charset="0"/>
              </a:rPr>
              <a:t>), z(</a:t>
            </a:r>
            <a:r>
              <a:rPr lang="en-US" dirty="0" err="1" smtClean="0">
                <a:latin typeface="Times New Roman" charset="0"/>
              </a:rPr>
              <a:t>u,v</a:t>
            </a:r>
            <a:r>
              <a:rPr lang="en-US" dirty="0" smtClean="0">
                <a:latin typeface="Times New Roman" charset="0"/>
              </a:rPr>
              <a:t>)]</a:t>
            </a:r>
            <a:r>
              <a:rPr lang="en-US" baseline="30000" dirty="0" smtClean="0">
                <a:latin typeface="Times New Roman" charset="0"/>
              </a:rPr>
              <a:t>T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Want same properties as curves: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Smoothness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Differentiability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Ease of evaluation</a:t>
            </a:r>
          </a:p>
        </p:txBody>
      </p:sp>
      <p:sp>
        <p:nvSpPr>
          <p:cNvPr id="26630" name="Line 4"/>
          <p:cNvSpPr>
            <a:spLocks noChangeShapeType="1"/>
          </p:cNvSpPr>
          <p:nvPr/>
        </p:nvSpPr>
        <p:spPr bwMode="auto">
          <a:xfrm>
            <a:off x="7010400" y="3352800"/>
            <a:ext cx="1295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26631" name="Line 5"/>
          <p:cNvSpPr>
            <a:spLocks noChangeShapeType="1"/>
          </p:cNvSpPr>
          <p:nvPr/>
        </p:nvSpPr>
        <p:spPr bwMode="auto">
          <a:xfrm flipV="1">
            <a:off x="7010400" y="2057400"/>
            <a:ext cx="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26632" name="Line 6"/>
          <p:cNvSpPr>
            <a:spLocks noChangeShapeType="1"/>
          </p:cNvSpPr>
          <p:nvPr/>
        </p:nvSpPr>
        <p:spPr bwMode="auto">
          <a:xfrm flipH="1">
            <a:off x="6477000" y="33528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703495" name="AutoShape 7"/>
          <p:cNvSpPr>
            <a:spLocks noChangeArrowheads="1"/>
          </p:cNvSpPr>
          <p:nvPr/>
        </p:nvSpPr>
        <p:spPr bwMode="auto">
          <a:xfrm rot="1389952">
            <a:off x="7010400" y="2514600"/>
            <a:ext cx="1066800" cy="1143000"/>
          </a:xfrm>
          <a:prstGeom prst="flowChartPunchedTape">
            <a:avLst/>
          </a:prstGeom>
          <a:gradFill rotWithShape="0">
            <a:gsLst>
              <a:gs pos="0">
                <a:schemeClr val="hlink"/>
              </a:gs>
              <a:gs pos="50000">
                <a:schemeClr val="hlink">
                  <a:gamma/>
                  <a:shade val="46275"/>
                  <a:invGamma/>
                </a:schemeClr>
              </a:gs>
              <a:gs pos="100000">
                <a:schemeClr val="hlink"/>
              </a:gs>
            </a:gsLst>
            <a:lin ang="2700000" scaled="1"/>
          </a:gra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34" name="Text Box 8"/>
          <p:cNvSpPr txBox="1">
            <a:spLocks noChangeArrowheads="1"/>
          </p:cNvSpPr>
          <p:nvPr/>
        </p:nvSpPr>
        <p:spPr bwMode="auto">
          <a:xfrm>
            <a:off x="7985125" y="324167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26635" name="Text Box 9"/>
          <p:cNvSpPr txBox="1">
            <a:spLocks noChangeArrowheads="1"/>
          </p:cNvSpPr>
          <p:nvPr/>
        </p:nvSpPr>
        <p:spPr bwMode="auto">
          <a:xfrm>
            <a:off x="6613525" y="194627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/>
              <a:t>y</a:t>
            </a:r>
          </a:p>
        </p:txBody>
      </p:sp>
      <p:sp>
        <p:nvSpPr>
          <p:cNvPr id="26636" name="Text Box 10"/>
          <p:cNvSpPr txBox="1">
            <a:spLocks noChangeArrowheads="1"/>
          </p:cNvSpPr>
          <p:nvPr/>
        </p:nvSpPr>
        <p:spPr bwMode="auto">
          <a:xfrm>
            <a:off x="6470650" y="3622675"/>
            <a:ext cx="319088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/>
              <a:t>z</a:t>
            </a:r>
          </a:p>
        </p:txBody>
      </p:sp>
      <p:sp>
        <p:nvSpPr>
          <p:cNvPr id="26637" name="Text Box 11"/>
          <p:cNvSpPr txBox="1">
            <a:spLocks noChangeArrowheads="1"/>
          </p:cNvSpPr>
          <p:nvPr/>
        </p:nvSpPr>
        <p:spPr bwMode="auto">
          <a:xfrm>
            <a:off x="6858000" y="3581400"/>
            <a:ext cx="904875" cy="4429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 sz="2300" b="1"/>
              <a:t>p</a:t>
            </a:r>
            <a:r>
              <a:rPr lang="en-US" sz="2300"/>
              <a:t>(u,0)</a:t>
            </a:r>
          </a:p>
        </p:txBody>
      </p:sp>
      <p:sp>
        <p:nvSpPr>
          <p:cNvPr id="26638" name="Text Box 12"/>
          <p:cNvSpPr txBox="1">
            <a:spLocks noChangeArrowheads="1"/>
          </p:cNvSpPr>
          <p:nvPr/>
        </p:nvSpPr>
        <p:spPr bwMode="auto">
          <a:xfrm>
            <a:off x="8237538" y="2819400"/>
            <a:ext cx="904875" cy="4429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 sz="2300" b="1"/>
              <a:t>p</a:t>
            </a:r>
            <a:r>
              <a:rPr lang="en-US" sz="2300"/>
              <a:t>(1,v)</a:t>
            </a:r>
          </a:p>
        </p:txBody>
      </p:sp>
      <p:sp>
        <p:nvSpPr>
          <p:cNvPr id="26639" name="Text Box 13"/>
          <p:cNvSpPr txBox="1">
            <a:spLocks noChangeArrowheads="1"/>
          </p:cNvSpPr>
          <p:nvPr/>
        </p:nvSpPr>
        <p:spPr bwMode="auto">
          <a:xfrm>
            <a:off x="6096000" y="2667000"/>
            <a:ext cx="904875" cy="4429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 sz="2300" b="1"/>
              <a:t>p</a:t>
            </a:r>
            <a:r>
              <a:rPr lang="en-US" sz="2300"/>
              <a:t>(0,v)</a:t>
            </a:r>
          </a:p>
        </p:txBody>
      </p:sp>
      <p:sp>
        <p:nvSpPr>
          <p:cNvPr id="26640" name="Text Box 14"/>
          <p:cNvSpPr txBox="1">
            <a:spLocks noChangeArrowheads="1"/>
          </p:cNvSpPr>
          <p:nvPr/>
        </p:nvSpPr>
        <p:spPr bwMode="auto">
          <a:xfrm>
            <a:off x="7315200" y="2057400"/>
            <a:ext cx="904875" cy="4429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 sz="2300" b="1"/>
              <a:t>p</a:t>
            </a:r>
            <a:r>
              <a:rPr lang="en-US" sz="2300"/>
              <a:t>(u,1)</a:t>
            </a:r>
          </a:p>
        </p:txBody>
      </p:sp>
    </p:spTree>
    <p:extLst>
      <p:ext uri="{BB962C8B-B14F-4D97-AF65-F5344CB8AC3E}">
        <p14:creationId xmlns:p14="http://schemas.microsoft.com/office/powerpoint/2010/main" val="3610536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77200" y="6324600"/>
            <a:ext cx="381000" cy="381000"/>
          </a:xfrm>
          <a:prstGeom prst="rect">
            <a:avLst/>
          </a:prstGeom>
          <a:noFill/>
        </p:spPr>
        <p:txBody>
          <a:bodyPr/>
          <a:lstStyle/>
          <a:p>
            <a:pPr lvl="1"/>
            <a:fld id="{5C73476A-5227-4489-B286-D3BEB1227BC6}" type="slidenum">
              <a:rPr lang="es-ES"/>
              <a:pPr lvl="1"/>
              <a:t>13</a:t>
            </a:fld>
            <a:endParaRPr lang="es-ES"/>
          </a:p>
        </p:txBody>
      </p:sp>
      <p:sp>
        <p:nvSpPr>
          <p:cNvPr id="276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Normals</a:t>
            </a:r>
          </a:p>
        </p:txBody>
      </p:sp>
      <p:sp>
        <p:nvSpPr>
          <p:cNvPr id="276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700" smtClean="0"/>
              <a:t>We can differentiate with respect to </a:t>
            </a:r>
            <a:r>
              <a:rPr lang="en-US" sz="2700" smtClean="0">
                <a:latin typeface="Times New Roman" charset="0"/>
              </a:rPr>
              <a:t>u</a:t>
            </a:r>
            <a:r>
              <a:rPr lang="en-US" sz="2700" smtClean="0"/>
              <a:t> and </a:t>
            </a:r>
            <a:r>
              <a:rPr lang="en-US" sz="2700" smtClean="0">
                <a:latin typeface="Times New Roman" charset="0"/>
              </a:rPr>
              <a:t>v</a:t>
            </a:r>
            <a:r>
              <a:rPr lang="en-US" sz="2700" smtClean="0"/>
              <a:t> to obtain the normal at any point </a:t>
            </a:r>
            <a:r>
              <a:rPr lang="en-US" sz="2700" b="1" smtClean="0">
                <a:latin typeface="Times New Roman" charset="0"/>
              </a:rPr>
              <a:t>p</a:t>
            </a:r>
          </a:p>
        </p:txBody>
      </p:sp>
      <p:graphicFrame>
        <p:nvGraphicFramePr>
          <p:cNvPr id="27650" name="Object 0"/>
          <p:cNvGraphicFramePr>
            <a:graphicFrameLocks noChangeAspect="1"/>
          </p:cNvGraphicFramePr>
          <p:nvPr/>
        </p:nvGraphicFramePr>
        <p:xfrm>
          <a:off x="762000" y="2667000"/>
          <a:ext cx="3660775" cy="169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3" imgW="1536480" imgH="711000" progId="Equation.3">
                  <p:embed/>
                </p:oleObj>
              </mc:Choice>
              <mc:Fallback>
                <p:oleObj name="Equation" r:id="rId3" imgW="153648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667000"/>
                        <a:ext cx="3660775" cy="1693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1" name="Object 1"/>
          <p:cNvGraphicFramePr>
            <a:graphicFrameLocks noChangeAspect="1"/>
          </p:cNvGraphicFramePr>
          <p:nvPr/>
        </p:nvGraphicFramePr>
        <p:xfrm>
          <a:off x="4953000" y="2667000"/>
          <a:ext cx="3333750" cy="155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5" imgW="1523880" imgH="711000" progId="Equation.3">
                  <p:embed/>
                </p:oleObj>
              </mc:Choice>
              <mc:Fallback>
                <p:oleObj name="Equation" r:id="rId5" imgW="152388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667000"/>
                        <a:ext cx="3333750" cy="1555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2" name="Object 2"/>
          <p:cNvGraphicFramePr>
            <a:graphicFrameLocks noChangeAspect="1"/>
          </p:cNvGraphicFramePr>
          <p:nvPr/>
        </p:nvGraphicFramePr>
        <p:xfrm>
          <a:off x="1066800" y="4876800"/>
          <a:ext cx="3328988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7" imgW="1396800" imgH="393480" progId="Equation.3">
                  <p:embed/>
                </p:oleObj>
              </mc:Choice>
              <mc:Fallback>
                <p:oleObj name="Equation" r:id="rId7" imgW="13968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876800"/>
                        <a:ext cx="3328988" cy="938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7657" name="Picture 7" descr="C:\BOOK\OpenGL\Paul Final\jpeg_new\AN10F02.jpg"/>
          <p:cNvPicPr>
            <a:picLocks noChangeAspect="1" noChangeArrowheads="1"/>
          </p:cNvPicPr>
          <p:nvPr/>
        </p:nvPicPr>
        <p:blipFill>
          <a:blip r:embed="rId9"/>
          <a:srcRect b="18329"/>
          <a:stretch>
            <a:fillRect/>
          </a:stretch>
        </p:blipFill>
        <p:spPr bwMode="auto">
          <a:xfrm>
            <a:off x="5562600" y="4256088"/>
            <a:ext cx="2438400" cy="191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03085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77200" y="6324600"/>
            <a:ext cx="381000" cy="381000"/>
          </a:xfrm>
          <a:prstGeom prst="rect">
            <a:avLst/>
          </a:prstGeom>
          <a:noFill/>
        </p:spPr>
        <p:txBody>
          <a:bodyPr/>
          <a:lstStyle/>
          <a:p>
            <a:pPr lvl="1"/>
            <a:fld id="{9094532D-E064-480F-9655-1C991922C9EF}" type="slidenum">
              <a:rPr lang="es-ES"/>
              <a:pPr lvl="1"/>
              <a:t>14</a:t>
            </a:fld>
            <a:endParaRPr lang="es-ES"/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Parametric Planes</a:t>
            </a:r>
          </a:p>
        </p:txBody>
      </p:sp>
      <p:sp>
        <p:nvSpPr>
          <p:cNvPr id="28677" name="Text Box 4"/>
          <p:cNvSpPr txBox="1">
            <a:spLocks noChangeArrowheads="1"/>
          </p:cNvSpPr>
          <p:nvPr/>
        </p:nvSpPr>
        <p:spPr bwMode="auto">
          <a:xfrm>
            <a:off x="1606550" y="2055813"/>
            <a:ext cx="2471738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>
                <a:latin typeface="Arial" charset="0"/>
              </a:rPr>
              <a:t>point-vector form</a:t>
            </a:r>
          </a:p>
        </p:txBody>
      </p:sp>
      <p:sp>
        <p:nvSpPr>
          <p:cNvPr id="28678" name="Text Box 5"/>
          <p:cNvSpPr txBox="1">
            <a:spLocks noChangeArrowheads="1"/>
          </p:cNvSpPr>
          <p:nvPr/>
        </p:nvSpPr>
        <p:spPr bwMode="auto">
          <a:xfrm>
            <a:off x="2133600" y="2667000"/>
            <a:ext cx="2333625" cy="11874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 b="1"/>
              <a:t>p</a:t>
            </a:r>
            <a:r>
              <a:rPr lang="en-US"/>
              <a:t>(u,v)=</a:t>
            </a:r>
            <a:r>
              <a:rPr lang="en-US" b="1"/>
              <a:t>p</a:t>
            </a:r>
            <a:r>
              <a:rPr lang="en-US" baseline="-25000"/>
              <a:t>0</a:t>
            </a:r>
            <a:r>
              <a:rPr lang="en-US"/>
              <a:t>+u</a:t>
            </a:r>
            <a:r>
              <a:rPr lang="en-US" b="1"/>
              <a:t>q</a:t>
            </a:r>
            <a:r>
              <a:rPr lang="en-US"/>
              <a:t>+v</a:t>
            </a:r>
            <a:r>
              <a:rPr lang="en-US" b="1"/>
              <a:t>r</a:t>
            </a:r>
          </a:p>
          <a:p>
            <a:endParaRPr lang="en-US" b="1"/>
          </a:p>
          <a:p>
            <a:r>
              <a:rPr lang="en-US" b="1"/>
              <a:t>n = q x r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6400800" y="1828800"/>
            <a:ext cx="1828800" cy="1828800"/>
            <a:chOff x="4032" y="1008"/>
            <a:chExt cx="1488" cy="1776"/>
          </a:xfrm>
        </p:grpSpPr>
        <p:sp>
          <p:nvSpPr>
            <p:cNvPr id="28699" name="Freeform 9"/>
            <p:cNvSpPr>
              <a:spLocks/>
            </p:cNvSpPr>
            <p:nvPr/>
          </p:nvSpPr>
          <p:spPr bwMode="auto">
            <a:xfrm>
              <a:off x="4032" y="1152"/>
              <a:ext cx="1104" cy="1632"/>
            </a:xfrm>
            <a:custGeom>
              <a:avLst/>
              <a:gdLst>
                <a:gd name="T0" fmla="*/ 0 w 1104"/>
                <a:gd name="T1" fmla="*/ 1632 h 1632"/>
                <a:gd name="T2" fmla="*/ 1104 w 1104"/>
                <a:gd name="T3" fmla="*/ 864 h 1632"/>
                <a:gd name="T4" fmla="*/ 384 w 1104"/>
                <a:gd name="T5" fmla="*/ 0 h 1632"/>
                <a:gd name="T6" fmla="*/ 0 w 1104"/>
                <a:gd name="T7" fmla="*/ 1632 h 16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04"/>
                <a:gd name="T13" fmla="*/ 0 h 1632"/>
                <a:gd name="T14" fmla="*/ 1104 w 1104"/>
                <a:gd name="T15" fmla="*/ 1632 h 16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04" h="1632">
                  <a:moveTo>
                    <a:pt x="0" y="1632"/>
                  </a:moveTo>
                  <a:lnTo>
                    <a:pt x="1104" y="864"/>
                  </a:lnTo>
                  <a:lnTo>
                    <a:pt x="384" y="0"/>
                  </a:lnTo>
                  <a:lnTo>
                    <a:pt x="0" y="1632"/>
                  </a:lnTo>
                  <a:close/>
                </a:path>
              </a:pathLst>
            </a:custGeom>
            <a:solidFill>
              <a:schemeClr val="hlink"/>
            </a:solidFill>
            <a:ln w="12700">
              <a:noFill/>
              <a:round/>
              <a:headEnd type="none" w="sm" len="sm"/>
              <a:tailEnd type="none" w="sm" len="sm"/>
            </a:ln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8700" name="Line 10"/>
            <p:cNvSpPr>
              <a:spLocks noChangeShapeType="1"/>
            </p:cNvSpPr>
            <p:nvPr/>
          </p:nvSpPr>
          <p:spPr bwMode="auto">
            <a:xfrm flipV="1">
              <a:off x="4032" y="1728"/>
              <a:ext cx="1488" cy="10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8701" name="Line 11"/>
            <p:cNvSpPr>
              <a:spLocks noChangeShapeType="1"/>
            </p:cNvSpPr>
            <p:nvPr/>
          </p:nvSpPr>
          <p:spPr bwMode="auto">
            <a:xfrm flipV="1">
              <a:off x="4032" y="1008"/>
              <a:ext cx="432" cy="17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anchor="ctr" anchorCtr="1"/>
            <a:lstStyle/>
            <a:p>
              <a:endParaRPr lang="en-US"/>
            </a:p>
          </p:txBody>
        </p:sp>
      </p:grpSp>
      <p:sp>
        <p:nvSpPr>
          <p:cNvPr id="28680" name="Text Box 13"/>
          <p:cNvSpPr txBox="1">
            <a:spLocks noChangeArrowheads="1"/>
          </p:cNvSpPr>
          <p:nvPr/>
        </p:nvSpPr>
        <p:spPr bwMode="auto">
          <a:xfrm>
            <a:off x="6858000" y="3200400"/>
            <a:ext cx="47307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q</a:t>
            </a:r>
          </a:p>
        </p:txBody>
      </p:sp>
      <p:sp>
        <p:nvSpPr>
          <p:cNvPr id="28681" name="Text Box 14"/>
          <p:cNvSpPr txBox="1">
            <a:spLocks noChangeArrowheads="1"/>
          </p:cNvSpPr>
          <p:nvPr/>
        </p:nvSpPr>
        <p:spPr bwMode="auto">
          <a:xfrm>
            <a:off x="6324600" y="2514600"/>
            <a:ext cx="319088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 b="1"/>
              <a:t>r</a:t>
            </a:r>
          </a:p>
        </p:txBody>
      </p:sp>
      <p:sp>
        <p:nvSpPr>
          <p:cNvPr id="28682" name="Text Box 16"/>
          <p:cNvSpPr txBox="1">
            <a:spLocks noChangeArrowheads="1"/>
          </p:cNvSpPr>
          <p:nvPr/>
        </p:nvSpPr>
        <p:spPr bwMode="auto">
          <a:xfrm>
            <a:off x="6096000" y="3657600"/>
            <a:ext cx="45561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 b="1"/>
              <a:t>p</a:t>
            </a:r>
            <a:r>
              <a:rPr lang="en-US" baseline="-25000"/>
              <a:t>0</a:t>
            </a:r>
          </a:p>
        </p:txBody>
      </p:sp>
      <p:sp>
        <p:nvSpPr>
          <p:cNvPr id="28683" name="Oval 17"/>
          <p:cNvSpPr>
            <a:spLocks noChangeArrowheads="1"/>
          </p:cNvSpPr>
          <p:nvPr/>
        </p:nvSpPr>
        <p:spPr bwMode="auto">
          <a:xfrm>
            <a:off x="6324600" y="3581400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4" name="Line 18"/>
          <p:cNvSpPr>
            <a:spLocks noChangeShapeType="1"/>
          </p:cNvSpPr>
          <p:nvPr/>
        </p:nvSpPr>
        <p:spPr bwMode="auto">
          <a:xfrm flipV="1">
            <a:off x="7010400" y="1600200"/>
            <a:ext cx="304800" cy="1371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28685" name="Text Box 19"/>
          <p:cNvSpPr txBox="1">
            <a:spLocks noChangeArrowheads="1"/>
          </p:cNvSpPr>
          <p:nvPr/>
        </p:nvSpPr>
        <p:spPr bwMode="auto">
          <a:xfrm>
            <a:off x="7391400" y="1524000"/>
            <a:ext cx="47307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n</a:t>
            </a:r>
          </a:p>
        </p:txBody>
      </p:sp>
      <p:sp>
        <p:nvSpPr>
          <p:cNvPr id="28686" name="Text Box 20"/>
          <p:cNvSpPr txBox="1">
            <a:spLocks noChangeArrowheads="1"/>
          </p:cNvSpPr>
          <p:nvPr/>
        </p:nvSpPr>
        <p:spPr bwMode="auto">
          <a:xfrm>
            <a:off x="1752600" y="4191000"/>
            <a:ext cx="2336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>
                <a:latin typeface="Arial" charset="0"/>
              </a:rPr>
              <a:t>three-point form</a:t>
            </a:r>
          </a:p>
        </p:txBody>
      </p:sp>
      <p:sp>
        <p:nvSpPr>
          <p:cNvPr id="28687" name="Freeform 22"/>
          <p:cNvSpPr>
            <a:spLocks/>
          </p:cNvSpPr>
          <p:nvPr/>
        </p:nvSpPr>
        <p:spPr bwMode="auto">
          <a:xfrm>
            <a:off x="6858000" y="4110038"/>
            <a:ext cx="1357313" cy="1681162"/>
          </a:xfrm>
          <a:custGeom>
            <a:avLst/>
            <a:gdLst>
              <a:gd name="T0" fmla="*/ 0 w 1104"/>
              <a:gd name="T1" fmla="*/ 1681162 h 1632"/>
              <a:gd name="T2" fmla="*/ 1357313 w 1104"/>
              <a:gd name="T3" fmla="*/ 890027 h 1632"/>
              <a:gd name="T4" fmla="*/ 472109 w 1104"/>
              <a:gd name="T5" fmla="*/ 0 h 1632"/>
              <a:gd name="T6" fmla="*/ 0 w 1104"/>
              <a:gd name="T7" fmla="*/ 1681162 h 1632"/>
              <a:gd name="T8" fmla="*/ 0 60000 65536"/>
              <a:gd name="T9" fmla="*/ 0 60000 65536"/>
              <a:gd name="T10" fmla="*/ 0 60000 65536"/>
              <a:gd name="T11" fmla="*/ 0 60000 65536"/>
              <a:gd name="T12" fmla="*/ 0 w 1104"/>
              <a:gd name="T13" fmla="*/ 0 h 1632"/>
              <a:gd name="T14" fmla="*/ 1104 w 1104"/>
              <a:gd name="T15" fmla="*/ 1632 h 16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04" h="1632">
                <a:moveTo>
                  <a:pt x="0" y="1632"/>
                </a:moveTo>
                <a:lnTo>
                  <a:pt x="1104" y="864"/>
                </a:lnTo>
                <a:lnTo>
                  <a:pt x="38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hlink"/>
          </a:solidFill>
          <a:ln w="12700">
            <a:noFill/>
            <a:round/>
            <a:headEnd type="none" w="sm" len="sm"/>
            <a:tailEnd type="none" w="sm" len="sm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28688" name="Line 23"/>
          <p:cNvSpPr>
            <a:spLocks noChangeShapeType="1"/>
          </p:cNvSpPr>
          <p:nvPr/>
        </p:nvSpPr>
        <p:spPr bwMode="auto">
          <a:xfrm flipV="1">
            <a:off x="6858000" y="5029200"/>
            <a:ext cx="12954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28689" name="Line 24"/>
          <p:cNvSpPr>
            <a:spLocks noChangeShapeType="1"/>
          </p:cNvSpPr>
          <p:nvPr/>
        </p:nvSpPr>
        <p:spPr bwMode="auto">
          <a:xfrm flipV="1">
            <a:off x="6858000" y="4191000"/>
            <a:ext cx="457200" cy="1600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28690" name="Text Box 27"/>
          <p:cNvSpPr txBox="1">
            <a:spLocks noChangeArrowheads="1"/>
          </p:cNvSpPr>
          <p:nvPr/>
        </p:nvSpPr>
        <p:spPr bwMode="auto">
          <a:xfrm>
            <a:off x="6553200" y="5791200"/>
            <a:ext cx="45561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 b="1"/>
              <a:t>p</a:t>
            </a:r>
            <a:r>
              <a:rPr lang="en-US" baseline="-25000"/>
              <a:t>0</a:t>
            </a:r>
          </a:p>
        </p:txBody>
      </p:sp>
      <p:sp>
        <p:nvSpPr>
          <p:cNvPr id="28691" name="Oval 28"/>
          <p:cNvSpPr>
            <a:spLocks noChangeArrowheads="1"/>
          </p:cNvSpPr>
          <p:nvPr/>
        </p:nvSpPr>
        <p:spPr bwMode="auto">
          <a:xfrm>
            <a:off x="6781800" y="5715000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2" name="Line 29"/>
          <p:cNvSpPr>
            <a:spLocks noChangeShapeType="1"/>
          </p:cNvSpPr>
          <p:nvPr/>
        </p:nvSpPr>
        <p:spPr bwMode="auto">
          <a:xfrm flipV="1">
            <a:off x="7467600" y="3733800"/>
            <a:ext cx="304800" cy="1371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28693" name="Text Box 30"/>
          <p:cNvSpPr txBox="1">
            <a:spLocks noChangeArrowheads="1"/>
          </p:cNvSpPr>
          <p:nvPr/>
        </p:nvSpPr>
        <p:spPr bwMode="auto">
          <a:xfrm>
            <a:off x="7848600" y="3657600"/>
            <a:ext cx="47307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n</a:t>
            </a:r>
          </a:p>
        </p:txBody>
      </p:sp>
      <p:sp>
        <p:nvSpPr>
          <p:cNvPr id="28694" name="Oval 31"/>
          <p:cNvSpPr>
            <a:spLocks noChangeArrowheads="1"/>
          </p:cNvSpPr>
          <p:nvPr/>
        </p:nvSpPr>
        <p:spPr bwMode="auto">
          <a:xfrm>
            <a:off x="8077200" y="4876800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5" name="Oval 32"/>
          <p:cNvSpPr>
            <a:spLocks noChangeArrowheads="1"/>
          </p:cNvSpPr>
          <p:nvPr/>
        </p:nvSpPr>
        <p:spPr bwMode="auto">
          <a:xfrm>
            <a:off x="7239000" y="4114800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6" name="Text Box 33"/>
          <p:cNvSpPr txBox="1">
            <a:spLocks noChangeArrowheads="1"/>
          </p:cNvSpPr>
          <p:nvPr/>
        </p:nvSpPr>
        <p:spPr bwMode="auto">
          <a:xfrm>
            <a:off x="8077200" y="5029200"/>
            <a:ext cx="45561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 b="1"/>
              <a:t>p</a:t>
            </a:r>
            <a:r>
              <a:rPr lang="en-US" baseline="-25000"/>
              <a:t>1</a:t>
            </a:r>
          </a:p>
        </p:txBody>
      </p:sp>
      <p:sp>
        <p:nvSpPr>
          <p:cNvPr id="28697" name="Text Box 34"/>
          <p:cNvSpPr txBox="1">
            <a:spLocks noChangeArrowheads="1"/>
          </p:cNvSpPr>
          <p:nvPr/>
        </p:nvSpPr>
        <p:spPr bwMode="auto">
          <a:xfrm>
            <a:off x="6705600" y="4191000"/>
            <a:ext cx="45561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 b="1"/>
              <a:t>p</a:t>
            </a:r>
            <a:r>
              <a:rPr lang="en-US" baseline="-25000"/>
              <a:t>2</a:t>
            </a:r>
          </a:p>
        </p:txBody>
      </p:sp>
      <p:sp>
        <p:nvSpPr>
          <p:cNvPr id="28698" name="Text Box 35"/>
          <p:cNvSpPr txBox="1">
            <a:spLocks noChangeArrowheads="1"/>
          </p:cNvSpPr>
          <p:nvPr/>
        </p:nvSpPr>
        <p:spPr bwMode="auto">
          <a:xfrm>
            <a:off x="2286000" y="4876800"/>
            <a:ext cx="1500188" cy="8223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 b="1"/>
              <a:t>q</a:t>
            </a:r>
            <a:r>
              <a:rPr lang="en-US"/>
              <a:t> = </a:t>
            </a:r>
            <a:r>
              <a:rPr lang="en-US" b="1"/>
              <a:t>p</a:t>
            </a:r>
            <a:r>
              <a:rPr lang="en-US" baseline="-25000"/>
              <a:t>1 </a:t>
            </a:r>
            <a:r>
              <a:rPr lang="en-US"/>
              <a:t>– </a:t>
            </a:r>
            <a:r>
              <a:rPr lang="en-US" b="1"/>
              <a:t>p</a:t>
            </a:r>
            <a:r>
              <a:rPr lang="en-US" baseline="-25000"/>
              <a:t>0</a:t>
            </a:r>
          </a:p>
          <a:p>
            <a:r>
              <a:rPr lang="en-US" b="1"/>
              <a:t>r</a:t>
            </a:r>
            <a:r>
              <a:rPr lang="en-US"/>
              <a:t> = </a:t>
            </a:r>
            <a:r>
              <a:rPr lang="en-US" b="1"/>
              <a:t>p</a:t>
            </a:r>
            <a:r>
              <a:rPr lang="en-US" baseline="-25000"/>
              <a:t>2 </a:t>
            </a:r>
            <a:r>
              <a:rPr lang="en-US"/>
              <a:t>– </a:t>
            </a:r>
            <a:r>
              <a:rPr lang="en-US" b="1"/>
              <a:t>p</a:t>
            </a:r>
            <a:r>
              <a:rPr lang="en-US" baseline="-2500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4086008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77200" y="6324600"/>
            <a:ext cx="381000" cy="381000"/>
          </a:xfrm>
          <a:prstGeom prst="rect">
            <a:avLst/>
          </a:prstGeom>
          <a:noFill/>
        </p:spPr>
        <p:txBody>
          <a:bodyPr/>
          <a:lstStyle/>
          <a:p>
            <a:pPr lvl="1"/>
            <a:fld id="{C279B131-8A34-4CFC-9D29-A209486DB533}" type="slidenum">
              <a:rPr lang="es-ES"/>
              <a:pPr lvl="1"/>
              <a:t>15</a:t>
            </a:fld>
            <a:endParaRPr lang="es-ES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Parametric Sphere</a:t>
            </a:r>
          </a:p>
        </p:txBody>
      </p:sp>
      <p:sp>
        <p:nvSpPr>
          <p:cNvPr id="29701" name="Oval 4"/>
          <p:cNvSpPr>
            <a:spLocks noChangeArrowheads="1"/>
          </p:cNvSpPr>
          <p:nvPr/>
        </p:nvSpPr>
        <p:spPr bwMode="auto">
          <a:xfrm>
            <a:off x="5715000" y="2743200"/>
            <a:ext cx="1828800" cy="18288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2" name="Oval 5"/>
          <p:cNvSpPr>
            <a:spLocks noChangeArrowheads="1"/>
          </p:cNvSpPr>
          <p:nvPr/>
        </p:nvSpPr>
        <p:spPr bwMode="auto">
          <a:xfrm>
            <a:off x="5715000" y="3505200"/>
            <a:ext cx="1828800" cy="3048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3" name="Oval 7"/>
          <p:cNvSpPr>
            <a:spLocks noChangeArrowheads="1"/>
          </p:cNvSpPr>
          <p:nvPr/>
        </p:nvSpPr>
        <p:spPr bwMode="auto">
          <a:xfrm>
            <a:off x="6324600" y="2743200"/>
            <a:ext cx="609600" cy="18288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4" name="Text Box 8"/>
          <p:cNvSpPr txBox="1">
            <a:spLocks noChangeArrowheads="1"/>
          </p:cNvSpPr>
          <p:nvPr/>
        </p:nvSpPr>
        <p:spPr bwMode="auto">
          <a:xfrm>
            <a:off x="1600200" y="1905000"/>
            <a:ext cx="2730500" cy="11874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/>
              <a:t>x(u,v) = r cos </a:t>
            </a:r>
            <a:r>
              <a:rPr lang="en-US">
                <a:latin typeface="Symbol" charset="2"/>
              </a:rPr>
              <a:t>q</a:t>
            </a:r>
            <a:r>
              <a:rPr lang="en-US"/>
              <a:t> sin </a:t>
            </a:r>
            <a:r>
              <a:rPr lang="en-US">
                <a:latin typeface="Symbol" charset="2"/>
              </a:rPr>
              <a:t>f</a:t>
            </a:r>
          </a:p>
          <a:p>
            <a:r>
              <a:rPr lang="en-US"/>
              <a:t>y(u,v) = r sin </a:t>
            </a:r>
            <a:r>
              <a:rPr lang="en-US">
                <a:latin typeface="Symbol" charset="2"/>
              </a:rPr>
              <a:t>q </a:t>
            </a:r>
            <a:r>
              <a:rPr lang="en-US"/>
              <a:t>sin </a:t>
            </a:r>
            <a:r>
              <a:rPr lang="en-US">
                <a:latin typeface="Symbol" charset="2"/>
              </a:rPr>
              <a:t>f</a:t>
            </a:r>
          </a:p>
          <a:p>
            <a:r>
              <a:rPr lang="en-US"/>
              <a:t>z(u,v) = r cos </a:t>
            </a:r>
            <a:r>
              <a:rPr lang="en-US">
                <a:latin typeface="Symbol" charset="2"/>
              </a:rPr>
              <a:t>f</a:t>
            </a:r>
          </a:p>
        </p:txBody>
      </p:sp>
      <p:sp>
        <p:nvSpPr>
          <p:cNvPr id="29705" name="Text Box 9"/>
          <p:cNvSpPr txBox="1">
            <a:spLocks noChangeArrowheads="1"/>
          </p:cNvSpPr>
          <p:nvPr/>
        </p:nvSpPr>
        <p:spPr bwMode="auto">
          <a:xfrm>
            <a:off x="2057400" y="3505200"/>
            <a:ext cx="1666875" cy="8223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/>
              <a:t>360 </a:t>
            </a:r>
            <a:r>
              <a:rPr lang="en-US">
                <a:sym typeface="Symbol" charset="2"/>
              </a:rPr>
              <a:t> </a:t>
            </a:r>
            <a:r>
              <a:rPr lang="en-US">
                <a:latin typeface="Symbol" charset="2"/>
              </a:rPr>
              <a:t>q</a:t>
            </a:r>
            <a:r>
              <a:rPr lang="en-US"/>
              <a:t>  </a:t>
            </a:r>
            <a:r>
              <a:rPr lang="en-US">
                <a:sym typeface="Symbol" charset="2"/>
              </a:rPr>
              <a:t> </a:t>
            </a:r>
            <a:r>
              <a:rPr lang="en-US"/>
              <a:t>0</a:t>
            </a:r>
          </a:p>
          <a:p>
            <a:r>
              <a:rPr lang="en-US"/>
              <a:t>180 </a:t>
            </a:r>
            <a:r>
              <a:rPr lang="en-US">
                <a:sym typeface="Symbol" charset="2"/>
              </a:rPr>
              <a:t> </a:t>
            </a:r>
            <a:r>
              <a:rPr lang="en-US">
                <a:latin typeface="Symbol" charset="2"/>
              </a:rPr>
              <a:t>f</a:t>
            </a:r>
            <a:r>
              <a:rPr lang="en-US"/>
              <a:t>  </a:t>
            </a:r>
            <a:r>
              <a:rPr lang="en-US">
                <a:sym typeface="Symbol" charset="2"/>
              </a:rPr>
              <a:t> </a:t>
            </a:r>
            <a:r>
              <a:rPr lang="en-US"/>
              <a:t>0</a:t>
            </a:r>
          </a:p>
        </p:txBody>
      </p:sp>
      <p:sp>
        <p:nvSpPr>
          <p:cNvPr id="29706" name="Text Box 10"/>
          <p:cNvSpPr txBox="1">
            <a:spLocks noChangeArrowheads="1"/>
          </p:cNvSpPr>
          <p:nvPr/>
        </p:nvSpPr>
        <p:spPr bwMode="auto">
          <a:xfrm>
            <a:off x="1066800" y="4724400"/>
            <a:ext cx="5033963" cy="8223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pPr>
              <a:buFont typeface="Symbol" charset="2"/>
              <a:buChar char="q"/>
            </a:pPr>
            <a:r>
              <a:rPr lang="en-US"/>
              <a:t> constant: circles of constant longitude</a:t>
            </a:r>
          </a:p>
          <a:p>
            <a:pPr>
              <a:buFont typeface="Symbol" charset="2"/>
              <a:buNone/>
            </a:pPr>
            <a:r>
              <a:rPr lang="en-US">
                <a:latin typeface="Symbol" charset="2"/>
              </a:rPr>
              <a:t>f</a:t>
            </a:r>
            <a:r>
              <a:rPr lang="en-US"/>
              <a:t> constant: circles of constant latitude</a:t>
            </a:r>
          </a:p>
        </p:txBody>
      </p:sp>
      <p:sp>
        <p:nvSpPr>
          <p:cNvPr id="29707" name="Text Box 11"/>
          <p:cNvSpPr txBox="1">
            <a:spLocks noChangeArrowheads="1"/>
          </p:cNvSpPr>
          <p:nvPr/>
        </p:nvSpPr>
        <p:spPr bwMode="auto">
          <a:xfrm>
            <a:off x="1600200" y="5791200"/>
            <a:ext cx="3519488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/>
              <a:t>differentiate to show  </a:t>
            </a:r>
            <a:r>
              <a:rPr lang="en-US" b="1"/>
              <a:t>n</a:t>
            </a:r>
            <a:r>
              <a:rPr lang="en-US"/>
              <a:t> = </a:t>
            </a:r>
            <a:r>
              <a:rPr lang="en-US" b="1"/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16272785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77200" y="6324600"/>
            <a:ext cx="381000" cy="381000"/>
          </a:xfrm>
          <a:prstGeom prst="rect">
            <a:avLst/>
          </a:prstGeom>
          <a:noFill/>
        </p:spPr>
        <p:txBody>
          <a:bodyPr/>
          <a:lstStyle/>
          <a:p>
            <a:pPr lvl="1"/>
            <a:fld id="{64691CF8-9389-4CF3-AD03-B6A41EF660E4}" type="slidenum">
              <a:rPr lang="es-ES"/>
              <a:pPr lvl="1"/>
              <a:t>16</a:t>
            </a:fld>
            <a:endParaRPr lang="es-ES"/>
          </a:p>
        </p:txBody>
      </p:sp>
      <p:sp>
        <p:nvSpPr>
          <p:cNvPr id="30724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Curve Segments</a:t>
            </a:r>
          </a:p>
        </p:txBody>
      </p:sp>
      <p:sp>
        <p:nvSpPr>
          <p:cNvPr id="30725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700" dirty="0" smtClean="0"/>
              <a:t>After normalizing u, each curve is written</a:t>
            </a:r>
            <a:r>
              <a:rPr lang="en-US" sz="2700" b="1" dirty="0" smtClean="0"/>
              <a:t> </a:t>
            </a:r>
            <a:br>
              <a:rPr lang="en-US" sz="2700" b="1" dirty="0" smtClean="0"/>
            </a:br>
            <a:r>
              <a:rPr lang="en-US" sz="2700" b="1" dirty="0" smtClean="0"/>
              <a:t>p</a:t>
            </a:r>
            <a:r>
              <a:rPr lang="en-US" sz="2700" dirty="0" smtClean="0"/>
              <a:t>(u)=[x(u), y(u), z(u)]</a:t>
            </a:r>
            <a:r>
              <a:rPr lang="en-US" sz="2700" baseline="30000" dirty="0" smtClean="0"/>
              <a:t>T</a:t>
            </a:r>
            <a:r>
              <a:rPr lang="en-US" sz="2700" dirty="0" smtClean="0"/>
              <a:t>,   1 </a:t>
            </a:r>
            <a:r>
              <a:rPr lang="en-US" sz="2700" dirty="0" smtClean="0">
                <a:sym typeface="Symbol" charset="2"/>
              </a:rPr>
              <a:t> u  0</a:t>
            </a:r>
          </a:p>
          <a:p>
            <a:r>
              <a:rPr lang="en-US" sz="2700" dirty="0" smtClean="0">
                <a:sym typeface="Symbol" charset="2"/>
              </a:rPr>
              <a:t>In classical numerical methods, we design a single global curve</a:t>
            </a:r>
          </a:p>
          <a:p>
            <a:r>
              <a:rPr lang="en-US" sz="2700" dirty="0" smtClean="0">
                <a:sym typeface="Symbol" charset="2"/>
              </a:rPr>
              <a:t>In computer graphics and CAD, it is better to design small connected curve </a:t>
            </a:r>
            <a:r>
              <a:rPr lang="en-US" sz="2700" i="1" dirty="0" smtClean="0">
                <a:sym typeface="Symbol" charset="2"/>
              </a:rPr>
              <a:t>segments</a:t>
            </a:r>
          </a:p>
        </p:txBody>
      </p:sp>
      <p:sp>
        <p:nvSpPr>
          <p:cNvPr id="30726" name="Freeform 2054"/>
          <p:cNvSpPr>
            <a:spLocks/>
          </p:cNvSpPr>
          <p:nvPr/>
        </p:nvSpPr>
        <p:spPr bwMode="auto">
          <a:xfrm>
            <a:off x="1447800" y="5245100"/>
            <a:ext cx="2057400" cy="469900"/>
          </a:xfrm>
          <a:custGeom>
            <a:avLst/>
            <a:gdLst>
              <a:gd name="T0" fmla="*/ 0 w 1296"/>
              <a:gd name="T1" fmla="*/ 469900 h 296"/>
              <a:gd name="T2" fmla="*/ 838200 w 1296"/>
              <a:gd name="T3" fmla="*/ 12700 h 296"/>
              <a:gd name="T4" fmla="*/ 2057400 w 1296"/>
              <a:gd name="T5" fmla="*/ 393700 h 296"/>
              <a:gd name="T6" fmla="*/ 0 60000 65536"/>
              <a:gd name="T7" fmla="*/ 0 60000 65536"/>
              <a:gd name="T8" fmla="*/ 0 60000 65536"/>
              <a:gd name="T9" fmla="*/ 0 w 1296"/>
              <a:gd name="T10" fmla="*/ 0 h 296"/>
              <a:gd name="T11" fmla="*/ 1296 w 1296"/>
              <a:gd name="T12" fmla="*/ 296 h 2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96" h="296">
                <a:moveTo>
                  <a:pt x="0" y="296"/>
                </a:moveTo>
                <a:cubicBezTo>
                  <a:pt x="156" y="156"/>
                  <a:pt x="312" y="16"/>
                  <a:pt x="528" y="8"/>
                </a:cubicBezTo>
                <a:cubicBezTo>
                  <a:pt x="744" y="0"/>
                  <a:pt x="1020" y="124"/>
                  <a:pt x="1296" y="248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30727" name="Freeform 2056"/>
          <p:cNvSpPr>
            <a:spLocks/>
          </p:cNvSpPr>
          <p:nvPr/>
        </p:nvSpPr>
        <p:spPr bwMode="auto">
          <a:xfrm>
            <a:off x="3505200" y="5638800"/>
            <a:ext cx="2971800" cy="533400"/>
          </a:xfrm>
          <a:custGeom>
            <a:avLst/>
            <a:gdLst>
              <a:gd name="T0" fmla="*/ 0 w 1872"/>
              <a:gd name="T1" fmla="*/ 0 h 336"/>
              <a:gd name="T2" fmla="*/ 1676400 w 1872"/>
              <a:gd name="T3" fmla="*/ 533400 h 336"/>
              <a:gd name="T4" fmla="*/ 2971800 w 1872"/>
              <a:gd name="T5" fmla="*/ 0 h 336"/>
              <a:gd name="T6" fmla="*/ 0 60000 65536"/>
              <a:gd name="T7" fmla="*/ 0 60000 65536"/>
              <a:gd name="T8" fmla="*/ 0 60000 65536"/>
              <a:gd name="T9" fmla="*/ 0 w 1872"/>
              <a:gd name="T10" fmla="*/ 0 h 336"/>
              <a:gd name="T11" fmla="*/ 1872 w 1872"/>
              <a:gd name="T12" fmla="*/ 336 h 3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72" h="336">
                <a:moveTo>
                  <a:pt x="0" y="0"/>
                </a:moveTo>
                <a:cubicBezTo>
                  <a:pt x="372" y="168"/>
                  <a:pt x="744" y="336"/>
                  <a:pt x="1056" y="336"/>
                </a:cubicBezTo>
                <a:cubicBezTo>
                  <a:pt x="1368" y="336"/>
                  <a:pt x="1620" y="168"/>
                  <a:pt x="1872" y="0"/>
                </a:cubicBezTo>
              </a:path>
            </a:pathLst>
          </a:cu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30728" name="Text Box 2057"/>
          <p:cNvSpPr txBox="1">
            <a:spLocks noChangeArrowheads="1"/>
          </p:cNvSpPr>
          <p:nvPr/>
        </p:nvSpPr>
        <p:spPr bwMode="auto">
          <a:xfrm>
            <a:off x="1931988" y="4613275"/>
            <a:ext cx="709612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 b="1"/>
              <a:t>p</a:t>
            </a:r>
            <a:r>
              <a:rPr lang="en-US"/>
              <a:t>(u)</a:t>
            </a:r>
          </a:p>
        </p:txBody>
      </p:sp>
      <p:sp>
        <p:nvSpPr>
          <p:cNvPr id="30729" name="Text Box 2058"/>
          <p:cNvSpPr txBox="1">
            <a:spLocks noChangeArrowheads="1"/>
          </p:cNvSpPr>
          <p:nvPr/>
        </p:nvSpPr>
        <p:spPr bwMode="auto">
          <a:xfrm>
            <a:off x="4876800" y="5334000"/>
            <a:ext cx="70961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 b="1"/>
              <a:t>q</a:t>
            </a:r>
            <a:r>
              <a:rPr lang="en-US"/>
              <a:t>(u)</a:t>
            </a:r>
          </a:p>
        </p:txBody>
      </p:sp>
      <p:sp>
        <p:nvSpPr>
          <p:cNvPr id="30730" name="Oval 2059"/>
          <p:cNvSpPr>
            <a:spLocks noChangeArrowheads="1"/>
          </p:cNvSpPr>
          <p:nvPr/>
        </p:nvSpPr>
        <p:spPr bwMode="auto">
          <a:xfrm>
            <a:off x="3429000" y="5562600"/>
            <a:ext cx="2286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1" name="Oval 2060"/>
          <p:cNvSpPr>
            <a:spLocks noChangeArrowheads="1"/>
          </p:cNvSpPr>
          <p:nvPr/>
        </p:nvSpPr>
        <p:spPr bwMode="auto">
          <a:xfrm>
            <a:off x="1371600" y="5638800"/>
            <a:ext cx="2286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2" name="Oval 2061"/>
          <p:cNvSpPr>
            <a:spLocks noChangeArrowheads="1"/>
          </p:cNvSpPr>
          <p:nvPr/>
        </p:nvSpPr>
        <p:spPr bwMode="auto">
          <a:xfrm>
            <a:off x="6324600" y="5562600"/>
            <a:ext cx="2286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3" name="Text Box 2062"/>
          <p:cNvSpPr txBox="1">
            <a:spLocks noChangeArrowheads="1"/>
          </p:cNvSpPr>
          <p:nvPr/>
        </p:nvSpPr>
        <p:spPr bwMode="auto">
          <a:xfrm>
            <a:off x="685800" y="5486400"/>
            <a:ext cx="70961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 b="1"/>
              <a:t>p</a:t>
            </a:r>
            <a:r>
              <a:rPr lang="en-US"/>
              <a:t>(0)</a:t>
            </a:r>
          </a:p>
        </p:txBody>
      </p:sp>
      <p:sp>
        <p:nvSpPr>
          <p:cNvPr id="30734" name="Text Box 2063"/>
          <p:cNvSpPr txBox="1">
            <a:spLocks noChangeArrowheads="1"/>
          </p:cNvSpPr>
          <p:nvPr/>
        </p:nvSpPr>
        <p:spPr bwMode="auto">
          <a:xfrm>
            <a:off x="6553200" y="5181600"/>
            <a:ext cx="70961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 b="1"/>
              <a:t>q</a:t>
            </a:r>
            <a:r>
              <a:rPr lang="en-US"/>
              <a:t>(1)</a:t>
            </a:r>
          </a:p>
        </p:txBody>
      </p:sp>
      <p:sp>
        <p:nvSpPr>
          <p:cNvPr id="30735" name="Line 2064"/>
          <p:cNvSpPr>
            <a:spLocks noChangeShapeType="1"/>
          </p:cNvSpPr>
          <p:nvPr/>
        </p:nvSpPr>
        <p:spPr bwMode="auto">
          <a:xfrm flipH="1">
            <a:off x="3581400" y="4953000"/>
            <a:ext cx="4572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30736" name="Text Box 2065"/>
          <p:cNvSpPr txBox="1">
            <a:spLocks noChangeArrowheads="1"/>
          </p:cNvSpPr>
          <p:nvPr/>
        </p:nvSpPr>
        <p:spPr bwMode="auto">
          <a:xfrm>
            <a:off x="4038600" y="4495800"/>
            <a:ext cx="280987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/>
              <a:t>join point </a:t>
            </a:r>
            <a:r>
              <a:rPr lang="en-US" b="1"/>
              <a:t>p</a:t>
            </a:r>
            <a:r>
              <a:rPr lang="en-US"/>
              <a:t>(1) = </a:t>
            </a:r>
            <a:r>
              <a:rPr lang="en-US" b="1"/>
              <a:t>q</a:t>
            </a:r>
            <a:r>
              <a:rPr lang="en-US"/>
              <a:t>(0)</a:t>
            </a:r>
          </a:p>
        </p:txBody>
      </p:sp>
    </p:spTree>
    <p:extLst>
      <p:ext uri="{BB962C8B-B14F-4D97-AF65-F5344CB8AC3E}">
        <p14:creationId xmlns:p14="http://schemas.microsoft.com/office/powerpoint/2010/main" val="27084052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0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77200" y="6324600"/>
            <a:ext cx="381000" cy="381000"/>
          </a:xfrm>
          <a:prstGeom prst="rect">
            <a:avLst/>
          </a:prstGeom>
          <a:noFill/>
        </p:spPr>
        <p:txBody>
          <a:bodyPr/>
          <a:lstStyle/>
          <a:p>
            <a:pPr lvl="1"/>
            <a:fld id="{4CCFF592-41DD-4659-9617-23D3EC0CE039}" type="slidenum">
              <a:rPr lang="es-ES"/>
              <a:pPr lvl="1"/>
              <a:t>17</a:t>
            </a:fld>
            <a:endParaRPr lang="es-ES"/>
          </a:p>
        </p:txBody>
      </p:sp>
      <p:sp>
        <p:nvSpPr>
          <p:cNvPr id="317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Parametric Polynomial Curves</a:t>
            </a:r>
          </a:p>
        </p:txBody>
      </p:sp>
      <p:graphicFrame>
        <p:nvGraphicFramePr>
          <p:cNvPr id="31746" name="Object 4"/>
          <p:cNvGraphicFramePr>
            <a:graphicFrameLocks noChangeAspect="1"/>
          </p:cNvGraphicFramePr>
          <p:nvPr/>
        </p:nvGraphicFramePr>
        <p:xfrm>
          <a:off x="795338" y="1676400"/>
          <a:ext cx="2406650" cy="1135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3" imgW="914400" imgH="431640" progId="Equation.3">
                  <p:embed/>
                </p:oleObj>
              </mc:Choice>
              <mc:Fallback>
                <p:oleObj name="Equation" r:id="rId3" imgW="9144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338" y="1676400"/>
                        <a:ext cx="2406650" cy="1135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7" name="Object 6"/>
          <p:cNvGraphicFramePr>
            <a:graphicFrameLocks noChangeAspect="1"/>
          </p:cNvGraphicFramePr>
          <p:nvPr/>
        </p:nvGraphicFramePr>
        <p:xfrm>
          <a:off x="3249613" y="1676400"/>
          <a:ext cx="2506662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5" imgW="952200" imgH="444240" progId="Equation.3">
                  <p:embed/>
                </p:oleObj>
              </mc:Choice>
              <mc:Fallback>
                <p:oleObj name="Equation" r:id="rId5" imgW="95220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9613" y="1676400"/>
                        <a:ext cx="2506662" cy="1168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8" name="Object 7"/>
          <p:cNvGraphicFramePr>
            <a:graphicFrameLocks noChangeAspect="1"/>
          </p:cNvGraphicFramePr>
          <p:nvPr/>
        </p:nvGraphicFramePr>
        <p:xfrm>
          <a:off x="5976938" y="1676400"/>
          <a:ext cx="2506662" cy="1135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7" imgW="952200" imgH="431640" progId="Equation.3">
                  <p:embed/>
                </p:oleObj>
              </mc:Choice>
              <mc:Fallback>
                <p:oleObj name="Equation" r:id="rId7" imgW="9522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6938" y="1676400"/>
                        <a:ext cx="2506662" cy="1135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3" name="Text Box 8"/>
          <p:cNvSpPr txBox="1">
            <a:spLocks noChangeArrowheads="1"/>
          </p:cNvSpPr>
          <p:nvPr/>
        </p:nvSpPr>
        <p:spPr bwMode="auto">
          <a:xfrm>
            <a:off x="762000" y="2971800"/>
            <a:ext cx="6861175" cy="11874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pPr>
              <a:buFontTx/>
              <a:buChar char="•"/>
            </a:pPr>
            <a:r>
              <a:rPr lang="en-US"/>
              <a:t>If N=M=K, we need to determine 3(N+1) coefficients</a:t>
            </a:r>
          </a:p>
          <a:p>
            <a:pPr>
              <a:buFontTx/>
              <a:buChar char="•"/>
            </a:pPr>
            <a:endParaRPr lang="en-US"/>
          </a:p>
          <a:p>
            <a:pPr>
              <a:buFontTx/>
              <a:buChar char="•"/>
            </a:pPr>
            <a:r>
              <a:rPr lang="en-US"/>
              <a:t>Equivalently we need 3(N+1) independent conditions</a:t>
            </a:r>
          </a:p>
        </p:txBody>
      </p:sp>
      <p:sp>
        <p:nvSpPr>
          <p:cNvPr id="31754" name="Text Box 9"/>
          <p:cNvSpPr txBox="1">
            <a:spLocks noChangeArrowheads="1"/>
          </p:cNvSpPr>
          <p:nvPr/>
        </p:nvSpPr>
        <p:spPr bwMode="auto">
          <a:xfrm>
            <a:off x="762000" y="4343400"/>
            <a:ext cx="7096125" cy="8223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pPr>
              <a:buFontTx/>
              <a:buChar char="•"/>
            </a:pPr>
            <a:r>
              <a:rPr lang="en-US"/>
              <a:t>Noting that the curves for x, y and z are independent,</a:t>
            </a:r>
          </a:p>
          <a:p>
            <a:r>
              <a:rPr lang="en-US"/>
              <a:t>we can define each independently in an identical manner</a:t>
            </a:r>
          </a:p>
        </p:txBody>
      </p:sp>
      <p:sp>
        <p:nvSpPr>
          <p:cNvPr id="31755" name="Text Box 10"/>
          <p:cNvSpPr txBox="1">
            <a:spLocks noChangeArrowheads="1"/>
          </p:cNvSpPr>
          <p:nvPr/>
        </p:nvSpPr>
        <p:spPr bwMode="auto">
          <a:xfrm>
            <a:off x="914400" y="5334000"/>
            <a:ext cx="4613275" cy="8223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pPr>
              <a:buFontTx/>
              <a:buChar char="•"/>
            </a:pPr>
            <a:r>
              <a:rPr lang="en-US"/>
              <a:t>We will use the form                       </a:t>
            </a:r>
          </a:p>
          <a:p>
            <a:r>
              <a:rPr lang="en-US"/>
              <a:t>where p can be any of x, y, z </a:t>
            </a:r>
          </a:p>
        </p:txBody>
      </p:sp>
      <p:graphicFrame>
        <p:nvGraphicFramePr>
          <p:cNvPr id="31749" name="Object 11"/>
          <p:cNvGraphicFramePr>
            <a:graphicFrameLocks noChangeAspect="1"/>
          </p:cNvGraphicFramePr>
          <p:nvPr/>
        </p:nvGraphicFramePr>
        <p:xfrm>
          <a:off x="3836988" y="5105400"/>
          <a:ext cx="2001837" cy="94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Equation" r:id="rId9" imgW="914400" imgH="431640" progId="Equation.3">
                  <p:embed/>
                </p:oleObj>
              </mc:Choice>
              <mc:Fallback>
                <p:oleObj name="Equation" r:id="rId9" imgW="9144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6988" y="5105400"/>
                        <a:ext cx="2001837" cy="944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234637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77200" y="6324600"/>
            <a:ext cx="381000" cy="381000"/>
          </a:xfrm>
          <a:prstGeom prst="rect">
            <a:avLst/>
          </a:prstGeom>
          <a:noFill/>
        </p:spPr>
        <p:txBody>
          <a:bodyPr/>
          <a:lstStyle/>
          <a:p>
            <a:pPr lvl="1"/>
            <a:fld id="{30FF166B-54E0-418A-923D-A77492BAE0BA}" type="slidenum">
              <a:rPr lang="es-ES"/>
              <a:pPr lvl="1"/>
              <a:t>18</a:t>
            </a:fld>
            <a:endParaRPr lang="es-ES"/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Polynomials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Easy to evaluate</a:t>
            </a:r>
          </a:p>
          <a:p>
            <a:r>
              <a:rPr lang="en-US" smtClean="0"/>
              <a:t>Continuous and differentiable everywhere</a:t>
            </a:r>
          </a:p>
          <a:p>
            <a:pPr lvl="1"/>
            <a:r>
              <a:rPr lang="en-US" smtClean="0"/>
              <a:t>Must worry about continuity at join points including continuity of derivatives</a:t>
            </a:r>
          </a:p>
        </p:txBody>
      </p:sp>
      <p:sp>
        <p:nvSpPr>
          <p:cNvPr id="32774" name="Freeform 4"/>
          <p:cNvSpPr>
            <a:spLocks/>
          </p:cNvSpPr>
          <p:nvPr/>
        </p:nvSpPr>
        <p:spPr bwMode="auto">
          <a:xfrm>
            <a:off x="1676400" y="4559300"/>
            <a:ext cx="2057400" cy="469900"/>
          </a:xfrm>
          <a:custGeom>
            <a:avLst/>
            <a:gdLst>
              <a:gd name="T0" fmla="*/ 0 w 1296"/>
              <a:gd name="T1" fmla="*/ 469900 h 296"/>
              <a:gd name="T2" fmla="*/ 838200 w 1296"/>
              <a:gd name="T3" fmla="*/ 12700 h 296"/>
              <a:gd name="T4" fmla="*/ 2057400 w 1296"/>
              <a:gd name="T5" fmla="*/ 393700 h 296"/>
              <a:gd name="T6" fmla="*/ 0 60000 65536"/>
              <a:gd name="T7" fmla="*/ 0 60000 65536"/>
              <a:gd name="T8" fmla="*/ 0 60000 65536"/>
              <a:gd name="T9" fmla="*/ 0 w 1296"/>
              <a:gd name="T10" fmla="*/ 0 h 296"/>
              <a:gd name="T11" fmla="*/ 1296 w 1296"/>
              <a:gd name="T12" fmla="*/ 296 h 2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96" h="296">
                <a:moveTo>
                  <a:pt x="0" y="296"/>
                </a:moveTo>
                <a:cubicBezTo>
                  <a:pt x="156" y="156"/>
                  <a:pt x="312" y="16"/>
                  <a:pt x="528" y="8"/>
                </a:cubicBezTo>
                <a:cubicBezTo>
                  <a:pt x="744" y="0"/>
                  <a:pt x="1020" y="124"/>
                  <a:pt x="1296" y="248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32775" name="Freeform 5"/>
          <p:cNvSpPr>
            <a:spLocks/>
          </p:cNvSpPr>
          <p:nvPr/>
        </p:nvSpPr>
        <p:spPr bwMode="auto">
          <a:xfrm flipV="1">
            <a:off x="3733800" y="4419600"/>
            <a:ext cx="2971800" cy="533400"/>
          </a:xfrm>
          <a:custGeom>
            <a:avLst/>
            <a:gdLst>
              <a:gd name="T0" fmla="*/ 0 w 1872"/>
              <a:gd name="T1" fmla="*/ 0 h 336"/>
              <a:gd name="T2" fmla="*/ 1676400 w 1872"/>
              <a:gd name="T3" fmla="*/ 533400 h 336"/>
              <a:gd name="T4" fmla="*/ 2971800 w 1872"/>
              <a:gd name="T5" fmla="*/ 0 h 336"/>
              <a:gd name="T6" fmla="*/ 0 60000 65536"/>
              <a:gd name="T7" fmla="*/ 0 60000 65536"/>
              <a:gd name="T8" fmla="*/ 0 60000 65536"/>
              <a:gd name="T9" fmla="*/ 0 w 1872"/>
              <a:gd name="T10" fmla="*/ 0 h 336"/>
              <a:gd name="T11" fmla="*/ 1872 w 1872"/>
              <a:gd name="T12" fmla="*/ 336 h 3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72" h="336">
                <a:moveTo>
                  <a:pt x="0" y="0"/>
                </a:moveTo>
                <a:cubicBezTo>
                  <a:pt x="372" y="168"/>
                  <a:pt x="744" y="336"/>
                  <a:pt x="1056" y="336"/>
                </a:cubicBezTo>
                <a:cubicBezTo>
                  <a:pt x="1368" y="336"/>
                  <a:pt x="1620" y="168"/>
                  <a:pt x="1872" y="0"/>
                </a:cubicBezTo>
              </a:path>
            </a:pathLst>
          </a:cu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32776" name="Text Box 6"/>
          <p:cNvSpPr txBox="1">
            <a:spLocks noChangeArrowheads="1"/>
          </p:cNvSpPr>
          <p:nvPr/>
        </p:nvSpPr>
        <p:spPr bwMode="auto">
          <a:xfrm>
            <a:off x="2160588" y="3927475"/>
            <a:ext cx="709612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 b="1"/>
              <a:t>p</a:t>
            </a:r>
            <a:r>
              <a:rPr lang="en-US"/>
              <a:t>(u)</a:t>
            </a:r>
          </a:p>
        </p:txBody>
      </p:sp>
      <p:sp>
        <p:nvSpPr>
          <p:cNvPr id="32777" name="Text Box 7"/>
          <p:cNvSpPr txBox="1">
            <a:spLocks noChangeArrowheads="1"/>
          </p:cNvSpPr>
          <p:nvPr/>
        </p:nvSpPr>
        <p:spPr bwMode="auto">
          <a:xfrm>
            <a:off x="5105400" y="4648200"/>
            <a:ext cx="70961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 b="1"/>
              <a:t>q</a:t>
            </a:r>
            <a:r>
              <a:rPr lang="en-US"/>
              <a:t>(u)</a:t>
            </a:r>
          </a:p>
        </p:txBody>
      </p:sp>
      <p:sp>
        <p:nvSpPr>
          <p:cNvPr id="32778" name="Line 13"/>
          <p:cNvSpPr>
            <a:spLocks noChangeShapeType="1"/>
          </p:cNvSpPr>
          <p:nvPr/>
        </p:nvSpPr>
        <p:spPr bwMode="auto">
          <a:xfrm flipH="1" flipV="1">
            <a:off x="3733800" y="5029200"/>
            <a:ext cx="304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32779" name="Text Box 14"/>
          <p:cNvSpPr txBox="1">
            <a:spLocks noChangeArrowheads="1"/>
          </p:cNvSpPr>
          <p:nvPr/>
        </p:nvSpPr>
        <p:spPr bwMode="auto">
          <a:xfrm>
            <a:off x="3657600" y="5486400"/>
            <a:ext cx="2809875" cy="8223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/>
              <a:t>join point </a:t>
            </a:r>
            <a:r>
              <a:rPr lang="en-US" b="1"/>
              <a:t>p</a:t>
            </a:r>
            <a:r>
              <a:rPr lang="en-US"/>
              <a:t>(1) = </a:t>
            </a:r>
            <a:r>
              <a:rPr lang="en-US" b="1"/>
              <a:t>q</a:t>
            </a:r>
            <a:r>
              <a:rPr lang="en-US"/>
              <a:t>(0)</a:t>
            </a:r>
          </a:p>
          <a:p>
            <a:r>
              <a:rPr lang="en-US"/>
              <a:t>but </a:t>
            </a:r>
            <a:r>
              <a:rPr lang="en-US" b="1"/>
              <a:t>p’</a:t>
            </a:r>
            <a:r>
              <a:rPr lang="en-US"/>
              <a:t>(1) </a:t>
            </a:r>
            <a:r>
              <a:rPr lang="en-US">
                <a:sym typeface="Symbol" charset="2"/>
              </a:rPr>
              <a:t></a:t>
            </a:r>
            <a:r>
              <a:rPr lang="en-US"/>
              <a:t> </a:t>
            </a:r>
            <a:r>
              <a:rPr lang="en-US" b="1"/>
              <a:t>q’</a:t>
            </a:r>
            <a:r>
              <a:rPr lang="en-US"/>
              <a:t>(0)</a:t>
            </a:r>
          </a:p>
        </p:txBody>
      </p:sp>
    </p:spTree>
    <p:extLst>
      <p:ext uri="{BB962C8B-B14F-4D97-AF65-F5344CB8AC3E}">
        <p14:creationId xmlns:p14="http://schemas.microsoft.com/office/powerpoint/2010/main" val="27647809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77200" y="6324600"/>
            <a:ext cx="381000" cy="381000"/>
          </a:xfrm>
          <a:prstGeom prst="rect">
            <a:avLst/>
          </a:prstGeom>
          <a:noFill/>
        </p:spPr>
        <p:txBody>
          <a:bodyPr/>
          <a:lstStyle/>
          <a:p>
            <a:pPr lvl="1"/>
            <a:fld id="{FEFC4F77-77BB-4FEB-BC50-B82A1E8DB73A}" type="slidenum">
              <a:rPr lang="es-ES"/>
              <a:pPr lvl="1"/>
              <a:t>19</a:t>
            </a:fld>
            <a:endParaRPr lang="es-ES"/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Cubic Parametric Polynomials</a:t>
            </a:r>
          </a:p>
        </p:txBody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153400" cy="4724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700" dirty="0" smtClean="0"/>
              <a:t>N=M=L=3, gives balance between ease of evaluation and flexibility in design</a:t>
            </a:r>
          </a:p>
          <a:p>
            <a:pPr>
              <a:lnSpc>
                <a:spcPct val="90000"/>
              </a:lnSpc>
            </a:pPr>
            <a:endParaRPr lang="en-US" sz="2700" dirty="0" smtClean="0"/>
          </a:p>
          <a:p>
            <a:pPr>
              <a:lnSpc>
                <a:spcPct val="90000"/>
              </a:lnSpc>
            </a:pPr>
            <a:endParaRPr lang="en-US" sz="2700" dirty="0" smtClean="0"/>
          </a:p>
          <a:p>
            <a:pPr>
              <a:lnSpc>
                <a:spcPct val="90000"/>
              </a:lnSpc>
            </a:pPr>
            <a:r>
              <a:rPr lang="en-US" sz="2700" dirty="0" smtClean="0"/>
              <a:t>Four coefficients to determine for each of </a:t>
            </a:r>
            <a:r>
              <a:rPr lang="en-US" sz="2700" dirty="0" smtClean="0">
                <a:latin typeface="Times New Roman" charset="0"/>
              </a:rPr>
              <a:t>x, y</a:t>
            </a:r>
            <a:r>
              <a:rPr lang="en-US" sz="2700" dirty="0" smtClean="0"/>
              <a:t> and </a:t>
            </a:r>
            <a:r>
              <a:rPr lang="en-US" sz="2700" dirty="0" smtClean="0">
                <a:latin typeface="Times New Roman" charset="0"/>
              </a:rPr>
              <a:t>z</a:t>
            </a:r>
          </a:p>
          <a:p>
            <a:pPr>
              <a:lnSpc>
                <a:spcPct val="90000"/>
              </a:lnSpc>
            </a:pPr>
            <a:r>
              <a:rPr lang="en-US" sz="2700" dirty="0" smtClean="0"/>
              <a:t>Seek four independent conditions for various values of u resulting in 4 equations in 4 unknowns for each</a:t>
            </a:r>
            <a:r>
              <a:rPr lang="en-US" sz="2700" dirty="0" smtClean="0">
                <a:latin typeface="Times New Roman" charset="0"/>
              </a:rPr>
              <a:t> </a:t>
            </a:r>
            <a:r>
              <a:rPr lang="en-US" sz="2700" dirty="0" smtClean="0"/>
              <a:t>of</a:t>
            </a:r>
            <a:r>
              <a:rPr lang="en-US" sz="2700" dirty="0" smtClean="0">
                <a:latin typeface="Times New Roman" charset="0"/>
              </a:rPr>
              <a:t> x, y </a:t>
            </a:r>
            <a:r>
              <a:rPr lang="en-US" sz="2700" dirty="0" smtClean="0"/>
              <a:t>and</a:t>
            </a:r>
            <a:r>
              <a:rPr lang="en-US" sz="2700" dirty="0" smtClean="0">
                <a:latin typeface="Times New Roman" charset="0"/>
              </a:rPr>
              <a:t> z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Conditions are a mixture of continuity requirements at the join points and conditions for fitting the data </a:t>
            </a:r>
          </a:p>
        </p:txBody>
      </p:sp>
      <p:graphicFrame>
        <p:nvGraphicFramePr>
          <p:cNvPr id="33794" name="Object 4"/>
          <p:cNvGraphicFramePr>
            <a:graphicFrameLocks noChangeAspect="1"/>
          </p:cNvGraphicFramePr>
          <p:nvPr/>
        </p:nvGraphicFramePr>
        <p:xfrm>
          <a:off x="3308350" y="2133600"/>
          <a:ext cx="2406650" cy="1135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3" imgW="914400" imgH="431640" progId="Equation.3">
                  <p:embed/>
                </p:oleObj>
              </mc:Choice>
              <mc:Fallback>
                <p:oleObj name="Equation" r:id="rId3" imgW="9144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8350" y="2133600"/>
                        <a:ext cx="2406650" cy="1135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87627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Disclaimer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 smtClean="0"/>
              <a:t>These slides can only be used as study material for the class 470 at ASU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The slides cannot be distributed or used for another purpose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77200" y="6324600"/>
            <a:ext cx="381000" cy="381000"/>
          </a:xfrm>
          <a:prstGeom prst="rect">
            <a:avLst/>
          </a:prstGeom>
          <a:noFill/>
        </p:spPr>
        <p:txBody>
          <a:bodyPr/>
          <a:lstStyle/>
          <a:p>
            <a:pPr lvl="1"/>
            <a:fld id="{67B1BCC4-D718-4852-917C-FCDFF9B4EA73}" type="slidenum">
              <a:rPr lang="es-ES"/>
              <a:pPr lvl="1"/>
              <a:t>20</a:t>
            </a:fld>
            <a:endParaRPr lang="es-ES"/>
          </a:p>
        </p:txBody>
      </p:sp>
      <p:sp>
        <p:nvSpPr>
          <p:cNvPr id="34821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228600"/>
            <a:ext cx="6248400" cy="1066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mtClean="0"/>
              <a:t>Cubic Polynomial Surfaces</a:t>
            </a:r>
          </a:p>
        </p:txBody>
      </p:sp>
      <p:graphicFrame>
        <p:nvGraphicFramePr>
          <p:cNvPr id="34818" name="Object 0"/>
          <p:cNvGraphicFramePr>
            <a:graphicFrameLocks noChangeAspect="1"/>
          </p:cNvGraphicFramePr>
          <p:nvPr/>
        </p:nvGraphicFramePr>
        <p:xfrm>
          <a:off x="2057400" y="2819400"/>
          <a:ext cx="3543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3" imgW="1346040" imgH="444240" progId="Equation.3">
                  <p:embed/>
                </p:oleObj>
              </mc:Choice>
              <mc:Fallback>
                <p:oleObj name="Equation" r:id="rId3" imgW="134604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819400"/>
                        <a:ext cx="3543300" cy="1168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2" name="Text Box 6"/>
          <p:cNvSpPr txBox="1">
            <a:spLocks noChangeArrowheads="1"/>
          </p:cNvSpPr>
          <p:nvPr/>
        </p:nvSpPr>
        <p:spPr bwMode="auto">
          <a:xfrm>
            <a:off x="1828800" y="1905000"/>
            <a:ext cx="4567238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 sz="2800" b="1"/>
              <a:t>p</a:t>
            </a:r>
            <a:r>
              <a:rPr lang="en-US" sz="2800"/>
              <a:t>(u,v)=[x(u,v), y(u,v), z(u,v)]</a:t>
            </a:r>
            <a:r>
              <a:rPr lang="en-US" sz="2800" baseline="30000"/>
              <a:t>T</a:t>
            </a:r>
          </a:p>
        </p:txBody>
      </p:sp>
      <p:sp>
        <p:nvSpPr>
          <p:cNvPr id="34823" name="Text Box 7"/>
          <p:cNvSpPr txBox="1">
            <a:spLocks noChangeArrowheads="1"/>
          </p:cNvSpPr>
          <p:nvPr/>
        </p:nvSpPr>
        <p:spPr bwMode="auto">
          <a:xfrm>
            <a:off x="1371600" y="2514600"/>
            <a:ext cx="1100138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>
                <a:latin typeface="Arial" charset="0"/>
              </a:rPr>
              <a:t>where </a:t>
            </a:r>
          </a:p>
        </p:txBody>
      </p:sp>
      <p:sp>
        <p:nvSpPr>
          <p:cNvPr id="34824" name="Text Box 8"/>
          <p:cNvSpPr txBox="1">
            <a:spLocks noChangeArrowheads="1"/>
          </p:cNvSpPr>
          <p:nvPr/>
        </p:nvSpPr>
        <p:spPr bwMode="auto">
          <a:xfrm>
            <a:off x="1328738" y="4114800"/>
            <a:ext cx="2622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/>
              <a:t>p </a:t>
            </a:r>
            <a:r>
              <a:rPr lang="en-US">
                <a:latin typeface="Arial" charset="0"/>
              </a:rPr>
              <a:t>is any of</a:t>
            </a:r>
            <a:r>
              <a:rPr lang="en-US"/>
              <a:t> x, y or z</a:t>
            </a:r>
          </a:p>
        </p:txBody>
      </p:sp>
      <p:sp>
        <p:nvSpPr>
          <p:cNvPr id="34825" name="Text Box 9"/>
          <p:cNvSpPr txBox="1">
            <a:spLocks noChangeArrowheads="1"/>
          </p:cNvSpPr>
          <p:nvPr/>
        </p:nvSpPr>
        <p:spPr bwMode="auto">
          <a:xfrm>
            <a:off x="1057275" y="5029200"/>
            <a:ext cx="5335756" cy="64633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 dirty="0">
                <a:latin typeface="Arial" charset="0"/>
              </a:rPr>
              <a:t>Need 48 coefficients </a:t>
            </a:r>
            <a:r>
              <a:rPr lang="en-US" dirty="0" smtClean="0">
                <a:latin typeface="Arial" charset="0"/>
              </a:rPr>
              <a:t>(3 </a:t>
            </a:r>
            <a:r>
              <a:rPr lang="en-US" dirty="0">
                <a:latin typeface="Arial" charset="0"/>
              </a:rPr>
              <a:t>independent sets of 16) to </a:t>
            </a:r>
          </a:p>
          <a:p>
            <a:r>
              <a:rPr lang="en-US" dirty="0">
                <a:latin typeface="Arial" charset="0"/>
              </a:rPr>
              <a:t>determine a surface patch</a:t>
            </a:r>
          </a:p>
        </p:txBody>
      </p:sp>
    </p:spTree>
    <p:extLst>
      <p:ext uri="{BB962C8B-B14F-4D97-AF65-F5344CB8AC3E}">
        <p14:creationId xmlns:p14="http://schemas.microsoft.com/office/powerpoint/2010/main" val="22239597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Interpolating Curve</a:t>
            </a:r>
          </a:p>
        </p:txBody>
      </p:sp>
      <p:sp>
        <p:nvSpPr>
          <p:cNvPr id="18437" name="Freeform 6"/>
          <p:cNvSpPr>
            <a:spLocks/>
          </p:cNvSpPr>
          <p:nvPr/>
        </p:nvSpPr>
        <p:spPr bwMode="auto">
          <a:xfrm>
            <a:off x="2514600" y="1981200"/>
            <a:ext cx="3886200" cy="1181100"/>
          </a:xfrm>
          <a:custGeom>
            <a:avLst/>
            <a:gdLst>
              <a:gd name="T0" fmla="*/ 0 w 2448"/>
              <a:gd name="T1" fmla="*/ 680 h 744"/>
              <a:gd name="T2" fmla="*/ 720 w 2448"/>
              <a:gd name="T3" fmla="*/ 8 h 744"/>
              <a:gd name="T4" fmla="*/ 1680 w 2448"/>
              <a:gd name="T5" fmla="*/ 728 h 744"/>
              <a:gd name="T6" fmla="*/ 2448 w 2448"/>
              <a:gd name="T7" fmla="*/ 104 h 744"/>
              <a:gd name="T8" fmla="*/ 0 60000 65536"/>
              <a:gd name="T9" fmla="*/ 0 60000 65536"/>
              <a:gd name="T10" fmla="*/ 0 60000 65536"/>
              <a:gd name="T11" fmla="*/ 0 60000 65536"/>
              <a:gd name="T12" fmla="*/ 0 w 2448"/>
              <a:gd name="T13" fmla="*/ 0 h 744"/>
              <a:gd name="T14" fmla="*/ 2448 w 2448"/>
              <a:gd name="T15" fmla="*/ 744 h 7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48" h="744">
                <a:moveTo>
                  <a:pt x="0" y="680"/>
                </a:moveTo>
                <a:cubicBezTo>
                  <a:pt x="220" y="340"/>
                  <a:pt x="440" y="0"/>
                  <a:pt x="720" y="8"/>
                </a:cubicBezTo>
                <a:cubicBezTo>
                  <a:pt x="1000" y="16"/>
                  <a:pt x="1392" y="712"/>
                  <a:pt x="1680" y="728"/>
                </a:cubicBezTo>
                <a:cubicBezTo>
                  <a:pt x="1968" y="744"/>
                  <a:pt x="2208" y="424"/>
                  <a:pt x="2448" y="104"/>
                </a:cubicBezTo>
              </a:path>
            </a:pathLst>
          </a:cu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18438" name="Oval 7"/>
          <p:cNvSpPr>
            <a:spLocks noChangeArrowheads="1"/>
          </p:cNvSpPr>
          <p:nvPr/>
        </p:nvSpPr>
        <p:spPr bwMode="auto">
          <a:xfrm>
            <a:off x="2438400" y="2971800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9" name="Oval 8"/>
          <p:cNvSpPr>
            <a:spLocks noChangeArrowheads="1"/>
          </p:cNvSpPr>
          <p:nvPr/>
        </p:nvSpPr>
        <p:spPr bwMode="auto">
          <a:xfrm>
            <a:off x="3505200" y="1905000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0" name="Oval 9"/>
          <p:cNvSpPr>
            <a:spLocks noChangeArrowheads="1"/>
          </p:cNvSpPr>
          <p:nvPr/>
        </p:nvSpPr>
        <p:spPr bwMode="auto">
          <a:xfrm>
            <a:off x="5029200" y="3048000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1" name="Oval 10"/>
          <p:cNvSpPr>
            <a:spLocks noChangeArrowheads="1"/>
          </p:cNvSpPr>
          <p:nvPr/>
        </p:nvSpPr>
        <p:spPr bwMode="auto">
          <a:xfrm>
            <a:off x="6248400" y="2133600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2" name="Text Box 11"/>
          <p:cNvSpPr txBox="1">
            <a:spLocks noChangeArrowheads="1"/>
          </p:cNvSpPr>
          <p:nvPr/>
        </p:nvSpPr>
        <p:spPr bwMode="auto">
          <a:xfrm>
            <a:off x="2209800" y="3200400"/>
            <a:ext cx="45561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 b="1"/>
              <a:t>p</a:t>
            </a:r>
            <a:r>
              <a:rPr lang="en-US" baseline="-25000"/>
              <a:t>0</a:t>
            </a:r>
          </a:p>
        </p:txBody>
      </p:sp>
      <p:sp>
        <p:nvSpPr>
          <p:cNvPr id="18443" name="Text Box 12"/>
          <p:cNvSpPr txBox="1">
            <a:spLocks noChangeArrowheads="1"/>
          </p:cNvSpPr>
          <p:nvPr/>
        </p:nvSpPr>
        <p:spPr bwMode="auto">
          <a:xfrm>
            <a:off x="3429000" y="2057400"/>
            <a:ext cx="45561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 b="1"/>
              <a:t>p</a:t>
            </a:r>
            <a:r>
              <a:rPr lang="en-US" baseline="-25000"/>
              <a:t>1</a:t>
            </a:r>
          </a:p>
        </p:txBody>
      </p:sp>
      <p:sp>
        <p:nvSpPr>
          <p:cNvPr id="18444" name="Text Box 13"/>
          <p:cNvSpPr txBox="1">
            <a:spLocks noChangeArrowheads="1"/>
          </p:cNvSpPr>
          <p:nvPr/>
        </p:nvSpPr>
        <p:spPr bwMode="auto">
          <a:xfrm>
            <a:off x="4953000" y="3276600"/>
            <a:ext cx="45561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 b="1"/>
              <a:t>p</a:t>
            </a:r>
            <a:r>
              <a:rPr lang="en-US" baseline="-25000"/>
              <a:t>2</a:t>
            </a:r>
          </a:p>
        </p:txBody>
      </p:sp>
      <p:sp>
        <p:nvSpPr>
          <p:cNvPr id="18445" name="Text Box 14"/>
          <p:cNvSpPr txBox="1">
            <a:spLocks noChangeArrowheads="1"/>
          </p:cNvSpPr>
          <p:nvPr/>
        </p:nvSpPr>
        <p:spPr bwMode="auto">
          <a:xfrm>
            <a:off x="6477000" y="2133600"/>
            <a:ext cx="45561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 b="1"/>
              <a:t>p</a:t>
            </a:r>
            <a:r>
              <a:rPr lang="en-US" baseline="-25000"/>
              <a:t>3</a:t>
            </a:r>
          </a:p>
        </p:txBody>
      </p:sp>
      <p:sp>
        <p:nvSpPr>
          <p:cNvPr id="18446" name="Text Box 15"/>
          <p:cNvSpPr txBox="1">
            <a:spLocks noChangeArrowheads="1"/>
          </p:cNvSpPr>
          <p:nvPr/>
        </p:nvSpPr>
        <p:spPr bwMode="auto">
          <a:xfrm>
            <a:off x="1371600" y="4038600"/>
            <a:ext cx="6121400" cy="15525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/>
              <a:t>Given four data (control) points </a:t>
            </a:r>
            <a:r>
              <a:rPr lang="en-US" b="1"/>
              <a:t>p</a:t>
            </a:r>
            <a:r>
              <a:rPr lang="en-US" baseline="-25000"/>
              <a:t>0</a:t>
            </a:r>
            <a:r>
              <a:rPr lang="en-US"/>
              <a:t> ,</a:t>
            </a:r>
            <a:r>
              <a:rPr lang="en-US" baseline="-25000"/>
              <a:t> </a:t>
            </a:r>
            <a:r>
              <a:rPr lang="en-US" b="1"/>
              <a:t>p</a:t>
            </a:r>
            <a:r>
              <a:rPr lang="en-US" baseline="-25000"/>
              <a:t>1 </a:t>
            </a:r>
            <a:r>
              <a:rPr lang="en-US"/>
              <a:t>,</a:t>
            </a:r>
            <a:r>
              <a:rPr lang="en-US" b="1"/>
              <a:t>p</a:t>
            </a:r>
            <a:r>
              <a:rPr lang="en-US" baseline="-25000"/>
              <a:t>2</a:t>
            </a:r>
            <a:r>
              <a:rPr lang="en-US"/>
              <a:t> ,</a:t>
            </a:r>
            <a:r>
              <a:rPr lang="en-US" baseline="-25000"/>
              <a:t> </a:t>
            </a:r>
            <a:r>
              <a:rPr lang="en-US" b="1"/>
              <a:t>p</a:t>
            </a:r>
            <a:r>
              <a:rPr lang="en-US" baseline="-25000"/>
              <a:t>3</a:t>
            </a:r>
          </a:p>
          <a:p>
            <a:r>
              <a:rPr lang="en-US"/>
              <a:t>determine cubic </a:t>
            </a:r>
            <a:r>
              <a:rPr lang="en-US" b="1"/>
              <a:t>p</a:t>
            </a:r>
            <a:r>
              <a:rPr lang="en-US"/>
              <a:t>(u) which passes through them</a:t>
            </a:r>
          </a:p>
          <a:p>
            <a:endParaRPr lang="en-US"/>
          </a:p>
          <a:p>
            <a:r>
              <a:rPr lang="en-US"/>
              <a:t>Must find </a:t>
            </a:r>
            <a:r>
              <a:rPr lang="en-US" b="1"/>
              <a:t>c</a:t>
            </a:r>
            <a:r>
              <a:rPr lang="en-US" baseline="-25000"/>
              <a:t>0</a:t>
            </a:r>
            <a:r>
              <a:rPr lang="en-US"/>
              <a:t> ,</a:t>
            </a:r>
            <a:r>
              <a:rPr lang="en-US" b="1"/>
              <a:t>c</a:t>
            </a:r>
            <a:r>
              <a:rPr lang="en-US" baseline="-25000"/>
              <a:t>1 </a:t>
            </a:r>
            <a:r>
              <a:rPr lang="en-US"/>
              <a:t>,</a:t>
            </a:r>
            <a:r>
              <a:rPr lang="en-US" b="1"/>
              <a:t>c</a:t>
            </a:r>
            <a:r>
              <a:rPr lang="en-US" baseline="-25000"/>
              <a:t>2</a:t>
            </a:r>
            <a:r>
              <a:rPr lang="en-US"/>
              <a:t> ,</a:t>
            </a:r>
            <a:r>
              <a:rPr lang="en-US" baseline="-25000"/>
              <a:t> </a:t>
            </a:r>
            <a:r>
              <a:rPr lang="en-US" b="1"/>
              <a:t>c</a:t>
            </a:r>
            <a:r>
              <a:rPr lang="en-US" baseline="-2500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9852244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Interpolation Equations</a:t>
            </a:r>
          </a:p>
        </p:txBody>
      </p:sp>
      <p:sp>
        <p:nvSpPr>
          <p:cNvPr id="19462" name="Text Box 4"/>
          <p:cNvSpPr txBox="1">
            <a:spLocks noChangeArrowheads="1"/>
          </p:cNvSpPr>
          <p:nvPr/>
        </p:nvSpPr>
        <p:spPr bwMode="auto">
          <a:xfrm>
            <a:off x="990600" y="1752600"/>
            <a:ext cx="690721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>
                <a:latin typeface="Arial" charset="0"/>
              </a:rPr>
              <a:t>apply the interpolating conditions at</a:t>
            </a:r>
            <a:r>
              <a:rPr lang="en-US"/>
              <a:t> u=0, 1/3, 2/3, 1</a:t>
            </a:r>
          </a:p>
        </p:txBody>
      </p:sp>
      <p:sp>
        <p:nvSpPr>
          <p:cNvPr id="19463" name="Text Box 5"/>
          <p:cNvSpPr txBox="1">
            <a:spLocks noChangeArrowheads="1"/>
          </p:cNvSpPr>
          <p:nvPr/>
        </p:nvSpPr>
        <p:spPr bwMode="auto">
          <a:xfrm>
            <a:off x="1600200" y="2209800"/>
            <a:ext cx="4965700" cy="15525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0</a:t>
            </a:r>
            <a:r>
              <a:rPr lang="en-US"/>
              <a:t>=p(0)=c</a:t>
            </a:r>
            <a:r>
              <a:rPr lang="en-US" baseline="-25000"/>
              <a:t>0</a:t>
            </a:r>
          </a:p>
          <a:p>
            <a:r>
              <a:rPr lang="en-US"/>
              <a:t>p</a:t>
            </a:r>
            <a:r>
              <a:rPr lang="en-US" baseline="-25000"/>
              <a:t>1</a:t>
            </a:r>
            <a:r>
              <a:rPr lang="en-US"/>
              <a:t>=p(1/3)=c</a:t>
            </a:r>
            <a:r>
              <a:rPr lang="en-US" baseline="-25000"/>
              <a:t>0</a:t>
            </a:r>
            <a:r>
              <a:rPr lang="en-US"/>
              <a:t>+(1/3)c</a:t>
            </a:r>
            <a:r>
              <a:rPr lang="en-US" baseline="-25000"/>
              <a:t>1</a:t>
            </a:r>
            <a:r>
              <a:rPr lang="en-US"/>
              <a:t>+(1/3)</a:t>
            </a:r>
            <a:r>
              <a:rPr lang="en-US" baseline="30000"/>
              <a:t>2</a:t>
            </a:r>
            <a:r>
              <a:rPr lang="en-US"/>
              <a:t>c</a:t>
            </a:r>
            <a:r>
              <a:rPr lang="en-US" baseline="-25000"/>
              <a:t>2</a:t>
            </a:r>
            <a:r>
              <a:rPr lang="en-US"/>
              <a:t>+(1/3)</a:t>
            </a:r>
            <a:r>
              <a:rPr lang="en-US" baseline="30000"/>
              <a:t>3</a:t>
            </a:r>
            <a:r>
              <a:rPr lang="en-US"/>
              <a:t>c</a:t>
            </a:r>
            <a:r>
              <a:rPr lang="en-US" baseline="-25000"/>
              <a:t>2</a:t>
            </a:r>
          </a:p>
          <a:p>
            <a:r>
              <a:rPr lang="en-US"/>
              <a:t>p</a:t>
            </a:r>
            <a:r>
              <a:rPr lang="en-US" baseline="-25000"/>
              <a:t>2</a:t>
            </a:r>
            <a:r>
              <a:rPr lang="en-US"/>
              <a:t>=p(2/3)=c</a:t>
            </a:r>
            <a:r>
              <a:rPr lang="en-US" baseline="-25000"/>
              <a:t>0</a:t>
            </a:r>
            <a:r>
              <a:rPr lang="en-US"/>
              <a:t>+(2/3)c</a:t>
            </a:r>
            <a:r>
              <a:rPr lang="en-US" baseline="-25000"/>
              <a:t>1</a:t>
            </a:r>
            <a:r>
              <a:rPr lang="en-US"/>
              <a:t>+(2/3)</a:t>
            </a:r>
            <a:r>
              <a:rPr lang="en-US" baseline="30000"/>
              <a:t>2</a:t>
            </a:r>
            <a:r>
              <a:rPr lang="en-US"/>
              <a:t>c</a:t>
            </a:r>
            <a:r>
              <a:rPr lang="en-US" baseline="-25000"/>
              <a:t>2</a:t>
            </a:r>
            <a:r>
              <a:rPr lang="en-US"/>
              <a:t>+(2/3)</a:t>
            </a:r>
            <a:r>
              <a:rPr lang="en-US" baseline="30000"/>
              <a:t>3</a:t>
            </a:r>
            <a:r>
              <a:rPr lang="en-US"/>
              <a:t>c</a:t>
            </a:r>
            <a:r>
              <a:rPr lang="en-US" baseline="-25000"/>
              <a:t>2</a:t>
            </a:r>
          </a:p>
          <a:p>
            <a:r>
              <a:rPr lang="en-US"/>
              <a:t>p</a:t>
            </a:r>
            <a:r>
              <a:rPr lang="en-US" baseline="-25000"/>
              <a:t>3</a:t>
            </a:r>
            <a:r>
              <a:rPr lang="en-US"/>
              <a:t>=p(1)=c</a:t>
            </a:r>
            <a:r>
              <a:rPr lang="en-US" baseline="-25000"/>
              <a:t>0</a:t>
            </a:r>
            <a:r>
              <a:rPr lang="en-US"/>
              <a:t>+c</a:t>
            </a:r>
            <a:r>
              <a:rPr lang="en-US" baseline="-25000"/>
              <a:t>1</a:t>
            </a:r>
            <a:r>
              <a:rPr lang="en-US"/>
              <a:t>+c</a:t>
            </a:r>
            <a:r>
              <a:rPr lang="en-US" baseline="-25000"/>
              <a:t>2</a:t>
            </a:r>
            <a:r>
              <a:rPr lang="en-US"/>
              <a:t>+c</a:t>
            </a:r>
            <a:r>
              <a:rPr lang="en-US" baseline="-25000"/>
              <a:t>2</a:t>
            </a:r>
          </a:p>
        </p:txBody>
      </p:sp>
      <p:sp>
        <p:nvSpPr>
          <p:cNvPr id="19464" name="Text Box 6"/>
          <p:cNvSpPr txBox="1">
            <a:spLocks noChangeArrowheads="1"/>
          </p:cNvSpPr>
          <p:nvPr/>
        </p:nvSpPr>
        <p:spPr bwMode="auto">
          <a:xfrm>
            <a:off x="1219200" y="3810000"/>
            <a:ext cx="5303838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>
                <a:latin typeface="Arial" charset="0"/>
              </a:rPr>
              <a:t>or in matrix form with </a:t>
            </a:r>
            <a:r>
              <a:rPr lang="en-US" b="1">
                <a:latin typeface="Arial" charset="0"/>
              </a:rPr>
              <a:t>p</a:t>
            </a:r>
            <a:r>
              <a:rPr lang="en-US">
                <a:latin typeface="Arial" charset="0"/>
              </a:rPr>
              <a:t> = [p</a:t>
            </a:r>
            <a:r>
              <a:rPr lang="en-US" baseline="-25000">
                <a:latin typeface="Arial" charset="0"/>
              </a:rPr>
              <a:t>0</a:t>
            </a:r>
            <a:r>
              <a:rPr lang="en-US">
                <a:latin typeface="Arial" charset="0"/>
              </a:rPr>
              <a:t> p</a:t>
            </a:r>
            <a:r>
              <a:rPr lang="en-US" baseline="-25000">
                <a:latin typeface="Arial" charset="0"/>
              </a:rPr>
              <a:t>1</a:t>
            </a:r>
            <a:r>
              <a:rPr lang="en-US">
                <a:latin typeface="Arial" charset="0"/>
              </a:rPr>
              <a:t> p</a:t>
            </a:r>
            <a:r>
              <a:rPr lang="en-US" baseline="-25000">
                <a:latin typeface="Arial" charset="0"/>
              </a:rPr>
              <a:t>2</a:t>
            </a:r>
            <a:r>
              <a:rPr lang="en-US">
                <a:latin typeface="Arial" charset="0"/>
              </a:rPr>
              <a:t> p</a:t>
            </a:r>
            <a:r>
              <a:rPr lang="en-US" baseline="-25000">
                <a:latin typeface="Arial" charset="0"/>
              </a:rPr>
              <a:t>3</a:t>
            </a:r>
            <a:r>
              <a:rPr lang="en-US">
                <a:latin typeface="Arial" charset="0"/>
              </a:rPr>
              <a:t>]</a:t>
            </a:r>
            <a:r>
              <a:rPr lang="en-US" baseline="30000">
                <a:latin typeface="Arial" charset="0"/>
              </a:rPr>
              <a:t>T</a:t>
            </a:r>
          </a:p>
        </p:txBody>
      </p:sp>
      <p:sp>
        <p:nvSpPr>
          <p:cNvPr id="19465" name="Text Box 7"/>
          <p:cNvSpPr txBox="1">
            <a:spLocks noChangeArrowheads="1"/>
          </p:cNvSpPr>
          <p:nvPr/>
        </p:nvSpPr>
        <p:spPr bwMode="auto">
          <a:xfrm>
            <a:off x="1524000" y="5029200"/>
            <a:ext cx="8826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 b="1"/>
              <a:t>p=Ac</a:t>
            </a:r>
            <a:endParaRPr lang="en-US"/>
          </a:p>
        </p:txBody>
      </p:sp>
      <p:graphicFrame>
        <p:nvGraphicFramePr>
          <p:cNvPr id="19458" name="Object 2"/>
          <p:cNvGraphicFramePr>
            <a:graphicFrameLocks noChangeAspect="1"/>
          </p:cNvGraphicFramePr>
          <p:nvPr/>
        </p:nvGraphicFramePr>
        <p:xfrm>
          <a:off x="3429000" y="4267200"/>
          <a:ext cx="3124200" cy="212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3" imgW="1828800" imgH="1244520" progId="Equation.3">
                  <p:embed/>
                </p:oleObj>
              </mc:Choice>
              <mc:Fallback>
                <p:oleObj name="Equation" r:id="rId3" imgW="1828800" imgH="1244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267200"/>
                        <a:ext cx="3124200" cy="2125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038623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Interpolation Matrix</a:t>
            </a:r>
          </a:p>
        </p:txBody>
      </p:sp>
      <p:sp>
        <p:nvSpPr>
          <p:cNvPr id="20486" name="Text Box 4"/>
          <p:cNvSpPr txBox="1">
            <a:spLocks noChangeArrowheads="1"/>
          </p:cNvSpPr>
          <p:nvPr/>
        </p:nvSpPr>
        <p:spPr bwMode="auto">
          <a:xfrm>
            <a:off x="914400" y="1752600"/>
            <a:ext cx="604996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>
                <a:latin typeface="Arial" charset="0"/>
              </a:rPr>
              <a:t>Solving for</a:t>
            </a:r>
            <a:r>
              <a:rPr lang="en-US"/>
              <a:t> </a:t>
            </a:r>
            <a:r>
              <a:rPr lang="en-US" b="1"/>
              <a:t>c</a:t>
            </a:r>
            <a:r>
              <a:rPr lang="en-US"/>
              <a:t> </a:t>
            </a:r>
            <a:r>
              <a:rPr lang="en-US">
                <a:latin typeface="Arial" charset="0"/>
              </a:rPr>
              <a:t>we find the </a:t>
            </a:r>
            <a:r>
              <a:rPr lang="en-US" i="1">
                <a:latin typeface="Arial" charset="0"/>
              </a:rPr>
              <a:t>interpolation matrix</a:t>
            </a:r>
          </a:p>
        </p:txBody>
      </p:sp>
      <p:graphicFrame>
        <p:nvGraphicFramePr>
          <p:cNvPr id="20482" name="Object 2"/>
          <p:cNvGraphicFramePr>
            <a:graphicFrameLocks noChangeAspect="1"/>
          </p:cNvGraphicFramePr>
          <p:nvPr/>
        </p:nvGraphicFramePr>
        <p:xfrm>
          <a:off x="1752600" y="2438400"/>
          <a:ext cx="4751388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Equation" r:id="rId3" imgW="2781000" imgH="914400" progId="Equation.3">
                  <p:embed/>
                </p:oleObj>
              </mc:Choice>
              <mc:Fallback>
                <p:oleObj name="Equation" r:id="rId3" imgW="27810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438400"/>
                        <a:ext cx="4751388" cy="156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7" name="Text Box 6"/>
          <p:cNvSpPr txBox="1">
            <a:spLocks noChangeArrowheads="1"/>
          </p:cNvSpPr>
          <p:nvPr/>
        </p:nvSpPr>
        <p:spPr bwMode="auto">
          <a:xfrm>
            <a:off x="3048000" y="4267200"/>
            <a:ext cx="115570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 sz="2800" b="1"/>
              <a:t>c</a:t>
            </a:r>
            <a:r>
              <a:rPr lang="en-US" sz="2800"/>
              <a:t>=</a:t>
            </a:r>
            <a:r>
              <a:rPr lang="en-US" sz="2800" b="1"/>
              <a:t>M</a:t>
            </a:r>
            <a:r>
              <a:rPr lang="en-US" sz="2800" i="1" baseline="-25000"/>
              <a:t>I</a:t>
            </a:r>
            <a:r>
              <a:rPr lang="en-US" sz="2800" b="1"/>
              <a:t>p</a:t>
            </a:r>
          </a:p>
        </p:txBody>
      </p:sp>
      <p:sp>
        <p:nvSpPr>
          <p:cNvPr id="20488" name="Text Box 7"/>
          <p:cNvSpPr txBox="1">
            <a:spLocks noChangeArrowheads="1"/>
          </p:cNvSpPr>
          <p:nvPr/>
        </p:nvSpPr>
        <p:spPr bwMode="auto">
          <a:xfrm>
            <a:off x="1295400" y="4953000"/>
            <a:ext cx="6764338" cy="8842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>
                <a:latin typeface="Arial" charset="0"/>
              </a:rPr>
              <a:t>Note that</a:t>
            </a:r>
            <a:r>
              <a:rPr lang="en-US"/>
              <a:t> </a:t>
            </a:r>
            <a:r>
              <a:rPr lang="en-US" sz="2800" b="1"/>
              <a:t>M</a:t>
            </a:r>
            <a:r>
              <a:rPr lang="en-US" sz="2800" i="1" baseline="-25000"/>
              <a:t>I </a:t>
            </a:r>
            <a:r>
              <a:rPr lang="en-US"/>
              <a:t> </a:t>
            </a:r>
            <a:r>
              <a:rPr lang="en-US">
                <a:latin typeface="Arial" charset="0"/>
              </a:rPr>
              <a:t>does not depend on input data and</a:t>
            </a:r>
          </a:p>
          <a:p>
            <a:r>
              <a:rPr lang="en-US">
                <a:latin typeface="Arial" charset="0"/>
              </a:rPr>
              <a:t>can be used for each segment in</a:t>
            </a:r>
            <a:r>
              <a:rPr lang="en-US"/>
              <a:t> x, y, </a:t>
            </a:r>
            <a:r>
              <a:rPr lang="en-US">
                <a:latin typeface="Arial" charset="0"/>
              </a:rPr>
              <a:t>and</a:t>
            </a:r>
            <a:r>
              <a:rPr lang="en-US"/>
              <a:t> z</a:t>
            </a:r>
          </a:p>
        </p:txBody>
      </p:sp>
    </p:spTree>
    <p:extLst>
      <p:ext uri="{BB962C8B-B14F-4D97-AF65-F5344CB8AC3E}">
        <p14:creationId xmlns:p14="http://schemas.microsoft.com/office/powerpoint/2010/main" val="34579158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Interpolating Multiple Segments</a:t>
            </a:r>
          </a:p>
        </p:txBody>
      </p:sp>
      <p:pic>
        <p:nvPicPr>
          <p:cNvPr id="21509" name="Picture 4" descr="C:\BOOK\OpenGL\Paul Final\jpeg_new\AN10F1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2438400"/>
            <a:ext cx="5186363" cy="1116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10" name="Text Box 5"/>
          <p:cNvSpPr txBox="1">
            <a:spLocks noChangeArrowheads="1"/>
          </p:cNvSpPr>
          <p:nvPr/>
        </p:nvSpPr>
        <p:spPr bwMode="auto">
          <a:xfrm>
            <a:off x="1143000" y="3810000"/>
            <a:ext cx="2959100" cy="8223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anchorCtr="1">
            <a:spAutoFit/>
          </a:bodyPr>
          <a:lstStyle/>
          <a:p>
            <a:r>
              <a:rPr lang="en-US">
                <a:latin typeface="Arial" charset="0"/>
              </a:rPr>
              <a:t>use</a:t>
            </a:r>
            <a:r>
              <a:rPr lang="en-US"/>
              <a:t> </a:t>
            </a:r>
            <a:r>
              <a:rPr lang="en-US" b="1">
                <a:latin typeface="Arial" charset="0"/>
              </a:rPr>
              <a:t>p</a:t>
            </a:r>
            <a:r>
              <a:rPr lang="en-US">
                <a:latin typeface="Arial" charset="0"/>
              </a:rPr>
              <a:t> = [p</a:t>
            </a:r>
            <a:r>
              <a:rPr lang="en-US" baseline="-25000">
                <a:latin typeface="Arial" charset="0"/>
              </a:rPr>
              <a:t>0</a:t>
            </a:r>
            <a:r>
              <a:rPr lang="en-US">
                <a:latin typeface="Arial" charset="0"/>
              </a:rPr>
              <a:t> p</a:t>
            </a:r>
            <a:r>
              <a:rPr lang="en-US" baseline="-25000">
                <a:latin typeface="Arial" charset="0"/>
              </a:rPr>
              <a:t>1</a:t>
            </a:r>
            <a:r>
              <a:rPr lang="en-US">
                <a:latin typeface="Arial" charset="0"/>
              </a:rPr>
              <a:t> p</a:t>
            </a:r>
            <a:r>
              <a:rPr lang="en-US" baseline="-25000">
                <a:latin typeface="Arial" charset="0"/>
              </a:rPr>
              <a:t>2</a:t>
            </a:r>
            <a:r>
              <a:rPr lang="en-US">
                <a:latin typeface="Arial" charset="0"/>
              </a:rPr>
              <a:t> p</a:t>
            </a:r>
            <a:r>
              <a:rPr lang="en-US" baseline="-25000">
                <a:latin typeface="Arial" charset="0"/>
              </a:rPr>
              <a:t>3</a:t>
            </a:r>
            <a:r>
              <a:rPr lang="en-US">
                <a:latin typeface="Arial" charset="0"/>
              </a:rPr>
              <a:t>]</a:t>
            </a:r>
            <a:r>
              <a:rPr lang="en-US" baseline="30000">
                <a:latin typeface="Arial" charset="0"/>
              </a:rPr>
              <a:t>T</a:t>
            </a:r>
          </a:p>
          <a:p>
            <a:endParaRPr lang="en-US"/>
          </a:p>
        </p:txBody>
      </p:sp>
      <p:sp>
        <p:nvSpPr>
          <p:cNvPr id="21511" name="Line 6"/>
          <p:cNvSpPr>
            <a:spLocks noChangeShapeType="1"/>
          </p:cNvSpPr>
          <p:nvPr/>
        </p:nvSpPr>
        <p:spPr bwMode="auto">
          <a:xfrm flipV="1">
            <a:off x="2590800" y="2895600"/>
            <a:ext cx="228600" cy="8382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21512" name="Text Box 7"/>
          <p:cNvSpPr txBox="1">
            <a:spLocks noChangeArrowheads="1"/>
          </p:cNvSpPr>
          <p:nvPr/>
        </p:nvSpPr>
        <p:spPr bwMode="auto">
          <a:xfrm>
            <a:off x="4953000" y="3657600"/>
            <a:ext cx="2959100" cy="8223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anchorCtr="1">
            <a:spAutoFit/>
          </a:bodyPr>
          <a:lstStyle/>
          <a:p>
            <a:r>
              <a:rPr lang="en-US">
                <a:latin typeface="Arial" charset="0"/>
              </a:rPr>
              <a:t>use</a:t>
            </a:r>
            <a:r>
              <a:rPr lang="en-US"/>
              <a:t> </a:t>
            </a:r>
            <a:r>
              <a:rPr lang="en-US" b="1">
                <a:latin typeface="Arial" charset="0"/>
              </a:rPr>
              <a:t>p</a:t>
            </a:r>
            <a:r>
              <a:rPr lang="en-US">
                <a:latin typeface="Arial" charset="0"/>
              </a:rPr>
              <a:t> = [p</a:t>
            </a:r>
            <a:r>
              <a:rPr lang="en-US" baseline="-25000">
                <a:latin typeface="Arial" charset="0"/>
              </a:rPr>
              <a:t>3</a:t>
            </a:r>
            <a:r>
              <a:rPr lang="en-US">
                <a:latin typeface="Arial" charset="0"/>
              </a:rPr>
              <a:t> p</a:t>
            </a:r>
            <a:r>
              <a:rPr lang="en-US" baseline="-25000">
                <a:latin typeface="Arial" charset="0"/>
              </a:rPr>
              <a:t>4</a:t>
            </a:r>
            <a:r>
              <a:rPr lang="en-US">
                <a:latin typeface="Arial" charset="0"/>
              </a:rPr>
              <a:t> p</a:t>
            </a:r>
            <a:r>
              <a:rPr lang="en-US" baseline="-25000">
                <a:latin typeface="Arial" charset="0"/>
              </a:rPr>
              <a:t>5</a:t>
            </a:r>
            <a:r>
              <a:rPr lang="en-US">
                <a:latin typeface="Arial" charset="0"/>
              </a:rPr>
              <a:t> p</a:t>
            </a:r>
            <a:r>
              <a:rPr lang="en-US" baseline="-25000">
                <a:latin typeface="Arial" charset="0"/>
              </a:rPr>
              <a:t>6</a:t>
            </a:r>
            <a:r>
              <a:rPr lang="en-US">
                <a:latin typeface="Arial" charset="0"/>
              </a:rPr>
              <a:t>]</a:t>
            </a:r>
            <a:r>
              <a:rPr lang="en-US" baseline="30000">
                <a:latin typeface="Arial" charset="0"/>
              </a:rPr>
              <a:t>T</a:t>
            </a:r>
          </a:p>
          <a:p>
            <a:endParaRPr lang="en-US"/>
          </a:p>
        </p:txBody>
      </p:sp>
      <p:sp>
        <p:nvSpPr>
          <p:cNvPr id="21513" name="Line 8"/>
          <p:cNvSpPr>
            <a:spLocks noChangeShapeType="1"/>
          </p:cNvSpPr>
          <p:nvPr/>
        </p:nvSpPr>
        <p:spPr bwMode="auto">
          <a:xfrm flipH="1" flipV="1">
            <a:off x="5181600" y="2819400"/>
            <a:ext cx="152400" cy="6858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21514" name="Text Box 9"/>
          <p:cNvSpPr txBox="1">
            <a:spLocks noChangeArrowheads="1"/>
          </p:cNvSpPr>
          <p:nvPr/>
        </p:nvSpPr>
        <p:spPr bwMode="auto">
          <a:xfrm>
            <a:off x="1285875" y="4799013"/>
            <a:ext cx="4860925" cy="8223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>
                <a:latin typeface="Arial" charset="0"/>
              </a:rPr>
              <a:t>Get continuity at join points but not</a:t>
            </a:r>
          </a:p>
          <a:p>
            <a:r>
              <a:rPr lang="en-US">
                <a:latin typeface="Arial" charset="0"/>
              </a:rPr>
              <a:t>continuity of derivatives </a:t>
            </a:r>
          </a:p>
        </p:txBody>
      </p:sp>
    </p:spTree>
    <p:extLst>
      <p:ext uri="{BB962C8B-B14F-4D97-AF65-F5344CB8AC3E}">
        <p14:creationId xmlns:p14="http://schemas.microsoft.com/office/powerpoint/2010/main" val="11567720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Other Types of Curves and Surfaces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How can we get around the limitations of the interpolating form</a:t>
            </a:r>
          </a:p>
          <a:p>
            <a:pPr lvl="1"/>
            <a:r>
              <a:rPr lang="en-US" smtClean="0"/>
              <a:t>Lack of smoothness</a:t>
            </a:r>
          </a:p>
          <a:p>
            <a:pPr lvl="1"/>
            <a:r>
              <a:rPr lang="en-US" smtClean="0"/>
              <a:t>Discontinuous derivatives at join points</a:t>
            </a:r>
          </a:p>
          <a:p>
            <a:r>
              <a:rPr lang="en-US" smtClean="0"/>
              <a:t>We have four conditions (for cubics) that we can apply to each segment</a:t>
            </a:r>
          </a:p>
          <a:p>
            <a:pPr lvl="1"/>
            <a:r>
              <a:rPr lang="en-US" smtClean="0"/>
              <a:t>Use them other than for interpolation</a:t>
            </a:r>
          </a:p>
          <a:p>
            <a:pPr lvl="1"/>
            <a:r>
              <a:rPr lang="en-US" smtClean="0"/>
              <a:t>Need only come close to the data</a:t>
            </a:r>
          </a:p>
        </p:txBody>
      </p:sp>
    </p:spTree>
    <p:extLst>
      <p:ext uri="{BB962C8B-B14F-4D97-AF65-F5344CB8AC3E}">
        <p14:creationId xmlns:p14="http://schemas.microsoft.com/office/powerpoint/2010/main" val="31150762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Line 6"/>
          <p:cNvSpPr>
            <a:spLocks noChangeShapeType="1"/>
          </p:cNvSpPr>
          <p:nvPr/>
        </p:nvSpPr>
        <p:spPr bwMode="auto">
          <a:xfrm flipH="1" flipV="1">
            <a:off x="4191000" y="1905000"/>
            <a:ext cx="1981200" cy="2209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28677" name="Line 5"/>
          <p:cNvSpPr>
            <a:spLocks noChangeShapeType="1"/>
          </p:cNvSpPr>
          <p:nvPr/>
        </p:nvSpPr>
        <p:spPr bwMode="auto">
          <a:xfrm flipV="1">
            <a:off x="2667000" y="1981200"/>
            <a:ext cx="685800" cy="2209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286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Hermite Form</a:t>
            </a:r>
          </a:p>
        </p:txBody>
      </p:sp>
      <p:sp>
        <p:nvSpPr>
          <p:cNvPr id="28679" name="Freeform 4"/>
          <p:cNvSpPr>
            <a:spLocks/>
          </p:cNvSpPr>
          <p:nvPr/>
        </p:nvSpPr>
        <p:spPr bwMode="auto">
          <a:xfrm>
            <a:off x="2667000" y="2057400"/>
            <a:ext cx="3505200" cy="2146300"/>
          </a:xfrm>
          <a:custGeom>
            <a:avLst/>
            <a:gdLst>
              <a:gd name="T0" fmla="*/ 0 w 1728"/>
              <a:gd name="T1" fmla="*/ 1352 h 1352"/>
              <a:gd name="T2" fmla="*/ 576 w 1728"/>
              <a:gd name="T3" fmla="*/ 8 h 1352"/>
              <a:gd name="T4" fmla="*/ 1728 w 1728"/>
              <a:gd name="T5" fmla="*/ 1304 h 1352"/>
              <a:gd name="T6" fmla="*/ 0 60000 65536"/>
              <a:gd name="T7" fmla="*/ 0 60000 65536"/>
              <a:gd name="T8" fmla="*/ 0 60000 65536"/>
              <a:gd name="T9" fmla="*/ 0 w 1728"/>
              <a:gd name="T10" fmla="*/ 0 h 1352"/>
              <a:gd name="T11" fmla="*/ 1728 w 1728"/>
              <a:gd name="T12" fmla="*/ 1352 h 135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28" h="1352">
                <a:moveTo>
                  <a:pt x="0" y="1352"/>
                </a:moveTo>
                <a:cubicBezTo>
                  <a:pt x="144" y="684"/>
                  <a:pt x="288" y="16"/>
                  <a:pt x="576" y="8"/>
                </a:cubicBezTo>
                <a:cubicBezTo>
                  <a:pt x="864" y="0"/>
                  <a:pt x="1296" y="652"/>
                  <a:pt x="1728" y="1304"/>
                </a:cubicBezTo>
              </a:path>
            </a:pathLst>
          </a:cu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28680" name="Oval 7"/>
          <p:cNvSpPr>
            <a:spLocks noChangeArrowheads="1"/>
          </p:cNvSpPr>
          <p:nvPr/>
        </p:nvSpPr>
        <p:spPr bwMode="auto">
          <a:xfrm>
            <a:off x="2590800" y="4114800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1" name="Oval 8"/>
          <p:cNvSpPr>
            <a:spLocks noChangeArrowheads="1"/>
          </p:cNvSpPr>
          <p:nvPr/>
        </p:nvSpPr>
        <p:spPr bwMode="auto">
          <a:xfrm>
            <a:off x="6096000" y="4038600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2" name="Text Box 9"/>
          <p:cNvSpPr txBox="1">
            <a:spLocks noChangeArrowheads="1"/>
          </p:cNvSpPr>
          <p:nvPr/>
        </p:nvSpPr>
        <p:spPr bwMode="auto">
          <a:xfrm>
            <a:off x="1828800" y="4038600"/>
            <a:ext cx="6921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/>
              <a:t>p(0)</a:t>
            </a:r>
          </a:p>
        </p:txBody>
      </p:sp>
      <p:sp>
        <p:nvSpPr>
          <p:cNvPr id="28683" name="Text Box 10"/>
          <p:cNvSpPr txBox="1">
            <a:spLocks noChangeArrowheads="1"/>
          </p:cNvSpPr>
          <p:nvPr/>
        </p:nvSpPr>
        <p:spPr bwMode="auto">
          <a:xfrm>
            <a:off x="6400800" y="4038600"/>
            <a:ext cx="6921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/>
              <a:t>p(1)</a:t>
            </a:r>
          </a:p>
        </p:txBody>
      </p:sp>
      <p:sp>
        <p:nvSpPr>
          <p:cNvPr id="28684" name="Text Box 11"/>
          <p:cNvSpPr txBox="1">
            <a:spLocks noChangeArrowheads="1"/>
          </p:cNvSpPr>
          <p:nvPr/>
        </p:nvSpPr>
        <p:spPr bwMode="auto">
          <a:xfrm>
            <a:off x="2387600" y="1981200"/>
            <a:ext cx="7937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/>
              <a:t>p’(0)</a:t>
            </a:r>
          </a:p>
        </p:txBody>
      </p:sp>
      <p:sp>
        <p:nvSpPr>
          <p:cNvPr id="28685" name="Text Box 12"/>
          <p:cNvSpPr txBox="1">
            <a:spLocks noChangeArrowheads="1"/>
          </p:cNvSpPr>
          <p:nvPr/>
        </p:nvSpPr>
        <p:spPr bwMode="auto">
          <a:xfrm>
            <a:off x="4749800" y="1905000"/>
            <a:ext cx="7937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/>
              <a:t>p’(1)</a:t>
            </a:r>
          </a:p>
        </p:txBody>
      </p:sp>
      <p:sp>
        <p:nvSpPr>
          <p:cNvPr id="28686" name="Text Box 13"/>
          <p:cNvSpPr txBox="1">
            <a:spLocks noChangeArrowheads="1"/>
          </p:cNvSpPr>
          <p:nvPr/>
        </p:nvSpPr>
        <p:spPr bwMode="auto">
          <a:xfrm>
            <a:off x="1905000" y="4648200"/>
            <a:ext cx="4833938" cy="8223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/>
              <a:t>Use two interpolating conditions and</a:t>
            </a:r>
          </a:p>
          <a:p>
            <a:r>
              <a:rPr lang="en-US"/>
              <a:t>two derivative conditions per segment</a:t>
            </a:r>
          </a:p>
        </p:txBody>
      </p:sp>
      <p:sp>
        <p:nvSpPr>
          <p:cNvPr id="28687" name="Text Box 14"/>
          <p:cNvSpPr txBox="1">
            <a:spLocks noChangeArrowheads="1"/>
          </p:cNvSpPr>
          <p:nvPr/>
        </p:nvSpPr>
        <p:spPr bwMode="auto">
          <a:xfrm>
            <a:off x="1905000" y="5562600"/>
            <a:ext cx="4833938" cy="8223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/>
              <a:t>Ensures continuity and first derivative</a:t>
            </a:r>
          </a:p>
          <a:p>
            <a:r>
              <a:rPr lang="en-US"/>
              <a:t>continuity between segments</a:t>
            </a:r>
          </a:p>
        </p:txBody>
      </p:sp>
    </p:spTree>
    <p:extLst>
      <p:ext uri="{BB962C8B-B14F-4D97-AF65-F5344CB8AC3E}">
        <p14:creationId xmlns:p14="http://schemas.microsoft.com/office/powerpoint/2010/main" val="19359149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Equations</a:t>
            </a:r>
          </a:p>
        </p:txBody>
      </p:sp>
      <p:sp>
        <p:nvSpPr>
          <p:cNvPr id="29701" name="Text Box 4"/>
          <p:cNvSpPr txBox="1">
            <a:spLocks noChangeArrowheads="1"/>
          </p:cNvSpPr>
          <p:nvPr/>
        </p:nvSpPr>
        <p:spPr bwMode="auto">
          <a:xfrm>
            <a:off x="914400" y="1676400"/>
            <a:ext cx="62706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>
                <a:latin typeface="Arial" charset="0"/>
              </a:rPr>
              <a:t>Interpolating conditions are the same at ends</a:t>
            </a:r>
          </a:p>
        </p:txBody>
      </p:sp>
      <p:sp>
        <p:nvSpPr>
          <p:cNvPr id="29702" name="Text Box 5"/>
          <p:cNvSpPr txBox="1">
            <a:spLocks noChangeArrowheads="1"/>
          </p:cNvSpPr>
          <p:nvPr/>
        </p:nvSpPr>
        <p:spPr bwMode="auto">
          <a:xfrm>
            <a:off x="2832100" y="2362200"/>
            <a:ext cx="3028950" cy="8223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/>
              <a:t>p(0) = p</a:t>
            </a:r>
            <a:r>
              <a:rPr lang="en-US" baseline="-25000"/>
              <a:t>0 </a:t>
            </a:r>
            <a:r>
              <a:rPr lang="en-US"/>
              <a:t>= c</a:t>
            </a:r>
            <a:r>
              <a:rPr lang="en-US" baseline="-25000"/>
              <a:t>0</a:t>
            </a:r>
          </a:p>
          <a:p>
            <a:r>
              <a:rPr lang="en-US"/>
              <a:t>p(1) = p</a:t>
            </a:r>
            <a:r>
              <a:rPr lang="en-US" baseline="-25000"/>
              <a:t>3 </a:t>
            </a:r>
            <a:r>
              <a:rPr lang="en-US"/>
              <a:t>= c</a:t>
            </a:r>
            <a:r>
              <a:rPr lang="en-US" baseline="-25000"/>
              <a:t>0</a:t>
            </a:r>
            <a:r>
              <a:rPr lang="en-US"/>
              <a:t>+c</a:t>
            </a:r>
            <a:r>
              <a:rPr lang="en-US" baseline="-25000"/>
              <a:t>1</a:t>
            </a:r>
            <a:r>
              <a:rPr lang="en-US"/>
              <a:t>+c</a:t>
            </a:r>
            <a:r>
              <a:rPr lang="en-US" baseline="-25000"/>
              <a:t>2</a:t>
            </a:r>
            <a:r>
              <a:rPr lang="en-US"/>
              <a:t>+c</a:t>
            </a:r>
            <a:r>
              <a:rPr lang="en-US" baseline="-25000"/>
              <a:t>3</a:t>
            </a:r>
          </a:p>
        </p:txBody>
      </p:sp>
      <p:sp>
        <p:nvSpPr>
          <p:cNvPr id="29703" name="Text Box 6"/>
          <p:cNvSpPr txBox="1">
            <a:spLocks noChangeArrowheads="1"/>
          </p:cNvSpPr>
          <p:nvPr/>
        </p:nvSpPr>
        <p:spPr bwMode="auto">
          <a:xfrm>
            <a:off x="1066800" y="3505200"/>
            <a:ext cx="584041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/>
              <a:t>Differentiating we find p’(u) = c</a:t>
            </a:r>
            <a:r>
              <a:rPr lang="en-US" baseline="-25000"/>
              <a:t>1</a:t>
            </a:r>
            <a:r>
              <a:rPr lang="en-US"/>
              <a:t>+2uc</a:t>
            </a:r>
            <a:r>
              <a:rPr lang="en-US" baseline="-25000"/>
              <a:t>2</a:t>
            </a:r>
            <a:r>
              <a:rPr lang="en-US"/>
              <a:t>+3u</a:t>
            </a:r>
            <a:r>
              <a:rPr lang="en-US" baseline="30000"/>
              <a:t>2</a:t>
            </a:r>
            <a:r>
              <a:rPr lang="en-US"/>
              <a:t>c</a:t>
            </a:r>
            <a:r>
              <a:rPr lang="en-US" baseline="-25000"/>
              <a:t>3</a:t>
            </a:r>
            <a:r>
              <a:rPr lang="en-US"/>
              <a:t> </a:t>
            </a:r>
          </a:p>
        </p:txBody>
      </p:sp>
      <p:sp>
        <p:nvSpPr>
          <p:cNvPr id="29704" name="Text Box 7"/>
          <p:cNvSpPr txBox="1">
            <a:spLocks noChangeArrowheads="1"/>
          </p:cNvSpPr>
          <p:nvPr/>
        </p:nvSpPr>
        <p:spPr bwMode="auto">
          <a:xfrm>
            <a:off x="1143000" y="4114800"/>
            <a:ext cx="3133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/>
              <a:t>Evaluating at end points</a:t>
            </a:r>
          </a:p>
        </p:txBody>
      </p:sp>
      <p:sp>
        <p:nvSpPr>
          <p:cNvPr id="29705" name="Text Box 9"/>
          <p:cNvSpPr txBox="1">
            <a:spLocks noChangeArrowheads="1"/>
          </p:cNvSpPr>
          <p:nvPr/>
        </p:nvSpPr>
        <p:spPr bwMode="auto">
          <a:xfrm>
            <a:off x="2590800" y="4648200"/>
            <a:ext cx="3128963" cy="1066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/>
              <a:t>p’(0) = p’</a:t>
            </a:r>
            <a:r>
              <a:rPr lang="en-US" baseline="-25000"/>
              <a:t>0 </a:t>
            </a:r>
            <a:r>
              <a:rPr lang="en-US"/>
              <a:t>= c</a:t>
            </a:r>
            <a:r>
              <a:rPr lang="en-US" baseline="-25000"/>
              <a:t>1</a:t>
            </a:r>
          </a:p>
          <a:p>
            <a:r>
              <a:rPr lang="en-US"/>
              <a:t>p’(1) = p’</a:t>
            </a:r>
            <a:r>
              <a:rPr lang="en-US" baseline="-25000"/>
              <a:t>3 </a:t>
            </a:r>
            <a:r>
              <a:rPr lang="en-US"/>
              <a:t>= c</a:t>
            </a:r>
            <a:r>
              <a:rPr lang="en-US" baseline="-25000"/>
              <a:t>1</a:t>
            </a:r>
            <a:r>
              <a:rPr lang="en-US"/>
              <a:t>+2c</a:t>
            </a:r>
            <a:r>
              <a:rPr lang="en-US" baseline="-25000"/>
              <a:t>2</a:t>
            </a:r>
            <a:r>
              <a:rPr lang="en-US"/>
              <a:t>+3c</a:t>
            </a:r>
            <a:r>
              <a:rPr lang="en-US" baseline="-25000"/>
              <a:t>3</a:t>
            </a:r>
          </a:p>
          <a:p>
            <a:endParaRPr lang="en-US" baseline="-25000"/>
          </a:p>
        </p:txBody>
      </p:sp>
    </p:spTree>
    <p:extLst>
      <p:ext uri="{BB962C8B-B14F-4D97-AF65-F5344CB8AC3E}">
        <p14:creationId xmlns:p14="http://schemas.microsoft.com/office/powerpoint/2010/main" val="33325079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Form</a:t>
            </a:r>
          </a:p>
        </p:txBody>
      </p:sp>
      <p:graphicFrame>
        <p:nvGraphicFramePr>
          <p:cNvPr id="30722" name="Object 2"/>
          <p:cNvGraphicFramePr>
            <a:graphicFrameLocks noChangeAspect="1"/>
          </p:cNvGraphicFramePr>
          <p:nvPr/>
        </p:nvGraphicFramePr>
        <p:xfrm>
          <a:off x="2438400" y="1600200"/>
          <a:ext cx="3409950" cy="195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Equation" r:id="rId3" imgW="1638000" imgH="939600" progId="Equation.3">
                  <p:embed/>
                </p:oleObj>
              </mc:Choice>
              <mc:Fallback>
                <p:oleObj name="Equation" r:id="rId3" imgW="1638000" imgH="93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600200"/>
                        <a:ext cx="3409950" cy="195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7" name="Text Box 6"/>
          <p:cNvSpPr txBox="1">
            <a:spLocks noChangeArrowheads="1"/>
          </p:cNvSpPr>
          <p:nvPr/>
        </p:nvSpPr>
        <p:spPr bwMode="auto">
          <a:xfrm>
            <a:off x="762000" y="3581400"/>
            <a:ext cx="724376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/>
              <a:t>Solving, we find </a:t>
            </a:r>
            <a:r>
              <a:rPr lang="en-US" b="1"/>
              <a:t>c</a:t>
            </a:r>
            <a:r>
              <a:rPr lang="en-US"/>
              <a:t>=</a:t>
            </a:r>
            <a:r>
              <a:rPr lang="en-US" b="1"/>
              <a:t>M</a:t>
            </a:r>
            <a:r>
              <a:rPr lang="en-US" i="1" baseline="-25000"/>
              <a:t>H</a:t>
            </a:r>
            <a:r>
              <a:rPr lang="en-US" b="1"/>
              <a:t>q</a:t>
            </a:r>
            <a:r>
              <a:rPr lang="en-US"/>
              <a:t> where </a:t>
            </a:r>
            <a:r>
              <a:rPr lang="en-US" b="1"/>
              <a:t>M</a:t>
            </a:r>
            <a:r>
              <a:rPr lang="en-US" i="1" baseline="-25000"/>
              <a:t>H </a:t>
            </a:r>
            <a:r>
              <a:rPr lang="en-US"/>
              <a:t>is the Hermite matrix </a:t>
            </a:r>
          </a:p>
        </p:txBody>
      </p:sp>
      <p:graphicFrame>
        <p:nvGraphicFramePr>
          <p:cNvPr id="30723" name="Object 3"/>
          <p:cNvGraphicFramePr>
            <a:graphicFrameLocks noChangeAspect="1"/>
          </p:cNvGraphicFramePr>
          <p:nvPr/>
        </p:nvGraphicFramePr>
        <p:xfrm>
          <a:off x="2362200" y="4222750"/>
          <a:ext cx="3657600" cy="189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Equation" r:id="rId5" imgW="1765080" imgH="914400" progId="Equation.3">
                  <p:embed/>
                </p:oleObj>
              </mc:Choice>
              <mc:Fallback>
                <p:oleObj name="Equation" r:id="rId5" imgW="176508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222750"/>
                        <a:ext cx="3657600" cy="1893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085638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Blending Polynomials</a:t>
            </a:r>
          </a:p>
        </p:txBody>
      </p:sp>
      <p:sp>
        <p:nvSpPr>
          <p:cNvPr id="31750" name="Text Box 4"/>
          <p:cNvSpPr txBox="1">
            <a:spLocks noChangeArrowheads="1"/>
          </p:cNvSpPr>
          <p:nvPr/>
        </p:nvSpPr>
        <p:spPr bwMode="auto">
          <a:xfrm>
            <a:off x="2133600" y="1600200"/>
            <a:ext cx="411480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anchorCtr="1">
            <a:spAutoFit/>
          </a:bodyPr>
          <a:lstStyle/>
          <a:p>
            <a:r>
              <a:rPr lang="en-US" sz="2800"/>
              <a:t>p(u) =</a:t>
            </a:r>
            <a:r>
              <a:rPr lang="en-US" sz="2800" b="1"/>
              <a:t> b(</a:t>
            </a:r>
            <a:r>
              <a:rPr lang="en-US" sz="2800"/>
              <a:t>u</a:t>
            </a:r>
            <a:r>
              <a:rPr lang="en-US" sz="2800" b="1"/>
              <a:t>)</a:t>
            </a:r>
            <a:r>
              <a:rPr lang="en-US" sz="2800" baseline="30000"/>
              <a:t>T</a:t>
            </a:r>
            <a:r>
              <a:rPr lang="en-US" sz="2800" b="1"/>
              <a:t>q</a:t>
            </a:r>
          </a:p>
        </p:txBody>
      </p:sp>
      <p:graphicFrame>
        <p:nvGraphicFramePr>
          <p:cNvPr id="31746" name="Object 2"/>
          <p:cNvGraphicFramePr>
            <a:graphicFrameLocks noChangeAspect="1"/>
          </p:cNvGraphicFramePr>
          <p:nvPr/>
        </p:nvGraphicFramePr>
        <p:xfrm>
          <a:off x="2514600" y="2209800"/>
          <a:ext cx="3124200" cy="218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Equation" r:id="rId3" imgW="1346040" imgH="939600" progId="Equation.3">
                  <p:embed/>
                </p:oleObj>
              </mc:Choice>
              <mc:Fallback>
                <p:oleObj name="Equation" r:id="rId3" imgW="1346040" imgH="93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209800"/>
                        <a:ext cx="3124200" cy="2181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1" name="Text Box 6"/>
          <p:cNvSpPr txBox="1">
            <a:spLocks noChangeArrowheads="1"/>
          </p:cNvSpPr>
          <p:nvPr/>
        </p:nvSpPr>
        <p:spPr bwMode="auto">
          <a:xfrm>
            <a:off x="990600" y="4419600"/>
            <a:ext cx="7296150" cy="19177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/>
              <a:t>Although these functions are smooth, the Hermite form</a:t>
            </a:r>
          </a:p>
          <a:p>
            <a:r>
              <a:rPr lang="en-US"/>
              <a:t>is not used directly in Computer Graphics and CAD </a:t>
            </a:r>
          </a:p>
          <a:p>
            <a:r>
              <a:rPr lang="en-US"/>
              <a:t>because we usually have control points but not derivatives</a:t>
            </a:r>
          </a:p>
          <a:p>
            <a:endParaRPr lang="en-US"/>
          </a:p>
          <a:p>
            <a:r>
              <a:rPr lang="en-US"/>
              <a:t>However, the Hermite form is the basis of the Bezier form</a:t>
            </a:r>
          </a:p>
        </p:txBody>
      </p:sp>
    </p:spTree>
    <p:extLst>
      <p:ext uri="{BB962C8B-B14F-4D97-AF65-F5344CB8AC3E}">
        <p14:creationId xmlns:p14="http://schemas.microsoft.com/office/powerpoint/2010/main" val="74989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Objectives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Introduce types of curves and surfaces</a:t>
            </a:r>
          </a:p>
          <a:p>
            <a:pPr lvl="1"/>
            <a:r>
              <a:rPr lang="en-US" smtClean="0"/>
              <a:t>Explicit</a:t>
            </a:r>
          </a:p>
          <a:p>
            <a:pPr lvl="1"/>
            <a:r>
              <a:rPr lang="en-US" smtClean="0"/>
              <a:t>Implicit</a:t>
            </a:r>
          </a:p>
          <a:p>
            <a:pPr lvl="1"/>
            <a:r>
              <a:rPr lang="en-US" smtClean="0"/>
              <a:t>Parametric</a:t>
            </a:r>
          </a:p>
          <a:p>
            <a:pPr lvl="1"/>
            <a:r>
              <a:rPr lang="en-US" smtClean="0"/>
              <a:t>Strengths and weaknesses</a:t>
            </a:r>
          </a:p>
          <a:p>
            <a:r>
              <a:rPr lang="en-US" smtClean="0"/>
              <a:t>Discuss Modeling and Approximations</a:t>
            </a:r>
          </a:p>
          <a:p>
            <a:pPr lvl="1"/>
            <a:r>
              <a:rPr lang="en-US" smtClean="0"/>
              <a:t>Conditions</a:t>
            </a:r>
          </a:p>
          <a:p>
            <a:pPr lvl="1"/>
            <a:r>
              <a:rPr lang="en-US" smtClean="0"/>
              <a:t>Stability</a:t>
            </a:r>
          </a:p>
        </p:txBody>
      </p:sp>
    </p:spTree>
    <p:extLst>
      <p:ext uri="{BB962C8B-B14F-4D97-AF65-F5344CB8AC3E}">
        <p14:creationId xmlns:p14="http://schemas.microsoft.com/office/powerpoint/2010/main" val="8783909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Parametric and Geometric Continuity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We can require the derivatives of x, y,and z to each be continuous at join points (</a:t>
            </a:r>
            <a:r>
              <a:rPr lang="en-US" i="1" smtClean="0"/>
              <a:t>parametric continuity</a:t>
            </a:r>
            <a:r>
              <a:rPr lang="en-US" smtClean="0"/>
              <a:t>)</a:t>
            </a:r>
          </a:p>
          <a:p>
            <a:r>
              <a:rPr lang="en-US" smtClean="0"/>
              <a:t>Alternately, we can only require that the tangents of the resulting curve be continuous (</a:t>
            </a:r>
            <a:r>
              <a:rPr lang="en-US" i="1" smtClean="0"/>
              <a:t>geometry continuity</a:t>
            </a:r>
            <a:r>
              <a:rPr lang="en-US" smtClean="0"/>
              <a:t>)</a:t>
            </a:r>
          </a:p>
          <a:p>
            <a:r>
              <a:rPr lang="en-US" smtClean="0"/>
              <a:t>The latter gives more flexibility as we have need satisfy only two conditions rather than three at each join point</a:t>
            </a:r>
          </a:p>
        </p:txBody>
      </p:sp>
    </p:spTree>
    <p:extLst>
      <p:ext uri="{BB962C8B-B14F-4D97-AF65-F5344CB8AC3E}">
        <p14:creationId xmlns:p14="http://schemas.microsoft.com/office/powerpoint/2010/main" val="37956387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the p and q have the same tangents at the ends of the segment but different derivatives</a:t>
            </a:r>
          </a:p>
          <a:p>
            <a:r>
              <a:rPr lang="en-US" dirty="0" smtClean="0"/>
              <a:t>Generate different </a:t>
            </a:r>
            <a:br>
              <a:rPr lang="en-US" dirty="0" smtClean="0"/>
            </a:br>
            <a:r>
              <a:rPr lang="en-US" dirty="0" err="1" smtClean="0"/>
              <a:t>Hermite</a:t>
            </a:r>
            <a:r>
              <a:rPr lang="en-US" dirty="0" smtClean="0"/>
              <a:t> curves</a:t>
            </a:r>
          </a:p>
          <a:p>
            <a:r>
              <a:rPr lang="en-US" dirty="0" smtClean="0"/>
              <a:t>This techniques is used</a:t>
            </a:r>
            <a:br>
              <a:rPr lang="en-US" dirty="0" smtClean="0"/>
            </a:br>
            <a:r>
              <a:rPr lang="en-US" dirty="0" smtClean="0"/>
              <a:t>in drawing applications</a:t>
            </a:r>
          </a:p>
        </p:txBody>
      </p:sp>
      <p:pic>
        <p:nvPicPr>
          <p:cNvPr id="33798" name="Picture 4" descr="C:\BOOK\OpenGL\Paul Final\jpeg\AN10F16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10200" y="2819400"/>
            <a:ext cx="2890838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745272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Pierre Bezier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French engineer (1910-1999)</a:t>
            </a:r>
          </a:p>
          <a:p>
            <a:pPr lvl="1"/>
            <a:r>
              <a:rPr lang="en-US" dirty="0" smtClean="0"/>
              <a:t>Worked for Renault</a:t>
            </a:r>
          </a:p>
          <a:p>
            <a:pPr lvl="1"/>
            <a:r>
              <a:rPr lang="en-US" dirty="0" smtClean="0"/>
              <a:t>Needed a way to describe free-form 3D surfaces for car bodies</a:t>
            </a:r>
          </a:p>
          <a:p>
            <a:r>
              <a:rPr lang="en-US" dirty="0" smtClean="0"/>
              <a:t>Bezier curves and surfaces</a:t>
            </a:r>
          </a:p>
          <a:p>
            <a:pPr lvl="1"/>
            <a:r>
              <a:rPr lang="en-US" dirty="0" smtClean="0"/>
              <a:t>Widely publicized</a:t>
            </a:r>
          </a:p>
          <a:p>
            <a:pPr lvl="1"/>
            <a:r>
              <a:rPr lang="en-US" dirty="0" smtClean="0"/>
              <a:t>SIGGRAPH 1985 award for lifetime contribution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65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Bezier’s Idea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In graphics and CAD, we do not usually have derivative data</a:t>
            </a:r>
          </a:p>
          <a:p>
            <a:r>
              <a:rPr lang="en-US" smtClean="0"/>
              <a:t>Bezier suggested using the same 4 data points as with the cubic interpolating curve to approximate the derivatives in the Hermite form </a:t>
            </a:r>
          </a:p>
        </p:txBody>
      </p:sp>
    </p:spTree>
    <p:extLst>
      <p:ext uri="{BB962C8B-B14F-4D97-AF65-F5344CB8AC3E}">
        <p14:creationId xmlns:p14="http://schemas.microsoft.com/office/powerpoint/2010/main" val="408644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Approximating Derivatives</a:t>
            </a:r>
          </a:p>
        </p:txBody>
      </p:sp>
      <p:sp>
        <p:nvSpPr>
          <p:cNvPr id="18439" name="Freeform 5"/>
          <p:cNvSpPr>
            <a:spLocks/>
          </p:cNvSpPr>
          <p:nvPr/>
        </p:nvSpPr>
        <p:spPr bwMode="auto">
          <a:xfrm>
            <a:off x="2514600" y="2438400"/>
            <a:ext cx="4191000" cy="3225800"/>
          </a:xfrm>
          <a:custGeom>
            <a:avLst/>
            <a:gdLst>
              <a:gd name="T0" fmla="*/ 0 w 2640"/>
              <a:gd name="T1" fmla="*/ 1936 h 2032"/>
              <a:gd name="T2" fmla="*/ 1248 w 2640"/>
              <a:gd name="T3" fmla="*/ 16 h 2032"/>
              <a:gd name="T4" fmla="*/ 2640 w 2640"/>
              <a:gd name="T5" fmla="*/ 2032 h 2032"/>
              <a:gd name="T6" fmla="*/ 0 60000 65536"/>
              <a:gd name="T7" fmla="*/ 0 60000 65536"/>
              <a:gd name="T8" fmla="*/ 0 60000 65536"/>
              <a:gd name="T9" fmla="*/ 0 w 2640"/>
              <a:gd name="T10" fmla="*/ 0 h 2032"/>
              <a:gd name="T11" fmla="*/ 2640 w 2640"/>
              <a:gd name="T12" fmla="*/ 2032 h 20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640" h="2032">
                <a:moveTo>
                  <a:pt x="0" y="1936"/>
                </a:moveTo>
                <a:cubicBezTo>
                  <a:pt x="404" y="968"/>
                  <a:pt x="808" y="0"/>
                  <a:pt x="1248" y="16"/>
                </a:cubicBezTo>
                <a:cubicBezTo>
                  <a:pt x="1688" y="32"/>
                  <a:pt x="2164" y="1032"/>
                  <a:pt x="2640" y="2032"/>
                </a:cubicBezTo>
              </a:path>
            </a:pathLst>
          </a:cu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18440" name="Oval 7"/>
          <p:cNvSpPr>
            <a:spLocks noChangeArrowheads="1"/>
          </p:cNvSpPr>
          <p:nvPr/>
        </p:nvSpPr>
        <p:spPr bwMode="auto">
          <a:xfrm>
            <a:off x="6629400" y="5562600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1" name="Oval 8"/>
          <p:cNvSpPr>
            <a:spLocks noChangeArrowheads="1"/>
          </p:cNvSpPr>
          <p:nvPr/>
        </p:nvSpPr>
        <p:spPr bwMode="auto">
          <a:xfrm>
            <a:off x="5105400" y="1981200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2" name="Oval 9"/>
          <p:cNvSpPr>
            <a:spLocks noChangeArrowheads="1"/>
          </p:cNvSpPr>
          <p:nvPr/>
        </p:nvSpPr>
        <p:spPr bwMode="auto">
          <a:xfrm>
            <a:off x="3657600" y="1981200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3" name="Line 10"/>
          <p:cNvSpPr>
            <a:spLocks noChangeShapeType="1"/>
          </p:cNvSpPr>
          <p:nvPr/>
        </p:nvSpPr>
        <p:spPr bwMode="auto">
          <a:xfrm flipV="1">
            <a:off x="2514600" y="2133600"/>
            <a:ext cx="1219200" cy="3429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18444" name="Line 11"/>
          <p:cNvSpPr>
            <a:spLocks noChangeShapeType="1"/>
          </p:cNvSpPr>
          <p:nvPr/>
        </p:nvSpPr>
        <p:spPr bwMode="auto">
          <a:xfrm flipH="1" flipV="1">
            <a:off x="5181600" y="2133600"/>
            <a:ext cx="838200" cy="2209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18445" name="Text Box 12"/>
          <p:cNvSpPr txBox="1">
            <a:spLocks noChangeArrowheads="1"/>
          </p:cNvSpPr>
          <p:nvPr/>
        </p:nvSpPr>
        <p:spPr bwMode="auto">
          <a:xfrm>
            <a:off x="1905000" y="5486400"/>
            <a:ext cx="4381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0</a:t>
            </a:r>
          </a:p>
        </p:txBody>
      </p:sp>
      <p:sp>
        <p:nvSpPr>
          <p:cNvPr id="18446" name="Text Box 13"/>
          <p:cNvSpPr txBox="1">
            <a:spLocks noChangeArrowheads="1"/>
          </p:cNvSpPr>
          <p:nvPr/>
        </p:nvSpPr>
        <p:spPr bwMode="auto">
          <a:xfrm>
            <a:off x="3810000" y="1676400"/>
            <a:ext cx="4381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1</a:t>
            </a:r>
          </a:p>
        </p:txBody>
      </p:sp>
      <p:sp>
        <p:nvSpPr>
          <p:cNvPr id="18447" name="Text Box 14"/>
          <p:cNvSpPr txBox="1">
            <a:spLocks noChangeArrowheads="1"/>
          </p:cNvSpPr>
          <p:nvPr/>
        </p:nvSpPr>
        <p:spPr bwMode="auto">
          <a:xfrm>
            <a:off x="5334000" y="1600200"/>
            <a:ext cx="4381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2</a:t>
            </a:r>
          </a:p>
        </p:txBody>
      </p:sp>
      <p:sp>
        <p:nvSpPr>
          <p:cNvPr id="18448" name="Text Box 15"/>
          <p:cNvSpPr txBox="1">
            <a:spLocks noChangeArrowheads="1"/>
          </p:cNvSpPr>
          <p:nvPr/>
        </p:nvSpPr>
        <p:spPr bwMode="auto">
          <a:xfrm>
            <a:off x="6781800" y="5410200"/>
            <a:ext cx="4381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3</a:t>
            </a:r>
          </a:p>
        </p:txBody>
      </p:sp>
      <p:sp>
        <p:nvSpPr>
          <p:cNvPr id="18449" name="Text Box 17"/>
          <p:cNvSpPr txBox="1">
            <a:spLocks noChangeArrowheads="1"/>
          </p:cNvSpPr>
          <p:nvPr/>
        </p:nvSpPr>
        <p:spPr bwMode="auto">
          <a:xfrm>
            <a:off x="609600" y="2286000"/>
            <a:ext cx="24765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1</a:t>
            </a:r>
            <a:r>
              <a:rPr lang="en-US"/>
              <a:t> located at u=1/3</a:t>
            </a:r>
          </a:p>
        </p:txBody>
      </p:sp>
      <p:sp>
        <p:nvSpPr>
          <p:cNvPr id="18450" name="Text Box 18"/>
          <p:cNvSpPr txBox="1">
            <a:spLocks noChangeArrowheads="1"/>
          </p:cNvSpPr>
          <p:nvPr/>
        </p:nvSpPr>
        <p:spPr bwMode="auto">
          <a:xfrm>
            <a:off x="5638800" y="2209800"/>
            <a:ext cx="24765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2</a:t>
            </a:r>
            <a:r>
              <a:rPr lang="en-US"/>
              <a:t> located at u=2/3</a:t>
            </a:r>
          </a:p>
        </p:txBody>
      </p:sp>
      <p:graphicFrame>
        <p:nvGraphicFramePr>
          <p:cNvPr id="18434" name="Object 2"/>
          <p:cNvGraphicFramePr>
            <a:graphicFrameLocks noChangeAspect="1"/>
          </p:cNvGraphicFramePr>
          <p:nvPr/>
        </p:nvGraphicFramePr>
        <p:xfrm>
          <a:off x="835025" y="3276600"/>
          <a:ext cx="2062163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Equation" r:id="rId3" imgW="888840" imgH="406080" progId="Equation.3">
                  <p:embed/>
                </p:oleObj>
              </mc:Choice>
              <mc:Fallback>
                <p:oleObj name="Equation" r:id="rId3" imgW="88884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5025" y="3276600"/>
                        <a:ext cx="2062163" cy="942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5" name="Object 3"/>
          <p:cNvGraphicFramePr>
            <a:graphicFrameLocks noChangeAspect="1"/>
          </p:cNvGraphicFramePr>
          <p:nvPr/>
        </p:nvGraphicFramePr>
        <p:xfrm>
          <a:off x="6335713" y="3276600"/>
          <a:ext cx="2033587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Equation" r:id="rId5" imgW="876240" imgH="406080" progId="Equation.3">
                  <p:embed/>
                </p:oleObj>
              </mc:Choice>
              <mc:Fallback>
                <p:oleObj name="Equation" r:id="rId5" imgW="87624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5713" y="3276600"/>
                        <a:ext cx="2033587" cy="942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51" name="Text Box 22"/>
          <p:cNvSpPr txBox="1">
            <a:spLocks noChangeArrowheads="1"/>
          </p:cNvSpPr>
          <p:nvPr/>
        </p:nvSpPr>
        <p:spPr bwMode="auto">
          <a:xfrm>
            <a:off x="482600" y="4876800"/>
            <a:ext cx="1512888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/>
              <a:t>slope p’(0)</a:t>
            </a:r>
          </a:p>
        </p:txBody>
      </p:sp>
      <p:sp>
        <p:nvSpPr>
          <p:cNvPr id="18452" name="Line 23"/>
          <p:cNvSpPr>
            <a:spLocks noChangeShapeType="1"/>
          </p:cNvSpPr>
          <p:nvPr/>
        </p:nvSpPr>
        <p:spPr bwMode="auto">
          <a:xfrm>
            <a:off x="1981200" y="5029200"/>
            <a:ext cx="533400" cy="152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18453" name="Text Box 24"/>
          <p:cNvSpPr txBox="1">
            <a:spLocks noChangeArrowheads="1"/>
          </p:cNvSpPr>
          <p:nvPr/>
        </p:nvSpPr>
        <p:spPr bwMode="auto">
          <a:xfrm>
            <a:off x="7086600" y="4800600"/>
            <a:ext cx="1512888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/>
              <a:t>slope p’(1)</a:t>
            </a:r>
          </a:p>
        </p:txBody>
      </p:sp>
      <p:sp>
        <p:nvSpPr>
          <p:cNvPr id="18454" name="Line 25"/>
          <p:cNvSpPr>
            <a:spLocks noChangeShapeType="1"/>
          </p:cNvSpPr>
          <p:nvPr/>
        </p:nvSpPr>
        <p:spPr bwMode="auto">
          <a:xfrm flipH="1">
            <a:off x="6629400" y="5105400"/>
            <a:ext cx="533400" cy="2286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18455" name="Text Box 26"/>
          <p:cNvSpPr txBox="1">
            <a:spLocks noChangeArrowheads="1"/>
          </p:cNvSpPr>
          <p:nvPr/>
        </p:nvSpPr>
        <p:spPr bwMode="auto">
          <a:xfrm>
            <a:off x="4175125" y="560387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/>
              <a:t>u</a:t>
            </a:r>
          </a:p>
        </p:txBody>
      </p:sp>
      <p:sp>
        <p:nvSpPr>
          <p:cNvPr id="18456" name="Line 27"/>
          <p:cNvSpPr>
            <a:spLocks noChangeShapeType="1"/>
          </p:cNvSpPr>
          <p:nvPr/>
        </p:nvSpPr>
        <p:spPr bwMode="auto">
          <a:xfrm>
            <a:off x="4495800" y="58674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18457" name="Oval 6"/>
          <p:cNvSpPr>
            <a:spLocks noChangeArrowheads="1"/>
          </p:cNvSpPr>
          <p:nvPr/>
        </p:nvSpPr>
        <p:spPr bwMode="auto">
          <a:xfrm>
            <a:off x="2438400" y="5486400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70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Equations</a:t>
            </a:r>
          </a:p>
        </p:txBody>
      </p:sp>
      <p:sp>
        <p:nvSpPr>
          <p:cNvPr id="19461" name="Text Box 4"/>
          <p:cNvSpPr txBox="1">
            <a:spLocks noChangeArrowheads="1"/>
          </p:cNvSpPr>
          <p:nvPr/>
        </p:nvSpPr>
        <p:spPr bwMode="auto">
          <a:xfrm>
            <a:off x="2971800" y="2209800"/>
            <a:ext cx="3028950" cy="8223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/>
              <a:t>p(0) = p</a:t>
            </a:r>
            <a:r>
              <a:rPr lang="en-US" baseline="-25000"/>
              <a:t>0 </a:t>
            </a:r>
            <a:r>
              <a:rPr lang="en-US"/>
              <a:t>= c</a:t>
            </a:r>
            <a:r>
              <a:rPr lang="en-US" baseline="-25000"/>
              <a:t>0</a:t>
            </a:r>
          </a:p>
          <a:p>
            <a:r>
              <a:rPr lang="en-US"/>
              <a:t>p(1) = p</a:t>
            </a:r>
            <a:r>
              <a:rPr lang="en-US" baseline="-25000"/>
              <a:t>3 </a:t>
            </a:r>
            <a:r>
              <a:rPr lang="en-US"/>
              <a:t>= c</a:t>
            </a:r>
            <a:r>
              <a:rPr lang="en-US" baseline="-25000"/>
              <a:t>0</a:t>
            </a:r>
            <a:r>
              <a:rPr lang="en-US"/>
              <a:t>+c</a:t>
            </a:r>
            <a:r>
              <a:rPr lang="en-US" baseline="-25000"/>
              <a:t>1</a:t>
            </a:r>
            <a:r>
              <a:rPr lang="en-US"/>
              <a:t>+c</a:t>
            </a:r>
            <a:r>
              <a:rPr lang="en-US" baseline="-25000"/>
              <a:t>2</a:t>
            </a:r>
            <a:r>
              <a:rPr lang="en-US"/>
              <a:t>+c</a:t>
            </a:r>
            <a:r>
              <a:rPr lang="en-US" baseline="-25000"/>
              <a:t>3</a:t>
            </a:r>
          </a:p>
        </p:txBody>
      </p:sp>
      <p:sp>
        <p:nvSpPr>
          <p:cNvPr id="19462" name="Text Box 5"/>
          <p:cNvSpPr txBox="1">
            <a:spLocks noChangeArrowheads="1"/>
          </p:cNvSpPr>
          <p:nvPr/>
        </p:nvSpPr>
        <p:spPr bwMode="auto">
          <a:xfrm>
            <a:off x="2057400" y="3657600"/>
            <a:ext cx="4303713" cy="8223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anchorCtr="1">
            <a:spAutoFit/>
          </a:bodyPr>
          <a:lstStyle/>
          <a:p>
            <a:r>
              <a:rPr lang="en-US"/>
              <a:t>p’(0) = 3(p</a:t>
            </a:r>
            <a:r>
              <a:rPr lang="en-US" baseline="-25000"/>
              <a:t>1</a:t>
            </a:r>
            <a:r>
              <a:rPr lang="en-US"/>
              <a:t>-</a:t>
            </a:r>
            <a:r>
              <a:rPr lang="en-US" baseline="-25000"/>
              <a:t> </a:t>
            </a:r>
            <a:r>
              <a:rPr lang="en-US"/>
              <a:t>p</a:t>
            </a:r>
            <a:r>
              <a:rPr lang="en-US" baseline="-25000"/>
              <a:t>0</a:t>
            </a:r>
            <a:r>
              <a:rPr lang="en-US"/>
              <a:t>) = c</a:t>
            </a:r>
            <a:r>
              <a:rPr lang="en-US" baseline="-25000"/>
              <a:t>0</a:t>
            </a:r>
            <a:endParaRPr lang="en-US"/>
          </a:p>
          <a:p>
            <a:r>
              <a:rPr lang="en-US"/>
              <a:t>p’(1) = 3(p</a:t>
            </a:r>
            <a:r>
              <a:rPr lang="en-US" baseline="-25000"/>
              <a:t>3</a:t>
            </a:r>
            <a:r>
              <a:rPr lang="en-US"/>
              <a:t>-</a:t>
            </a:r>
            <a:r>
              <a:rPr lang="en-US" baseline="-25000"/>
              <a:t> </a:t>
            </a:r>
            <a:r>
              <a:rPr lang="en-US"/>
              <a:t>p</a:t>
            </a:r>
            <a:r>
              <a:rPr lang="en-US" baseline="-25000"/>
              <a:t>2</a:t>
            </a:r>
            <a:r>
              <a:rPr lang="en-US"/>
              <a:t>) = c</a:t>
            </a:r>
            <a:r>
              <a:rPr lang="en-US" baseline="-25000"/>
              <a:t>1</a:t>
            </a:r>
            <a:r>
              <a:rPr lang="en-US"/>
              <a:t>+2c</a:t>
            </a:r>
            <a:r>
              <a:rPr lang="en-US" baseline="-25000"/>
              <a:t>2</a:t>
            </a:r>
            <a:r>
              <a:rPr lang="en-US"/>
              <a:t>+3c</a:t>
            </a:r>
            <a:r>
              <a:rPr lang="en-US" baseline="-25000"/>
              <a:t>3</a:t>
            </a:r>
          </a:p>
        </p:txBody>
      </p:sp>
      <p:sp>
        <p:nvSpPr>
          <p:cNvPr id="19463" name="Text Box 6"/>
          <p:cNvSpPr txBox="1">
            <a:spLocks noChangeArrowheads="1"/>
          </p:cNvSpPr>
          <p:nvPr/>
        </p:nvSpPr>
        <p:spPr bwMode="auto">
          <a:xfrm>
            <a:off x="822325" y="1674813"/>
            <a:ext cx="518636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>
                <a:latin typeface="Arial" charset="0"/>
              </a:rPr>
              <a:t>Interpolating conditions are the same</a:t>
            </a:r>
          </a:p>
        </p:txBody>
      </p:sp>
      <p:sp>
        <p:nvSpPr>
          <p:cNvPr id="19464" name="Text Box 7"/>
          <p:cNvSpPr txBox="1">
            <a:spLocks noChangeArrowheads="1"/>
          </p:cNvSpPr>
          <p:nvPr/>
        </p:nvSpPr>
        <p:spPr bwMode="auto">
          <a:xfrm>
            <a:off x="838200" y="3124200"/>
            <a:ext cx="49847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>
                <a:latin typeface="Arial" charset="0"/>
              </a:rPr>
              <a:t>Approximating derivative conditions</a:t>
            </a:r>
          </a:p>
        </p:txBody>
      </p:sp>
      <p:sp>
        <p:nvSpPr>
          <p:cNvPr id="19465" name="Text Box 8"/>
          <p:cNvSpPr txBox="1">
            <a:spLocks noChangeArrowheads="1"/>
          </p:cNvSpPr>
          <p:nvPr/>
        </p:nvSpPr>
        <p:spPr bwMode="auto">
          <a:xfrm>
            <a:off x="838200" y="4800600"/>
            <a:ext cx="486886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/>
              <a:t>Solve four linear equations for </a:t>
            </a:r>
            <a:r>
              <a:rPr lang="en-US" b="1"/>
              <a:t>c</a:t>
            </a:r>
            <a:r>
              <a:rPr lang="en-US"/>
              <a:t>=</a:t>
            </a:r>
            <a:r>
              <a:rPr lang="en-US" b="1"/>
              <a:t>M</a:t>
            </a:r>
            <a:r>
              <a:rPr lang="en-US" i="1" baseline="-25000"/>
              <a:t>B</a:t>
            </a:r>
            <a:r>
              <a:rPr lang="en-US" b="1"/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208879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Bezier Matrix</a:t>
            </a:r>
          </a:p>
        </p:txBody>
      </p:sp>
      <p:graphicFrame>
        <p:nvGraphicFramePr>
          <p:cNvPr id="20482" name="Object 2"/>
          <p:cNvGraphicFramePr>
            <a:graphicFrameLocks noChangeAspect="1"/>
          </p:cNvGraphicFramePr>
          <p:nvPr/>
        </p:nvGraphicFramePr>
        <p:xfrm>
          <a:off x="2514600" y="1828800"/>
          <a:ext cx="3733800" cy="206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Equation" r:id="rId3" imgW="1650960" imgH="914400" progId="Equation.3">
                  <p:embed/>
                </p:oleObj>
              </mc:Choice>
              <mc:Fallback>
                <p:oleObj name="Equation" r:id="rId3" imgW="165096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828800"/>
                        <a:ext cx="3733800" cy="2068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6" name="Text Box 8"/>
          <p:cNvSpPr txBox="1">
            <a:spLocks noChangeArrowheads="1"/>
          </p:cNvSpPr>
          <p:nvPr/>
        </p:nvSpPr>
        <p:spPr bwMode="auto">
          <a:xfrm>
            <a:off x="2286000" y="4495800"/>
            <a:ext cx="411480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anchorCtr="1">
            <a:spAutoFit/>
          </a:bodyPr>
          <a:lstStyle/>
          <a:p>
            <a:r>
              <a:rPr lang="en-US" sz="2800"/>
              <a:t>p(u) = </a:t>
            </a:r>
            <a:r>
              <a:rPr lang="en-US" sz="2800" b="1"/>
              <a:t>u</a:t>
            </a:r>
            <a:r>
              <a:rPr lang="en-US" sz="2800" baseline="30000"/>
              <a:t>T</a:t>
            </a:r>
            <a:r>
              <a:rPr lang="en-US" sz="2800" b="1"/>
              <a:t>M</a:t>
            </a:r>
            <a:r>
              <a:rPr lang="en-US" sz="2800" i="1" baseline="-25000"/>
              <a:t>B</a:t>
            </a:r>
            <a:r>
              <a:rPr lang="en-US" sz="2800" b="1"/>
              <a:t>p </a:t>
            </a:r>
            <a:r>
              <a:rPr lang="en-US" sz="2800"/>
              <a:t>=</a:t>
            </a:r>
            <a:r>
              <a:rPr lang="en-US" sz="2800" b="1"/>
              <a:t> b(</a:t>
            </a:r>
            <a:r>
              <a:rPr lang="en-US" sz="2800"/>
              <a:t>u</a:t>
            </a:r>
            <a:r>
              <a:rPr lang="en-US" sz="2800" b="1"/>
              <a:t>)</a:t>
            </a:r>
            <a:r>
              <a:rPr lang="en-US" sz="2800" baseline="30000"/>
              <a:t>T</a:t>
            </a:r>
            <a:r>
              <a:rPr lang="en-US" sz="2800" b="1"/>
              <a:t>p</a:t>
            </a:r>
          </a:p>
        </p:txBody>
      </p:sp>
      <p:sp>
        <p:nvSpPr>
          <p:cNvPr id="20487" name="Text Box 9"/>
          <p:cNvSpPr txBox="1">
            <a:spLocks noChangeArrowheads="1"/>
          </p:cNvSpPr>
          <p:nvPr/>
        </p:nvSpPr>
        <p:spPr bwMode="auto">
          <a:xfrm>
            <a:off x="2057400" y="5410200"/>
            <a:ext cx="264477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>
                <a:latin typeface="Arial" charset="0"/>
              </a:rPr>
              <a:t>blending functions</a:t>
            </a:r>
          </a:p>
        </p:txBody>
      </p:sp>
      <p:sp>
        <p:nvSpPr>
          <p:cNvPr id="20488" name="Line 10"/>
          <p:cNvSpPr>
            <a:spLocks noChangeShapeType="1"/>
          </p:cNvSpPr>
          <p:nvPr/>
        </p:nvSpPr>
        <p:spPr bwMode="auto">
          <a:xfrm flipV="1">
            <a:off x="4800600" y="5029200"/>
            <a:ext cx="457200" cy="533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anchor="ctr" anchorCtr="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35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Blending Functions</a:t>
            </a:r>
          </a:p>
        </p:txBody>
      </p:sp>
      <p:graphicFrame>
        <p:nvGraphicFramePr>
          <p:cNvPr id="21506" name="Object 2"/>
          <p:cNvGraphicFramePr>
            <a:graphicFrameLocks noChangeAspect="1"/>
          </p:cNvGraphicFramePr>
          <p:nvPr/>
        </p:nvGraphicFramePr>
        <p:xfrm>
          <a:off x="1219200" y="2209800"/>
          <a:ext cx="2508250" cy="200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Equation" r:id="rId3" imgW="1206360" imgH="965160" progId="Equation.3">
                  <p:embed/>
                </p:oleObj>
              </mc:Choice>
              <mc:Fallback>
                <p:oleObj name="Equation" r:id="rId3" imgW="1206360" imgH="965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209800"/>
                        <a:ext cx="2508250" cy="200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1510" name="Picture 5" descr="AN10F1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114800" y="1905000"/>
            <a:ext cx="3962400" cy="2468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11" name="Text Box 6"/>
          <p:cNvSpPr txBox="1">
            <a:spLocks noChangeArrowheads="1"/>
          </p:cNvSpPr>
          <p:nvPr/>
        </p:nvSpPr>
        <p:spPr bwMode="auto">
          <a:xfrm>
            <a:off x="1676400" y="4876800"/>
            <a:ext cx="6386513" cy="8223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>
                <a:latin typeface="Arial" charset="0"/>
              </a:rPr>
              <a:t>Note that all zeros are at 0 and 1 which forces</a:t>
            </a:r>
          </a:p>
          <a:p>
            <a:r>
              <a:rPr lang="en-US">
                <a:latin typeface="Arial" charset="0"/>
              </a:rPr>
              <a:t>the functions to be smooth over (0,1)</a:t>
            </a:r>
          </a:p>
        </p:txBody>
      </p:sp>
    </p:spTree>
    <p:extLst>
      <p:ext uri="{BB962C8B-B14F-4D97-AF65-F5344CB8AC3E}">
        <p14:creationId xmlns:p14="http://schemas.microsoft.com/office/powerpoint/2010/main" val="2627458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Bernstein Polynomials</a:t>
            </a:r>
          </a:p>
        </p:txBody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The blending functions are a special case of the Bernstein polynomials</a:t>
            </a:r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These polynomials give the blending polynomials for any degree Bezier form</a:t>
            </a:r>
          </a:p>
          <a:p>
            <a:pPr lvl="1"/>
            <a:r>
              <a:rPr lang="en-US" smtClean="0"/>
              <a:t>All zeros at 0 and 1</a:t>
            </a:r>
          </a:p>
          <a:p>
            <a:pPr lvl="1"/>
            <a:r>
              <a:rPr lang="en-US" smtClean="0"/>
              <a:t>For any degree they all sum to 1</a:t>
            </a:r>
          </a:p>
          <a:p>
            <a:pPr lvl="1"/>
            <a:r>
              <a:rPr lang="en-US" smtClean="0"/>
              <a:t>They are all between 0 and 1 inside (0,1) </a:t>
            </a:r>
          </a:p>
        </p:txBody>
      </p:sp>
      <p:graphicFrame>
        <p:nvGraphicFramePr>
          <p:cNvPr id="22530" name="Object 2"/>
          <p:cNvGraphicFramePr>
            <a:graphicFrameLocks noChangeAspect="1"/>
          </p:cNvGraphicFramePr>
          <p:nvPr/>
        </p:nvGraphicFramePr>
        <p:xfrm>
          <a:off x="2057400" y="2667000"/>
          <a:ext cx="4972050" cy="1116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Equation" r:id="rId3" imgW="1866600" imgH="419040" progId="Equation.3">
                  <p:embed/>
                </p:oleObj>
              </mc:Choice>
              <mc:Fallback>
                <p:oleObj name="Equation" r:id="rId3" imgW="186660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667000"/>
                        <a:ext cx="4972050" cy="1116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25230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Convex Hull Property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700" smtClean="0"/>
              <a:t>The properties of the Bernstein polynomials ensure that all Bezier curves lie in the convex hull of their control points</a:t>
            </a:r>
          </a:p>
          <a:p>
            <a:r>
              <a:rPr lang="en-US" sz="2700" smtClean="0"/>
              <a:t>Hence, even though we do not interpolate all the data, we cannot be too far away</a:t>
            </a:r>
          </a:p>
        </p:txBody>
      </p:sp>
      <p:sp>
        <p:nvSpPr>
          <p:cNvPr id="23558" name="Freeform 4"/>
          <p:cNvSpPr>
            <a:spLocks/>
          </p:cNvSpPr>
          <p:nvPr/>
        </p:nvSpPr>
        <p:spPr bwMode="auto">
          <a:xfrm>
            <a:off x="2514600" y="4406900"/>
            <a:ext cx="3962400" cy="1308100"/>
          </a:xfrm>
          <a:custGeom>
            <a:avLst/>
            <a:gdLst>
              <a:gd name="T0" fmla="*/ 0 w 2496"/>
              <a:gd name="T1" fmla="*/ 776 h 824"/>
              <a:gd name="T2" fmla="*/ 1008 w 2496"/>
              <a:gd name="T3" fmla="*/ 8 h 824"/>
              <a:gd name="T4" fmla="*/ 2496 w 2496"/>
              <a:gd name="T5" fmla="*/ 824 h 824"/>
              <a:gd name="T6" fmla="*/ 0 60000 65536"/>
              <a:gd name="T7" fmla="*/ 0 60000 65536"/>
              <a:gd name="T8" fmla="*/ 0 60000 65536"/>
              <a:gd name="T9" fmla="*/ 0 w 2496"/>
              <a:gd name="T10" fmla="*/ 0 h 824"/>
              <a:gd name="T11" fmla="*/ 2496 w 2496"/>
              <a:gd name="T12" fmla="*/ 824 h 8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96" h="824">
                <a:moveTo>
                  <a:pt x="0" y="776"/>
                </a:moveTo>
                <a:cubicBezTo>
                  <a:pt x="296" y="388"/>
                  <a:pt x="592" y="0"/>
                  <a:pt x="1008" y="8"/>
                </a:cubicBezTo>
                <a:cubicBezTo>
                  <a:pt x="1424" y="16"/>
                  <a:pt x="1960" y="420"/>
                  <a:pt x="2496" y="824"/>
                </a:cubicBezTo>
              </a:path>
            </a:pathLst>
          </a:cu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23559" name="Line 9"/>
          <p:cNvSpPr>
            <a:spLocks noChangeShapeType="1"/>
          </p:cNvSpPr>
          <p:nvPr/>
        </p:nvSpPr>
        <p:spPr bwMode="auto">
          <a:xfrm flipV="1">
            <a:off x="2514600" y="4267200"/>
            <a:ext cx="1066800" cy="1371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23560" name="Line 10"/>
          <p:cNvSpPr>
            <a:spLocks noChangeShapeType="1"/>
          </p:cNvSpPr>
          <p:nvPr/>
        </p:nvSpPr>
        <p:spPr bwMode="auto">
          <a:xfrm flipH="1" flipV="1">
            <a:off x="4800600" y="4267200"/>
            <a:ext cx="1676400" cy="1447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23561" name="Line 11"/>
          <p:cNvSpPr>
            <a:spLocks noChangeShapeType="1"/>
          </p:cNvSpPr>
          <p:nvPr/>
        </p:nvSpPr>
        <p:spPr bwMode="auto">
          <a:xfrm>
            <a:off x="3657600" y="4267200"/>
            <a:ext cx="1143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23562" name="Line 12"/>
          <p:cNvSpPr>
            <a:spLocks noChangeShapeType="1"/>
          </p:cNvSpPr>
          <p:nvPr/>
        </p:nvSpPr>
        <p:spPr bwMode="auto">
          <a:xfrm>
            <a:off x="2514600" y="5638800"/>
            <a:ext cx="3962400" cy="76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23563" name="Oval 8"/>
          <p:cNvSpPr>
            <a:spLocks noChangeArrowheads="1"/>
          </p:cNvSpPr>
          <p:nvPr/>
        </p:nvSpPr>
        <p:spPr bwMode="auto">
          <a:xfrm>
            <a:off x="6400800" y="5638800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4" name="Oval 5"/>
          <p:cNvSpPr>
            <a:spLocks noChangeArrowheads="1"/>
          </p:cNvSpPr>
          <p:nvPr/>
        </p:nvSpPr>
        <p:spPr bwMode="auto">
          <a:xfrm>
            <a:off x="2438400" y="5562600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5" name="Oval 6"/>
          <p:cNvSpPr>
            <a:spLocks noChangeArrowheads="1"/>
          </p:cNvSpPr>
          <p:nvPr/>
        </p:nvSpPr>
        <p:spPr bwMode="auto">
          <a:xfrm>
            <a:off x="3505200" y="4191000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6" name="Oval 7"/>
          <p:cNvSpPr>
            <a:spLocks noChangeArrowheads="1"/>
          </p:cNvSpPr>
          <p:nvPr/>
        </p:nvSpPr>
        <p:spPr bwMode="auto">
          <a:xfrm>
            <a:off x="4724400" y="4191000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7" name="Text Box 13"/>
          <p:cNvSpPr txBox="1">
            <a:spLocks noChangeArrowheads="1"/>
          </p:cNvSpPr>
          <p:nvPr/>
        </p:nvSpPr>
        <p:spPr bwMode="auto">
          <a:xfrm>
            <a:off x="1981200" y="5562600"/>
            <a:ext cx="4381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0</a:t>
            </a:r>
          </a:p>
        </p:txBody>
      </p:sp>
      <p:sp>
        <p:nvSpPr>
          <p:cNvPr id="23568" name="Text Box 14"/>
          <p:cNvSpPr txBox="1">
            <a:spLocks noChangeArrowheads="1"/>
          </p:cNvSpPr>
          <p:nvPr/>
        </p:nvSpPr>
        <p:spPr bwMode="auto">
          <a:xfrm>
            <a:off x="2895600" y="3886200"/>
            <a:ext cx="4381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1</a:t>
            </a:r>
          </a:p>
        </p:txBody>
      </p:sp>
      <p:sp>
        <p:nvSpPr>
          <p:cNvPr id="23569" name="Text Box 15"/>
          <p:cNvSpPr txBox="1">
            <a:spLocks noChangeArrowheads="1"/>
          </p:cNvSpPr>
          <p:nvPr/>
        </p:nvSpPr>
        <p:spPr bwMode="auto">
          <a:xfrm>
            <a:off x="5029200" y="3886200"/>
            <a:ext cx="4381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2</a:t>
            </a:r>
          </a:p>
        </p:txBody>
      </p:sp>
      <p:sp>
        <p:nvSpPr>
          <p:cNvPr id="23570" name="Text Box 16"/>
          <p:cNvSpPr txBox="1">
            <a:spLocks noChangeArrowheads="1"/>
          </p:cNvSpPr>
          <p:nvPr/>
        </p:nvSpPr>
        <p:spPr bwMode="auto">
          <a:xfrm>
            <a:off x="6629400" y="5486400"/>
            <a:ext cx="4381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3</a:t>
            </a:r>
          </a:p>
        </p:txBody>
      </p:sp>
      <p:sp>
        <p:nvSpPr>
          <p:cNvPr id="23571" name="Text Box 17"/>
          <p:cNvSpPr txBox="1">
            <a:spLocks noChangeArrowheads="1"/>
          </p:cNvSpPr>
          <p:nvPr/>
        </p:nvSpPr>
        <p:spPr bwMode="auto">
          <a:xfrm>
            <a:off x="6400800" y="4343400"/>
            <a:ext cx="17113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>
                <a:latin typeface="Arial" charset="0"/>
              </a:rPr>
              <a:t>convex hull</a:t>
            </a:r>
          </a:p>
        </p:txBody>
      </p:sp>
      <p:sp>
        <p:nvSpPr>
          <p:cNvPr id="23572" name="Line 18"/>
          <p:cNvSpPr>
            <a:spLocks noChangeShapeType="1"/>
          </p:cNvSpPr>
          <p:nvPr/>
        </p:nvSpPr>
        <p:spPr bwMode="auto">
          <a:xfrm flipH="1">
            <a:off x="5410200" y="4572000"/>
            <a:ext cx="990600" cy="152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23573" name="Text Box 19"/>
          <p:cNvSpPr txBox="1">
            <a:spLocks noChangeArrowheads="1"/>
          </p:cNvSpPr>
          <p:nvPr/>
        </p:nvSpPr>
        <p:spPr bwMode="auto">
          <a:xfrm>
            <a:off x="382588" y="4799013"/>
            <a:ext cx="18796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>
                <a:latin typeface="Arial" charset="0"/>
              </a:rPr>
              <a:t>Bezier curve</a:t>
            </a:r>
          </a:p>
        </p:txBody>
      </p:sp>
      <p:sp>
        <p:nvSpPr>
          <p:cNvPr id="23574" name="Line 20"/>
          <p:cNvSpPr>
            <a:spLocks noChangeShapeType="1"/>
          </p:cNvSpPr>
          <p:nvPr/>
        </p:nvSpPr>
        <p:spPr bwMode="auto">
          <a:xfrm flipV="1">
            <a:off x="2438400" y="4495800"/>
            <a:ext cx="1828800" cy="6096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anchor="ctr" anchorCtr="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6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77200" y="6324600"/>
            <a:ext cx="381000" cy="381000"/>
          </a:xfrm>
          <a:prstGeom prst="rect">
            <a:avLst/>
          </a:prstGeom>
          <a:noFill/>
        </p:spPr>
        <p:txBody>
          <a:bodyPr/>
          <a:lstStyle/>
          <a:p>
            <a:pPr lvl="1"/>
            <a:fld id="{A39FC72A-E682-4B66-BB1B-4935375D12BE}" type="slidenum">
              <a:rPr lang="es-ES"/>
              <a:pPr lvl="1"/>
              <a:t>4</a:t>
            </a:fld>
            <a:endParaRPr lang="es-ES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Escaping Flatland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153400" cy="4724400"/>
          </a:xfrm>
        </p:spPr>
        <p:txBody>
          <a:bodyPr>
            <a:normAutofit/>
          </a:bodyPr>
          <a:lstStyle/>
          <a:p>
            <a:r>
              <a:rPr lang="en-US" smtClean="0"/>
              <a:t>Until now we have worked with flat entities such as lines and flat polygons</a:t>
            </a:r>
          </a:p>
          <a:p>
            <a:pPr lvl="1"/>
            <a:r>
              <a:rPr lang="en-US" smtClean="0"/>
              <a:t>Fit well with graphics hardware</a:t>
            </a:r>
          </a:p>
          <a:p>
            <a:pPr lvl="1"/>
            <a:r>
              <a:rPr lang="en-US" smtClean="0"/>
              <a:t>Mathematically simple</a:t>
            </a:r>
          </a:p>
          <a:p>
            <a:r>
              <a:rPr lang="en-US" smtClean="0"/>
              <a:t>But the world is not composed of flat entities</a:t>
            </a:r>
          </a:p>
          <a:p>
            <a:pPr lvl="1"/>
            <a:r>
              <a:rPr lang="en-US" smtClean="0"/>
              <a:t>Need curves and curved surfaces</a:t>
            </a:r>
          </a:p>
          <a:p>
            <a:pPr lvl="1"/>
            <a:r>
              <a:rPr lang="en-US" smtClean="0"/>
              <a:t>May only have need at the application level</a:t>
            </a:r>
          </a:p>
          <a:p>
            <a:pPr lvl="1"/>
            <a:r>
              <a:rPr lang="en-US" smtClean="0"/>
              <a:t>Implementation can render them approximately with flat primitives</a:t>
            </a:r>
          </a:p>
        </p:txBody>
      </p:sp>
    </p:spTree>
    <p:extLst>
      <p:ext uri="{BB962C8B-B14F-4D97-AF65-F5344CB8AC3E}">
        <p14:creationId xmlns:p14="http://schemas.microsoft.com/office/powerpoint/2010/main" val="23591243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Bezier Patches</a:t>
            </a:r>
          </a:p>
        </p:txBody>
      </p:sp>
      <p:pic>
        <p:nvPicPr>
          <p:cNvPr id="24582" name="Picture 4" descr="AN10F2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0" y="3657600"/>
            <a:ext cx="4986338" cy="194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83" name="Text Box 5"/>
          <p:cNvSpPr txBox="1">
            <a:spLocks noChangeArrowheads="1"/>
          </p:cNvSpPr>
          <p:nvPr/>
        </p:nvSpPr>
        <p:spPr bwMode="auto">
          <a:xfrm>
            <a:off x="685800" y="1828800"/>
            <a:ext cx="762317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>
                <a:latin typeface="Arial" charset="0"/>
              </a:rPr>
              <a:t>Using same data array</a:t>
            </a:r>
            <a:r>
              <a:rPr lang="en-US"/>
              <a:t> </a:t>
            </a:r>
            <a:r>
              <a:rPr lang="en-US" b="1"/>
              <a:t>P</a:t>
            </a:r>
            <a:r>
              <a:rPr lang="en-US"/>
              <a:t>=[p</a:t>
            </a:r>
            <a:r>
              <a:rPr lang="en-US" baseline="-25000"/>
              <a:t>ij</a:t>
            </a:r>
            <a:r>
              <a:rPr lang="en-US"/>
              <a:t>] </a:t>
            </a:r>
            <a:r>
              <a:rPr lang="en-US">
                <a:latin typeface="Arial" charset="0"/>
              </a:rPr>
              <a:t>as with interpolating form</a:t>
            </a:r>
          </a:p>
        </p:txBody>
      </p:sp>
      <p:graphicFrame>
        <p:nvGraphicFramePr>
          <p:cNvPr id="24578" name="Object 2"/>
          <p:cNvGraphicFramePr>
            <a:graphicFrameLocks noChangeAspect="1"/>
          </p:cNvGraphicFramePr>
          <p:nvPr/>
        </p:nvGraphicFramePr>
        <p:xfrm>
          <a:off x="1143000" y="2438400"/>
          <a:ext cx="6775450" cy="1103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name="Equation" r:id="rId4" imgW="2730240" imgH="444240" progId="Equation.3">
                  <p:embed/>
                </p:oleObj>
              </mc:Choice>
              <mc:Fallback>
                <p:oleObj name="Equation" r:id="rId4" imgW="273024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438400"/>
                        <a:ext cx="6775450" cy="1103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4" name="Text Box 7"/>
          <p:cNvSpPr txBox="1">
            <a:spLocks noChangeArrowheads="1"/>
          </p:cNvSpPr>
          <p:nvPr/>
        </p:nvSpPr>
        <p:spPr bwMode="auto">
          <a:xfrm>
            <a:off x="609600" y="3810000"/>
            <a:ext cx="1828800" cy="8223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>
                <a:latin typeface="Arial" charset="0"/>
              </a:rPr>
              <a:t>Patch lies in</a:t>
            </a:r>
          </a:p>
          <a:p>
            <a:r>
              <a:rPr lang="en-US">
                <a:latin typeface="Arial" charset="0"/>
              </a:rPr>
              <a:t>convex hull</a:t>
            </a:r>
          </a:p>
        </p:txBody>
      </p:sp>
      <p:sp>
        <p:nvSpPr>
          <p:cNvPr id="24585" name="Line 8"/>
          <p:cNvSpPr>
            <a:spLocks noChangeShapeType="1"/>
          </p:cNvSpPr>
          <p:nvPr/>
        </p:nvSpPr>
        <p:spPr bwMode="auto">
          <a:xfrm>
            <a:off x="2438400" y="4191000"/>
            <a:ext cx="1371600" cy="3048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anchor="ctr" anchorCtr="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75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Analysis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001000" cy="4724400"/>
          </a:xfrm>
        </p:spPr>
        <p:txBody>
          <a:bodyPr/>
          <a:lstStyle/>
          <a:p>
            <a:r>
              <a:rPr lang="en-US" sz="2700" dirty="0" smtClean="0"/>
              <a:t>Although the Bezier form is much better than the interpolating form, the derivatives are not continuous at join points</a:t>
            </a:r>
          </a:p>
          <a:p>
            <a:r>
              <a:rPr lang="en-US" sz="2700" dirty="0" smtClean="0"/>
              <a:t>Can we do better?</a:t>
            </a:r>
          </a:p>
          <a:p>
            <a:pPr lvl="1"/>
            <a:r>
              <a:rPr lang="en-US" dirty="0" smtClean="0"/>
              <a:t>Go to higher order Bezier</a:t>
            </a:r>
          </a:p>
          <a:p>
            <a:pPr lvl="2"/>
            <a:r>
              <a:rPr lang="en-US" sz="2400" dirty="0" smtClean="0"/>
              <a:t>More work</a:t>
            </a:r>
          </a:p>
          <a:p>
            <a:pPr lvl="2"/>
            <a:r>
              <a:rPr lang="en-US" sz="2400" dirty="0" smtClean="0"/>
              <a:t>Derivative continuity still only approximate</a:t>
            </a:r>
          </a:p>
          <a:p>
            <a:pPr lvl="2"/>
            <a:r>
              <a:rPr lang="en-US" sz="2400" dirty="0" smtClean="0"/>
              <a:t>Supported by OpenGL</a:t>
            </a:r>
          </a:p>
          <a:p>
            <a:pPr lvl="1"/>
            <a:r>
              <a:rPr lang="en-US" sz="3000" dirty="0" smtClean="0"/>
              <a:t>Apply different conditions </a:t>
            </a:r>
          </a:p>
          <a:p>
            <a:pPr lvl="2"/>
            <a:r>
              <a:rPr lang="en-US" sz="2400" dirty="0" smtClean="0"/>
              <a:t>Tricky without letting order increase</a:t>
            </a:r>
          </a:p>
        </p:txBody>
      </p:sp>
    </p:spTree>
    <p:extLst>
      <p:ext uri="{BB962C8B-B14F-4D97-AF65-F5344CB8AC3E}">
        <p14:creationId xmlns:p14="http://schemas.microsoft.com/office/powerpoint/2010/main" val="212670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B-Splines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700" u="sng" smtClean="0"/>
              <a:t>B</a:t>
            </a:r>
            <a:r>
              <a:rPr lang="en-US" sz="2700" smtClean="0"/>
              <a:t>asis splines: use the data at </a:t>
            </a:r>
            <a:r>
              <a:rPr lang="en-US" sz="2700" b="1" smtClean="0">
                <a:latin typeface="Times New Roman" charset="0"/>
              </a:rPr>
              <a:t>p</a:t>
            </a:r>
            <a:r>
              <a:rPr lang="en-US" sz="2700" smtClean="0">
                <a:latin typeface="Times New Roman" charset="0"/>
              </a:rPr>
              <a:t>=[p</a:t>
            </a:r>
            <a:r>
              <a:rPr lang="en-US" sz="2700" baseline="-25000" smtClean="0">
                <a:latin typeface="Times New Roman" charset="0"/>
              </a:rPr>
              <a:t>i-2</a:t>
            </a:r>
            <a:r>
              <a:rPr lang="en-US" sz="2700" smtClean="0">
                <a:latin typeface="Times New Roman" charset="0"/>
              </a:rPr>
              <a:t> p</a:t>
            </a:r>
            <a:r>
              <a:rPr lang="en-US" sz="2700" baseline="-25000" smtClean="0">
                <a:latin typeface="Times New Roman" charset="0"/>
              </a:rPr>
              <a:t>i-1</a:t>
            </a:r>
            <a:r>
              <a:rPr lang="en-US" sz="2700" smtClean="0">
                <a:latin typeface="Times New Roman" charset="0"/>
              </a:rPr>
              <a:t> p</a:t>
            </a:r>
            <a:r>
              <a:rPr lang="en-US" sz="2700" baseline="-25000" smtClean="0">
                <a:latin typeface="Times New Roman" charset="0"/>
              </a:rPr>
              <a:t>i</a:t>
            </a:r>
            <a:r>
              <a:rPr lang="en-US" sz="2700" smtClean="0">
                <a:latin typeface="Times New Roman" charset="0"/>
              </a:rPr>
              <a:t> p</a:t>
            </a:r>
            <a:r>
              <a:rPr lang="en-US" sz="2700" baseline="-25000" smtClean="0">
                <a:latin typeface="Times New Roman" charset="0"/>
              </a:rPr>
              <a:t>i-1</a:t>
            </a:r>
            <a:r>
              <a:rPr lang="en-US" sz="2700" smtClean="0">
                <a:latin typeface="Times New Roman" charset="0"/>
              </a:rPr>
              <a:t>]</a:t>
            </a:r>
            <a:r>
              <a:rPr lang="en-US" sz="2700" baseline="30000" smtClean="0">
                <a:latin typeface="Times New Roman" charset="0"/>
              </a:rPr>
              <a:t>T </a:t>
            </a:r>
            <a:r>
              <a:rPr lang="en-US" sz="2700" smtClean="0"/>
              <a:t>to define curve only between </a:t>
            </a:r>
            <a:r>
              <a:rPr lang="en-US" sz="2700" smtClean="0">
                <a:latin typeface="Times New Roman" charset="0"/>
              </a:rPr>
              <a:t>p</a:t>
            </a:r>
            <a:r>
              <a:rPr lang="en-US" sz="2700" baseline="-25000" smtClean="0">
                <a:latin typeface="Times New Roman" charset="0"/>
              </a:rPr>
              <a:t>i-1</a:t>
            </a:r>
            <a:r>
              <a:rPr lang="en-US" sz="2700" smtClean="0">
                <a:latin typeface="Times New Roman" charset="0"/>
              </a:rPr>
              <a:t> </a:t>
            </a:r>
            <a:r>
              <a:rPr lang="en-US" sz="2700" smtClean="0"/>
              <a:t>and </a:t>
            </a:r>
            <a:r>
              <a:rPr lang="en-US" sz="2700" smtClean="0">
                <a:latin typeface="Times New Roman" charset="0"/>
              </a:rPr>
              <a:t>p</a:t>
            </a:r>
            <a:r>
              <a:rPr lang="en-US" sz="2700" baseline="-25000" smtClean="0">
                <a:latin typeface="Times New Roman" charset="0"/>
              </a:rPr>
              <a:t>i</a:t>
            </a:r>
          </a:p>
          <a:p>
            <a:r>
              <a:rPr lang="en-US" sz="2700" smtClean="0"/>
              <a:t>Allows us to apply more continuity conditions to each segment</a:t>
            </a:r>
          </a:p>
          <a:p>
            <a:r>
              <a:rPr lang="en-US" sz="2700" smtClean="0"/>
              <a:t>For cubics, we can have continuity of function, first and second derivatives at join points</a:t>
            </a:r>
          </a:p>
          <a:p>
            <a:r>
              <a:rPr lang="en-US" sz="2700" smtClean="0"/>
              <a:t>Cost is 3 times as much work for curves</a:t>
            </a:r>
          </a:p>
          <a:p>
            <a:pPr lvl="1"/>
            <a:r>
              <a:rPr lang="en-US" smtClean="0"/>
              <a:t>Add one new point each time rather than three</a:t>
            </a:r>
          </a:p>
          <a:p>
            <a:r>
              <a:rPr lang="en-US" sz="2700" smtClean="0"/>
              <a:t>For surfaces,</a:t>
            </a:r>
            <a:r>
              <a:rPr lang="en-US" smtClean="0"/>
              <a:t> </a:t>
            </a:r>
            <a:r>
              <a:rPr lang="en-US" sz="2700" smtClean="0"/>
              <a:t>we do 9 times as much work </a:t>
            </a:r>
          </a:p>
        </p:txBody>
      </p:sp>
    </p:spTree>
    <p:extLst>
      <p:ext uri="{BB962C8B-B14F-4D97-AF65-F5344CB8AC3E}">
        <p14:creationId xmlns:p14="http://schemas.microsoft.com/office/powerpoint/2010/main" val="77940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Cubic B-spline</a:t>
            </a:r>
          </a:p>
        </p:txBody>
      </p:sp>
      <p:pic>
        <p:nvPicPr>
          <p:cNvPr id="27654" name="Picture 4" descr="AN10F2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0" y="3352800"/>
            <a:ext cx="3694113" cy="206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7650" name="Object 2"/>
          <p:cNvGraphicFramePr>
            <a:graphicFrameLocks noChangeAspect="1"/>
          </p:cNvGraphicFramePr>
          <p:nvPr/>
        </p:nvGraphicFramePr>
        <p:xfrm>
          <a:off x="1066800" y="3429000"/>
          <a:ext cx="3705225" cy="206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" name="Equation" r:id="rId4" imgW="1638000" imgH="914400" progId="Equation.3">
                  <p:embed/>
                </p:oleObj>
              </mc:Choice>
              <mc:Fallback>
                <p:oleObj name="Equation" r:id="rId4" imgW="16380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429000"/>
                        <a:ext cx="3705225" cy="2068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5" name="Text Box 6"/>
          <p:cNvSpPr txBox="1">
            <a:spLocks noChangeArrowheads="1"/>
          </p:cNvSpPr>
          <p:nvPr/>
        </p:nvSpPr>
        <p:spPr bwMode="auto">
          <a:xfrm>
            <a:off x="2286000" y="2057400"/>
            <a:ext cx="411480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anchorCtr="1">
            <a:spAutoFit/>
          </a:bodyPr>
          <a:lstStyle/>
          <a:p>
            <a:r>
              <a:rPr lang="en-US" sz="2800"/>
              <a:t>p(u) = </a:t>
            </a:r>
            <a:r>
              <a:rPr lang="en-US" sz="2800" b="1"/>
              <a:t>u</a:t>
            </a:r>
            <a:r>
              <a:rPr lang="en-US" sz="2800" baseline="30000"/>
              <a:t>T</a:t>
            </a:r>
            <a:r>
              <a:rPr lang="en-US" sz="2800" b="1"/>
              <a:t>M</a:t>
            </a:r>
            <a:r>
              <a:rPr lang="en-US" sz="2800" i="1" baseline="-25000"/>
              <a:t>S</a:t>
            </a:r>
            <a:r>
              <a:rPr lang="en-US" sz="2800" b="1"/>
              <a:t>p </a:t>
            </a:r>
            <a:r>
              <a:rPr lang="en-US" sz="2800"/>
              <a:t>=</a:t>
            </a:r>
            <a:r>
              <a:rPr lang="en-US" sz="2800" b="1"/>
              <a:t> b(</a:t>
            </a:r>
            <a:r>
              <a:rPr lang="en-US" sz="2800"/>
              <a:t>u</a:t>
            </a:r>
            <a:r>
              <a:rPr lang="en-US" sz="2800" b="1"/>
              <a:t>)</a:t>
            </a:r>
            <a:r>
              <a:rPr lang="en-US" sz="2800" baseline="30000"/>
              <a:t>T</a:t>
            </a:r>
            <a:r>
              <a:rPr lang="en-US" sz="2800" b="1"/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4261765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Blending Functions</a:t>
            </a:r>
          </a:p>
        </p:txBody>
      </p:sp>
      <p:graphicFrame>
        <p:nvGraphicFramePr>
          <p:cNvPr id="28674" name="Object 2"/>
          <p:cNvGraphicFramePr>
            <a:graphicFrameLocks noChangeAspect="1"/>
          </p:cNvGraphicFramePr>
          <p:nvPr/>
        </p:nvGraphicFramePr>
        <p:xfrm>
          <a:off x="685800" y="1828800"/>
          <a:ext cx="3616325" cy="200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" name="Equation" r:id="rId3" imgW="1739880" imgH="965160" progId="Equation.3">
                  <p:embed/>
                </p:oleObj>
              </mc:Choice>
              <mc:Fallback>
                <p:oleObj name="Equation" r:id="rId3" imgW="1739880" imgH="965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828800"/>
                        <a:ext cx="3616325" cy="200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8678" name="Picture 5" descr="AN10F2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29200" y="1600200"/>
            <a:ext cx="3103563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9" name="Picture 6" descr="AN10F2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648200" y="4267200"/>
            <a:ext cx="2743200" cy="161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80" name="Text Box 7"/>
          <p:cNvSpPr txBox="1">
            <a:spLocks noChangeArrowheads="1"/>
          </p:cNvSpPr>
          <p:nvPr/>
        </p:nvSpPr>
        <p:spPr bwMode="auto">
          <a:xfrm>
            <a:off x="1295400" y="4876800"/>
            <a:ext cx="29146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>
                <a:latin typeface="Arial" charset="0"/>
              </a:rPr>
              <a:t>convex hull property</a:t>
            </a:r>
          </a:p>
        </p:txBody>
      </p:sp>
    </p:spTree>
    <p:extLst>
      <p:ext uri="{BB962C8B-B14F-4D97-AF65-F5344CB8AC3E}">
        <p14:creationId xmlns:p14="http://schemas.microsoft.com/office/powerpoint/2010/main" val="229803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B-Spline Patches</a:t>
            </a:r>
          </a:p>
        </p:txBody>
      </p:sp>
      <p:graphicFrame>
        <p:nvGraphicFramePr>
          <p:cNvPr id="29698" name="Object 2"/>
          <p:cNvGraphicFramePr>
            <a:graphicFrameLocks noGrp="1" noChangeAspect="1"/>
          </p:cNvGraphicFramePr>
          <p:nvPr>
            <p:ph type="body" idx="1"/>
          </p:nvPr>
        </p:nvGraphicFramePr>
        <p:xfrm>
          <a:off x="914400" y="1676400"/>
          <a:ext cx="7735888" cy="1265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6" name="Equation" r:id="rId3" imgW="2717640" imgH="444240" progId="Equation.3">
                  <p:embed/>
                </p:oleObj>
              </mc:Choice>
              <mc:Fallback>
                <p:oleObj name="Equation" r:id="rId3" imgW="271764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676400"/>
                        <a:ext cx="7735888" cy="1265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9702" name="Picture 5" descr="AN10F2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86000" y="3581400"/>
            <a:ext cx="5519738" cy="2084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03" name="Text Box 6"/>
          <p:cNvSpPr txBox="1">
            <a:spLocks noChangeArrowheads="1"/>
          </p:cNvSpPr>
          <p:nvPr/>
        </p:nvSpPr>
        <p:spPr bwMode="auto">
          <a:xfrm>
            <a:off x="4114800" y="2971800"/>
            <a:ext cx="4287838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>
                <a:latin typeface="Arial" charset="0"/>
              </a:rPr>
              <a:t>defined over only 1/9 of region</a:t>
            </a:r>
          </a:p>
        </p:txBody>
      </p:sp>
      <p:sp>
        <p:nvSpPr>
          <p:cNvPr id="29704" name="Line 7"/>
          <p:cNvSpPr>
            <a:spLocks noChangeShapeType="1"/>
          </p:cNvSpPr>
          <p:nvPr/>
        </p:nvSpPr>
        <p:spPr bwMode="auto">
          <a:xfrm flipH="1">
            <a:off x="5257800" y="3429000"/>
            <a:ext cx="609600" cy="9906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anchor="ctr" anchorCtr="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76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Splines and Basis</a:t>
            </a:r>
          </a:p>
        </p:txBody>
      </p:sp>
      <p:sp>
        <p:nvSpPr>
          <p:cNvPr id="307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If we examine the cubic B-spline from the perspective of each control (data) point, each interior point contributes (through the blending functions) to four segments</a:t>
            </a:r>
          </a:p>
          <a:p>
            <a:pPr>
              <a:lnSpc>
                <a:spcPct val="90000"/>
              </a:lnSpc>
            </a:pPr>
            <a:r>
              <a:rPr lang="en-US" smtClean="0"/>
              <a:t>We can rewrite p(u) in terms of the data points as</a:t>
            </a:r>
          </a:p>
          <a:p>
            <a:pPr>
              <a:lnSpc>
                <a:spcPct val="90000"/>
              </a:lnSpc>
            </a:pPr>
            <a:endParaRPr lang="en-US" smtClean="0"/>
          </a:p>
          <a:p>
            <a:pPr>
              <a:lnSpc>
                <a:spcPct val="90000"/>
              </a:lnSpc>
            </a:pPr>
            <a:endParaRPr lang="en-US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smtClean="0"/>
              <a:t>defining the basis functions </a:t>
            </a:r>
            <a:r>
              <a:rPr lang="en-US" smtClean="0">
                <a:latin typeface="Times New Roman" charset="0"/>
              </a:rPr>
              <a:t>{B</a:t>
            </a:r>
            <a:r>
              <a:rPr lang="en-US" baseline="-25000" smtClean="0">
                <a:latin typeface="Times New Roman" charset="0"/>
              </a:rPr>
              <a:t>i</a:t>
            </a:r>
            <a:r>
              <a:rPr lang="en-US" smtClean="0">
                <a:latin typeface="Times New Roman" charset="0"/>
              </a:rPr>
              <a:t>(u)}</a:t>
            </a:r>
          </a:p>
        </p:txBody>
      </p:sp>
      <p:graphicFrame>
        <p:nvGraphicFramePr>
          <p:cNvPr id="30722" name="Object 2"/>
          <p:cNvGraphicFramePr>
            <a:graphicFrameLocks noChangeAspect="1"/>
          </p:cNvGraphicFramePr>
          <p:nvPr/>
        </p:nvGraphicFramePr>
        <p:xfrm>
          <a:off x="2895600" y="4419600"/>
          <a:ext cx="31242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0" name="Equation" r:id="rId3" imgW="1130040" imgH="253800" progId="Equation.3">
                  <p:embed/>
                </p:oleObj>
              </mc:Choice>
              <mc:Fallback>
                <p:oleObj name="Equation" r:id="rId3" imgW="113004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419600"/>
                        <a:ext cx="3124200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9483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Basis Functions</a:t>
            </a:r>
          </a:p>
        </p:txBody>
      </p:sp>
      <p:graphicFrame>
        <p:nvGraphicFramePr>
          <p:cNvPr id="31746" name="Object 2"/>
          <p:cNvGraphicFramePr>
            <a:graphicFrameLocks noChangeAspect="1"/>
          </p:cNvGraphicFramePr>
          <p:nvPr/>
        </p:nvGraphicFramePr>
        <p:xfrm>
          <a:off x="533400" y="2209800"/>
          <a:ext cx="4419600" cy="2643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4" name="Equation" r:id="rId3" imgW="2209680" imgH="1320480" progId="Equation.3">
                  <p:embed/>
                </p:oleObj>
              </mc:Choice>
              <mc:Fallback>
                <p:oleObj name="Equation" r:id="rId3" imgW="2209680" imgH="1320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209800"/>
                        <a:ext cx="4419600" cy="2643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0" name="Text Box 5"/>
          <p:cNvSpPr txBox="1">
            <a:spLocks noChangeArrowheads="1"/>
          </p:cNvSpPr>
          <p:nvPr/>
        </p:nvSpPr>
        <p:spPr bwMode="auto">
          <a:xfrm>
            <a:off x="609600" y="1600200"/>
            <a:ext cx="50673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>
                <a:latin typeface="Arial" charset="0"/>
              </a:rPr>
              <a:t>In terms of the blending polynomials</a:t>
            </a:r>
          </a:p>
        </p:txBody>
      </p:sp>
      <p:pic>
        <p:nvPicPr>
          <p:cNvPr id="31751" name="Picture 6" descr="AN10F2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29200" y="2590800"/>
            <a:ext cx="3779838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4314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Generalizing Splines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We can extend to splines of any degree </a:t>
            </a:r>
          </a:p>
          <a:p>
            <a:r>
              <a:rPr lang="en-US" smtClean="0"/>
              <a:t>Data and conditions to not have to given at equally spaced values (the </a:t>
            </a:r>
            <a:r>
              <a:rPr lang="en-US" i="1" smtClean="0"/>
              <a:t>knots</a:t>
            </a:r>
            <a:r>
              <a:rPr lang="en-US" smtClean="0"/>
              <a:t>)</a:t>
            </a:r>
          </a:p>
          <a:p>
            <a:pPr lvl="1"/>
            <a:r>
              <a:rPr lang="en-US" smtClean="0"/>
              <a:t>Nonuniform and uniform splines</a:t>
            </a:r>
          </a:p>
          <a:p>
            <a:pPr lvl="1"/>
            <a:r>
              <a:rPr lang="en-US" smtClean="0"/>
              <a:t>Can have repeated knots</a:t>
            </a:r>
          </a:p>
          <a:p>
            <a:pPr lvl="2"/>
            <a:r>
              <a:rPr lang="en-US" sz="2400" smtClean="0"/>
              <a:t>Can force spline to interpolate points</a:t>
            </a:r>
          </a:p>
          <a:p>
            <a:r>
              <a:rPr lang="en-US" smtClean="0"/>
              <a:t>Cox-deBoor recursion gives method of evaluation</a:t>
            </a:r>
          </a:p>
          <a:p>
            <a:pPr lvl="1"/>
            <a:endParaRPr lang="en-US" sz="2200" smtClean="0"/>
          </a:p>
        </p:txBody>
      </p:sp>
    </p:spTree>
    <p:extLst>
      <p:ext uri="{BB962C8B-B14F-4D97-AF65-F5344CB8AC3E}">
        <p14:creationId xmlns:p14="http://schemas.microsoft.com/office/powerpoint/2010/main" val="239977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NURBS</a:t>
            </a:r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sng" smtClean="0"/>
              <a:t>N</a:t>
            </a:r>
            <a:r>
              <a:rPr lang="en-US" smtClean="0"/>
              <a:t>on</a:t>
            </a:r>
            <a:r>
              <a:rPr lang="en-US" u="sng" smtClean="0"/>
              <a:t>u</a:t>
            </a:r>
            <a:r>
              <a:rPr lang="en-US" smtClean="0"/>
              <a:t>niform </a:t>
            </a:r>
            <a:r>
              <a:rPr lang="en-US" u="sng" smtClean="0"/>
              <a:t>R</a:t>
            </a:r>
            <a:r>
              <a:rPr lang="en-US" smtClean="0"/>
              <a:t>ational </a:t>
            </a:r>
            <a:r>
              <a:rPr lang="en-US" u="sng" smtClean="0"/>
              <a:t>B</a:t>
            </a:r>
            <a:r>
              <a:rPr lang="en-US" smtClean="0"/>
              <a:t>-</a:t>
            </a:r>
            <a:r>
              <a:rPr lang="en-US" u="sng" smtClean="0"/>
              <a:t>S</a:t>
            </a:r>
            <a:r>
              <a:rPr lang="en-US" smtClean="0"/>
              <a:t>pline curves and surfaces add a fourth variable w to x,y,z</a:t>
            </a:r>
          </a:p>
          <a:p>
            <a:pPr lvl="1"/>
            <a:r>
              <a:rPr lang="en-US" smtClean="0"/>
              <a:t>Can interpret as weight to give more importance to some control data</a:t>
            </a:r>
          </a:p>
          <a:p>
            <a:pPr lvl="1"/>
            <a:r>
              <a:rPr lang="en-US" smtClean="0"/>
              <a:t>Can also interpret as moving to homogeneous coordinate</a:t>
            </a:r>
          </a:p>
          <a:p>
            <a:r>
              <a:rPr lang="en-US" smtClean="0"/>
              <a:t>Requires a perspective division</a:t>
            </a:r>
          </a:p>
          <a:p>
            <a:pPr lvl="1"/>
            <a:r>
              <a:rPr lang="en-US" smtClean="0"/>
              <a:t>NURBS act correctly for perspective viewing</a:t>
            </a:r>
          </a:p>
          <a:p>
            <a:r>
              <a:rPr lang="en-US" smtClean="0"/>
              <a:t>Quadrics are a special case of NURBS</a:t>
            </a:r>
          </a:p>
        </p:txBody>
      </p:sp>
    </p:spTree>
    <p:extLst>
      <p:ext uri="{BB962C8B-B14F-4D97-AF65-F5344CB8AC3E}">
        <p14:creationId xmlns:p14="http://schemas.microsoft.com/office/powerpoint/2010/main" val="429470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77200" y="6324600"/>
            <a:ext cx="381000" cy="381000"/>
          </a:xfrm>
          <a:prstGeom prst="rect">
            <a:avLst/>
          </a:prstGeom>
          <a:noFill/>
        </p:spPr>
        <p:txBody>
          <a:bodyPr/>
          <a:lstStyle/>
          <a:p>
            <a:pPr lvl="1"/>
            <a:fld id="{C94326B6-7470-4C5E-8A72-519D7C7E1D4B}" type="slidenum">
              <a:rPr lang="es-ES"/>
              <a:pPr lvl="1"/>
              <a:t>5</a:t>
            </a:fld>
            <a:endParaRPr lang="es-ES"/>
          </a:p>
        </p:txBody>
      </p:sp>
      <p:sp>
        <p:nvSpPr>
          <p:cNvPr id="18436" name="Freeform 11"/>
          <p:cNvSpPr>
            <a:spLocks/>
          </p:cNvSpPr>
          <p:nvPr/>
        </p:nvSpPr>
        <p:spPr bwMode="auto">
          <a:xfrm>
            <a:off x="838200" y="2133600"/>
            <a:ext cx="7162800" cy="1866900"/>
          </a:xfrm>
          <a:custGeom>
            <a:avLst/>
            <a:gdLst>
              <a:gd name="T0" fmla="*/ 0 w 4512"/>
              <a:gd name="T1" fmla="*/ 1866900 h 1176"/>
              <a:gd name="T2" fmla="*/ 1600200 w 4512"/>
              <a:gd name="T3" fmla="*/ 38100 h 1176"/>
              <a:gd name="T4" fmla="*/ 3733800 w 4512"/>
              <a:gd name="T5" fmla="*/ 1638300 h 1176"/>
              <a:gd name="T6" fmla="*/ 5791200 w 4512"/>
              <a:gd name="T7" fmla="*/ 1028700 h 1176"/>
              <a:gd name="T8" fmla="*/ 7162800 w 4512"/>
              <a:gd name="T9" fmla="*/ 1790700 h 11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512"/>
              <a:gd name="T16" fmla="*/ 0 h 1176"/>
              <a:gd name="T17" fmla="*/ 4512 w 4512"/>
              <a:gd name="T18" fmla="*/ 1176 h 11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512" h="1176">
                <a:moveTo>
                  <a:pt x="0" y="1176"/>
                </a:moveTo>
                <a:cubicBezTo>
                  <a:pt x="308" y="612"/>
                  <a:pt x="616" y="48"/>
                  <a:pt x="1008" y="24"/>
                </a:cubicBezTo>
                <a:cubicBezTo>
                  <a:pt x="1400" y="0"/>
                  <a:pt x="1912" y="928"/>
                  <a:pt x="2352" y="1032"/>
                </a:cubicBezTo>
                <a:cubicBezTo>
                  <a:pt x="2792" y="1136"/>
                  <a:pt x="3288" y="632"/>
                  <a:pt x="3648" y="648"/>
                </a:cubicBezTo>
                <a:cubicBezTo>
                  <a:pt x="4008" y="664"/>
                  <a:pt x="4260" y="896"/>
                  <a:pt x="4512" y="1128"/>
                </a:cubicBezTo>
              </a:path>
            </a:pathLst>
          </a:custGeom>
          <a:noFill/>
          <a:ln w="38100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Modeling with Curves</a:t>
            </a:r>
          </a:p>
        </p:txBody>
      </p:sp>
      <p:sp>
        <p:nvSpPr>
          <p:cNvPr id="18438" name="Oval 4"/>
          <p:cNvSpPr>
            <a:spLocks noChangeArrowheads="1"/>
          </p:cNvSpPr>
          <p:nvPr/>
        </p:nvSpPr>
        <p:spPr bwMode="auto">
          <a:xfrm>
            <a:off x="1295400" y="3352800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9" name="Oval 5"/>
          <p:cNvSpPr>
            <a:spLocks noChangeArrowheads="1"/>
          </p:cNvSpPr>
          <p:nvPr/>
        </p:nvSpPr>
        <p:spPr bwMode="auto">
          <a:xfrm>
            <a:off x="1981200" y="2590800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0" name="Oval 6"/>
          <p:cNvSpPr>
            <a:spLocks noChangeArrowheads="1"/>
          </p:cNvSpPr>
          <p:nvPr/>
        </p:nvSpPr>
        <p:spPr bwMode="auto">
          <a:xfrm>
            <a:off x="4038600" y="3429000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1" name="Oval 7"/>
          <p:cNvSpPr>
            <a:spLocks noChangeArrowheads="1"/>
          </p:cNvSpPr>
          <p:nvPr/>
        </p:nvSpPr>
        <p:spPr bwMode="auto">
          <a:xfrm>
            <a:off x="5181600" y="3276600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2" name="Oval 8"/>
          <p:cNvSpPr>
            <a:spLocks noChangeArrowheads="1"/>
          </p:cNvSpPr>
          <p:nvPr/>
        </p:nvSpPr>
        <p:spPr bwMode="auto">
          <a:xfrm>
            <a:off x="7924800" y="3810000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3" name="Oval 9"/>
          <p:cNvSpPr>
            <a:spLocks noChangeArrowheads="1"/>
          </p:cNvSpPr>
          <p:nvPr/>
        </p:nvSpPr>
        <p:spPr bwMode="auto">
          <a:xfrm>
            <a:off x="6019800" y="3276600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4" name="Line 12"/>
          <p:cNvSpPr>
            <a:spLocks noChangeShapeType="1"/>
          </p:cNvSpPr>
          <p:nvPr/>
        </p:nvSpPr>
        <p:spPr bwMode="auto">
          <a:xfrm flipH="1" flipV="1">
            <a:off x="1447800" y="3581400"/>
            <a:ext cx="8382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18445" name="Line 13"/>
          <p:cNvSpPr>
            <a:spLocks noChangeShapeType="1"/>
          </p:cNvSpPr>
          <p:nvPr/>
        </p:nvSpPr>
        <p:spPr bwMode="auto">
          <a:xfrm flipH="1" flipV="1">
            <a:off x="2057400" y="2743200"/>
            <a:ext cx="381000" cy="2133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18446" name="Text Box 14"/>
          <p:cNvSpPr txBox="1">
            <a:spLocks noChangeArrowheads="1"/>
          </p:cNvSpPr>
          <p:nvPr/>
        </p:nvSpPr>
        <p:spPr bwMode="auto">
          <a:xfrm>
            <a:off x="1295400" y="5029200"/>
            <a:ext cx="16764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>
                <a:latin typeface="Arial" charset="0"/>
              </a:rPr>
              <a:t>data points</a:t>
            </a:r>
          </a:p>
        </p:txBody>
      </p:sp>
      <p:sp>
        <p:nvSpPr>
          <p:cNvPr id="18447" name="Line 15"/>
          <p:cNvSpPr>
            <a:spLocks noChangeShapeType="1"/>
          </p:cNvSpPr>
          <p:nvPr/>
        </p:nvSpPr>
        <p:spPr bwMode="auto">
          <a:xfrm flipH="1" flipV="1">
            <a:off x="4572000" y="3810000"/>
            <a:ext cx="228600" cy="1524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18448" name="Text Box 16"/>
          <p:cNvSpPr txBox="1">
            <a:spLocks noChangeArrowheads="1"/>
          </p:cNvSpPr>
          <p:nvPr/>
        </p:nvSpPr>
        <p:spPr bwMode="auto">
          <a:xfrm>
            <a:off x="3352800" y="5410200"/>
            <a:ext cx="293211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>
                <a:latin typeface="Arial" charset="0"/>
              </a:rPr>
              <a:t>approximating curve</a:t>
            </a:r>
          </a:p>
        </p:txBody>
      </p:sp>
      <p:sp>
        <p:nvSpPr>
          <p:cNvPr id="18449" name="Line 17"/>
          <p:cNvSpPr>
            <a:spLocks noChangeShapeType="1"/>
          </p:cNvSpPr>
          <p:nvPr/>
        </p:nvSpPr>
        <p:spPr bwMode="auto">
          <a:xfrm flipH="1" flipV="1">
            <a:off x="6096000" y="3429000"/>
            <a:ext cx="45720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18450" name="Text Box 18"/>
          <p:cNvSpPr txBox="1">
            <a:spLocks noChangeArrowheads="1"/>
          </p:cNvSpPr>
          <p:nvPr/>
        </p:nvSpPr>
        <p:spPr bwMode="auto">
          <a:xfrm>
            <a:off x="5072063" y="4648200"/>
            <a:ext cx="3271837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>
                <a:latin typeface="Arial" charset="0"/>
              </a:rPr>
              <a:t>interpolating data point</a:t>
            </a:r>
          </a:p>
        </p:txBody>
      </p:sp>
    </p:spTree>
    <p:extLst>
      <p:ext uri="{BB962C8B-B14F-4D97-AF65-F5344CB8AC3E}">
        <p14:creationId xmlns:p14="http://schemas.microsoft.com/office/powerpoint/2010/main" val="196163470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7162800" cy="1066800"/>
          </a:xfrm>
        </p:spPr>
        <p:txBody>
          <a:bodyPr>
            <a:normAutofit/>
          </a:bodyPr>
          <a:lstStyle/>
          <a:p>
            <a:r>
              <a:rPr lang="en-US" smtClean="0"/>
              <a:t>What Does OpenGL Support?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700" smtClean="0"/>
              <a:t>Evaluators: a general mechanism for working with the Bernstein polynomials</a:t>
            </a:r>
          </a:p>
          <a:p>
            <a:pPr lvl="1"/>
            <a:r>
              <a:rPr lang="en-US" smtClean="0"/>
              <a:t>Can use any degree polynomials</a:t>
            </a:r>
          </a:p>
          <a:p>
            <a:pPr lvl="1"/>
            <a:r>
              <a:rPr lang="en-US" smtClean="0"/>
              <a:t>Can use in 1-4 dimensions</a:t>
            </a:r>
          </a:p>
          <a:p>
            <a:pPr lvl="1"/>
            <a:r>
              <a:rPr lang="en-US" smtClean="0"/>
              <a:t>Automatic generation of normals and texture coordinates</a:t>
            </a:r>
          </a:p>
          <a:p>
            <a:pPr lvl="1"/>
            <a:r>
              <a:rPr lang="en-US" smtClean="0"/>
              <a:t>NURBS supported in GLU</a:t>
            </a:r>
          </a:p>
          <a:p>
            <a:r>
              <a:rPr lang="en-US" sz="2700" smtClean="0"/>
              <a:t>Quadrics</a:t>
            </a:r>
          </a:p>
          <a:p>
            <a:pPr lvl="1"/>
            <a:r>
              <a:rPr lang="en-US" smtClean="0"/>
              <a:t>GLU and GLUT contain polynomial approximations of quadrics</a:t>
            </a:r>
          </a:p>
        </p:txBody>
      </p:sp>
    </p:spTree>
    <p:extLst>
      <p:ext uri="{BB962C8B-B14F-4D97-AF65-F5344CB8AC3E}">
        <p14:creationId xmlns:p14="http://schemas.microsoft.com/office/powerpoint/2010/main" val="233123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6629400" cy="1066800"/>
          </a:xfrm>
        </p:spPr>
        <p:txBody>
          <a:bodyPr>
            <a:normAutofit/>
          </a:bodyPr>
          <a:lstStyle/>
          <a:p>
            <a:r>
              <a:rPr lang="en-US" smtClean="0"/>
              <a:t>One-Dimensional Evaluators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Evaluate a Bernstein polynomial of any degree at a set of specified values</a:t>
            </a:r>
          </a:p>
          <a:p>
            <a:r>
              <a:rPr lang="en-US" smtClean="0"/>
              <a:t>Can evaluate a variety of variables</a:t>
            </a:r>
          </a:p>
          <a:p>
            <a:pPr lvl="1"/>
            <a:r>
              <a:rPr lang="en-US" smtClean="0"/>
              <a:t>Points along a 2, 3 or 4 dimensional curve</a:t>
            </a:r>
          </a:p>
          <a:p>
            <a:pPr lvl="1"/>
            <a:r>
              <a:rPr lang="en-US" smtClean="0"/>
              <a:t>Colors</a:t>
            </a:r>
          </a:p>
          <a:p>
            <a:pPr lvl="1"/>
            <a:r>
              <a:rPr lang="en-US" smtClean="0"/>
              <a:t>Normals</a:t>
            </a:r>
          </a:p>
          <a:p>
            <a:pPr lvl="1"/>
            <a:r>
              <a:rPr lang="en-US" smtClean="0"/>
              <a:t>Texture Coordinates</a:t>
            </a:r>
          </a:p>
          <a:p>
            <a:r>
              <a:rPr lang="en-US" smtClean="0"/>
              <a:t>We can set up multiple evaluators that are all evaluated for the same value</a:t>
            </a:r>
          </a:p>
        </p:txBody>
      </p:sp>
    </p:spTree>
    <p:extLst>
      <p:ext uri="{BB962C8B-B14F-4D97-AF65-F5344CB8AC3E}">
        <p14:creationId xmlns:p14="http://schemas.microsoft.com/office/powerpoint/2010/main" val="2096915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Setting Up an Evaluator</a:t>
            </a: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1204913" y="2819400"/>
            <a:ext cx="6208712" cy="8223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 b="1">
                <a:latin typeface="Courier New" charset="0"/>
              </a:rPr>
              <a:t>glMap1f(type,u_min,u_max,stride, </a:t>
            </a:r>
          </a:p>
          <a:p>
            <a:r>
              <a:rPr lang="en-US" b="1">
                <a:latin typeface="Courier New" charset="0"/>
              </a:rPr>
              <a:t>      order, pointer_to_array)</a:t>
            </a:r>
          </a:p>
        </p:txBody>
      </p:sp>
      <p:sp>
        <p:nvSpPr>
          <p:cNvPr id="19462" name="Line 6"/>
          <p:cNvSpPr>
            <a:spLocks noChangeShapeType="1"/>
          </p:cNvSpPr>
          <p:nvPr/>
        </p:nvSpPr>
        <p:spPr bwMode="auto">
          <a:xfrm flipH="1">
            <a:off x="3048000" y="2209800"/>
            <a:ext cx="304800" cy="6858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19463" name="Text Box 7"/>
          <p:cNvSpPr txBox="1">
            <a:spLocks noChangeArrowheads="1"/>
          </p:cNvSpPr>
          <p:nvPr/>
        </p:nvSpPr>
        <p:spPr bwMode="auto">
          <a:xfrm>
            <a:off x="1066800" y="1752600"/>
            <a:ext cx="3608388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>
                <a:latin typeface="Arial" charset="0"/>
              </a:rPr>
              <a:t>what we want to evaluate</a:t>
            </a:r>
          </a:p>
        </p:txBody>
      </p:sp>
      <p:sp>
        <p:nvSpPr>
          <p:cNvPr id="19464" name="Line 8"/>
          <p:cNvSpPr>
            <a:spLocks noChangeShapeType="1"/>
          </p:cNvSpPr>
          <p:nvPr/>
        </p:nvSpPr>
        <p:spPr bwMode="auto">
          <a:xfrm flipV="1">
            <a:off x="4724400" y="2362200"/>
            <a:ext cx="533400" cy="4572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triangle" w="med" len="med"/>
            <a:tailEnd type="none" w="sm" len="sm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19465" name="Text Box 9"/>
          <p:cNvSpPr txBox="1">
            <a:spLocks noChangeArrowheads="1"/>
          </p:cNvSpPr>
          <p:nvPr/>
        </p:nvSpPr>
        <p:spPr bwMode="auto">
          <a:xfrm>
            <a:off x="4870450" y="1905000"/>
            <a:ext cx="2497138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>
                <a:latin typeface="Arial" charset="0"/>
              </a:rPr>
              <a:t>max and min of</a:t>
            </a:r>
            <a:r>
              <a:rPr lang="en-US"/>
              <a:t> u</a:t>
            </a:r>
          </a:p>
        </p:txBody>
      </p:sp>
      <p:sp>
        <p:nvSpPr>
          <p:cNvPr id="19466" name="Text Box 10"/>
          <p:cNvSpPr txBox="1">
            <a:spLocks noChangeArrowheads="1"/>
          </p:cNvSpPr>
          <p:nvPr/>
        </p:nvSpPr>
        <p:spPr bwMode="auto">
          <a:xfrm>
            <a:off x="908050" y="4002088"/>
            <a:ext cx="33655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>
                <a:latin typeface="Arial" charset="0"/>
              </a:rPr>
              <a:t>1+degree of polynomial</a:t>
            </a:r>
          </a:p>
        </p:txBody>
      </p:sp>
      <p:sp>
        <p:nvSpPr>
          <p:cNvPr id="19467" name="Line 11"/>
          <p:cNvSpPr>
            <a:spLocks noChangeShapeType="1"/>
          </p:cNvSpPr>
          <p:nvPr/>
        </p:nvSpPr>
        <p:spPr bwMode="auto">
          <a:xfrm flipV="1">
            <a:off x="2438400" y="3505200"/>
            <a:ext cx="457200" cy="533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19468" name="Line 12"/>
          <p:cNvSpPr>
            <a:spLocks noChangeShapeType="1"/>
          </p:cNvSpPr>
          <p:nvPr/>
        </p:nvSpPr>
        <p:spPr bwMode="auto">
          <a:xfrm flipH="1" flipV="1">
            <a:off x="5029200" y="3657600"/>
            <a:ext cx="304800" cy="914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19469" name="Text Box 13"/>
          <p:cNvSpPr txBox="1">
            <a:spLocks noChangeArrowheads="1"/>
          </p:cNvSpPr>
          <p:nvPr/>
        </p:nvSpPr>
        <p:spPr bwMode="auto">
          <a:xfrm>
            <a:off x="3690938" y="4459288"/>
            <a:ext cx="3133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>
                <a:latin typeface="Arial" charset="0"/>
              </a:rPr>
              <a:t>pointer to control data</a:t>
            </a:r>
          </a:p>
        </p:txBody>
      </p:sp>
      <p:sp>
        <p:nvSpPr>
          <p:cNvPr id="19470" name="Line 14"/>
          <p:cNvSpPr>
            <a:spLocks noChangeShapeType="1"/>
          </p:cNvSpPr>
          <p:nvPr/>
        </p:nvSpPr>
        <p:spPr bwMode="auto">
          <a:xfrm flipH="1" flipV="1">
            <a:off x="6858000" y="3200400"/>
            <a:ext cx="228600" cy="6858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19471" name="Text Box 15"/>
          <p:cNvSpPr txBox="1">
            <a:spLocks noChangeArrowheads="1"/>
          </p:cNvSpPr>
          <p:nvPr/>
        </p:nvSpPr>
        <p:spPr bwMode="auto">
          <a:xfrm>
            <a:off x="5715000" y="3733800"/>
            <a:ext cx="2847975" cy="8223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>
                <a:latin typeface="Arial" charset="0"/>
              </a:rPr>
              <a:t>separation between</a:t>
            </a:r>
          </a:p>
          <a:p>
            <a:r>
              <a:rPr lang="en-US">
                <a:latin typeface="Arial" charset="0"/>
              </a:rPr>
              <a:t>     data points</a:t>
            </a:r>
          </a:p>
        </p:txBody>
      </p:sp>
      <p:sp>
        <p:nvSpPr>
          <p:cNvPr id="19472" name="Text Box 17"/>
          <p:cNvSpPr txBox="1">
            <a:spLocks noChangeArrowheads="1"/>
          </p:cNvSpPr>
          <p:nvPr/>
        </p:nvSpPr>
        <p:spPr bwMode="auto">
          <a:xfrm>
            <a:off x="920750" y="5429250"/>
            <a:ext cx="69183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>
                <a:latin typeface="Arial" charset="0"/>
              </a:rPr>
              <a:t>Each type must be enabled by</a:t>
            </a:r>
            <a:r>
              <a:rPr lang="en-US"/>
              <a:t> </a:t>
            </a:r>
            <a:r>
              <a:rPr lang="en-US" b="1">
                <a:latin typeface="Courier New" charset="0"/>
              </a:rPr>
              <a:t>glEnable(type)</a:t>
            </a:r>
          </a:p>
        </p:txBody>
      </p:sp>
    </p:spTree>
    <p:extLst>
      <p:ext uri="{BB962C8B-B14F-4D97-AF65-F5344CB8AC3E}">
        <p14:creationId xmlns:p14="http://schemas.microsoft.com/office/powerpoint/2010/main" val="241349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</a:p>
        </p:txBody>
      </p:sp>
      <p:sp>
        <p:nvSpPr>
          <p:cNvPr id="20485" name="Text Box 4"/>
          <p:cNvSpPr txBox="1">
            <a:spLocks noChangeArrowheads="1"/>
          </p:cNvSpPr>
          <p:nvPr/>
        </p:nvSpPr>
        <p:spPr bwMode="auto">
          <a:xfrm>
            <a:off x="287338" y="1828800"/>
            <a:ext cx="7829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>
                <a:latin typeface="Arial" charset="0"/>
              </a:rPr>
              <a:t>Consider an evaluator for a cubic Bezier curve over (0,1)</a:t>
            </a:r>
          </a:p>
        </p:txBody>
      </p:sp>
      <p:sp>
        <p:nvSpPr>
          <p:cNvPr id="20486" name="Text Box 5"/>
          <p:cNvSpPr txBox="1">
            <a:spLocks noChangeArrowheads="1"/>
          </p:cNvSpPr>
          <p:nvPr/>
        </p:nvSpPr>
        <p:spPr bwMode="auto">
          <a:xfrm>
            <a:off x="533400" y="2667000"/>
            <a:ext cx="7851775" cy="8223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 b="1">
                <a:latin typeface="Courier New" charset="0"/>
              </a:rPr>
              <a:t>point data[ ]={…………..}; * /3d data /*</a:t>
            </a:r>
          </a:p>
          <a:p>
            <a:r>
              <a:rPr lang="en-US" b="1">
                <a:latin typeface="Courier New" charset="0"/>
              </a:rPr>
              <a:t>glMap1f(GL_MAP_VERTEX_3,0.0,1.0,3,4,data);</a:t>
            </a:r>
          </a:p>
        </p:txBody>
      </p:sp>
      <p:sp>
        <p:nvSpPr>
          <p:cNvPr id="20487" name="Text Box 6"/>
          <p:cNvSpPr txBox="1">
            <a:spLocks noChangeArrowheads="1"/>
          </p:cNvSpPr>
          <p:nvPr/>
        </p:nvSpPr>
        <p:spPr bwMode="auto">
          <a:xfrm>
            <a:off x="685800" y="4267200"/>
            <a:ext cx="291306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>
                <a:latin typeface="Arial" charset="0"/>
              </a:rPr>
              <a:t>data are 3D vertices</a:t>
            </a:r>
          </a:p>
        </p:txBody>
      </p:sp>
      <p:sp>
        <p:nvSpPr>
          <p:cNvPr id="20488" name="Line 7"/>
          <p:cNvSpPr>
            <a:spLocks noChangeShapeType="1"/>
          </p:cNvSpPr>
          <p:nvPr/>
        </p:nvSpPr>
        <p:spPr bwMode="auto">
          <a:xfrm flipV="1">
            <a:off x="2438400" y="3505200"/>
            <a:ext cx="533400" cy="8382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20489" name="Text Box 8"/>
          <p:cNvSpPr txBox="1">
            <a:spLocks noChangeArrowheads="1"/>
          </p:cNvSpPr>
          <p:nvPr/>
        </p:nvSpPr>
        <p:spPr bwMode="auto">
          <a:xfrm>
            <a:off x="6934200" y="4191000"/>
            <a:ext cx="896938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>
                <a:latin typeface="Arial" charset="0"/>
              </a:rPr>
              <a:t>cubic</a:t>
            </a:r>
          </a:p>
        </p:txBody>
      </p:sp>
      <p:sp>
        <p:nvSpPr>
          <p:cNvPr id="20490" name="Line 9"/>
          <p:cNvSpPr>
            <a:spLocks noChangeShapeType="1"/>
          </p:cNvSpPr>
          <p:nvPr/>
        </p:nvSpPr>
        <p:spPr bwMode="auto">
          <a:xfrm flipH="1" flipV="1">
            <a:off x="7010400" y="3352800"/>
            <a:ext cx="457200" cy="914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20491" name="Text Box 10"/>
          <p:cNvSpPr txBox="1">
            <a:spLocks noChangeArrowheads="1"/>
          </p:cNvSpPr>
          <p:nvPr/>
        </p:nvSpPr>
        <p:spPr bwMode="auto">
          <a:xfrm>
            <a:off x="1676400" y="4724400"/>
            <a:ext cx="5608638" cy="8223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>
                <a:latin typeface="Arial" charset="0"/>
              </a:rPr>
              <a:t>data are arranged as</a:t>
            </a:r>
            <a:r>
              <a:rPr lang="en-US"/>
              <a:t> x,y,z,x,y,z……</a:t>
            </a:r>
          </a:p>
          <a:p>
            <a:r>
              <a:rPr lang="en-US">
                <a:latin typeface="Arial" charset="0"/>
              </a:rPr>
              <a:t>three floats between data points in array</a:t>
            </a:r>
          </a:p>
        </p:txBody>
      </p:sp>
      <p:sp>
        <p:nvSpPr>
          <p:cNvPr id="20492" name="Line 11"/>
          <p:cNvSpPr>
            <a:spLocks noChangeShapeType="1"/>
          </p:cNvSpPr>
          <p:nvPr/>
        </p:nvSpPr>
        <p:spPr bwMode="auto">
          <a:xfrm flipV="1">
            <a:off x="5105400" y="3352800"/>
            <a:ext cx="1371600" cy="14478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20493" name="Text Box 12"/>
          <p:cNvSpPr txBox="1">
            <a:spLocks noChangeArrowheads="1"/>
          </p:cNvSpPr>
          <p:nvPr/>
        </p:nvSpPr>
        <p:spPr bwMode="auto">
          <a:xfrm>
            <a:off x="608013" y="5795963"/>
            <a:ext cx="493077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 b="1">
                <a:latin typeface="Courier New" charset="0"/>
              </a:rPr>
              <a:t>glEnable(GL_MAP_VERTEX_3);</a:t>
            </a:r>
          </a:p>
        </p:txBody>
      </p:sp>
    </p:spTree>
    <p:extLst>
      <p:ext uri="{BB962C8B-B14F-4D97-AF65-F5344CB8AC3E}">
        <p14:creationId xmlns:p14="http://schemas.microsoft.com/office/powerpoint/2010/main" val="194679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Evaluating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The function </a:t>
            </a:r>
            <a:r>
              <a:rPr lang="en-US" sz="2700" b="1" smtClean="0">
                <a:latin typeface="Courier New" charset="0"/>
              </a:rPr>
              <a:t>glEvalCoord1f(u)</a:t>
            </a:r>
            <a:r>
              <a:rPr lang="en-US" smtClean="0"/>
              <a:t> causes all enabled evaluators to be evaluated for the specified </a:t>
            </a:r>
            <a:r>
              <a:rPr lang="en-US" b="1" smtClean="0">
                <a:latin typeface="Courier New" charset="0"/>
              </a:rPr>
              <a:t>u</a:t>
            </a:r>
          </a:p>
          <a:p>
            <a:pPr lvl="1"/>
            <a:r>
              <a:rPr lang="en-US" smtClean="0"/>
              <a:t>Can replace </a:t>
            </a:r>
            <a:r>
              <a:rPr lang="en-US" b="1" smtClean="0">
                <a:latin typeface="Courier New" charset="0"/>
              </a:rPr>
              <a:t>glVertex, glNormal, glTexCoord</a:t>
            </a:r>
          </a:p>
          <a:p>
            <a:r>
              <a:rPr lang="en-US" smtClean="0"/>
              <a:t>The values of </a:t>
            </a:r>
            <a:r>
              <a:rPr lang="en-US" b="1" smtClean="0">
                <a:latin typeface="Courier New" charset="0"/>
              </a:rPr>
              <a:t>u</a:t>
            </a:r>
            <a:r>
              <a:rPr lang="en-US" smtClean="0"/>
              <a:t> need not be equally spaced</a:t>
            </a:r>
          </a:p>
        </p:txBody>
      </p:sp>
    </p:spTree>
    <p:extLst>
      <p:ext uri="{BB962C8B-B14F-4D97-AF65-F5344CB8AC3E}">
        <p14:creationId xmlns:p14="http://schemas.microsoft.com/office/powerpoint/2010/main" val="194150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</a:p>
        </p:txBody>
      </p:sp>
      <p:sp>
        <p:nvSpPr>
          <p:cNvPr id="22533" name="Text Box 4"/>
          <p:cNvSpPr txBox="1">
            <a:spLocks noChangeArrowheads="1"/>
          </p:cNvSpPr>
          <p:nvPr/>
        </p:nvSpPr>
        <p:spPr bwMode="auto">
          <a:xfrm>
            <a:off x="1011238" y="1903413"/>
            <a:ext cx="6816725" cy="8223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pPr>
              <a:buFontTx/>
              <a:buChar char="•"/>
            </a:pPr>
            <a:r>
              <a:rPr lang="en-US">
                <a:latin typeface="Arial" charset="0"/>
              </a:rPr>
              <a:t> Consider the previous evaluator that was set up</a:t>
            </a:r>
          </a:p>
          <a:p>
            <a:r>
              <a:rPr lang="en-US">
                <a:latin typeface="Arial" charset="0"/>
              </a:rPr>
              <a:t>for a cubic Bezier over (0,1)</a:t>
            </a:r>
          </a:p>
        </p:txBody>
      </p:sp>
      <p:sp>
        <p:nvSpPr>
          <p:cNvPr id="22534" name="Text Box 5"/>
          <p:cNvSpPr txBox="1">
            <a:spLocks noChangeArrowheads="1"/>
          </p:cNvSpPr>
          <p:nvPr/>
        </p:nvSpPr>
        <p:spPr bwMode="auto">
          <a:xfrm>
            <a:off x="1047750" y="2971800"/>
            <a:ext cx="6899275" cy="8223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pPr>
              <a:buFontTx/>
              <a:buChar char="•"/>
            </a:pPr>
            <a:r>
              <a:rPr lang="en-US">
                <a:latin typeface="Arial" charset="0"/>
              </a:rPr>
              <a:t> Suppose that we want to approximate the curve </a:t>
            </a:r>
          </a:p>
          <a:p>
            <a:r>
              <a:rPr lang="en-US">
                <a:latin typeface="Arial" charset="0"/>
              </a:rPr>
              <a:t>with a 100 point polyline</a:t>
            </a:r>
          </a:p>
        </p:txBody>
      </p:sp>
      <p:sp>
        <p:nvSpPr>
          <p:cNvPr id="22535" name="Text Box 6"/>
          <p:cNvSpPr txBox="1">
            <a:spLocks noChangeArrowheads="1"/>
          </p:cNvSpPr>
          <p:nvPr/>
        </p:nvSpPr>
        <p:spPr bwMode="auto">
          <a:xfrm>
            <a:off x="1219200" y="4038600"/>
            <a:ext cx="6756400" cy="15525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 b="1">
                <a:latin typeface="Courier New" charset="0"/>
              </a:rPr>
              <a:t>glBegin(GL_LINE_STRIP)</a:t>
            </a:r>
          </a:p>
          <a:p>
            <a:r>
              <a:rPr lang="en-US" b="1">
                <a:latin typeface="Courier New" charset="0"/>
              </a:rPr>
              <a:t>  for(i=0; i&lt;100; i++) </a:t>
            </a:r>
          </a:p>
          <a:p>
            <a:r>
              <a:rPr lang="en-US" b="1">
                <a:latin typeface="Courier New" charset="0"/>
              </a:rPr>
              <a:t>    glEvalCoord1f( (float) i/100.0);</a:t>
            </a:r>
          </a:p>
          <a:p>
            <a:r>
              <a:rPr lang="en-US" b="1">
                <a:latin typeface="Courier New" charset="0"/>
              </a:rPr>
              <a:t>glEnd();</a:t>
            </a:r>
          </a:p>
        </p:txBody>
      </p:sp>
    </p:spTree>
    <p:extLst>
      <p:ext uri="{BB962C8B-B14F-4D97-AF65-F5344CB8AC3E}">
        <p14:creationId xmlns:p14="http://schemas.microsoft.com/office/powerpoint/2010/main" val="307496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Equally Spaced Points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620000" cy="1371600"/>
          </a:xfrm>
        </p:spPr>
        <p:txBody>
          <a:bodyPr/>
          <a:lstStyle/>
          <a:p>
            <a:pPr>
              <a:buFontTx/>
              <a:buNone/>
            </a:pPr>
            <a:r>
              <a:rPr lang="en-US" sz="2700" smtClean="0"/>
              <a:t>Rather than use a loop, we can set up an equally spaced mesh (grid) and then evaluate it with one function call</a:t>
            </a:r>
          </a:p>
        </p:txBody>
      </p:sp>
      <p:sp>
        <p:nvSpPr>
          <p:cNvPr id="23558" name="Text Box 4"/>
          <p:cNvSpPr txBox="1">
            <a:spLocks noChangeArrowheads="1"/>
          </p:cNvSpPr>
          <p:nvPr/>
        </p:nvSpPr>
        <p:spPr bwMode="auto">
          <a:xfrm>
            <a:off x="1966913" y="3276600"/>
            <a:ext cx="4748212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 b="1">
                <a:latin typeface="Courier New" charset="0"/>
              </a:rPr>
              <a:t>glMapGrid(100, 0.0, 1.0);</a:t>
            </a:r>
          </a:p>
        </p:txBody>
      </p:sp>
      <p:sp>
        <p:nvSpPr>
          <p:cNvPr id="23559" name="Text Box 5"/>
          <p:cNvSpPr txBox="1">
            <a:spLocks noChangeArrowheads="1"/>
          </p:cNvSpPr>
          <p:nvPr/>
        </p:nvSpPr>
        <p:spPr bwMode="auto">
          <a:xfrm>
            <a:off x="1219200" y="3886200"/>
            <a:ext cx="5932488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>
                <a:latin typeface="Arial" charset="0"/>
              </a:rPr>
              <a:t>sets up 100 equally-spaced points on (0,1)</a:t>
            </a:r>
          </a:p>
        </p:txBody>
      </p:sp>
      <p:sp>
        <p:nvSpPr>
          <p:cNvPr id="23560" name="Text Box 6"/>
          <p:cNvSpPr txBox="1">
            <a:spLocks noChangeArrowheads="1"/>
          </p:cNvSpPr>
          <p:nvPr/>
        </p:nvSpPr>
        <p:spPr bwMode="auto">
          <a:xfrm>
            <a:off x="1462088" y="4724400"/>
            <a:ext cx="52959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 b="1">
                <a:latin typeface="Courier New" charset="0"/>
              </a:rPr>
              <a:t>glEvalMesh1(GL_LINE, 0, 99);</a:t>
            </a:r>
          </a:p>
        </p:txBody>
      </p:sp>
      <p:sp>
        <p:nvSpPr>
          <p:cNvPr id="23561" name="Text Box 7"/>
          <p:cNvSpPr txBox="1">
            <a:spLocks noChangeArrowheads="1"/>
          </p:cNvSpPr>
          <p:nvPr/>
        </p:nvSpPr>
        <p:spPr bwMode="auto">
          <a:xfrm>
            <a:off x="1201738" y="5334000"/>
            <a:ext cx="5900737" cy="8223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>
                <a:latin typeface="Arial" charset="0"/>
              </a:rPr>
              <a:t>renders lines between adjacent evaluated </a:t>
            </a:r>
          </a:p>
          <a:p>
            <a:r>
              <a:rPr lang="en-US">
                <a:latin typeface="Arial" charset="0"/>
              </a:rPr>
              <a:t>points from point 0 to point 99</a:t>
            </a:r>
          </a:p>
        </p:txBody>
      </p:sp>
    </p:spTree>
    <p:extLst>
      <p:ext uri="{BB962C8B-B14F-4D97-AF65-F5344CB8AC3E}">
        <p14:creationId xmlns:p14="http://schemas.microsoft.com/office/powerpoint/2010/main" val="427110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Bezier Surfaces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700" smtClean="0"/>
              <a:t>Similar procedure to 1D but use 2D evaluators in </a:t>
            </a:r>
            <a:r>
              <a:rPr lang="en-US" sz="2700" b="1" smtClean="0">
                <a:latin typeface="Courier New" charset="0"/>
              </a:rPr>
              <a:t>u</a:t>
            </a:r>
            <a:r>
              <a:rPr lang="en-US" sz="2700" smtClean="0"/>
              <a:t> and </a:t>
            </a:r>
            <a:r>
              <a:rPr lang="en-US" sz="2700" b="1" smtClean="0">
                <a:latin typeface="Courier New" charset="0"/>
              </a:rPr>
              <a:t>v</a:t>
            </a:r>
          </a:p>
          <a:p>
            <a:r>
              <a:rPr lang="en-US" sz="2700" smtClean="0"/>
              <a:t>Set up with</a:t>
            </a:r>
          </a:p>
          <a:p>
            <a:endParaRPr lang="en-US" sz="2700" smtClean="0"/>
          </a:p>
          <a:p>
            <a:pPr>
              <a:buFontTx/>
              <a:buNone/>
            </a:pPr>
            <a:r>
              <a:rPr lang="en-US" sz="2700" b="1" smtClean="0">
                <a:latin typeface="Courier New" charset="0"/>
              </a:rPr>
              <a:t>glMap2f(type, u_min, umax, u_stride, u_order, v_min, v_max, v_stride, v_order, pointer_to_data)</a:t>
            </a:r>
          </a:p>
          <a:p>
            <a:pPr>
              <a:buFontTx/>
              <a:buNone/>
            </a:pPr>
            <a:endParaRPr lang="en-US" sz="2700" b="1" smtClean="0">
              <a:latin typeface="Courier New" charset="0"/>
            </a:endParaRPr>
          </a:p>
          <a:p>
            <a:r>
              <a:rPr lang="en-US" sz="2700" smtClean="0"/>
              <a:t>Evaluate with </a:t>
            </a:r>
            <a:r>
              <a:rPr lang="en-US" sz="2700" b="1" smtClean="0">
                <a:latin typeface="Courier New" charset="0"/>
              </a:rPr>
              <a:t>glEvalCoord2f(u,v)</a:t>
            </a:r>
          </a:p>
        </p:txBody>
      </p:sp>
    </p:spTree>
    <p:extLst>
      <p:ext uri="{BB962C8B-B14F-4D97-AF65-F5344CB8AC3E}">
        <p14:creationId xmlns:p14="http://schemas.microsoft.com/office/powerpoint/2010/main" val="1336622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685800" y="1905000"/>
            <a:ext cx="347186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>
                <a:latin typeface="Arial" charset="0"/>
              </a:rPr>
              <a:t>bicubic over (0,1) x (0,1)</a:t>
            </a:r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762000" y="2819400"/>
            <a:ext cx="7669213" cy="11874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 b="1">
                <a:latin typeface="Courier New" charset="0"/>
              </a:rPr>
              <a:t>point data[4][4]={………};</a:t>
            </a:r>
          </a:p>
          <a:p>
            <a:r>
              <a:rPr lang="en-US" b="1">
                <a:latin typeface="Courier New" charset="0"/>
              </a:rPr>
              <a:t>glMap2f(GL_MAP_VERTEX_3, 0.0, 1.0, 3, 4, </a:t>
            </a:r>
          </a:p>
          <a:p>
            <a:r>
              <a:rPr lang="en-US" b="1">
                <a:latin typeface="Courier New" charset="0"/>
              </a:rPr>
              <a:t>    0.0, 1.0, 12, 4, data);</a:t>
            </a:r>
          </a:p>
        </p:txBody>
      </p:sp>
      <p:sp>
        <p:nvSpPr>
          <p:cNvPr id="25607" name="Line 7"/>
          <p:cNvSpPr>
            <a:spLocks noChangeShapeType="1"/>
          </p:cNvSpPr>
          <p:nvPr/>
        </p:nvSpPr>
        <p:spPr bwMode="auto">
          <a:xfrm flipV="1">
            <a:off x="3276600" y="3886200"/>
            <a:ext cx="304800" cy="914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25608" name="Text Box 8"/>
          <p:cNvSpPr txBox="1">
            <a:spLocks noChangeArrowheads="1"/>
          </p:cNvSpPr>
          <p:nvPr/>
        </p:nvSpPr>
        <p:spPr bwMode="auto">
          <a:xfrm>
            <a:off x="1066800" y="4876800"/>
            <a:ext cx="5286375" cy="11874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>
                <a:latin typeface="Arial" charset="0"/>
              </a:rPr>
              <a:t>Note that in v direction data points</a:t>
            </a:r>
          </a:p>
          <a:p>
            <a:r>
              <a:rPr lang="en-US">
                <a:latin typeface="Arial" charset="0"/>
              </a:rPr>
              <a:t>are separated by 12 floats since array</a:t>
            </a:r>
          </a:p>
          <a:p>
            <a:r>
              <a:rPr lang="en-US" b="1">
                <a:latin typeface="Courier New" charset="0"/>
              </a:rPr>
              <a:t>data </a:t>
            </a:r>
            <a:r>
              <a:rPr lang="en-US">
                <a:latin typeface="Arial" charset="0"/>
              </a:rPr>
              <a:t>is stored by rows</a:t>
            </a:r>
          </a:p>
        </p:txBody>
      </p:sp>
    </p:spTree>
    <p:extLst>
      <p:ext uri="{BB962C8B-B14F-4D97-AF65-F5344CB8AC3E}">
        <p14:creationId xmlns:p14="http://schemas.microsoft.com/office/powerpoint/2010/main" val="189997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Rendering with Lines</a:t>
            </a:r>
          </a:p>
        </p:txBody>
      </p:sp>
      <p:pic>
        <p:nvPicPr>
          <p:cNvPr id="26629" name="Picture 4" descr="C:\BOOK\OpenGL\Paul Final\jpeg_new\AN10F40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91200" y="1524000"/>
            <a:ext cx="2808288" cy="151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304800" y="2895600"/>
            <a:ext cx="8566150" cy="3444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 sz="2000" b="1">
                <a:latin typeface="Courier New" charset="0"/>
              </a:rPr>
              <a:t>for(j=0;j&lt;100;j++) {</a:t>
            </a:r>
          </a:p>
          <a:p>
            <a:r>
              <a:rPr lang="en-US" sz="2000" b="1">
                <a:latin typeface="Courier New" charset="0"/>
              </a:rPr>
              <a:t>  glBegin(GL_LINE_STRIP);</a:t>
            </a:r>
          </a:p>
          <a:p>
            <a:r>
              <a:rPr lang="en-US" sz="2000" b="1">
                <a:latin typeface="Courier New" charset="0"/>
              </a:rPr>
              <a:t>    for(i=0;i&lt;100;i++)</a:t>
            </a:r>
          </a:p>
          <a:p>
            <a:r>
              <a:rPr lang="en-US" sz="2000" b="1">
                <a:latin typeface="Courier New" charset="0"/>
              </a:rPr>
              <a:t>       glEvalCoord2f((float) i/100.0, (float) j/100.0);</a:t>
            </a:r>
          </a:p>
          <a:p>
            <a:r>
              <a:rPr lang="en-US" sz="2000" b="1">
                <a:latin typeface="Courier New" charset="0"/>
              </a:rPr>
              <a:t>  glEnd();</a:t>
            </a:r>
          </a:p>
          <a:p>
            <a:r>
              <a:rPr lang="en-US" sz="2000" b="1">
                <a:latin typeface="Courier New" charset="0"/>
              </a:rPr>
              <a:t>glBegin(GL_LINE_STRIP);</a:t>
            </a:r>
          </a:p>
          <a:p>
            <a:r>
              <a:rPr lang="en-US" sz="2000" b="1">
                <a:latin typeface="Courier New" charset="0"/>
              </a:rPr>
              <a:t>    for(i=0;i&lt;100;i++)</a:t>
            </a:r>
          </a:p>
          <a:p>
            <a:r>
              <a:rPr lang="en-US" sz="2000" b="1">
                <a:latin typeface="Courier New" charset="0"/>
              </a:rPr>
              <a:t>       glEvalCoord2f((float) j/100.0, (float) i/100.0);</a:t>
            </a:r>
          </a:p>
          <a:p>
            <a:r>
              <a:rPr lang="en-US" sz="2000" b="1">
                <a:latin typeface="Courier New" charset="0"/>
              </a:rPr>
              <a:t>  glEnd();</a:t>
            </a:r>
          </a:p>
          <a:p>
            <a:r>
              <a:rPr lang="en-US" sz="2000" b="1">
                <a:latin typeface="Courier New" charset="0"/>
              </a:rPr>
              <a:t>}</a:t>
            </a:r>
          </a:p>
          <a:p>
            <a:endParaRPr lang="en-US" sz="2000" b="1">
              <a:latin typeface="Courier New" charset="0"/>
            </a:endParaRPr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1081088" y="1903413"/>
            <a:ext cx="39814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>
                <a:latin typeface="Arial" charset="0"/>
              </a:rPr>
              <a:t>must draw in both directions</a:t>
            </a:r>
          </a:p>
        </p:txBody>
      </p:sp>
    </p:spTree>
    <p:extLst>
      <p:ext uri="{BB962C8B-B14F-4D97-AF65-F5344CB8AC3E}">
        <p14:creationId xmlns:p14="http://schemas.microsoft.com/office/powerpoint/2010/main" val="218802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77200" y="6324600"/>
            <a:ext cx="381000" cy="381000"/>
          </a:xfrm>
          <a:prstGeom prst="rect">
            <a:avLst/>
          </a:prstGeom>
          <a:noFill/>
        </p:spPr>
        <p:txBody>
          <a:bodyPr/>
          <a:lstStyle/>
          <a:p>
            <a:pPr lvl="1"/>
            <a:fld id="{E0AAF8D5-3EA0-45DD-AC57-0098922443B2}" type="slidenum">
              <a:rPr lang="es-ES"/>
              <a:pPr lvl="1"/>
              <a:t>6</a:t>
            </a:fld>
            <a:endParaRPr lang="es-ES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What Makes a Good Representation?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There are many ways to represent curves and surfaces</a:t>
            </a:r>
          </a:p>
          <a:p>
            <a:r>
              <a:rPr lang="en-US" smtClean="0"/>
              <a:t>Want a representation that is</a:t>
            </a:r>
          </a:p>
          <a:p>
            <a:pPr lvl="1"/>
            <a:r>
              <a:rPr lang="en-US" smtClean="0"/>
              <a:t>Stable</a:t>
            </a:r>
          </a:p>
          <a:p>
            <a:pPr lvl="1"/>
            <a:r>
              <a:rPr lang="en-US" smtClean="0"/>
              <a:t>Smooth</a:t>
            </a:r>
          </a:p>
          <a:p>
            <a:pPr lvl="1"/>
            <a:r>
              <a:rPr lang="en-US" smtClean="0"/>
              <a:t>Easy to evaluate</a:t>
            </a:r>
          </a:p>
          <a:p>
            <a:pPr lvl="1"/>
            <a:r>
              <a:rPr lang="en-US" smtClean="0"/>
              <a:t>Must we interpolate or can we just come close to data?</a:t>
            </a:r>
          </a:p>
          <a:p>
            <a:pPr lvl="1"/>
            <a:r>
              <a:rPr lang="en-US" smtClean="0"/>
              <a:t>Do we need derivatives?</a:t>
            </a:r>
          </a:p>
          <a:p>
            <a:pPr lvl="1">
              <a:buFontTx/>
              <a:buNone/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5848206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Rendering with Quadrilaterals</a:t>
            </a:r>
          </a:p>
        </p:txBody>
      </p:sp>
      <p:sp>
        <p:nvSpPr>
          <p:cNvPr id="27653" name="Text Box 4"/>
          <p:cNvSpPr txBox="1">
            <a:spLocks noChangeArrowheads="1"/>
          </p:cNvSpPr>
          <p:nvPr/>
        </p:nvSpPr>
        <p:spPr bwMode="auto">
          <a:xfrm>
            <a:off x="1295400" y="2514600"/>
            <a:ext cx="6280150" cy="31400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 sz="2000" b="1">
                <a:latin typeface="Courier New" charset="0"/>
              </a:rPr>
              <a:t>for(j=0; j&lt;99; j++) {</a:t>
            </a:r>
          </a:p>
          <a:p>
            <a:r>
              <a:rPr lang="en-US" sz="2000" b="1">
                <a:latin typeface="Courier New" charset="0"/>
              </a:rPr>
              <a:t>  glBegin(GL_QUAD_STRIP);</a:t>
            </a:r>
          </a:p>
          <a:p>
            <a:r>
              <a:rPr lang="en-US" sz="2000" b="1">
                <a:latin typeface="Courier New" charset="0"/>
              </a:rPr>
              <a:t>   for(i=0; i&lt;100; i++) {</a:t>
            </a:r>
          </a:p>
          <a:p>
            <a:r>
              <a:rPr lang="en-US" sz="2000" b="1">
                <a:latin typeface="Courier New" charset="0"/>
              </a:rPr>
              <a:t>      glEvalCoord2f ((float) i/100.0, </a:t>
            </a:r>
          </a:p>
          <a:p>
            <a:r>
              <a:rPr lang="en-US" sz="2000" b="1">
                <a:latin typeface="Courier New" charset="0"/>
              </a:rPr>
              <a:t>          (float) j/100.0);</a:t>
            </a:r>
          </a:p>
          <a:p>
            <a:r>
              <a:rPr lang="en-US" sz="2000" b="1">
                <a:latin typeface="Courier New" charset="0"/>
              </a:rPr>
              <a:t>      glEvalCoord2f ((float)(i+1)/100.0,</a:t>
            </a:r>
          </a:p>
          <a:p>
            <a:r>
              <a:rPr lang="en-US" sz="2000" b="1">
                <a:latin typeface="Courier New" charset="0"/>
              </a:rPr>
              <a:t>          (float)j/100.0);</a:t>
            </a:r>
          </a:p>
          <a:p>
            <a:r>
              <a:rPr lang="en-US" sz="2000" b="1">
                <a:latin typeface="Courier New" charset="0"/>
              </a:rPr>
              <a:t>   }</a:t>
            </a:r>
          </a:p>
          <a:p>
            <a:r>
              <a:rPr lang="en-US" sz="2000" b="1">
                <a:latin typeface="Courier New" charset="0"/>
              </a:rPr>
              <a:t>   glEnd():</a:t>
            </a:r>
          </a:p>
          <a:p>
            <a:r>
              <a:rPr lang="en-US" sz="2000" b="1">
                <a:latin typeface="Courier New" charset="0"/>
              </a:rPr>
              <a:t>}</a:t>
            </a:r>
          </a:p>
        </p:txBody>
      </p:sp>
      <p:sp>
        <p:nvSpPr>
          <p:cNvPr id="27654" name="Text Box 5"/>
          <p:cNvSpPr txBox="1">
            <a:spLocks noChangeArrowheads="1"/>
          </p:cNvSpPr>
          <p:nvPr/>
        </p:nvSpPr>
        <p:spPr bwMode="auto">
          <a:xfrm>
            <a:off x="742950" y="1674813"/>
            <a:ext cx="665956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>
                <a:latin typeface="Arial" charset="0"/>
              </a:rPr>
              <a:t>We can form a quad mesh and render with lines</a:t>
            </a:r>
          </a:p>
        </p:txBody>
      </p:sp>
    </p:spTree>
    <p:extLst>
      <p:ext uri="{BB962C8B-B14F-4D97-AF65-F5344CB8AC3E}">
        <p14:creationId xmlns:p14="http://schemas.microsoft.com/office/powerpoint/2010/main" val="384333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Uniform Meshes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We can form a 2D mesh (grid) in a similar manner to 1D for uniform spacing</a:t>
            </a:r>
          </a:p>
          <a:p>
            <a:pPr lvl="1">
              <a:buFontTx/>
              <a:buNone/>
            </a:pPr>
            <a:r>
              <a:rPr lang="en-US" b="1" smtClean="0">
                <a:latin typeface="Courier New" charset="0"/>
              </a:rPr>
              <a:t>glMapGrid2(u_num, u_min, u_max, v_num, v_min, v_max)</a:t>
            </a:r>
          </a:p>
          <a:p>
            <a:pPr lvl="1"/>
            <a:endParaRPr lang="en-US" b="1" smtClean="0">
              <a:latin typeface="Courier New" charset="0"/>
            </a:endParaRPr>
          </a:p>
          <a:p>
            <a:r>
              <a:rPr lang="en-US" smtClean="0"/>
              <a:t>Can evaluate as before with lines or if want filled polygons</a:t>
            </a:r>
          </a:p>
          <a:p>
            <a:pPr lvl="1">
              <a:buFontTx/>
              <a:buNone/>
            </a:pPr>
            <a:r>
              <a:rPr lang="en-US" b="1" smtClean="0">
                <a:latin typeface="Courier New" charset="0"/>
              </a:rPr>
              <a:t>glEvalMesh2( GL_FILL, u_start, u_num, v_start, v_num)</a:t>
            </a:r>
          </a:p>
        </p:txBody>
      </p:sp>
    </p:spTree>
    <p:extLst>
      <p:ext uri="{BB962C8B-B14F-4D97-AF65-F5344CB8AC3E}">
        <p14:creationId xmlns:p14="http://schemas.microsoft.com/office/powerpoint/2010/main" val="72036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Rendering with Lighting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If we use filled polygons, we have to shade or we will see solid color uniform rendering</a:t>
            </a:r>
          </a:p>
          <a:p>
            <a:r>
              <a:rPr lang="en-US" smtClean="0"/>
              <a:t>Can specify lights and materials but we need normals</a:t>
            </a:r>
          </a:p>
          <a:p>
            <a:pPr lvl="1"/>
            <a:r>
              <a:rPr lang="en-US" smtClean="0"/>
              <a:t>Let OpenGL find them</a:t>
            </a:r>
          </a:p>
          <a:p>
            <a:pPr lvl="1">
              <a:buFontTx/>
              <a:buNone/>
            </a:pPr>
            <a:r>
              <a:rPr lang="en-US" b="1" smtClean="0">
                <a:latin typeface="Courier New" charset="0"/>
              </a:rPr>
              <a:t>glEnable(GL_AUTO_NORMAL);</a:t>
            </a:r>
          </a:p>
        </p:txBody>
      </p:sp>
      <p:pic>
        <p:nvPicPr>
          <p:cNvPr id="29702" name="Picture 4" descr="C:\BOOK\OpenGL\Paul Final\jpeg_new\AN10F40B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67400" y="3657600"/>
            <a:ext cx="2895600" cy="166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15658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NURBS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OpenGL supports NURBS surfaces through the GLU library</a:t>
            </a:r>
          </a:p>
          <a:p>
            <a:r>
              <a:rPr lang="en-US" smtClean="0"/>
              <a:t>Why GLU?</a:t>
            </a:r>
          </a:p>
          <a:p>
            <a:pPr lvl="1"/>
            <a:r>
              <a:rPr lang="en-US" smtClean="0"/>
              <a:t>Can use evaluators in 4D with standard OpenGL library</a:t>
            </a:r>
          </a:p>
          <a:p>
            <a:pPr lvl="1"/>
            <a:r>
              <a:rPr lang="en-US" smtClean="0"/>
              <a:t>However, there are many complexities with NURBS that need a lot of code</a:t>
            </a:r>
          </a:p>
          <a:p>
            <a:pPr lvl="1"/>
            <a:r>
              <a:rPr lang="en-US" smtClean="0"/>
              <a:t>There are five NURBS surface functions plus functions for trimming curves that can remove pieces of a NURBS surface</a:t>
            </a:r>
          </a:p>
        </p:txBody>
      </p:sp>
    </p:spTree>
    <p:extLst>
      <p:ext uri="{BB962C8B-B14F-4D97-AF65-F5344CB8AC3E}">
        <p14:creationId xmlns:p14="http://schemas.microsoft.com/office/powerpoint/2010/main" val="65516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Quadrics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Quadrics are in both the GLU and GLUT libraries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Both use polygonal approximations where the application specifies the resolution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Sphere: lines of longitude and lattitude</a:t>
            </a:r>
          </a:p>
          <a:p>
            <a:pPr>
              <a:lnSpc>
                <a:spcPct val="90000"/>
              </a:lnSpc>
            </a:pPr>
            <a:r>
              <a:rPr lang="en-US" smtClean="0"/>
              <a:t>GLU: disks, cylinders, spheres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Can apply transformations to scale, orient, and position </a:t>
            </a:r>
          </a:p>
          <a:p>
            <a:pPr>
              <a:lnSpc>
                <a:spcPct val="90000"/>
              </a:lnSpc>
            </a:pPr>
            <a:r>
              <a:rPr lang="en-US" smtClean="0"/>
              <a:t>GLUT: Platonic solids, torus, Utah teapot, cone</a:t>
            </a:r>
          </a:p>
        </p:txBody>
      </p:sp>
    </p:spTree>
    <p:extLst>
      <p:ext uri="{BB962C8B-B14F-4D97-AF65-F5344CB8AC3E}">
        <p14:creationId xmlns:p14="http://schemas.microsoft.com/office/powerpoint/2010/main" val="407662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GLUT Objects</a:t>
            </a:r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3395663" y="24431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32774" name="Picture 4"/>
          <p:cNvPicPr>
            <a:picLocks noChangeAspect="1" noChangeArrowheads="1"/>
          </p:cNvPicPr>
          <p:nvPr/>
        </p:nvPicPr>
        <p:blipFill>
          <a:blip r:embed="rId2"/>
          <a:srcRect l="22511" t="22708" r="24026" b="34167"/>
          <a:stretch>
            <a:fillRect/>
          </a:stretch>
        </p:blipFill>
        <p:spPr bwMode="auto">
          <a:xfrm>
            <a:off x="1143000" y="2057400"/>
            <a:ext cx="2352675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5" name="Rectangle 7"/>
          <p:cNvSpPr>
            <a:spLocks noChangeArrowheads="1"/>
          </p:cNvSpPr>
          <p:nvPr/>
        </p:nvSpPr>
        <p:spPr bwMode="auto">
          <a:xfrm>
            <a:off x="2867025" y="17716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32776" name="Picture 6"/>
          <p:cNvPicPr>
            <a:picLocks noChangeAspect="1" noChangeArrowheads="1"/>
          </p:cNvPicPr>
          <p:nvPr/>
        </p:nvPicPr>
        <p:blipFill>
          <a:blip r:embed="rId3"/>
          <a:srcRect l="10606" t="16251" r="11905" b="11250"/>
          <a:stretch>
            <a:fillRect/>
          </a:stretch>
        </p:blipFill>
        <p:spPr bwMode="auto">
          <a:xfrm>
            <a:off x="5257800" y="2057400"/>
            <a:ext cx="2286000" cy="2220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7" name="Rectangle 9"/>
          <p:cNvSpPr>
            <a:spLocks noChangeArrowheads="1"/>
          </p:cNvSpPr>
          <p:nvPr/>
        </p:nvSpPr>
        <p:spPr bwMode="auto">
          <a:xfrm>
            <a:off x="3671888" y="25622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2778" name="Rectangle 11"/>
          <p:cNvSpPr>
            <a:spLocks noChangeArrowheads="1"/>
          </p:cNvSpPr>
          <p:nvPr/>
        </p:nvSpPr>
        <p:spPr bwMode="auto">
          <a:xfrm>
            <a:off x="3519488" y="24003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2779" name="Rectangle 13"/>
          <p:cNvSpPr>
            <a:spLocks noChangeArrowheads="1"/>
          </p:cNvSpPr>
          <p:nvPr/>
        </p:nvSpPr>
        <p:spPr bwMode="auto">
          <a:xfrm>
            <a:off x="2657475" y="158591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2780" name="Rectangle 15"/>
          <p:cNvSpPr>
            <a:spLocks noChangeArrowheads="1"/>
          </p:cNvSpPr>
          <p:nvPr/>
        </p:nvSpPr>
        <p:spPr bwMode="auto">
          <a:xfrm>
            <a:off x="3348038" y="22907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2781" name="Rectangle 17"/>
          <p:cNvSpPr>
            <a:spLocks noChangeArrowheads="1"/>
          </p:cNvSpPr>
          <p:nvPr/>
        </p:nvSpPr>
        <p:spPr bwMode="auto">
          <a:xfrm>
            <a:off x="2738438" y="239077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32782" name="Picture 16"/>
          <p:cNvPicPr>
            <a:picLocks noChangeAspect="1" noChangeArrowheads="1"/>
          </p:cNvPicPr>
          <p:nvPr/>
        </p:nvPicPr>
        <p:blipFill>
          <a:blip r:embed="rId4"/>
          <a:srcRect l="10173" t="27499" r="6494" b="27083"/>
          <a:stretch>
            <a:fillRect/>
          </a:stretch>
        </p:blipFill>
        <p:spPr bwMode="auto">
          <a:xfrm>
            <a:off x="1219200" y="4267200"/>
            <a:ext cx="3667125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83" name="Text Box 18"/>
          <p:cNvSpPr txBox="1">
            <a:spLocks noChangeArrowheads="1"/>
          </p:cNvSpPr>
          <p:nvPr/>
        </p:nvSpPr>
        <p:spPr bwMode="auto">
          <a:xfrm>
            <a:off x="1600200" y="3810000"/>
            <a:ext cx="23177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 sz="2000" b="1">
                <a:latin typeface="Courier New" charset="0"/>
              </a:rPr>
              <a:t>glutWireCone()</a:t>
            </a:r>
          </a:p>
        </p:txBody>
      </p:sp>
      <p:sp>
        <p:nvSpPr>
          <p:cNvPr id="32784" name="Text Box 20"/>
          <p:cNvSpPr txBox="1">
            <a:spLocks noChangeArrowheads="1"/>
          </p:cNvSpPr>
          <p:nvPr/>
        </p:nvSpPr>
        <p:spPr bwMode="auto">
          <a:xfrm>
            <a:off x="5486400" y="4267200"/>
            <a:ext cx="2470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 sz="2000" b="1">
                <a:latin typeface="Courier New" charset="0"/>
              </a:rPr>
              <a:t>glutWireTorus()</a:t>
            </a:r>
          </a:p>
        </p:txBody>
      </p:sp>
      <p:sp>
        <p:nvSpPr>
          <p:cNvPr id="32785" name="Text Box 21"/>
          <p:cNvSpPr txBox="1">
            <a:spLocks noChangeArrowheads="1"/>
          </p:cNvSpPr>
          <p:nvPr/>
        </p:nvSpPr>
        <p:spPr bwMode="auto">
          <a:xfrm>
            <a:off x="4800600" y="5410200"/>
            <a:ext cx="26225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 sz="2000" b="1">
                <a:latin typeface="Courier New" charset="0"/>
              </a:rPr>
              <a:t>glutWireTeapot()</a:t>
            </a:r>
          </a:p>
        </p:txBody>
      </p:sp>
      <p:sp>
        <p:nvSpPr>
          <p:cNvPr id="32786" name="Text Box 22"/>
          <p:cNvSpPr txBox="1">
            <a:spLocks noChangeArrowheads="1"/>
          </p:cNvSpPr>
          <p:nvPr/>
        </p:nvSpPr>
        <p:spPr bwMode="auto">
          <a:xfrm>
            <a:off x="1752600" y="1600200"/>
            <a:ext cx="460851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>
                <a:latin typeface="Arial" charset="0"/>
              </a:rPr>
              <a:t>Each has a wire and a solid form</a:t>
            </a:r>
          </a:p>
        </p:txBody>
      </p:sp>
    </p:spTree>
    <p:extLst>
      <p:ext uri="{BB962C8B-B14F-4D97-AF65-F5344CB8AC3E}">
        <p14:creationId xmlns:p14="http://schemas.microsoft.com/office/powerpoint/2010/main" val="243769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GLUT Platonic Solids</a:t>
            </a:r>
          </a:p>
        </p:txBody>
      </p:sp>
      <p:pic>
        <p:nvPicPr>
          <p:cNvPr id="33797" name="Picture 4"/>
          <p:cNvPicPr>
            <a:picLocks noChangeAspect="1" noChangeArrowheads="1"/>
          </p:cNvPicPr>
          <p:nvPr/>
        </p:nvPicPr>
        <p:blipFill>
          <a:blip r:embed="rId2"/>
          <a:srcRect l="29437" t="33749" r="29654" b="28334"/>
          <a:stretch>
            <a:fillRect/>
          </a:stretch>
        </p:blipFill>
        <p:spPr bwMode="auto">
          <a:xfrm>
            <a:off x="1752600" y="1828800"/>
            <a:ext cx="1800225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8" name="Picture 5"/>
          <p:cNvPicPr>
            <a:picLocks noChangeAspect="1" noChangeArrowheads="1"/>
          </p:cNvPicPr>
          <p:nvPr/>
        </p:nvPicPr>
        <p:blipFill>
          <a:blip r:embed="rId3"/>
          <a:srcRect l="21861" t="27083" r="22511" b="23125"/>
          <a:stretch>
            <a:fillRect/>
          </a:stretch>
        </p:blipFill>
        <p:spPr bwMode="auto">
          <a:xfrm>
            <a:off x="5638800" y="3733800"/>
            <a:ext cx="2447925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9" name="Picture 6"/>
          <p:cNvPicPr>
            <a:picLocks noChangeAspect="1" noChangeArrowheads="1"/>
          </p:cNvPicPr>
          <p:nvPr/>
        </p:nvPicPr>
        <p:blipFill>
          <a:blip r:embed="rId4"/>
          <a:srcRect l="7143" t="12917" r="5844" b="6459"/>
          <a:stretch>
            <a:fillRect/>
          </a:stretch>
        </p:blipFill>
        <p:spPr bwMode="auto">
          <a:xfrm>
            <a:off x="5562600" y="1752600"/>
            <a:ext cx="1828800" cy="176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800" name="Picture 7"/>
          <p:cNvPicPr>
            <a:picLocks noChangeAspect="1" noChangeArrowheads="1"/>
          </p:cNvPicPr>
          <p:nvPr/>
        </p:nvPicPr>
        <p:blipFill>
          <a:blip r:embed="rId5"/>
          <a:srcRect l="27272" t="28958" r="24892" b="26042"/>
          <a:stretch>
            <a:fillRect/>
          </a:stretch>
        </p:blipFill>
        <p:spPr bwMode="auto">
          <a:xfrm>
            <a:off x="1828800" y="3810000"/>
            <a:ext cx="2105025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801" name="Text Box 8"/>
          <p:cNvSpPr txBox="1">
            <a:spLocks noChangeArrowheads="1"/>
          </p:cNvSpPr>
          <p:nvPr/>
        </p:nvSpPr>
        <p:spPr bwMode="auto">
          <a:xfrm>
            <a:off x="1219200" y="3505200"/>
            <a:ext cx="33845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 sz="2000" b="1">
                <a:latin typeface="Courier New" charset="0"/>
              </a:rPr>
              <a:t>glutWireTetrahedron()</a:t>
            </a:r>
          </a:p>
        </p:txBody>
      </p:sp>
      <p:sp>
        <p:nvSpPr>
          <p:cNvPr id="33802" name="Text Box 9"/>
          <p:cNvSpPr txBox="1">
            <a:spLocks noChangeArrowheads="1"/>
          </p:cNvSpPr>
          <p:nvPr/>
        </p:nvSpPr>
        <p:spPr bwMode="auto">
          <a:xfrm>
            <a:off x="1295400" y="5867400"/>
            <a:ext cx="3232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 sz="2000" b="1">
                <a:latin typeface="Courier New" charset="0"/>
              </a:rPr>
              <a:t>glutWireOctahedron()</a:t>
            </a:r>
          </a:p>
        </p:txBody>
      </p:sp>
      <p:sp>
        <p:nvSpPr>
          <p:cNvPr id="33803" name="Text Box 10"/>
          <p:cNvSpPr txBox="1">
            <a:spLocks noChangeArrowheads="1"/>
          </p:cNvSpPr>
          <p:nvPr/>
        </p:nvSpPr>
        <p:spPr bwMode="auto">
          <a:xfrm>
            <a:off x="4876800" y="3505200"/>
            <a:ext cx="35369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 sz="2000" b="1">
                <a:latin typeface="Courier New" charset="0"/>
              </a:rPr>
              <a:t>glutWireDodecahedron()</a:t>
            </a:r>
          </a:p>
        </p:txBody>
      </p:sp>
      <p:sp>
        <p:nvSpPr>
          <p:cNvPr id="33804" name="Text Box 11"/>
          <p:cNvSpPr txBox="1">
            <a:spLocks noChangeArrowheads="1"/>
          </p:cNvSpPr>
          <p:nvPr/>
        </p:nvSpPr>
        <p:spPr bwMode="auto">
          <a:xfrm>
            <a:off x="4953000" y="5943600"/>
            <a:ext cx="33845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 sz="2000" b="1">
                <a:latin typeface="Courier New" charset="0"/>
              </a:rPr>
              <a:t>glutWireIcosahedron()</a:t>
            </a:r>
          </a:p>
        </p:txBody>
      </p:sp>
    </p:spTree>
    <p:extLst>
      <p:ext uri="{BB962C8B-B14F-4D97-AF65-F5344CB8AC3E}">
        <p14:creationId xmlns:p14="http://schemas.microsoft.com/office/powerpoint/2010/main" val="56407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Quadric Objects in GLU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2209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700" smtClean="0"/>
              <a:t>GLU can automatically generate normals and texture coordinates </a:t>
            </a:r>
          </a:p>
          <a:p>
            <a:pPr>
              <a:lnSpc>
                <a:spcPct val="90000"/>
              </a:lnSpc>
            </a:pPr>
            <a:r>
              <a:rPr lang="en-US" sz="2700" smtClean="0"/>
              <a:t>Quadrics are objects that include properties such as how we would like the object to be rendered</a:t>
            </a:r>
          </a:p>
        </p:txBody>
      </p:sp>
      <p:sp>
        <p:nvSpPr>
          <p:cNvPr id="34822" name="Rectangle 9"/>
          <p:cNvSpPr>
            <a:spLocks noChangeArrowheads="1"/>
          </p:cNvSpPr>
          <p:nvPr/>
        </p:nvSpPr>
        <p:spPr bwMode="auto">
          <a:xfrm>
            <a:off x="3328988" y="223361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34823" name="Picture 8"/>
          <p:cNvPicPr>
            <a:picLocks noChangeAspect="1" noChangeArrowheads="1"/>
          </p:cNvPicPr>
          <p:nvPr/>
        </p:nvPicPr>
        <p:blipFill>
          <a:blip r:embed="rId2"/>
          <a:srcRect l="22295" t="24374" r="21213" b="23334"/>
          <a:stretch>
            <a:fillRect/>
          </a:stretch>
        </p:blipFill>
        <p:spPr bwMode="auto">
          <a:xfrm>
            <a:off x="1295400" y="3810000"/>
            <a:ext cx="2057400" cy="197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24" name="Rectangle 11"/>
          <p:cNvSpPr>
            <a:spLocks noChangeArrowheads="1"/>
          </p:cNvSpPr>
          <p:nvPr/>
        </p:nvSpPr>
        <p:spPr bwMode="auto">
          <a:xfrm>
            <a:off x="3971925" y="27527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34825" name="Picture 10"/>
          <p:cNvPicPr>
            <a:picLocks noChangeAspect="1" noChangeArrowheads="1"/>
          </p:cNvPicPr>
          <p:nvPr/>
        </p:nvPicPr>
        <p:blipFill>
          <a:blip r:embed="rId3"/>
          <a:srcRect l="43074" t="25209" r="29654" b="45207"/>
          <a:stretch>
            <a:fillRect/>
          </a:stretch>
        </p:blipFill>
        <p:spPr bwMode="auto">
          <a:xfrm>
            <a:off x="4114800" y="4191000"/>
            <a:ext cx="120015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26" name="Rectangle 13"/>
          <p:cNvSpPr>
            <a:spLocks noChangeArrowheads="1"/>
          </p:cNvSpPr>
          <p:nvPr/>
        </p:nvSpPr>
        <p:spPr bwMode="auto">
          <a:xfrm>
            <a:off x="3352800" y="21383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34827" name="Picture 12"/>
          <p:cNvPicPr>
            <a:picLocks noChangeAspect="1" noChangeArrowheads="1"/>
          </p:cNvPicPr>
          <p:nvPr/>
        </p:nvPicPr>
        <p:blipFill>
          <a:blip r:embed="rId4"/>
          <a:srcRect l="22728" t="23334" r="21861" b="20209"/>
          <a:stretch>
            <a:fillRect/>
          </a:stretch>
        </p:blipFill>
        <p:spPr bwMode="auto">
          <a:xfrm>
            <a:off x="5943600" y="3581400"/>
            <a:ext cx="2151063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28" name="Text Box 14"/>
          <p:cNvSpPr txBox="1">
            <a:spLocks noChangeArrowheads="1"/>
          </p:cNvSpPr>
          <p:nvPr/>
        </p:nvSpPr>
        <p:spPr bwMode="auto">
          <a:xfrm>
            <a:off x="1541463" y="5907088"/>
            <a:ext cx="72707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>
                <a:latin typeface="Arial" charset="0"/>
              </a:rPr>
              <a:t>disk</a:t>
            </a:r>
          </a:p>
        </p:txBody>
      </p:sp>
      <p:sp>
        <p:nvSpPr>
          <p:cNvPr id="34829" name="Text Box 16"/>
          <p:cNvSpPr txBox="1">
            <a:spLocks noChangeArrowheads="1"/>
          </p:cNvSpPr>
          <p:nvPr/>
        </p:nvSpPr>
        <p:spPr bwMode="auto">
          <a:xfrm>
            <a:off x="3657600" y="5715000"/>
            <a:ext cx="164306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>
                <a:latin typeface="Arial" charset="0"/>
              </a:rPr>
              <a:t>partial disk</a:t>
            </a:r>
          </a:p>
        </p:txBody>
      </p:sp>
      <p:sp>
        <p:nvSpPr>
          <p:cNvPr id="34830" name="Text Box 17"/>
          <p:cNvSpPr txBox="1">
            <a:spLocks noChangeArrowheads="1"/>
          </p:cNvSpPr>
          <p:nvPr/>
        </p:nvSpPr>
        <p:spPr bwMode="auto">
          <a:xfrm>
            <a:off x="6510338" y="5867400"/>
            <a:ext cx="11176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>
                <a:latin typeface="Arial" charset="0"/>
              </a:rPr>
              <a:t>sphere</a:t>
            </a:r>
          </a:p>
        </p:txBody>
      </p:sp>
    </p:spTree>
    <p:extLst>
      <p:ext uri="{BB962C8B-B14F-4D97-AF65-F5344CB8AC3E}">
        <p14:creationId xmlns:p14="http://schemas.microsoft.com/office/powerpoint/2010/main" val="274711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Defining a Cylinder</a:t>
            </a:r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3343275" y="24003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35846" name="Picture 4"/>
          <p:cNvPicPr>
            <a:picLocks noChangeAspect="1" noChangeArrowheads="1"/>
          </p:cNvPicPr>
          <p:nvPr/>
        </p:nvPicPr>
        <p:blipFill>
          <a:blip r:embed="rId2"/>
          <a:srcRect l="22078" t="22917" r="22078" b="32083"/>
          <a:stretch>
            <a:fillRect/>
          </a:stretch>
        </p:blipFill>
        <p:spPr bwMode="auto">
          <a:xfrm>
            <a:off x="3200400" y="4038600"/>
            <a:ext cx="245745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47" name="Text Box 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400" b="1" smtClean="0">
                <a:latin typeface="Courier New" charset="0"/>
              </a:rPr>
              <a:t>GLUquadricOBJ *p;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b="1" smtClean="0">
                <a:latin typeface="Courier New" charset="0"/>
              </a:rPr>
              <a:t>P = gluNewQuadric(); /*set up object */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b="1" smtClean="0">
                <a:latin typeface="Courier New" charset="0"/>
              </a:rPr>
              <a:t>gluQuadricDrawStyle(GLU_LINE);/*render style*/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b="1" smtClean="0">
                <a:latin typeface="Courier New" charset="0"/>
              </a:rPr>
              <a:t>gluCylinder(p, BASE_RADIUS, TOP_RADIUS,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b="1" smtClean="0">
                <a:latin typeface="Courier New" charset="0"/>
              </a:rPr>
              <a:t>         BASE_HEIGHT, sections, slices);</a:t>
            </a:r>
          </a:p>
        </p:txBody>
      </p:sp>
    </p:spTree>
    <p:extLst>
      <p:ext uri="{BB962C8B-B14F-4D97-AF65-F5344CB8AC3E}">
        <p14:creationId xmlns:p14="http://schemas.microsoft.com/office/powerpoint/2010/main" val="99976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77200" y="6324600"/>
            <a:ext cx="381000" cy="381000"/>
          </a:xfrm>
          <a:prstGeom prst="rect">
            <a:avLst/>
          </a:prstGeom>
          <a:noFill/>
        </p:spPr>
        <p:txBody>
          <a:bodyPr/>
          <a:lstStyle/>
          <a:p>
            <a:pPr lvl="1"/>
            <a:fld id="{BEEB240F-3364-48D2-B03C-C483B687D72E}" type="slidenum">
              <a:rPr lang="es-ES"/>
              <a:pPr lvl="1"/>
              <a:t>7</a:t>
            </a:fld>
            <a:endParaRPr lang="es-ES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Explicit Representation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Most familiar form of curve in 2D</a:t>
            </a:r>
          </a:p>
          <a:p>
            <a:pPr lvl="1">
              <a:buFontTx/>
              <a:buNone/>
            </a:pPr>
            <a:r>
              <a:rPr lang="en-US" smtClean="0">
                <a:latin typeface="Times New Roman" charset="0"/>
              </a:rPr>
              <a:t>                   y=f(x)</a:t>
            </a:r>
          </a:p>
          <a:p>
            <a:r>
              <a:rPr lang="en-US" smtClean="0"/>
              <a:t>Cannot represent all curves</a:t>
            </a:r>
          </a:p>
          <a:p>
            <a:pPr lvl="1"/>
            <a:r>
              <a:rPr lang="en-US" smtClean="0"/>
              <a:t>Vertical lines</a:t>
            </a:r>
          </a:p>
          <a:p>
            <a:pPr lvl="1"/>
            <a:r>
              <a:rPr lang="en-US" smtClean="0"/>
              <a:t>Circles</a:t>
            </a:r>
          </a:p>
          <a:p>
            <a:r>
              <a:rPr lang="en-US" smtClean="0"/>
              <a:t>Extension to 3D </a:t>
            </a:r>
          </a:p>
          <a:p>
            <a:pPr lvl="1"/>
            <a:r>
              <a:rPr lang="en-US" smtClean="0">
                <a:latin typeface="Times New Roman" charset="0"/>
              </a:rPr>
              <a:t>y=f(x), z=g(x)</a:t>
            </a:r>
          </a:p>
          <a:p>
            <a:pPr lvl="1"/>
            <a:r>
              <a:rPr lang="en-US" smtClean="0"/>
              <a:t>The form </a:t>
            </a:r>
            <a:r>
              <a:rPr lang="en-US" smtClean="0">
                <a:latin typeface="Times New Roman" charset="0"/>
              </a:rPr>
              <a:t>z = f(x,y)</a:t>
            </a:r>
            <a:r>
              <a:rPr lang="en-US" smtClean="0"/>
              <a:t> defines a surface</a:t>
            </a:r>
          </a:p>
        </p:txBody>
      </p:sp>
      <p:sp>
        <p:nvSpPr>
          <p:cNvPr id="20486" name="Line 4"/>
          <p:cNvSpPr>
            <a:spLocks noChangeShapeType="1"/>
          </p:cNvSpPr>
          <p:nvPr/>
        </p:nvSpPr>
        <p:spPr bwMode="auto">
          <a:xfrm flipV="1">
            <a:off x="6400800" y="2438400"/>
            <a:ext cx="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20487" name="Line 5"/>
          <p:cNvSpPr>
            <a:spLocks noChangeShapeType="1"/>
          </p:cNvSpPr>
          <p:nvPr/>
        </p:nvSpPr>
        <p:spPr bwMode="auto">
          <a:xfrm>
            <a:off x="6400800" y="3733800"/>
            <a:ext cx="1295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20488" name="Freeform 6"/>
          <p:cNvSpPr>
            <a:spLocks/>
          </p:cNvSpPr>
          <p:nvPr/>
        </p:nvSpPr>
        <p:spPr bwMode="auto">
          <a:xfrm>
            <a:off x="6477000" y="2717800"/>
            <a:ext cx="1295400" cy="635000"/>
          </a:xfrm>
          <a:custGeom>
            <a:avLst/>
            <a:gdLst>
              <a:gd name="T0" fmla="*/ 0 w 816"/>
              <a:gd name="T1" fmla="*/ 635000 h 400"/>
              <a:gd name="T2" fmla="*/ 304800 w 816"/>
              <a:gd name="T3" fmla="*/ 25400 h 400"/>
              <a:gd name="T4" fmla="*/ 914400 w 816"/>
              <a:gd name="T5" fmla="*/ 482600 h 400"/>
              <a:gd name="T6" fmla="*/ 1295400 w 816"/>
              <a:gd name="T7" fmla="*/ 101600 h 400"/>
              <a:gd name="T8" fmla="*/ 0 60000 65536"/>
              <a:gd name="T9" fmla="*/ 0 60000 65536"/>
              <a:gd name="T10" fmla="*/ 0 60000 65536"/>
              <a:gd name="T11" fmla="*/ 0 60000 65536"/>
              <a:gd name="T12" fmla="*/ 0 w 816"/>
              <a:gd name="T13" fmla="*/ 0 h 400"/>
              <a:gd name="T14" fmla="*/ 816 w 816"/>
              <a:gd name="T15" fmla="*/ 400 h 4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16" h="400">
                <a:moveTo>
                  <a:pt x="0" y="400"/>
                </a:moveTo>
                <a:cubicBezTo>
                  <a:pt x="48" y="216"/>
                  <a:pt x="96" y="32"/>
                  <a:pt x="192" y="16"/>
                </a:cubicBezTo>
                <a:cubicBezTo>
                  <a:pt x="288" y="0"/>
                  <a:pt x="472" y="296"/>
                  <a:pt x="576" y="304"/>
                </a:cubicBezTo>
                <a:cubicBezTo>
                  <a:pt x="680" y="312"/>
                  <a:pt x="776" y="96"/>
                  <a:pt x="816" y="64"/>
                </a:cubicBezTo>
              </a:path>
            </a:pathLst>
          </a:custGeom>
          <a:noFill/>
          <a:ln w="12700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20489" name="Line 7"/>
          <p:cNvSpPr>
            <a:spLocks noChangeShapeType="1"/>
          </p:cNvSpPr>
          <p:nvPr/>
        </p:nvSpPr>
        <p:spPr bwMode="auto">
          <a:xfrm>
            <a:off x="7239000" y="5715000"/>
            <a:ext cx="1295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20490" name="Line 8"/>
          <p:cNvSpPr>
            <a:spLocks noChangeShapeType="1"/>
          </p:cNvSpPr>
          <p:nvPr/>
        </p:nvSpPr>
        <p:spPr bwMode="auto">
          <a:xfrm flipV="1">
            <a:off x="7239000" y="4419600"/>
            <a:ext cx="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20491" name="Line 9"/>
          <p:cNvSpPr>
            <a:spLocks noChangeShapeType="1"/>
          </p:cNvSpPr>
          <p:nvPr/>
        </p:nvSpPr>
        <p:spPr bwMode="auto">
          <a:xfrm flipH="1">
            <a:off x="6705600" y="57150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713738" name="AutoShape 10"/>
          <p:cNvSpPr>
            <a:spLocks noChangeArrowheads="1"/>
          </p:cNvSpPr>
          <p:nvPr/>
        </p:nvSpPr>
        <p:spPr bwMode="auto">
          <a:xfrm rot="1389952">
            <a:off x="7239000" y="4876800"/>
            <a:ext cx="1066800" cy="1143000"/>
          </a:xfrm>
          <a:prstGeom prst="flowChartPunchedTape">
            <a:avLst/>
          </a:prstGeom>
          <a:gradFill rotWithShape="0">
            <a:gsLst>
              <a:gs pos="0">
                <a:schemeClr val="hlink"/>
              </a:gs>
              <a:gs pos="50000">
                <a:schemeClr val="hlink">
                  <a:gamma/>
                  <a:shade val="46275"/>
                  <a:invGamma/>
                </a:schemeClr>
              </a:gs>
              <a:gs pos="100000">
                <a:schemeClr val="hlink"/>
              </a:gs>
            </a:gsLst>
            <a:lin ang="2700000" scaled="1"/>
          </a:gra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93" name="Text Box 11"/>
          <p:cNvSpPr txBox="1">
            <a:spLocks noChangeArrowheads="1"/>
          </p:cNvSpPr>
          <p:nvPr/>
        </p:nvSpPr>
        <p:spPr bwMode="auto">
          <a:xfrm>
            <a:off x="6842125" y="369887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20494" name="Text Box 12"/>
          <p:cNvSpPr txBox="1">
            <a:spLocks noChangeArrowheads="1"/>
          </p:cNvSpPr>
          <p:nvPr/>
        </p:nvSpPr>
        <p:spPr bwMode="auto">
          <a:xfrm>
            <a:off x="6003925" y="263207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/>
              <a:t>y</a:t>
            </a:r>
          </a:p>
        </p:txBody>
      </p:sp>
      <p:sp>
        <p:nvSpPr>
          <p:cNvPr id="20495" name="Text Box 13"/>
          <p:cNvSpPr txBox="1">
            <a:spLocks noChangeArrowheads="1"/>
          </p:cNvSpPr>
          <p:nvPr/>
        </p:nvSpPr>
        <p:spPr bwMode="auto">
          <a:xfrm>
            <a:off x="8213725" y="560387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20496" name="Text Box 14"/>
          <p:cNvSpPr txBox="1">
            <a:spLocks noChangeArrowheads="1"/>
          </p:cNvSpPr>
          <p:nvPr/>
        </p:nvSpPr>
        <p:spPr bwMode="auto">
          <a:xfrm>
            <a:off x="6842125" y="430847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/>
              <a:t>y</a:t>
            </a:r>
          </a:p>
        </p:txBody>
      </p:sp>
      <p:sp>
        <p:nvSpPr>
          <p:cNvPr id="20497" name="Text Box 15"/>
          <p:cNvSpPr txBox="1">
            <a:spLocks noChangeArrowheads="1"/>
          </p:cNvSpPr>
          <p:nvPr/>
        </p:nvSpPr>
        <p:spPr bwMode="auto">
          <a:xfrm>
            <a:off x="6699250" y="5984875"/>
            <a:ext cx="319088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/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211646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77200" y="6324600"/>
            <a:ext cx="381000" cy="381000"/>
          </a:xfrm>
          <a:prstGeom prst="rect">
            <a:avLst/>
          </a:prstGeom>
          <a:noFill/>
        </p:spPr>
        <p:txBody>
          <a:bodyPr/>
          <a:lstStyle/>
          <a:p>
            <a:pPr lvl="1"/>
            <a:fld id="{8AD62C9B-53F0-46FB-878B-5E9A4973A3B7}" type="slidenum">
              <a:rPr lang="es-ES"/>
              <a:pPr lvl="1"/>
              <a:t>8</a:t>
            </a:fld>
            <a:endParaRPr lang="es-E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Implicit Representation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700" smtClean="0"/>
              <a:t>Two dimensional curve(s)</a:t>
            </a:r>
          </a:p>
          <a:p>
            <a:pPr lvl="1">
              <a:buFontTx/>
              <a:buNone/>
            </a:pPr>
            <a:r>
              <a:rPr lang="en-US" smtClean="0">
                <a:latin typeface="Times New Roman" charset="0"/>
              </a:rPr>
              <a:t>              g(x,y)=0</a:t>
            </a:r>
          </a:p>
          <a:p>
            <a:r>
              <a:rPr lang="en-US" sz="2700" smtClean="0"/>
              <a:t>Much more robust</a:t>
            </a:r>
          </a:p>
          <a:p>
            <a:pPr lvl="1"/>
            <a:r>
              <a:rPr lang="en-US" smtClean="0"/>
              <a:t>All lines </a:t>
            </a:r>
            <a:r>
              <a:rPr lang="en-US" smtClean="0">
                <a:latin typeface="Times New Roman" charset="0"/>
              </a:rPr>
              <a:t>ax+by+c=0</a:t>
            </a:r>
          </a:p>
          <a:p>
            <a:pPr lvl="1"/>
            <a:r>
              <a:rPr lang="en-US" smtClean="0"/>
              <a:t>Circles </a:t>
            </a:r>
            <a:r>
              <a:rPr lang="en-US" smtClean="0">
                <a:latin typeface="Times New Roman" charset="0"/>
              </a:rPr>
              <a:t>x</a:t>
            </a:r>
            <a:r>
              <a:rPr lang="en-US" baseline="30000" smtClean="0">
                <a:latin typeface="Times New Roman" charset="0"/>
              </a:rPr>
              <a:t>2</a:t>
            </a:r>
            <a:r>
              <a:rPr lang="en-US" smtClean="0">
                <a:latin typeface="Times New Roman" charset="0"/>
              </a:rPr>
              <a:t>+y</a:t>
            </a:r>
            <a:r>
              <a:rPr lang="en-US" baseline="30000" smtClean="0">
                <a:latin typeface="Times New Roman" charset="0"/>
              </a:rPr>
              <a:t>2</a:t>
            </a:r>
            <a:r>
              <a:rPr lang="en-US" smtClean="0">
                <a:latin typeface="Times New Roman" charset="0"/>
              </a:rPr>
              <a:t>-r</a:t>
            </a:r>
            <a:r>
              <a:rPr lang="en-US" baseline="30000" smtClean="0">
                <a:latin typeface="Times New Roman" charset="0"/>
              </a:rPr>
              <a:t>2</a:t>
            </a:r>
            <a:r>
              <a:rPr lang="en-US" smtClean="0">
                <a:latin typeface="Times New Roman" charset="0"/>
              </a:rPr>
              <a:t>=0</a:t>
            </a:r>
          </a:p>
          <a:p>
            <a:r>
              <a:rPr lang="en-US" sz="2700" smtClean="0"/>
              <a:t>Three dimensions </a:t>
            </a:r>
            <a:r>
              <a:rPr lang="en-US" sz="2700" smtClean="0">
                <a:latin typeface="Times New Roman" charset="0"/>
              </a:rPr>
              <a:t>g(x,y,z)=0</a:t>
            </a:r>
            <a:r>
              <a:rPr lang="en-US" sz="2700" smtClean="0"/>
              <a:t> defines a surface</a:t>
            </a:r>
          </a:p>
          <a:p>
            <a:pPr lvl="1"/>
            <a:r>
              <a:rPr lang="en-US" smtClean="0"/>
              <a:t>Intersect two surface to get a curve</a:t>
            </a:r>
          </a:p>
          <a:p>
            <a:r>
              <a:rPr lang="en-US" sz="2700" smtClean="0"/>
              <a:t>In general, we cannot solve for points that satisfy</a:t>
            </a:r>
          </a:p>
        </p:txBody>
      </p:sp>
    </p:spTree>
    <p:extLst>
      <p:ext uri="{BB962C8B-B14F-4D97-AF65-F5344CB8AC3E}">
        <p14:creationId xmlns:p14="http://schemas.microsoft.com/office/powerpoint/2010/main" val="3460814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77200" y="6324600"/>
            <a:ext cx="381000" cy="381000"/>
          </a:xfrm>
          <a:prstGeom prst="rect">
            <a:avLst/>
          </a:prstGeom>
          <a:noFill/>
        </p:spPr>
        <p:txBody>
          <a:bodyPr/>
          <a:lstStyle/>
          <a:p>
            <a:pPr lvl="1"/>
            <a:fld id="{572C4A6F-47FB-46C5-9A6F-DACCDD26E003}" type="slidenum">
              <a:rPr lang="es-ES"/>
              <a:pPr lvl="1"/>
              <a:t>9</a:t>
            </a:fld>
            <a:endParaRPr lang="es-ES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Parametric Curves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700" smtClean="0"/>
              <a:t>Separate equation for each spatial variable</a:t>
            </a:r>
          </a:p>
          <a:p>
            <a:pPr lvl="1">
              <a:buFontTx/>
              <a:buNone/>
            </a:pPr>
            <a:r>
              <a:rPr lang="en-US" smtClean="0">
                <a:latin typeface="Times New Roman" charset="0"/>
              </a:rPr>
              <a:t>               x=x(u)</a:t>
            </a:r>
          </a:p>
          <a:p>
            <a:pPr lvl="1">
              <a:buFontTx/>
              <a:buNone/>
            </a:pPr>
            <a:r>
              <a:rPr lang="en-US" smtClean="0">
                <a:latin typeface="Times New Roman" charset="0"/>
              </a:rPr>
              <a:t>               y=y(u)</a:t>
            </a:r>
          </a:p>
          <a:p>
            <a:pPr lvl="1">
              <a:buFontTx/>
              <a:buNone/>
            </a:pPr>
            <a:r>
              <a:rPr lang="en-US" smtClean="0">
                <a:latin typeface="Times New Roman" charset="0"/>
              </a:rPr>
              <a:t>               z=z(u)</a:t>
            </a:r>
          </a:p>
          <a:p>
            <a:r>
              <a:rPr lang="en-US" smtClean="0">
                <a:latin typeface="Times New Roman" charset="0"/>
              </a:rPr>
              <a:t>For u</a:t>
            </a:r>
            <a:r>
              <a:rPr lang="en-US" baseline="-25000" smtClean="0">
                <a:latin typeface="Times New Roman" charset="0"/>
              </a:rPr>
              <a:t>max</a:t>
            </a:r>
            <a:r>
              <a:rPr lang="en-US" smtClean="0">
                <a:latin typeface="Times New Roman" charset="0"/>
              </a:rPr>
              <a:t> </a:t>
            </a:r>
            <a:r>
              <a:rPr lang="en-US" sz="2800" smtClean="0">
                <a:latin typeface="Times New Roman" charset="0"/>
                <a:sym typeface="Symbol" charset="2"/>
              </a:rPr>
              <a:t> u  u</a:t>
            </a:r>
            <a:r>
              <a:rPr lang="en-US" sz="2800" baseline="-25000" smtClean="0">
                <a:latin typeface="Times New Roman" charset="0"/>
                <a:sym typeface="Symbol" charset="2"/>
              </a:rPr>
              <a:t>min</a:t>
            </a:r>
            <a:r>
              <a:rPr lang="en-US" sz="2800" smtClean="0">
                <a:latin typeface="Times New Roman" charset="0"/>
                <a:sym typeface="Symbol" charset="2"/>
              </a:rPr>
              <a:t> we trace out a curve in two or three dimensions</a:t>
            </a:r>
            <a:endParaRPr lang="en-US" smtClean="0">
              <a:latin typeface="Times New Roman" charset="0"/>
            </a:endParaRPr>
          </a:p>
          <a:p>
            <a:pPr lvl="1"/>
            <a:endParaRPr lang="en-US" sz="2200" smtClean="0"/>
          </a:p>
        </p:txBody>
      </p:sp>
      <p:sp>
        <p:nvSpPr>
          <p:cNvPr id="23558" name="Line 4"/>
          <p:cNvSpPr>
            <a:spLocks noChangeShapeType="1"/>
          </p:cNvSpPr>
          <p:nvPr/>
        </p:nvSpPr>
        <p:spPr bwMode="auto">
          <a:xfrm flipV="1">
            <a:off x="3657600" y="4419600"/>
            <a:ext cx="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23559" name="Line 5"/>
          <p:cNvSpPr>
            <a:spLocks noChangeShapeType="1"/>
          </p:cNvSpPr>
          <p:nvPr/>
        </p:nvSpPr>
        <p:spPr bwMode="auto">
          <a:xfrm>
            <a:off x="3657600" y="5638800"/>
            <a:ext cx="137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23560" name="Line 6"/>
          <p:cNvSpPr>
            <a:spLocks noChangeShapeType="1"/>
          </p:cNvSpPr>
          <p:nvPr/>
        </p:nvSpPr>
        <p:spPr bwMode="auto">
          <a:xfrm flipH="1">
            <a:off x="3048000" y="5638800"/>
            <a:ext cx="609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23561" name="Freeform 8"/>
          <p:cNvSpPr>
            <a:spLocks/>
          </p:cNvSpPr>
          <p:nvPr/>
        </p:nvSpPr>
        <p:spPr bwMode="auto">
          <a:xfrm>
            <a:off x="3124200" y="4699000"/>
            <a:ext cx="2057400" cy="787400"/>
          </a:xfrm>
          <a:custGeom>
            <a:avLst/>
            <a:gdLst>
              <a:gd name="T0" fmla="*/ 0 w 1296"/>
              <a:gd name="T1" fmla="*/ 787400 h 496"/>
              <a:gd name="T2" fmla="*/ 609600 w 1296"/>
              <a:gd name="T3" fmla="*/ 25400 h 496"/>
              <a:gd name="T4" fmla="*/ 1447800 w 1296"/>
              <a:gd name="T5" fmla="*/ 635000 h 496"/>
              <a:gd name="T6" fmla="*/ 2057400 w 1296"/>
              <a:gd name="T7" fmla="*/ 177800 h 496"/>
              <a:gd name="T8" fmla="*/ 0 60000 65536"/>
              <a:gd name="T9" fmla="*/ 0 60000 65536"/>
              <a:gd name="T10" fmla="*/ 0 60000 65536"/>
              <a:gd name="T11" fmla="*/ 0 60000 65536"/>
              <a:gd name="T12" fmla="*/ 0 w 1296"/>
              <a:gd name="T13" fmla="*/ 0 h 496"/>
              <a:gd name="T14" fmla="*/ 1296 w 1296"/>
              <a:gd name="T15" fmla="*/ 496 h 49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96" h="496">
                <a:moveTo>
                  <a:pt x="0" y="496"/>
                </a:moveTo>
                <a:cubicBezTo>
                  <a:pt x="116" y="264"/>
                  <a:pt x="232" y="32"/>
                  <a:pt x="384" y="16"/>
                </a:cubicBezTo>
                <a:cubicBezTo>
                  <a:pt x="536" y="0"/>
                  <a:pt x="760" y="384"/>
                  <a:pt x="912" y="400"/>
                </a:cubicBezTo>
                <a:cubicBezTo>
                  <a:pt x="1064" y="416"/>
                  <a:pt x="1180" y="264"/>
                  <a:pt x="1296" y="112"/>
                </a:cubicBezTo>
              </a:path>
            </a:pathLst>
          </a:custGeom>
          <a:noFill/>
          <a:ln w="28575">
            <a:solidFill>
              <a:schemeClr val="accent2"/>
            </a:solidFill>
            <a:round/>
            <a:headEnd type="none" w="sm" len="sm"/>
            <a:tailEnd type="triangle" w="med" len="med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23562" name="Oval 9"/>
          <p:cNvSpPr>
            <a:spLocks noChangeArrowheads="1"/>
          </p:cNvSpPr>
          <p:nvPr/>
        </p:nvSpPr>
        <p:spPr bwMode="auto">
          <a:xfrm>
            <a:off x="3048000" y="5410200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3" name="Oval 10"/>
          <p:cNvSpPr>
            <a:spLocks noChangeArrowheads="1"/>
          </p:cNvSpPr>
          <p:nvPr/>
        </p:nvSpPr>
        <p:spPr bwMode="auto">
          <a:xfrm>
            <a:off x="4953000" y="5029200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4" name="Oval 11"/>
          <p:cNvSpPr>
            <a:spLocks noChangeArrowheads="1"/>
          </p:cNvSpPr>
          <p:nvPr/>
        </p:nvSpPr>
        <p:spPr bwMode="auto">
          <a:xfrm>
            <a:off x="3886200" y="4800600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5" name="Text Box 12"/>
          <p:cNvSpPr txBox="1">
            <a:spLocks noChangeArrowheads="1"/>
          </p:cNvSpPr>
          <p:nvPr/>
        </p:nvSpPr>
        <p:spPr bwMode="auto">
          <a:xfrm>
            <a:off x="4586288" y="2514600"/>
            <a:ext cx="30194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 b="1"/>
              <a:t>p</a:t>
            </a:r>
            <a:r>
              <a:rPr lang="en-US"/>
              <a:t>(u)=[x(u), y(u), z(u)]</a:t>
            </a:r>
            <a:r>
              <a:rPr lang="en-US" baseline="30000"/>
              <a:t>T</a:t>
            </a:r>
          </a:p>
        </p:txBody>
      </p:sp>
      <p:sp>
        <p:nvSpPr>
          <p:cNvPr id="23566" name="Text Box 13"/>
          <p:cNvSpPr txBox="1">
            <a:spLocks noChangeArrowheads="1"/>
          </p:cNvSpPr>
          <p:nvPr/>
        </p:nvSpPr>
        <p:spPr bwMode="auto">
          <a:xfrm>
            <a:off x="3886200" y="4419600"/>
            <a:ext cx="70961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 b="1"/>
              <a:t>p</a:t>
            </a:r>
            <a:r>
              <a:rPr lang="en-US"/>
              <a:t>(u)</a:t>
            </a:r>
          </a:p>
        </p:txBody>
      </p:sp>
      <p:sp>
        <p:nvSpPr>
          <p:cNvPr id="23567" name="Text Box 14"/>
          <p:cNvSpPr txBox="1">
            <a:spLocks noChangeArrowheads="1"/>
          </p:cNvSpPr>
          <p:nvPr/>
        </p:nvSpPr>
        <p:spPr bwMode="auto">
          <a:xfrm>
            <a:off x="2362200" y="5562600"/>
            <a:ext cx="102711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 b="1"/>
              <a:t>p</a:t>
            </a:r>
            <a:r>
              <a:rPr lang="en-US"/>
              <a:t>(u</a:t>
            </a:r>
            <a:r>
              <a:rPr lang="en-US" baseline="-25000"/>
              <a:t>min</a:t>
            </a:r>
            <a:r>
              <a:rPr lang="en-US"/>
              <a:t>)</a:t>
            </a:r>
          </a:p>
        </p:txBody>
      </p:sp>
      <p:sp>
        <p:nvSpPr>
          <p:cNvPr id="23568" name="Text Box 15"/>
          <p:cNvSpPr txBox="1">
            <a:spLocks noChangeArrowheads="1"/>
          </p:cNvSpPr>
          <p:nvPr/>
        </p:nvSpPr>
        <p:spPr bwMode="auto">
          <a:xfrm>
            <a:off x="5181600" y="5029200"/>
            <a:ext cx="10604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 b="1"/>
              <a:t>p</a:t>
            </a:r>
            <a:r>
              <a:rPr lang="en-US"/>
              <a:t>(u</a:t>
            </a:r>
            <a:r>
              <a:rPr lang="en-US" baseline="-25000"/>
              <a:t>max</a:t>
            </a:r>
            <a:r>
              <a:rPr lang="en-US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300759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1452</TotalTime>
  <Words>2637</Words>
  <Application>Microsoft Office PowerPoint</Application>
  <PresentationFormat>On-screen Show (4:3)</PresentationFormat>
  <Paragraphs>494</Paragraphs>
  <Slides>68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0" baseType="lpstr">
      <vt:lpstr>Equity</vt:lpstr>
      <vt:lpstr>Equation</vt:lpstr>
      <vt:lpstr>CSE 470/598 Curves and Surfaces</vt:lpstr>
      <vt:lpstr>Disclaimer</vt:lpstr>
      <vt:lpstr>Objectives</vt:lpstr>
      <vt:lpstr>Escaping Flatland</vt:lpstr>
      <vt:lpstr>Modeling with Curves</vt:lpstr>
      <vt:lpstr>What Makes a Good Representation?</vt:lpstr>
      <vt:lpstr>Explicit Representation</vt:lpstr>
      <vt:lpstr>Implicit Representation</vt:lpstr>
      <vt:lpstr>Parametric Curves</vt:lpstr>
      <vt:lpstr>Selecting Functions</vt:lpstr>
      <vt:lpstr>Parametric Lines</vt:lpstr>
      <vt:lpstr>Parametric Surfaces</vt:lpstr>
      <vt:lpstr>Normals</vt:lpstr>
      <vt:lpstr>Parametric Planes</vt:lpstr>
      <vt:lpstr>Parametric Sphere</vt:lpstr>
      <vt:lpstr>Curve Segments</vt:lpstr>
      <vt:lpstr>Parametric Polynomial Curves</vt:lpstr>
      <vt:lpstr>Why Polynomials</vt:lpstr>
      <vt:lpstr>Cubic Parametric Polynomials</vt:lpstr>
      <vt:lpstr>Cubic Polynomial Surfaces</vt:lpstr>
      <vt:lpstr>Interpolating Curve</vt:lpstr>
      <vt:lpstr>Interpolation Equations</vt:lpstr>
      <vt:lpstr>Interpolation Matrix</vt:lpstr>
      <vt:lpstr>Interpolating Multiple Segments</vt:lpstr>
      <vt:lpstr>Other Types of Curves and Surfaces</vt:lpstr>
      <vt:lpstr>Hermite Form</vt:lpstr>
      <vt:lpstr>Equations</vt:lpstr>
      <vt:lpstr>Matrix Form</vt:lpstr>
      <vt:lpstr>Blending Polynomials</vt:lpstr>
      <vt:lpstr>Parametric and Geometric Continuity</vt:lpstr>
      <vt:lpstr>Example</vt:lpstr>
      <vt:lpstr>Pierre Bezier</vt:lpstr>
      <vt:lpstr>Bezier’s Idea</vt:lpstr>
      <vt:lpstr>Approximating Derivatives</vt:lpstr>
      <vt:lpstr>Equations</vt:lpstr>
      <vt:lpstr>Bezier Matrix</vt:lpstr>
      <vt:lpstr>Blending Functions</vt:lpstr>
      <vt:lpstr>Bernstein Polynomials</vt:lpstr>
      <vt:lpstr>Convex Hull Property</vt:lpstr>
      <vt:lpstr>Bezier Patches</vt:lpstr>
      <vt:lpstr>Analysis</vt:lpstr>
      <vt:lpstr>B-Splines</vt:lpstr>
      <vt:lpstr>Cubic B-spline</vt:lpstr>
      <vt:lpstr>Blending Functions</vt:lpstr>
      <vt:lpstr>B-Spline Patches</vt:lpstr>
      <vt:lpstr>Splines and Basis</vt:lpstr>
      <vt:lpstr>Basis Functions</vt:lpstr>
      <vt:lpstr>Generalizing Splines</vt:lpstr>
      <vt:lpstr>NURBS</vt:lpstr>
      <vt:lpstr>What Does OpenGL Support?</vt:lpstr>
      <vt:lpstr>One-Dimensional Evaluators</vt:lpstr>
      <vt:lpstr>Setting Up an Evaluator</vt:lpstr>
      <vt:lpstr>Example</vt:lpstr>
      <vt:lpstr>Evaluating</vt:lpstr>
      <vt:lpstr>Example</vt:lpstr>
      <vt:lpstr>Equally Spaced Points</vt:lpstr>
      <vt:lpstr>Bezier Surfaces</vt:lpstr>
      <vt:lpstr>Example</vt:lpstr>
      <vt:lpstr>Rendering with Lines</vt:lpstr>
      <vt:lpstr>Rendering with Quadrilaterals</vt:lpstr>
      <vt:lpstr>Uniform Meshes</vt:lpstr>
      <vt:lpstr>Rendering with Lighting</vt:lpstr>
      <vt:lpstr>NURBS</vt:lpstr>
      <vt:lpstr>Quadrics</vt:lpstr>
      <vt:lpstr>GLUT Objects</vt:lpstr>
      <vt:lpstr>GLUT Platonic Solids</vt:lpstr>
      <vt:lpstr>Quadric Objects in GLU</vt:lpstr>
      <vt:lpstr>Defining a Cylinder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cadlabadmin</dc:creator>
  <cp:lastModifiedBy>Ross Maciejewski</cp:lastModifiedBy>
  <cp:revision>113</cp:revision>
  <dcterms:created xsi:type="dcterms:W3CDTF">2011-08-04T19:58:28Z</dcterms:created>
  <dcterms:modified xsi:type="dcterms:W3CDTF">2011-11-14T19:54:24Z</dcterms:modified>
</cp:coreProperties>
</file>