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6" r:id="rId36"/>
    <p:sldId id="297" r:id="rId37"/>
    <p:sldId id="298" r:id="rId38"/>
    <p:sldId id="299" r:id="rId39"/>
    <p:sldId id="300" r:id="rId40"/>
    <p:sldId id="302" r:id="rId41"/>
    <p:sldId id="303" r:id="rId42"/>
    <p:sldId id="304" r:id="rId43"/>
    <p:sldId id="305" r:id="rId44"/>
    <p:sldId id="306" r:id="rId45"/>
    <p:sldId id="307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720A3-4EBE-4D19-A0D5-1389A272C03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2F39-3534-4C49-8EF3-20F83050C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93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303A2-8442-42A8-8A46-3D8675627720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B5195-1FA8-4828-B673-A76A44384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Cos(x + y) = </a:t>
            </a:r>
            <a:r>
              <a:rPr lang="en-US" dirty="0" err="1" smtClean="0"/>
              <a:t>cos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y – sin x sin y</a:t>
            </a:r>
          </a:p>
          <a:p>
            <a:r>
              <a:rPr lang="en-US" baseline="0" dirty="0" smtClean="0"/>
              <a:t>Sin(x + y) = sin x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y +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x sin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743-487F-4C8C-91AF-9CD6E8BC470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7044AA-8634-483E-938D-C3BC619A256E}" type="slidenum">
              <a:rPr lang="en-US"/>
              <a:pPr/>
              <a:t>22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988"/>
            <a:ext cx="5032375" cy="4114800"/>
          </a:xfrm>
          <a:solidFill>
            <a:srgbClr val="FFFFFF"/>
          </a:solidFill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11/20/2014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://upload.wikimedia.org/wikipedia/commons/a/af/Gouraud_low_anim.gif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hyperlink" Target="http://upload.wikimedia.org/wikipedia/commons/8/84/Phong-shading-sample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1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470/598</a:t>
            </a:r>
            <a:br>
              <a:rPr lang="en-US" dirty="0" smtClean="0"/>
            </a:br>
            <a:r>
              <a:rPr lang="en-US" dirty="0" smtClean="0"/>
              <a:t>Final Review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700" dirty="0"/>
              <a:t>Consider rotation about the origin by </a:t>
            </a:r>
            <a:r>
              <a:rPr lang="en-US" sz="2700" dirty="0">
                <a:latin typeface="Symbol" pitchFamily="82" charset="2"/>
              </a:rPr>
              <a:t>q</a:t>
            </a:r>
            <a:r>
              <a:rPr lang="en-US" sz="2700" dirty="0"/>
              <a:t> degrees</a:t>
            </a:r>
          </a:p>
          <a:p>
            <a:pPr lvl="1"/>
            <a:r>
              <a:rPr lang="en-US" dirty="0"/>
              <a:t>radius stays the same, angle increases by </a:t>
            </a:r>
            <a:r>
              <a:rPr lang="en-US" i="1" dirty="0">
                <a:latin typeface="Symbol" pitchFamily="82" charset="2"/>
              </a:rPr>
              <a:t>q</a:t>
            </a:r>
          </a:p>
        </p:txBody>
      </p:sp>
      <p:pic>
        <p:nvPicPr>
          <p:cNvPr id="249863" name="Picture 7" descr="AN04F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124200"/>
            <a:ext cx="2530475" cy="2736850"/>
          </a:xfrm>
          <a:prstGeom prst="rect">
            <a:avLst/>
          </a:prstGeom>
          <a:noFill/>
        </p:spPr>
      </p:pic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225036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’ = x 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dirty="0">
                <a:latin typeface="Symbol" pitchFamily="82" charset="2"/>
              </a:rPr>
              <a:t>q</a:t>
            </a:r>
            <a:r>
              <a:rPr lang="en-US" dirty="0"/>
              <a:t> –y sin </a:t>
            </a:r>
            <a:r>
              <a:rPr lang="en-US" dirty="0">
                <a:latin typeface="Symbol" pitchFamily="82" charset="2"/>
              </a:rPr>
              <a:t>q</a:t>
            </a:r>
          </a:p>
          <a:p>
            <a:r>
              <a:rPr lang="en-US" dirty="0"/>
              <a:t>y’ = x sin </a:t>
            </a:r>
            <a:r>
              <a:rPr lang="en-US" dirty="0">
                <a:latin typeface="Symbol" pitchFamily="82" charset="2"/>
              </a:rPr>
              <a:t>q</a:t>
            </a:r>
            <a:r>
              <a:rPr lang="en-US" dirty="0"/>
              <a:t> + y 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dirty="0">
                <a:latin typeface="Symbol" pitchFamily="82" charset="2"/>
              </a:rPr>
              <a:t>q</a:t>
            </a:r>
          </a:p>
        </p:txBody>
      </p:sp>
      <p:sp>
        <p:nvSpPr>
          <p:cNvPr id="249865" name="Text Box 9"/>
          <p:cNvSpPr txBox="1">
            <a:spLocks noChangeArrowheads="1"/>
          </p:cNvSpPr>
          <p:nvPr/>
        </p:nvSpPr>
        <p:spPr bwMode="auto">
          <a:xfrm>
            <a:off x="4953000" y="5105400"/>
            <a:ext cx="14795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x = r cos </a:t>
            </a:r>
            <a:r>
              <a:rPr lang="en-US">
                <a:latin typeface="Symbol" pitchFamily="82" charset="2"/>
              </a:rPr>
              <a:t>f</a:t>
            </a:r>
          </a:p>
          <a:p>
            <a:r>
              <a:rPr lang="en-US"/>
              <a:t>y = r sin </a:t>
            </a:r>
            <a:r>
              <a:rPr lang="en-US">
                <a:latin typeface="Symbol" pitchFamily="82" charset="2"/>
              </a:rPr>
              <a:t>f</a:t>
            </a:r>
          </a:p>
        </p:txBody>
      </p:sp>
      <p:sp>
        <p:nvSpPr>
          <p:cNvPr id="249866" name="Line 10"/>
          <p:cNvSpPr>
            <a:spLocks noChangeShapeType="1"/>
          </p:cNvSpPr>
          <p:nvPr/>
        </p:nvSpPr>
        <p:spPr bwMode="auto">
          <a:xfrm flipH="1" flipV="1">
            <a:off x="3886200" y="4953000"/>
            <a:ext cx="8382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49867" name="Text Box 11"/>
          <p:cNvSpPr txBox="1">
            <a:spLocks noChangeArrowheads="1"/>
          </p:cNvSpPr>
          <p:nvPr/>
        </p:nvSpPr>
        <p:spPr bwMode="auto">
          <a:xfrm>
            <a:off x="3581400" y="2590800"/>
            <a:ext cx="1845377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dirty="0" smtClean="0"/>
              <a:t>x’ </a:t>
            </a:r>
            <a:r>
              <a:rPr lang="en-US" dirty="0"/>
              <a:t>= r </a:t>
            </a:r>
            <a:r>
              <a:rPr lang="en-US" dirty="0" err="1"/>
              <a:t>cos</a:t>
            </a:r>
            <a:r>
              <a:rPr lang="en-US" dirty="0"/>
              <a:t> (</a:t>
            </a:r>
            <a:r>
              <a:rPr lang="en-US" dirty="0">
                <a:latin typeface="Symbol" pitchFamily="82" charset="2"/>
              </a:rPr>
              <a:t>f + q)</a:t>
            </a:r>
          </a:p>
          <a:p>
            <a:r>
              <a:rPr lang="en-US" dirty="0" smtClean="0"/>
              <a:t>y’ </a:t>
            </a:r>
            <a:r>
              <a:rPr lang="en-US" dirty="0"/>
              <a:t>= r sin (</a:t>
            </a:r>
            <a:r>
              <a:rPr lang="en-US" dirty="0">
                <a:latin typeface="Symbol" pitchFamily="82" charset="2"/>
              </a:rPr>
              <a:t>f + q)</a:t>
            </a:r>
          </a:p>
        </p:txBody>
      </p:sp>
      <p:sp>
        <p:nvSpPr>
          <p:cNvPr id="249868" name="Line 12"/>
          <p:cNvSpPr>
            <a:spLocks noChangeShapeType="1"/>
          </p:cNvSpPr>
          <p:nvPr/>
        </p:nvSpPr>
        <p:spPr bwMode="auto">
          <a:xfrm flipH="1">
            <a:off x="3124200" y="3048000"/>
            <a:ext cx="381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4" grpId="0" animBg="1"/>
      <p:bldP spid="249865" grpId="0"/>
      <p:bldP spid="249866" grpId="0" animBg="1"/>
      <p:bldP spid="249867" grpId="0"/>
      <p:bldP spid="2498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Scalings</a:t>
            </a:r>
            <a:endParaRPr lang="en-US" dirty="0"/>
          </a:p>
        </p:txBody>
      </p:sp>
      <p:pic>
        <p:nvPicPr>
          <p:cNvPr id="256005" name="Picture 5" descr="\\Angel\BOOK\OpenGL\Paul Final\Art\jpeg\AN04F4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209800"/>
            <a:ext cx="3203575" cy="3487738"/>
          </a:xfrm>
          <a:prstGeom prst="rect">
            <a:avLst/>
          </a:prstGeom>
          <a:noFill/>
        </p:spPr>
      </p:pic>
      <p:graphicFrame>
        <p:nvGraphicFramePr>
          <p:cNvPr id="256006" name="Object 6"/>
          <p:cNvGraphicFramePr>
            <a:graphicFrameLocks noChangeAspect="1"/>
          </p:cNvGraphicFramePr>
          <p:nvPr/>
        </p:nvGraphicFramePr>
        <p:xfrm>
          <a:off x="3352800" y="4038600"/>
          <a:ext cx="243840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1054080" imgH="914400" progId="Equation.3">
                  <p:embed/>
                </p:oleObj>
              </mc:Choice>
              <mc:Fallback>
                <p:oleObj name="Equation" r:id="rId4" imgW="10540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2438400" cy="211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8" name="Text Box 8"/>
          <p:cNvSpPr txBox="1">
            <a:spLocks noGrp="1" noChangeArrowheads="1"/>
          </p:cNvSpPr>
          <p:nvPr>
            <p:ph type="body" idx="1"/>
          </p:nvPr>
        </p:nvSpPr>
        <p:spPr>
          <a:xfrm>
            <a:off x="1447800" y="4876800"/>
            <a:ext cx="2209800" cy="6096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Times New Roman" pitchFamily="18" charset="0"/>
              </a:rPr>
              <a:t>S </a:t>
            </a:r>
            <a:r>
              <a:rPr lang="en-US" sz="2000">
                <a:latin typeface="Times New Roman" pitchFamily="18" charset="0"/>
              </a:rPr>
              <a:t>= 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>
                <a:latin typeface="Times New Roman" pitchFamily="18" charset="0"/>
              </a:rPr>
              <a:t>(s</a:t>
            </a:r>
            <a:r>
              <a:rPr lang="en-US" sz="2000" baseline="-25000">
                <a:latin typeface="Times New Roman" pitchFamily="18" charset="0"/>
              </a:rPr>
              <a:t>x</a:t>
            </a:r>
            <a:r>
              <a:rPr lang="en-US" sz="2000">
                <a:latin typeface="Times New Roman" pitchFamily="18" charset="0"/>
              </a:rPr>
              <a:t>, s</a:t>
            </a:r>
            <a:r>
              <a:rPr lang="en-US" sz="2000" baseline="-25000">
                <a:latin typeface="Times New Roman" pitchFamily="18" charset="0"/>
              </a:rPr>
              <a:t>y</a:t>
            </a:r>
            <a:r>
              <a:rPr lang="en-US" sz="2000">
                <a:latin typeface="Times New Roman" pitchFamily="18" charset="0"/>
              </a:rPr>
              <a:t>, s</a:t>
            </a:r>
            <a:r>
              <a:rPr lang="en-US" sz="2000" baseline="-25000">
                <a:latin typeface="Times New Roman" pitchFamily="18" charset="0"/>
              </a:rPr>
              <a:t>z</a:t>
            </a:r>
            <a:r>
              <a:rPr lang="en-US" sz="2000">
                <a:latin typeface="Times New Roman" pitchFamily="18" charset="0"/>
              </a:rPr>
              <a:t>) =</a:t>
            </a:r>
          </a:p>
        </p:txBody>
      </p: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2286000" y="2133600"/>
            <a:ext cx="956737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’ =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’ =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</a:t>
            </a:r>
            <a:r>
              <a:rPr lang="en-US" baseline="-25000" dirty="0" smtClean="0"/>
              <a:t> </a:t>
            </a:r>
            <a:r>
              <a:rPr lang="en-US" dirty="0" smtClean="0"/>
              <a:t>y</a:t>
            </a:r>
            <a:endParaRPr lang="en-US" dirty="0"/>
          </a:p>
          <a:p>
            <a:r>
              <a:rPr lang="en-US" dirty="0"/>
              <a:t>z</a:t>
            </a:r>
            <a:r>
              <a:rPr lang="en-US" dirty="0" smtClean="0"/>
              <a:t>’ =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z</a:t>
            </a:r>
            <a:r>
              <a:rPr lang="en-US" baseline="-25000" dirty="0" smtClean="0"/>
              <a:t> </a:t>
            </a:r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56010" name="Text Box 10"/>
          <p:cNvSpPr txBox="1">
            <a:spLocks noChangeArrowheads="1"/>
          </p:cNvSpPr>
          <p:nvPr/>
        </p:nvSpPr>
        <p:spPr bwMode="auto">
          <a:xfrm>
            <a:off x="2286000" y="3429000"/>
            <a:ext cx="9667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/>
              <a:t>’=</a:t>
            </a:r>
            <a:r>
              <a:rPr lang="en-US" b="1"/>
              <a:t>Sp</a:t>
            </a:r>
          </a:p>
        </p:txBody>
      </p:sp>
      <p:sp>
        <p:nvSpPr>
          <p:cNvPr id="256011" name="Text Box 11"/>
          <p:cNvSpPr txBox="1">
            <a:spLocks noChangeArrowheads="1"/>
          </p:cNvSpPr>
          <p:nvPr/>
        </p:nvSpPr>
        <p:spPr bwMode="auto">
          <a:xfrm>
            <a:off x="155575" y="1522413"/>
            <a:ext cx="7796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dirty="0">
                <a:latin typeface="Arial" charset="0"/>
              </a:rPr>
              <a:t>Expand or contract along each axis (fixed point of origin)</a:t>
            </a:r>
          </a:p>
        </p:txBody>
      </p:sp>
    </p:spTree>
    <p:extLst>
      <p:ext uri="{BB962C8B-B14F-4D97-AF65-F5344CB8AC3E}">
        <p14:creationId xmlns:p14="http://schemas.microsoft.com/office/powerpoint/2010/main" val="23544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OpenGL light computation</a:t>
            </a:r>
          </a:p>
          <a:p>
            <a:r>
              <a:rPr lang="en-US" dirty="0" smtClean="0"/>
              <a:t>Light intensity I computed for each color component (R, G, B)</a:t>
            </a:r>
          </a:p>
          <a:p>
            <a:pPr lvl="1"/>
            <a:r>
              <a:rPr lang="en-US" dirty="0" smtClean="0"/>
              <a:t>3D-vector (but not for x, y, z)</a:t>
            </a:r>
          </a:p>
          <a:p>
            <a:pPr algn="ctr">
              <a:buNone/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8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8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8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306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Phong Model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 smtClean="0"/>
              <a:t>A simple model that can be computed rapidly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Has three components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Diffuse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Specular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Ambient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Uses four vectors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source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viewer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Normal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Perfect reflector</a:t>
            </a:r>
          </a:p>
        </p:txBody>
      </p:sp>
      <p:pic>
        <p:nvPicPr>
          <p:cNvPr id="27654" name="Picture 5" descr="AN06F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200400"/>
            <a:ext cx="4076700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0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Lambertian Surface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Perfectly diffuse reflector</a:t>
            </a:r>
          </a:p>
          <a:p>
            <a:r>
              <a:rPr lang="en-US" dirty="0" smtClean="0"/>
              <a:t>Light scattered equally in all directions</a:t>
            </a:r>
          </a:p>
          <a:p>
            <a:r>
              <a:rPr lang="en-US" dirty="0" smtClean="0"/>
              <a:t>Amount of light reflected is proportional to the vertical component of incoming light</a:t>
            </a:r>
          </a:p>
          <a:p>
            <a:pPr lvl="1"/>
            <a:r>
              <a:rPr lang="en-US" dirty="0" smtClean="0"/>
              <a:t>reflected light ~</a:t>
            </a:r>
            <a:r>
              <a:rPr lang="en-US" dirty="0" err="1" smtClean="0">
                <a:latin typeface="Times New Roman" charset="0"/>
              </a:rPr>
              <a:t>cos</a:t>
            </a:r>
            <a:r>
              <a:rPr lang="en-US" dirty="0" smtClean="0"/>
              <a:t> </a:t>
            </a:r>
            <a:r>
              <a:rPr lang="en-US" dirty="0" err="1" smtClean="0">
                <a:latin typeface="Symbol" charset="2"/>
              </a:rPr>
              <a:t>q</a:t>
            </a:r>
            <a:r>
              <a:rPr lang="en-US" baseline="-25000" dirty="0" err="1" smtClean="0">
                <a:latin typeface="Times New Roman" charset="0"/>
              </a:rPr>
              <a:t>i</a:t>
            </a:r>
            <a:endParaRPr lang="en-US" baseline="-25000" dirty="0" smtClean="0">
              <a:latin typeface="Times New Roman" charset="0"/>
            </a:endParaRPr>
          </a:p>
          <a:p>
            <a:pPr lvl="1"/>
            <a:r>
              <a:rPr lang="en-US" dirty="0" err="1" smtClean="0">
                <a:latin typeface="Times New Roman" charset="0"/>
              </a:rPr>
              <a:t>cos</a:t>
            </a:r>
            <a:r>
              <a:rPr lang="en-US" dirty="0" smtClean="0"/>
              <a:t> </a:t>
            </a:r>
            <a:r>
              <a:rPr lang="en-US" dirty="0" err="1" smtClean="0">
                <a:latin typeface="Symbol" charset="2"/>
              </a:rPr>
              <a:t>q</a:t>
            </a:r>
            <a:r>
              <a:rPr lang="en-US" baseline="-25000" dirty="0" err="1" smtClean="0">
                <a:latin typeface="Times New Roman" charset="0"/>
              </a:rPr>
              <a:t>i</a:t>
            </a:r>
            <a:r>
              <a:rPr lang="en-US" dirty="0" smtClean="0"/>
              <a:t> = </a:t>
            </a:r>
            <a:r>
              <a:rPr lang="en-US" b="1" dirty="0" smtClean="0">
                <a:latin typeface="Times New Roman" charset="0"/>
              </a:rPr>
              <a:t>l</a:t>
            </a:r>
            <a:r>
              <a:rPr lang="en-US" dirty="0" smtClean="0"/>
              <a:t> </a:t>
            </a:r>
            <a:r>
              <a:rPr lang="en-US" sz="2400" dirty="0" smtClean="0">
                <a:latin typeface="Times New Roman" charset="0"/>
                <a:cs typeface="Times New Roman" charset="0"/>
              </a:rPr>
              <a:t>· </a:t>
            </a:r>
            <a:r>
              <a:rPr lang="en-US" sz="2400" b="1" dirty="0" smtClean="0">
                <a:latin typeface="Times New Roman" charset="0"/>
                <a:cs typeface="Times New Roman" charset="0"/>
              </a:rPr>
              <a:t>n </a:t>
            </a:r>
            <a:r>
              <a:rPr lang="en-US" dirty="0" smtClean="0">
                <a:cs typeface="Times New Roman" charset="0"/>
              </a:rPr>
              <a:t>if vectors normalized</a:t>
            </a:r>
          </a:p>
          <a:p>
            <a:pPr lvl="1"/>
            <a:r>
              <a:rPr lang="en-US" dirty="0" smtClean="0">
                <a:cs typeface="Times New Roman" charset="0"/>
              </a:rPr>
              <a:t>There are also three coefficients,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k</a:t>
            </a:r>
            <a:r>
              <a:rPr lang="en-US" baseline="-25000" dirty="0" err="1" smtClean="0">
                <a:latin typeface="Times New Roman" charset="0"/>
                <a:cs typeface="Times New Roman" charset="0"/>
              </a:rPr>
              <a:t>r</a:t>
            </a:r>
            <a:r>
              <a:rPr lang="en-US" dirty="0" smtClean="0">
                <a:latin typeface="Times New Roman" charset="0"/>
                <a:cs typeface="Times New Roman" charset="0"/>
              </a:rPr>
              <a:t>, k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b</a:t>
            </a:r>
            <a:r>
              <a:rPr lang="en-US" dirty="0" smtClean="0">
                <a:latin typeface="Times New Roman" charset="0"/>
                <a:cs typeface="Times New Roman" charset="0"/>
              </a:rPr>
              <a:t>, k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g</a:t>
            </a:r>
            <a:r>
              <a:rPr lang="en-US" dirty="0" smtClean="0">
                <a:cs typeface="Times New Roman" charset="0"/>
              </a:rPr>
              <a:t> that show how much of each color component is reflected</a:t>
            </a:r>
            <a:endParaRPr lang="en-US" b="1" baseline="-25000" dirty="0" smtClean="0">
              <a:latin typeface="Times New Roman" charset="0"/>
            </a:endParaRP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4369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>
            <a:normAutofit/>
          </a:bodyPr>
          <a:lstStyle/>
          <a:p>
            <a:r>
              <a:rPr lang="en-US" smtClean="0"/>
              <a:t>Modeling Specular Relections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Phong proposed using a term that dropped off as the angle between the viewer and the ideal reflection increased</a:t>
            </a:r>
          </a:p>
        </p:txBody>
      </p:sp>
      <p:pic>
        <p:nvPicPr>
          <p:cNvPr id="31750" name="Picture 4" descr="AN06F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200400"/>
            <a:ext cx="4076700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7086600" y="4343400"/>
            <a:ext cx="342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Symbol" charset="2"/>
              </a:rPr>
              <a:t>f</a:t>
            </a:r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1285875" y="3505200"/>
            <a:ext cx="1885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I</a:t>
            </a:r>
            <a:r>
              <a:rPr lang="en-US" baseline="-25000"/>
              <a:t>r</a:t>
            </a:r>
            <a:r>
              <a:rPr lang="en-US"/>
              <a:t> ~ k</a:t>
            </a:r>
            <a:r>
              <a:rPr lang="en-US" baseline="-25000"/>
              <a:t>s</a:t>
            </a:r>
            <a:r>
              <a:rPr lang="en-US"/>
              <a:t> </a:t>
            </a:r>
            <a:r>
              <a:rPr lang="en-US" b="1"/>
              <a:t>I</a:t>
            </a:r>
            <a:r>
              <a:rPr lang="en-US"/>
              <a:t> cos</a:t>
            </a:r>
            <a:r>
              <a:rPr lang="en-US" baseline="30000">
                <a:latin typeface="Symbol" charset="2"/>
              </a:rPr>
              <a:t>a</a:t>
            </a:r>
            <a:r>
              <a:rPr lang="en-US">
                <a:latin typeface="Symbol" charset="2"/>
              </a:rPr>
              <a:t>f</a:t>
            </a:r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 flipH="1" flipV="1">
            <a:off x="2895600" y="3886200"/>
            <a:ext cx="38100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1754" name="Text Box 8"/>
          <p:cNvSpPr txBox="1">
            <a:spLocks noChangeArrowheads="1"/>
          </p:cNvSpPr>
          <p:nvPr/>
        </p:nvSpPr>
        <p:spPr bwMode="auto">
          <a:xfrm>
            <a:off x="2590800" y="4724400"/>
            <a:ext cx="19018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shininess coef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071563" y="5562600"/>
            <a:ext cx="2070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absorption coef</a:t>
            </a: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1905000" y="5105400"/>
            <a:ext cx="24574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incoming intensity</a:t>
            </a: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H="1" flipV="1">
            <a:off x="2286000" y="3886200"/>
            <a:ext cx="152400" cy="1143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 flipV="1">
            <a:off x="1752600" y="4038600"/>
            <a:ext cx="228600" cy="1371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 flipV="1">
            <a:off x="1219200" y="4038600"/>
            <a:ext cx="2286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304800" y="4800600"/>
            <a:ext cx="12477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reflected</a:t>
            </a:r>
          </a:p>
          <a:p>
            <a:r>
              <a:rPr lang="en-US"/>
              <a:t>intensity</a:t>
            </a:r>
          </a:p>
        </p:txBody>
      </p:sp>
    </p:spTree>
    <p:extLst>
      <p:ext uri="{BB962C8B-B14F-4D97-AF65-F5344CB8AC3E}">
        <p14:creationId xmlns:p14="http://schemas.microsoft.com/office/powerpoint/2010/main" val="25283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934200" cy="1066800"/>
          </a:xfrm>
        </p:spPr>
        <p:txBody>
          <a:bodyPr>
            <a:normAutofit/>
          </a:bodyPr>
          <a:lstStyle/>
          <a:p>
            <a:r>
              <a:rPr lang="en-US" smtClean="0"/>
              <a:t>Defining a Point Light Source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r>
              <a:rPr lang="en-US" sz="2700" smtClean="0"/>
              <a:t>For each light source, we can set an RGBA for the diffuse, specular, and ambient components, and for the position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514600" y="3886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736600" y="2889250"/>
            <a:ext cx="70421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GL float diffuse0[]={1.0, 0.0, 0.0, 1.0};</a:t>
            </a:r>
          </a:p>
          <a:p>
            <a:r>
              <a:rPr lang="en-US" sz="2000" b="1">
                <a:latin typeface="Courier New" charset="0"/>
              </a:rPr>
              <a:t>GL float ambient0[]={1.0, 0.0, 0.0, 1.0};</a:t>
            </a:r>
          </a:p>
          <a:p>
            <a:r>
              <a:rPr lang="en-US" sz="2000" b="1">
                <a:latin typeface="Courier New" charset="0"/>
              </a:rPr>
              <a:t>GL float specular0[]={1.0, 0.0, 0.0, 1.0};</a:t>
            </a:r>
          </a:p>
          <a:p>
            <a:r>
              <a:rPr lang="en-US" sz="2000" b="1">
                <a:latin typeface="Courier New" charset="0"/>
              </a:rPr>
              <a:t>Glfloat light0_pos[]={1.0, 2.0, 3,0, 1.0};</a:t>
            </a:r>
          </a:p>
          <a:p>
            <a:endParaRPr lang="en-US" sz="2000" b="1">
              <a:latin typeface="Courier New" charset="0"/>
            </a:endParaRPr>
          </a:p>
          <a:p>
            <a:r>
              <a:rPr lang="en-US" sz="2000" b="1">
                <a:latin typeface="Courier New" charset="0"/>
              </a:rPr>
              <a:t>glEnable(GL_LIGHTING);</a:t>
            </a:r>
          </a:p>
          <a:p>
            <a:r>
              <a:rPr lang="en-US" sz="2000" b="1">
                <a:latin typeface="Courier New" charset="0"/>
              </a:rPr>
              <a:t>glEnable(GL_LIGHT0);</a:t>
            </a:r>
          </a:p>
          <a:p>
            <a:r>
              <a:rPr lang="en-US" sz="2000" b="1">
                <a:latin typeface="Courier New" charset="0"/>
              </a:rPr>
              <a:t>glLightv(GL_LIGHT0, GL_POSITION, light0_pos);</a:t>
            </a:r>
          </a:p>
          <a:p>
            <a:r>
              <a:rPr lang="en-US" sz="2000" b="1">
                <a:latin typeface="Courier New" charset="0"/>
              </a:rPr>
              <a:t>glLightv(GL_LIGHT0, GL_AMBIENT, ambient0);</a:t>
            </a:r>
          </a:p>
          <a:p>
            <a:r>
              <a:rPr lang="en-US" sz="2000" b="1">
                <a:latin typeface="Courier New" charset="0"/>
              </a:rPr>
              <a:t>glLightv(GL_LIGHT0, GL_DIFFUSE, diffuse0);</a:t>
            </a:r>
          </a:p>
          <a:p>
            <a:r>
              <a:rPr lang="en-US" sz="2000" b="1">
                <a:latin typeface="Courier New" charset="0"/>
              </a:rPr>
              <a:t>glLightv(GL_LIGHT0, GL_SPECULAR, specular0);</a:t>
            </a:r>
          </a:p>
        </p:txBody>
      </p:sp>
    </p:spTree>
    <p:extLst>
      <p:ext uri="{BB962C8B-B14F-4D97-AF65-F5344CB8AC3E}">
        <p14:creationId xmlns:p14="http://schemas.microsoft.com/office/powerpoint/2010/main" val="35837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 Properties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Material properties are also part of the OpenGL state and match the terms in the modified Phong model</a:t>
            </a:r>
          </a:p>
          <a:p>
            <a:r>
              <a:rPr lang="en-US" sz="2700" smtClean="0"/>
              <a:t>Set by </a:t>
            </a:r>
            <a:r>
              <a:rPr lang="en-US" sz="2300" b="1" smtClean="0">
                <a:latin typeface="Courier New" charset="0"/>
              </a:rPr>
              <a:t>glMaterialv()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606425" y="3346450"/>
            <a:ext cx="7042150" cy="2530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GLfloat ambient[] = {0.2, 0.2, 0.2, 1.0};</a:t>
            </a:r>
          </a:p>
          <a:p>
            <a:r>
              <a:rPr lang="en-US" sz="2000" b="1">
                <a:latin typeface="Courier New" charset="0"/>
              </a:rPr>
              <a:t>GLfloat diffuse[] = {1.0, 0.8, 0.0, 1.0};</a:t>
            </a:r>
          </a:p>
          <a:p>
            <a:r>
              <a:rPr lang="en-US" sz="2000" b="1">
                <a:latin typeface="Courier New" charset="0"/>
              </a:rPr>
              <a:t>GLfloat specular[] = {1.0, 1.0, 1.0, 1.0};</a:t>
            </a:r>
          </a:p>
          <a:p>
            <a:r>
              <a:rPr lang="en-US" sz="2000" b="1">
                <a:latin typeface="Courier New" charset="0"/>
              </a:rPr>
              <a:t>GLfloat shine = 100.0</a:t>
            </a:r>
          </a:p>
          <a:p>
            <a:r>
              <a:rPr lang="en-US" sz="2000" b="1">
                <a:latin typeface="Courier New" charset="0"/>
              </a:rPr>
              <a:t>glMaterialf(GL_FRONT, GL_AMBIENT, ambient);</a:t>
            </a:r>
          </a:p>
          <a:p>
            <a:r>
              <a:rPr lang="en-US" sz="2000" b="1">
                <a:latin typeface="Courier New" charset="0"/>
              </a:rPr>
              <a:t>glMaterialf(GL_FRONT, GL_DIFFUSE, diffuse);</a:t>
            </a:r>
          </a:p>
          <a:p>
            <a:r>
              <a:rPr lang="en-US" sz="2000" b="1">
                <a:latin typeface="Courier New" charset="0"/>
              </a:rPr>
              <a:t>glMaterialf(GL_FRONT, GL_SPECULAR, specular);</a:t>
            </a:r>
          </a:p>
          <a:p>
            <a:r>
              <a:rPr lang="en-US" sz="2000" b="1">
                <a:latin typeface="Courier New" charset="0"/>
              </a:rPr>
              <a:t>glMaterialf(GL_FRONT, GL_SHININESS, shine);</a:t>
            </a:r>
          </a:p>
        </p:txBody>
      </p:sp>
    </p:spTree>
    <p:extLst>
      <p:ext uri="{BB962C8B-B14F-4D97-AF65-F5344CB8AC3E}">
        <p14:creationId xmlns:p14="http://schemas.microsoft.com/office/powerpoint/2010/main" val="14516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858000" cy="1066800"/>
          </a:xfrm>
        </p:spPr>
        <p:txBody>
          <a:bodyPr>
            <a:normAutofit/>
          </a:bodyPr>
          <a:lstStyle/>
          <a:p>
            <a:r>
              <a:rPr lang="en-US" smtClean="0"/>
              <a:t>Gouraud and Phong Shading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724400"/>
          </a:xfrm>
        </p:spPr>
        <p:txBody>
          <a:bodyPr>
            <a:normAutofit/>
          </a:bodyPr>
          <a:lstStyle/>
          <a:p>
            <a:r>
              <a:rPr lang="en-US" sz="2700" dirty="0" err="1" smtClean="0"/>
              <a:t>Gouraud</a:t>
            </a:r>
            <a:r>
              <a:rPr lang="en-US" sz="2700" dirty="0" smtClean="0"/>
              <a:t> Shading</a:t>
            </a:r>
          </a:p>
          <a:p>
            <a:pPr lvl="1"/>
            <a:r>
              <a:rPr lang="en-US" dirty="0" smtClean="0"/>
              <a:t>Find average normal at each vertex (vertex </a:t>
            </a:r>
            <a:r>
              <a:rPr lang="en-US" dirty="0" err="1" smtClean="0"/>
              <a:t>normals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Apply modified </a:t>
            </a:r>
            <a:r>
              <a:rPr lang="en-US" dirty="0" err="1" smtClean="0"/>
              <a:t>Phong</a:t>
            </a:r>
            <a:r>
              <a:rPr lang="en-US" dirty="0" smtClean="0"/>
              <a:t> model at each vertex</a:t>
            </a:r>
          </a:p>
          <a:p>
            <a:pPr lvl="1"/>
            <a:r>
              <a:rPr lang="en-US" dirty="0" smtClean="0"/>
              <a:t>Interpolate vertex shades across each polygon</a:t>
            </a:r>
          </a:p>
          <a:p>
            <a:r>
              <a:rPr lang="en-US" sz="2700" dirty="0" err="1" smtClean="0"/>
              <a:t>Phong</a:t>
            </a:r>
            <a:r>
              <a:rPr lang="en-US" sz="2700" dirty="0" smtClean="0"/>
              <a:t> shading</a:t>
            </a:r>
          </a:p>
          <a:p>
            <a:pPr lvl="1"/>
            <a:r>
              <a:rPr lang="en-US" dirty="0" smtClean="0"/>
              <a:t>Find vertex </a:t>
            </a:r>
            <a:r>
              <a:rPr lang="en-US" dirty="0" err="1" smtClean="0"/>
              <a:t>normals</a:t>
            </a:r>
            <a:endParaRPr lang="en-US" dirty="0" smtClean="0"/>
          </a:p>
          <a:p>
            <a:pPr lvl="1"/>
            <a:r>
              <a:rPr lang="en-US" dirty="0" smtClean="0"/>
              <a:t>Interpolate vertex </a:t>
            </a:r>
            <a:r>
              <a:rPr lang="en-US" dirty="0" err="1" smtClean="0"/>
              <a:t>normals</a:t>
            </a:r>
            <a:r>
              <a:rPr lang="en-US" dirty="0" smtClean="0"/>
              <a:t> across edges</a:t>
            </a:r>
          </a:p>
          <a:p>
            <a:pPr lvl="1"/>
            <a:r>
              <a:rPr lang="en-US" dirty="0" smtClean="0"/>
              <a:t>Interpolate edge </a:t>
            </a:r>
            <a:r>
              <a:rPr lang="en-US" dirty="0" err="1" smtClean="0"/>
              <a:t>normals</a:t>
            </a:r>
            <a:r>
              <a:rPr lang="en-US" dirty="0" smtClean="0"/>
              <a:t> across polygon</a:t>
            </a:r>
          </a:p>
          <a:p>
            <a:pPr lvl="1"/>
            <a:r>
              <a:rPr lang="en-US" dirty="0" smtClean="0"/>
              <a:t>Apply modified </a:t>
            </a:r>
            <a:r>
              <a:rPr lang="en-US" dirty="0" err="1" smtClean="0"/>
              <a:t>Phong</a:t>
            </a:r>
            <a:r>
              <a:rPr lang="en-US" dirty="0" smtClean="0"/>
              <a:t> model at each fragment</a:t>
            </a:r>
          </a:p>
        </p:txBody>
      </p:sp>
    </p:spTree>
    <p:extLst>
      <p:ext uri="{BB962C8B-B14F-4D97-AF65-F5344CB8AC3E}">
        <p14:creationId xmlns:p14="http://schemas.microsoft.com/office/powerpoint/2010/main" val="24288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Colors</a:t>
            </a:r>
            <a:endParaRPr lang="en-US" dirty="0"/>
          </a:p>
        </p:txBody>
      </p:sp>
      <p:pic>
        <p:nvPicPr>
          <p:cNvPr id="40962" name="Picture 2" descr="File:Gouraud low anim.gif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451" y="2438400"/>
            <a:ext cx="2292349" cy="2286000"/>
          </a:xfrm>
          <a:prstGeom prst="rect">
            <a:avLst/>
          </a:prstGeom>
          <a:noFill/>
        </p:spPr>
      </p:pic>
      <p:pic>
        <p:nvPicPr>
          <p:cNvPr id="40964" name="Picture 4" descr="File:Phong-shading-sample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2333624"/>
            <a:ext cx="6410325" cy="277177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3400" y="48006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GOURAUD SHADING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4783431"/>
            <a:ext cx="1828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LAMBERT SHADING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85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These slides can only be used as study material for the class 470 at ASU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slides cannot be distributed or used for another purpose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Frame Buffer</a:t>
            </a:r>
          </a:p>
        </p:txBody>
      </p:sp>
      <p:pic>
        <p:nvPicPr>
          <p:cNvPr id="18438" name="Picture 5" descr="AN07F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86000"/>
            <a:ext cx="5592763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Types of Mapping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Texture Mapping</a:t>
            </a:r>
          </a:p>
          <a:p>
            <a:pPr lvl="1"/>
            <a:r>
              <a:rPr lang="en-US" smtClean="0"/>
              <a:t>Uses images to fill inside of polygons</a:t>
            </a:r>
          </a:p>
          <a:p>
            <a:r>
              <a:rPr lang="en-US" smtClean="0"/>
              <a:t>Environment (reflection mapping)</a:t>
            </a:r>
          </a:p>
          <a:p>
            <a:pPr lvl="1"/>
            <a:r>
              <a:rPr lang="en-US" smtClean="0"/>
              <a:t>Uses a picture of the environment for texture maps</a:t>
            </a:r>
          </a:p>
          <a:p>
            <a:pPr lvl="1"/>
            <a:r>
              <a:rPr lang="en-US" smtClean="0"/>
              <a:t>Allows simulation of highly specular surfaces</a:t>
            </a:r>
          </a:p>
          <a:p>
            <a:r>
              <a:rPr lang="en-US" smtClean="0"/>
              <a:t>Bump mapping</a:t>
            </a:r>
          </a:p>
          <a:p>
            <a:pPr lvl="1"/>
            <a:r>
              <a:rPr lang="en-US" smtClean="0"/>
              <a:t>Emulates altering normal vectors during the rendering process</a:t>
            </a:r>
          </a:p>
        </p:txBody>
      </p:sp>
    </p:spTree>
    <p:extLst>
      <p:ext uri="{BB962C8B-B14F-4D97-AF65-F5344CB8AC3E}">
        <p14:creationId xmlns:p14="http://schemas.microsoft.com/office/powerpoint/2010/main" val="16298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Texture Mapping</a:t>
            </a:r>
          </a:p>
        </p:txBody>
      </p:sp>
      <p:sp>
        <p:nvSpPr>
          <p:cNvPr id="19461" name="Rectangle 3" descr="P2060066"/>
          <p:cNvSpPr>
            <a:spLocks noChangeArrowheads="1"/>
          </p:cNvSpPr>
          <p:nvPr/>
        </p:nvSpPr>
        <p:spPr bwMode="ltGray">
          <a:xfrm>
            <a:off x="1838325" y="4540250"/>
            <a:ext cx="1901825" cy="155098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62" name="AutoShape 4" descr="P2060066"/>
          <p:cNvSpPr>
            <a:spLocks noChangeArrowheads="1"/>
          </p:cNvSpPr>
          <p:nvPr/>
        </p:nvSpPr>
        <p:spPr bwMode="ltGray">
          <a:xfrm>
            <a:off x="5948363" y="1893888"/>
            <a:ext cx="2471737" cy="1323975"/>
          </a:xfrm>
          <a:prstGeom prst="parallelogram">
            <a:avLst>
              <a:gd name="adj" fmla="val 46673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58888" y="3795713"/>
            <a:ext cx="2630487" cy="2736850"/>
            <a:chOff x="793" y="2538"/>
            <a:chExt cx="1657" cy="1724"/>
          </a:xfrm>
        </p:grpSpPr>
        <p:sp>
          <p:nvSpPr>
            <p:cNvPr id="19480" name="Line 6"/>
            <p:cNvSpPr>
              <a:spLocks noChangeShapeType="1"/>
            </p:cNvSpPr>
            <p:nvPr/>
          </p:nvSpPr>
          <p:spPr bwMode="auto">
            <a:xfrm flipV="1">
              <a:off x="1148" y="2538"/>
              <a:ext cx="0" cy="1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Line 7"/>
            <p:cNvSpPr>
              <a:spLocks noChangeShapeType="1"/>
            </p:cNvSpPr>
            <p:nvPr/>
          </p:nvSpPr>
          <p:spPr bwMode="auto">
            <a:xfrm>
              <a:off x="1159" y="3995"/>
              <a:ext cx="1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Text Box 8"/>
            <p:cNvSpPr txBox="1">
              <a:spLocks noChangeArrowheads="1"/>
            </p:cNvSpPr>
            <p:nvPr/>
          </p:nvSpPr>
          <p:spPr bwMode="auto">
            <a:xfrm>
              <a:off x="1522" y="3974"/>
              <a:ext cx="19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9483" name="Text Box 9"/>
            <p:cNvSpPr txBox="1">
              <a:spLocks noChangeArrowheads="1"/>
            </p:cNvSpPr>
            <p:nvPr/>
          </p:nvSpPr>
          <p:spPr bwMode="auto">
            <a:xfrm>
              <a:off x="793" y="3174"/>
              <a:ext cx="16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112838" y="1860550"/>
            <a:ext cx="1876425" cy="2119313"/>
            <a:chOff x="2482" y="1457"/>
            <a:chExt cx="1182" cy="1335"/>
          </a:xfrm>
        </p:grpSpPr>
        <p:sp>
          <p:nvSpPr>
            <p:cNvPr id="19474" name="Line 11"/>
            <p:cNvSpPr>
              <a:spLocks noChangeShapeType="1"/>
            </p:cNvSpPr>
            <p:nvPr/>
          </p:nvSpPr>
          <p:spPr bwMode="auto">
            <a:xfrm flipV="1">
              <a:off x="2913" y="1457"/>
              <a:ext cx="0" cy="9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12"/>
            <p:cNvSpPr>
              <a:spLocks noChangeShapeType="1"/>
            </p:cNvSpPr>
            <p:nvPr/>
          </p:nvSpPr>
          <p:spPr bwMode="auto">
            <a:xfrm>
              <a:off x="2908" y="2384"/>
              <a:ext cx="7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13"/>
            <p:cNvSpPr>
              <a:spLocks noChangeShapeType="1"/>
            </p:cNvSpPr>
            <p:nvPr/>
          </p:nvSpPr>
          <p:spPr bwMode="auto">
            <a:xfrm flipH="1">
              <a:off x="2510" y="2389"/>
              <a:ext cx="403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Text Box 14"/>
            <p:cNvSpPr txBox="1">
              <a:spLocks noChangeArrowheads="1"/>
            </p:cNvSpPr>
            <p:nvPr/>
          </p:nvSpPr>
          <p:spPr bwMode="auto">
            <a:xfrm>
              <a:off x="3138" y="232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19478" name="Text Box 15"/>
            <p:cNvSpPr txBox="1">
              <a:spLocks noChangeArrowheads="1"/>
            </p:cNvSpPr>
            <p:nvPr/>
          </p:nvSpPr>
          <p:spPr bwMode="auto">
            <a:xfrm>
              <a:off x="2631" y="1651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19479" name="Text Box 16"/>
            <p:cNvSpPr txBox="1">
              <a:spLocks noChangeArrowheads="1"/>
            </p:cNvSpPr>
            <p:nvPr/>
          </p:nvSpPr>
          <p:spPr bwMode="auto">
            <a:xfrm>
              <a:off x="2482" y="2313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z</a:t>
              </a:r>
            </a:p>
          </p:txBody>
        </p:sp>
      </p:grpSp>
      <p:sp useBgFill="1">
        <p:nvSpPr>
          <p:cNvPr id="19465" name="Oval 17"/>
          <p:cNvSpPr>
            <a:spLocks noChangeArrowheads="1"/>
          </p:cNvSpPr>
          <p:nvPr/>
        </p:nvSpPr>
        <p:spPr bwMode="auto">
          <a:xfrm>
            <a:off x="2278063" y="4724400"/>
            <a:ext cx="87312" cy="87313"/>
          </a:xfrm>
          <a:prstGeom prst="ellipse">
            <a:avLst/>
          </a:prstGeom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 useBgFill="1">
        <p:nvSpPr>
          <p:cNvPr id="19466" name="Oval 18"/>
          <p:cNvSpPr>
            <a:spLocks noChangeArrowheads="1"/>
          </p:cNvSpPr>
          <p:nvPr/>
        </p:nvSpPr>
        <p:spPr bwMode="auto">
          <a:xfrm>
            <a:off x="6880225" y="2065338"/>
            <a:ext cx="87313" cy="87312"/>
          </a:xfrm>
          <a:prstGeom prst="ellipse">
            <a:avLst/>
          </a:prstGeom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7" name="AutoShape 19"/>
          <p:cNvCxnSpPr>
            <a:cxnSpLocks noChangeShapeType="1"/>
          </p:cNvCxnSpPr>
          <p:nvPr/>
        </p:nvCxnSpPr>
        <p:spPr bwMode="auto">
          <a:xfrm rot="-5400000">
            <a:off x="3263106" y="1127919"/>
            <a:ext cx="2646363" cy="4632325"/>
          </a:xfrm>
          <a:prstGeom prst="curvedConnector3">
            <a:avLst>
              <a:gd name="adj1" fmla="val 23032"/>
            </a:avLst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</p:spPr>
      </p:cxnSp>
      <p:sp>
        <p:nvSpPr>
          <p:cNvPr id="19468" name="AutoShape 20"/>
          <p:cNvSpPr>
            <a:spLocks noChangeArrowheads="1"/>
          </p:cNvSpPr>
          <p:nvPr/>
        </p:nvSpPr>
        <p:spPr bwMode="auto">
          <a:xfrm>
            <a:off x="2001838" y="2192338"/>
            <a:ext cx="1376362" cy="887412"/>
          </a:xfrm>
          <a:prstGeom prst="parallelogram">
            <a:avLst>
              <a:gd name="adj" fmla="val 3877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Text Box 21"/>
          <p:cNvSpPr txBox="1">
            <a:spLocks noChangeArrowheads="1"/>
          </p:cNvSpPr>
          <p:nvPr/>
        </p:nvSpPr>
        <p:spPr bwMode="auto">
          <a:xfrm>
            <a:off x="4041775" y="5083175"/>
            <a:ext cx="9271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image</a:t>
            </a:r>
          </a:p>
        </p:txBody>
      </p:sp>
      <p:sp>
        <p:nvSpPr>
          <p:cNvPr id="19470" name="Text Box 22"/>
          <p:cNvSpPr txBox="1">
            <a:spLocks noChangeArrowheads="1"/>
          </p:cNvSpPr>
          <p:nvPr/>
        </p:nvSpPr>
        <p:spPr bwMode="auto">
          <a:xfrm>
            <a:off x="3189288" y="3429000"/>
            <a:ext cx="1333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geometry</a:t>
            </a:r>
          </a:p>
        </p:txBody>
      </p:sp>
      <p:sp>
        <p:nvSpPr>
          <p:cNvPr id="19471" name="Text Box 23"/>
          <p:cNvSpPr txBox="1">
            <a:spLocks noChangeArrowheads="1"/>
          </p:cNvSpPr>
          <p:nvPr/>
        </p:nvSpPr>
        <p:spPr bwMode="auto">
          <a:xfrm>
            <a:off x="6324600" y="3395663"/>
            <a:ext cx="10636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display</a:t>
            </a:r>
          </a:p>
        </p:txBody>
      </p:sp>
      <p:cxnSp>
        <p:nvCxnSpPr>
          <p:cNvPr id="19472" name="AutoShape 24"/>
          <p:cNvCxnSpPr>
            <a:cxnSpLocks noChangeShapeType="1"/>
            <a:stCxn id="19473" idx="6"/>
            <a:endCxn id="19466" idx="2"/>
          </p:cNvCxnSpPr>
          <p:nvPr/>
        </p:nvCxnSpPr>
        <p:spPr bwMode="auto">
          <a:xfrm flipV="1">
            <a:off x="2579688" y="2109788"/>
            <a:ext cx="4300537" cy="314325"/>
          </a:xfrm>
          <a:prstGeom prst="curvedConnector3">
            <a:avLst>
              <a:gd name="adj1" fmla="val 50162"/>
            </a:avLst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</p:cxnSp>
      <p:sp useBgFill="1">
        <p:nvSpPr>
          <p:cNvPr id="19473" name="Oval 25"/>
          <p:cNvSpPr>
            <a:spLocks noChangeArrowheads="1"/>
          </p:cNvSpPr>
          <p:nvPr/>
        </p:nvSpPr>
        <p:spPr bwMode="auto">
          <a:xfrm>
            <a:off x="2492375" y="2379663"/>
            <a:ext cx="87313" cy="87312"/>
          </a:xfrm>
          <a:prstGeom prst="ellipse">
            <a:avLst/>
          </a:prstGeom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18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Blending and compositing</a:t>
            </a:r>
          </a:p>
          <a:p>
            <a:r>
              <a:rPr lang="en-US" dirty="0" smtClean="0"/>
              <a:t>Scene graphs</a:t>
            </a:r>
          </a:p>
          <a:p>
            <a:r>
              <a:rPr lang="en-US" dirty="0" smtClean="0"/>
              <a:t>Interaction</a:t>
            </a:r>
          </a:p>
          <a:p>
            <a:r>
              <a:rPr lang="en-US" dirty="0" err="1" smtClean="0"/>
              <a:t>Raytracing</a:t>
            </a:r>
            <a:endParaRPr lang="en-US" dirty="0" smtClean="0"/>
          </a:p>
          <a:p>
            <a:r>
              <a:rPr lang="en-US" dirty="0" smtClean="0"/>
              <a:t>Particle systems</a:t>
            </a:r>
          </a:p>
          <a:p>
            <a:r>
              <a:rPr lang="en-US" dirty="0" smtClean="0"/>
              <a:t>Programmable pipelines</a:t>
            </a:r>
          </a:p>
          <a:p>
            <a:r>
              <a:rPr lang="en-US" dirty="0" smtClean="0"/>
              <a:t>Curves and surfaces</a:t>
            </a:r>
          </a:p>
        </p:txBody>
      </p:sp>
    </p:spTree>
    <p:extLst>
      <p:ext uri="{BB962C8B-B14F-4D97-AF65-F5344CB8AC3E}">
        <p14:creationId xmlns:p14="http://schemas.microsoft.com/office/powerpoint/2010/main" val="26635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Model of Car</a:t>
            </a:r>
          </a:p>
        </p:txBody>
      </p:sp>
      <p:pic>
        <p:nvPicPr>
          <p:cNvPr id="23558" name="Picture 4" descr="C:\BOOK\OpenGL\Paul Final\jpeg_new\AN09F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67000"/>
            <a:ext cx="67818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5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If we use the fact that all the wheels are identical, we get a </a:t>
            </a:r>
            <a:r>
              <a:rPr lang="en-US" sz="2700" i="1" smtClean="0"/>
              <a:t>directed acyclic graph</a:t>
            </a:r>
          </a:p>
          <a:p>
            <a:pPr lvl="1"/>
            <a:r>
              <a:rPr lang="en-US" smtClean="0"/>
              <a:t>Not much different than dealing with a tree</a:t>
            </a:r>
          </a:p>
        </p:txBody>
      </p:sp>
      <p:pic>
        <p:nvPicPr>
          <p:cNvPr id="24582" name="Picture 4" descr="C:\BOOK\OpenGL\Paul Final\jpeg_new\AN09F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124200"/>
            <a:ext cx="22637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64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 Arm</a:t>
            </a:r>
          </a:p>
        </p:txBody>
      </p:sp>
      <p:pic>
        <p:nvPicPr>
          <p:cNvPr id="26629" name="Picture 5" descr="C:\BOOK\OpenGL\Paul Final\jpeg\AN09F08.jpg"/>
          <p:cNvPicPr>
            <a:picLocks noChangeAspect="1" noChangeArrowheads="1"/>
          </p:cNvPicPr>
          <p:nvPr/>
        </p:nvPicPr>
        <p:blipFill>
          <a:blip r:embed="rId2"/>
          <a:srcRect b="10182"/>
          <a:stretch>
            <a:fillRect/>
          </a:stretch>
        </p:blipFill>
        <p:spPr bwMode="auto">
          <a:xfrm>
            <a:off x="685800" y="1600200"/>
            <a:ext cx="8218488" cy="29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066800" y="4800600"/>
            <a:ext cx="14890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robot arm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572000" y="4648200"/>
            <a:ext cx="27098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parts in their own </a:t>
            </a:r>
          </a:p>
          <a:p>
            <a:r>
              <a:rPr lang="en-US">
                <a:latin typeface="Arial" charset="0"/>
              </a:rPr>
              <a:t>coodinate systems</a:t>
            </a:r>
          </a:p>
        </p:txBody>
      </p:sp>
    </p:spTree>
    <p:extLst>
      <p:ext uri="{BB962C8B-B14F-4D97-AF65-F5344CB8AC3E}">
        <p14:creationId xmlns:p14="http://schemas.microsoft.com/office/powerpoint/2010/main" val="8352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Relationships in Robot Arm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Base rotates independently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Single angle determines position</a:t>
            </a:r>
          </a:p>
          <a:p>
            <a:pPr>
              <a:lnSpc>
                <a:spcPct val="90000"/>
              </a:lnSpc>
            </a:pPr>
            <a:r>
              <a:rPr lang="en-US" smtClean="0"/>
              <a:t>Lower arm attached to base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Its position depends on rotation of base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also translate relative to base and rotate about connecting joint</a:t>
            </a:r>
          </a:p>
          <a:p>
            <a:pPr>
              <a:lnSpc>
                <a:spcPct val="90000"/>
              </a:lnSpc>
            </a:pPr>
            <a:r>
              <a:rPr lang="en-US" smtClean="0"/>
              <a:t>Upper arm attached to lower arm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Its position depends on both base and lower arm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translate relative to lower arm and rotate about joint connecting to lower arm</a:t>
            </a:r>
          </a:p>
        </p:txBody>
      </p:sp>
    </p:spTree>
    <p:extLst>
      <p:ext uri="{BB962C8B-B14F-4D97-AF65-F5344CB8AC3E}">
        <p14:creationId xmlns:p14="http://schemas.microsoft.com/office/powerpoint/2010/main" val="33130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Matrices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724400"/>
          </a:xfrm>
        </p:spPr>
        <p:txBody>
          <a:bodyPr/>
          <a:lstStyle/>
          <a:p>
            <a:r>
              <a:rPr lang="en-US" sz="2700" smtClean="0"/>
              <a:t>Rotation of base: </a:t>
            </a:r>
            <a:r>
              <a:rPr lang="en-US" sz="2700" b="1" smtClean="0">
                <a:latin typeface="Times New Roman" charset="0"/>
              </a:rPr>
              <a:t>R</a:t>
            </a:r>
            <a:r>
              <a:rPr lang="en-US" sz="2700" baseline="-25000" smtClean="0">
                <a:latin typeface="Times New Roman" charset="0"/>
              </a:rPr>
              <a:t>b</a:t>
            </a:r>
          </a:p>
          <a:p>
            <a:pPr lvl="1"/>
            <a:r>
              <a:rPr lang="en-US" smtClean="0">
                <a:latin typeface="Times New Roman" charset="0"/>
              </a:rPr>
              <a:t>Apply </a:t>
            </a:r>
            <a:r>
              <a:rPr lang="en-US" b="1" smtClean="0">
                <a:latin typeface="Times New Roman" charset="0"/>
              </a:rPr>
              <a:t>M</a:t>
            </a:r>
            <a:r>
              <a:rPr lang="en-US" smtClean="0">
                <a:latin typeface="Times New Roman" charset="0"/>
              </a:rPr>
              <a:t> = </a:t>
            </a:r>
            <a:r>
              <a:rPr lang="en-US" b="1" smtClean="0">
                <a:latin typeface="Times New Roman" charset="0"/>
              </a:rPr>
              <a:t>R</a:t>
            </a:r>
            <a:r>
              <a:rPr lang="en-US" baseline="-25000" smtClean="0">
                <a:latin typeface="Times New Roman" charset="0"/>
              </a:rPr>
              <a:t>b </a:t>
            </a:r>
            <a:r>
              <a:rPr lang="en-US" smtClean="0">
                <a:latin typeface="Times New Roman" charset="0"/>
              </a:rPr>
              <a:t>to base</a:t>
            </a:r>
          </a:p>
          <a:p>
            <a:r>
              <a:rPr lang="en-US" sz="2700" smtClean="0"/>
              <a:t>Translate lower arm </a:t>
            </a:r>
            <a:r>
              <a:rPr lang="en-US" sz="2700" u="sng" smtClean="0"/>
              <a:t>relative</a:t>
            </a:r>
            <a:r>
              <a:rPr lang="en-US" sz="2700" smtClean="0"/>
              <a:t> to base: </a:t>
            </a:r>
            <a:r>
              <a:rPr lang="en-US" sz="2700" b="1" smtClean="0">
                <a:latin typeface="Times New Roman" charset="0"/>
              </a:rPr>
              <a:t>T</a:t>
            </a:r>
            <a:r>
              <a:rPr lang="en-US" sz="2700" baseline="-25000" smtClean="0">
                <a:latin typeface="Times New Roman" charset="0"/>
              </a:rPr>
              <a:t>lu</a:t>
            </a:r>
          </a:p>
          <a:p>
            <a:r>
              <a:rPr lang="en-US" sz="2700" smtClean="0"/>
              <a:t>Rotate lower arm around joint: </a:t>
            </a:r>
            <a:r>
              <a:rPr lang="en-US" sz="2700" b="1" smtClean="0">
                <a:latin typeface="Times New Roman" charset="0"/>
              </a:rPr>
              <a:t>R</a:t>
            </a:r>
            <a:r>
              <a:rPr lang="en-US" sz="2700" baseline="-25000" smtClean="0">
                <a:latin typeface="Times New Roman" charset="0"/>
              </a:rPr>
              <a:t>lu</a:t>
            </a:r>
          </a:p>
          <a:p>
            <a:pPr lvl="1"/>
            <a:r>
              <a:rPr lang="en-US" smtClean="0">
                <a:latin typeface="Times New Roman" charset="0"/>
              </a:rPr>
              <a:t>Apply </a:t>
            </a:r>
            <a:r>
              <a:rPr lang="en-US" b="1" smtClean="0">
                <a:latin typeface="Times New Roman" charset="0"/>
              </a:rPr>
              <a:t>M</a:t>
            </a:r>
            <a:r>
              <a:rPr lang="en-US" smtClean="0">
                <a:latin typeface="Times New Roman" charset="0"/>
              </a:rPr>
              <a:t> = </a:t>
            </a:r>
            <a:r>
              <a:rPr lang="en-US" b="1" smtClean="0">
                <a:latin typeface="Times New Roman" charset="0"/>
              </a:rPr>
              <a:t>R</a:t>
            </a:r>
            <a:r>
              <a:rPr lang="en-US" baseline="-25000" smtClean="0">
                <a:latin typeface="Times New Roman" charset="0"/>
              </a:rPr>
              <a:t>b </a:t>
            </a:r>
            <a:r>
              <a:rPr lang="en-US" b="1" smtClean="0">
                <a:latin typeface="Times New Roman" charset="0"/>
              </a:rPr>
              <a:t>T</a:t>
            </a:r>
            <a:r>
              <a:rPr lang="en-US" baseline="-25000" smtClean="0">
                <a:latin typeface="Times New Roman" charset="0"/>
              </a:rPr>
              <a:t>lu </a:t>
            </a:r>
            <a:r>
              <a:rPr lang="en-US" b="1" smtClean="0">
                <a:latin typeface="Times New Roman" charset="0"/>
              </a:rPr>
              <a:t>R</a:t>
            </a:r>
            <a:r>
              <a:rPr lang="en-US" baseline="-25000" smtClean="0">
                <a:latin typeface="Times New Roman" charset="0"/>
              </a:rPr>
              <a:t>lu </a:t>
            </a:r>
            <a:r>
              <a:rPr lang="en-US" smtClean="0">
                <a:latin typeface="Times New Roman" charset="0"/>
              </a:rPr>
              <a:t>to lower arm</a:t>
            </a:r>
            <a:endParaRPr lang="en-US" sz="2200" baseline="-25000" smtClean="0">
              <a:latin typeface="Times New Roman" charset="0"/>
            </a:endParaRPr>
          </a:p>
          <a:p>
            <a:r>
              <a:rPr lang="en-US" sz="2700" smtClean="0"/>
              <a:t>Translate upper arm </a:t>
            </a:r>
            <a:r>
              <a:rPr lang="en-US" sz="2700" u="sng" smtClean="0"/>
              <a:t>relative</a:t>
            </a:r>
            <a:r>
              <a:rPr lang="en-US" sz="2700" smtClean="0"/>
              <a:t> to upper arm: </a:t>
            </a:r>
            <a:r>
              <a:rPr lang="en-US" sz="2700" b="1" smtClean="0">
                <a:latin typeface="Times New Roman" charset="0"/>
              </a:rPr>
              <a:t>T</a:t>
            </a:r>
            <a:r>
              <a:rPr lang="en-US" sz="2700" baseline="-25000" smtClean="0">
                <a:latin typeface="Times New Roman" charset="0"/>
              </a:rPr>
              <a:t>uu</a:t>
            </a:r>
          </a:p>
          <a:p>
            <a:r>
              <a:rPr lang="en-US" sz="2700" smtClean="0"/>
              <a:t>Rotate upper arm around joint: </a:t>
            </a:r>
            <a:r>
              <a:rPr lang="en-US" sz="2700" b="1" smtClean="0">
                <a:latin typeface="Times New Roman" charset="0"/>
              </a:rPr>
              <a:t>R</a:t>
            </a:r>
            <a:r>
              <a:rPr lang="en-US" sz="2700" baseline="-25000" smtClean="0">
                <a:latin typeface="Times New Roman" charset="0"/>
              </a:rPr>
              <a:t>uu</a:t>
            </a:r>
          </a:p>
          <a:p>
            <a:pPr lvl="1"/>
            <a:r>
              <a:rPr lang="en-US" smtClean="0">
                <a:latin typeface="Times New Roman" charset="0"/>
              </a:rPr>
              <a:t>Apply </a:t>
            </a:r>
            <a:r>
              <a:rPr lang="en-US" b="1" smtClean="0">
                <a:latin typeface="Times New Roman" charset="0"/>
              </a:rPr>
              <a:t>M</a:t>
            </a:r>
            <a:r>
              <a:rPr lang="en-US" smtClean="0">
                <a:latin typeface="Times New Roman" charset="0"/>
              </a:rPr>
              <a:t> = </a:t>
            </a:r>
            <a:r>
              <a:rPr lang="en-US" b="1" smtClean="0">
                <a:latin typeface="Times New Roman" charset="0"/>
              </a:rPr>
              <a:t>R</a:t>
            </a:r>
            <a:r>
              <a:rPr lang="en-US" baseline="-25000" smtClean="0">
                <a:latin typeface="Times New Roman" charset="0"/>
              </a:rPr>
              <a:t>b </a:t>
            </a:r>
            <a:r>
              <a:rPr lang="en-US" b="1" smtClean="0">
                <a:latin typeface="Times New Roman" charset="0"/>
              </a:rPr>
              <a:t>T</a:t>
            </a:r>
            <a:r>
              <a:rPr lang="en-US" baseline="-25000" smtClean="0">
                <a:latin typeface="Times New Roman" charset="0"/>
              </a:rPr>
              <a:t>lu </a:t>
            </a:r>
            <a:r>
              <a:rPr lang="en-US" b="1" smtClean="0">
                <a:latin typeface="Times New Roman" charset="0"/>
              </a:rPr>
              <a:t>R</a:t>
            </a:r>
            <a:r>
              <a:rPr lang="en-US" baseline="-25000" smtClean="0">
                <a:latin typeface="Times New Roman" charset="0"/>
              </a:rPr>
              <a:t>lu </a:t>
            </a:r>
            <a:r>
              <a:rPr lang="en-US" b="1" smtClean="0">
                <a:latin typeface="Times New Roman" charset="0"/>
              </a:rPr>
              <a:t>T</a:t>
            </a:r>
            <a:r>
              <a:rPr lang="en-US" baseline="-25000" smtClean="0">
                <a:latin typeface="Times New Roman" charset="0"/>
              </a:rPr>
              <a:t>uu </a:t>
            </a:r>
            <a:r>
              <a:rPr lang="en-US" b="1" smtClean="0">
                <a:latin typeface="Times New Roman" charset="0"/>
              </a:rPr>
              <a:t>R</a:t>
            </a:r>
            <a:r>
              <a:rPr lang="en-US" baseline="-25000" smtClean="0">
                <a:latin typeface="Times New Roman" charset="0"/>
              </a:rPr>
              <a:t>uu </a:t>
            </a:r>
            <a:r>
              <a:rPr lang="en-US" smtClean="0">
                <a:latin typeface="Times New Roman" charset="0"/>
              </a:rPr>
              <a:t>to upper arm</a:t>
            </a:r>
            <a:endParaRPr lang="en-US" sz="2200" baseline="-25000" smtClean="0">
              <a:latin typeface="Times New Roman" charset="0"/>
            </a:endParaRPr>
          </a:p>
          <a:p>
            <a:endParaRPr lang="en-US" sz="2700" baseline="-2500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Humanoid (with Matrices)</a:t>
            </a:r>
          </a:p>
        </p:txBody>
      </p:sp>
      <p:pic>
        <p:nvPicPr>
          <p:cNvPr id="19462" name="Picture 4" descr="C:\BOOK\OpenGL\Paul Final\jpeg_new\AN09F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95600"/>
            <a:ext cx="7696200" cy="373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BOOK\OpenGL\Paul Final\jpeg_new\AN09F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00200"/>
            <a:ext cx="105890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930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12/11/2014</a:t>
            </a:r>
            <a:endParaRPr lang="en-US" dirty="0" smtClean="0"/>
          </a:p>
          <a:p>
            <a:r>
              <a:rPr lang="en-US" dirty="0" smtClean="0"/>
              <a:t>7:30AM </a:t>
            </a:r>
            <a:r>
              <a:rPr lang="en-US" dirty="0" smtClean="0"/>
              <a:t>– </a:t>
            </a:r>
            <a:r>
              <a:rPr lang="en-US" dirty="0" smtClean="0"/>
              <a:t>9:20 AM</a:t>
            </a:r>
            <a:endParaRPr lang="en-US" dirty="0" smtClean="0"/>
          </a:p>
          <a:p>
            <a:r>
              <a:rPr lang="en-US" dirty="0" smtClean="0"/>
              <a:t>BYAC 120</a:t>
            </a:r>
            <a:endParaRPr lang="en-US" dirty="0" smtClean="0"/>
          </a:p>
          <a:p>
            <a:r>
              <a:rPr lang="en-US" dirty="0" smtClean="0"/>
              <a:t>25% of final grade</a:t>
            </a:r>
          </a:p>
        </p:txBody>
      </p:sp>
    </p:spTree>
    <p:extLst>
      <p:ext uri="{BB962C8B-B14F-4D97-AF65-F5344CB8AC3E}">
        <p14:creationId xmlns:p14="http://schemas.microsoft.com/office/powerpoint/2010/main" val="27415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Display and Traversal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position of the figure is determined by 11 joint angles (two for the head and one for each other part)</a:t>
            </a:r>
          </a:p>
          <a:p>
            <a:r>
              <a:rPr lang="en-US" smtClean="0"/>
              <a:t>Display of the tree requires a </a:t>
            </a:r>
            <a:r>
              <a:rPr lang="en-US" i="1" smtClean="0"/>
              <a:t>graph traversal</a:t>
            </a:r>
          </a:p>
          <a:p>
            <a:pPr lvl="1"/>
            <a:r>
              <a:rPr lang="en-US" smtClean="0"/>
              <a:t>Visit each node once</a:t>
            </a:r>
          </a:p>
          <a:p>
            <a:pPr lvl="1"/>
            <a:r>
              <a:rPr lang="en-US" smtClean="0"/>
              <a:t>Display function at each node that describes the part associated with the node, applying the correct transformation matrix for position and orientation</a:t>
            </a:r>
          </a:p>
        </p:txBody>
      </p:sp>
    </p:spTree>
    <p:extLst>
      <p:ext uri="{BB962C8B-B14F-4D97-AF65-F5344CB8AC3E}">
        <p14:creationId xmlns:p14="http://schemas.microsoft.com/office/powerpoint/2010/main" val="22996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Opacity and Transparency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Opaque surfaces permit no light to pass through</a:t>
            </a:r>
          </a:p>
          <a:p>
            <a:r>
              <a:rPr lang="en-US" sz="2700" smtClean="0"/>
              <a:t>Transparent surfaces permit all light to pass</a:t>
            </a:r>
          </a:p>
          <a:p>
            <a:r>
              <a:rPr lang="en-US" sz="2700" smtClean="0"/>
              <a:t>Translucent surfaces pass some light</a:t>
            </a:r>
          </a:p>
          <a:p>
            <a:pPr>
              <a:buFontTx/>
              <a:buNone/>
            </a:pPr>
            <a:r>
              <a:rPr lang="en-US" sz="2700" smtClean="0"/>
              <a:t>         translucency = 1 – opacity (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smtClean="0"/>
              <a:t>)</a:t>
            </a:r>
          </a:p>
        </p:txBody>
      </p:sp>
      <p:pic>
        <p:nvPicPr>
          <p:cNvPr id="17414" name="Picture 5" descr="C:\BOOK\OpenGL\Paul Final\Art\jpeg\AN07F3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86200"/>
            <a:ext cx="41148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Line 6"/>
          <p:cNvSpPr>
            <a:spLocks noChangeShapeType="1"/>
          </p:cNvSpPr>
          <p:nvPr/>
        </p:nvSpPr>
        <p:spPr bwMode="auto">
          <a:xfrm flipH="1" flipV="1">
            <a:off x="4876800" y="5029200"/>
            <a:ext cx="5334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354513" y="5480050"/>
            <a:ext cx="28273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opaque</a:t>
            </a:r>
            <a:r>
              <a:rPr lang="en-US"/>
              <a:t> surface </a:t>
            </a:r>
            <a:r>
              <a:rPr lang="en-US">
                <a:latin typeface="Symbol" charset="2"/>
              </a:rPr>
              <a:t>a</a:t>
            </a:r>
            <a:r>
              <a:rPr lang="en-US"/>
              <a:t> =1</a:t>
            </a:r>
          </a:p>
        </p:txBody>
      </p:sp>
    </p:spTree>
    <p:extLst>
      <p:ext uri="{BB962C8B-B14F-4D97-AF65-F5344CB8AC3E}">
        <p14:creationId xmlns:p14="http://schemas.microsoft.com/office/powerpoint/2010/main" val="23700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Model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Use A component of RGBA (or RGB</a:t>
            </a:r>
            <a:r>
              <a:rPr lang="en-US" sz="2700" smtClean="0">
                <a:latin typeface="Symbol" charset="2"/>
              </a:rPr>
              <a:t>a</a:t>
            </a:r>
            <a:r>
              <a:rPr lang="en-US" sz="2700" smtClean="0"/>
              <a:t>) color to store opacity</a:t>
            </a:r>
          </a:p>
          <a:p>
            <a:r>
              <a:rPr lang="en-US" sz="2700" smtClean="0"/>
              <a:t>During rendering we can expand our writing model to use RGBA values </a:t>
            </a:r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>
            <a:off x="5257800" y="3581400"/>
            <a:ext cx="762000" cy="762000"/>
          </a:xfrm>
          <a:prstGeom prst="flowChartDelay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4876800" y="4800600"/>
            <a:ext cx="2405063" cy="12001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endParaRPr lang="en-US"/>
          </a:p>
          <a:p>
            <a:r>
              <a:rPr lang="en-US"/>
              <a:t>Color Buffer</a:t>
            </a:r>
          </a:p>
          <a:p>
            <a:endParaRPr lang="en-US"/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6019800" y="3962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>
            <a:off x="6705600" y="3962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6858000" y="3657600"/>
            <a:ext cx="15367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destination</a:t>
            </a:r>
          </a:p>
          <a:p>
            <a:r>
              <a:rPr lang="en-US"/>
              <a:t>component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5791200" y="3276600"/>
            <a:ext cx="8604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blend</a:t>
            </a:r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 flipH="1">
            <a:off x="3657600" y="50292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984250" y="4724400"/>
            <a:ext cx="2673350" cy="8350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destination blending</a:t>
            </a:r>
          </a:p>
          <a:p>
            <a:r>
              <a:rPr lang="en-US"/>
              <a:t>           factor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2514600" y="41148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2514600" y="4114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1295400" y="3505200"/>
            <a:ext cx="2919413" cy="469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source blending factor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4191000" y="3733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>
            <a:off x="914400" y="3733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0" y="3733800"/>
            <a:ext cx="15367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   source</a:t>
            </a:r>
          </a:p>
          <a:p>
            <a:r>
              <a:rPr lang="en-US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36965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700" smtClean="0"/>
              <a:t>We can composite with a fixed color and have the blending factors depend on depth</a:t>
            </a:r>
          </a:p>
          <a:p>
            <a:pPr lvl="1"/>
            <a:r>
              <a:rPr lang="en-US" smtClean="0"/>
              <a:t>Simulates a fog effect</a:t>
            </a:r>
          </a:p>
          <a:p>
            <a:r>
              <a:rPr lang="en-US" sz="2700" smtClean="0"/>
              <a:t>Blend source color</a:t>
            </a:r>
            <a:r>
              <a:rPr lang="en-US" sz="2700" smtClean="0">
                <a:latin typeface="Times New Roman" charset="0"/>
              </a:rPr>
              <a:t> C</a:t>
            </a:r>
            <a:r>
              <a:rPr lang="en-US" sz="2700" baseline="-25000" smtClean="0">
                <a:latin typeface="Times New Roman" charset="0"/>
              </a:rPr>
              <a:t>s</a:t>
            </a:r>
            <a:r>
              <a:rPr lang="en-US" sz="2700" smtClean="0">
                <a:latin typeface="Times New Roman" charset="0"/>
              </a:rPr>
              <a:t> </a:t>
            </a:r>
            <a:r>
              <a:rPr lang="en-US" sz="2700" smtClean="0"/>
              <a:t>and fog color</a:t>
            </a:r>
            <a:r>
              <a:rPr lang="en-US" sz="2700" smtClean="0">
                <a:latin typeface="Times New Roman" charset="0"/>
              </a:rPr>
              <a:t> C</a:t>
            </a:r>
            <a:r>
              <a:rPr lang="en-US" sz="2700" baseline="-25000" smtClean="0">
                <a:latin typeface="Times New Roman" charset="0"/>
              </a:rPr>
              <a:t>f </a:t>
            </a:r>
            <a:r>
              <a:rPr lang="en-US" sz="2700" smtClean="0"/>
              <a:t>by</a:t>
            </a:r>
            <a:r>
              <a:rPr lang="en-US" sz="2700" smtClean="0">
                <a:latin typeface="Times New Roman" charset="0"/>
              </a:rPr>
              <a:t> </a:t>
            </a:r>
          </a:p>
          <a:p>
            <a:pPr>
              <a:buFontTx/>
              <a:buNone/>
            </a:pPr>
            <a:r>
              <a:rPr lang="en-US" sz="2700" smtClean="0">
                <a:latin typeface="Times New Roman" charset="0"/>
              </a:rPr>
              <a:t>                C</a:t>
            </a:r>
            <a:r>
              <a:rPr lang="en-US" sz="2700" baseline="-25000" smtClean="0">
                <a:latin typeface="Times New Roman" charset="0"/>
              </a:rPr>
              <a:t>s</a:t>
            </a:r>
            <a:r>
              <a:rPr lang="en-US" sz="2700" smtClean="0">
                <a:latin typeface="Times New Roman" charset="0"/>
              </a:rPr>
              <a:t>’=f C</a:t>
            </a:r>
            <a:r>
              <a:rPr lang="en-US" sz="2700" baseline="-25000" smtClean="0">
                <a:latin typeface="Times New Roman" charset="0"/>
              </a:rPr>
              <a:t>s</a:t>
            </a:r>
            <a:r>
              <a:rPr lang="en-US" sz="2700" smtClean="0">
                <a:latin typeface="Times New Roman" charset="0"/>
              </a:rPr>
              <a:t> + (1-f) C</a:t>
            </a:r>
            <a:r>
              <a:rPr lang="en-US" sz="2700" baseline="-25000" smtClean="0">
                <a:latin typeface="Times New Roman" charset="0"/>
              </a:rPr>
              <a:t>f</a:t>
            </a:r>
          </a:p>
          <a:p>
            <a:r>
              <a:rPr lang="en-US" sz="2700" smtClean="0">
                <a:latin typeface="Times New Roman" charset="0"/>
              </a:rPr>
              <a:t>f </a:t>
            </a:r>
            <a:r>
              <a:rPr lang="en-US" sz="2700" smtClean="0"/>
              <a:t>is the </a:t>
            </a:r>
            <a:r>
              <a:rPr lang="en-US" sz="2700" i="1" smtClean="0"/>
              <a:t>fog factor</a:t>
            </a:r>
          </a:p>
          <a:p>
            <a:pPr lvl="1"/>
            <a:r>
              <a:rPr lang="en-US" smtClean="0"/>
              <a:t>Exponential</a:t>
            </a:r>
          </a:p>
          <a:p>
            <a:pPr lvl="1"/>
            <a:r>
              <a:rPr lang="en-US" smtClean="0"/>
              <a:t>Gaussian</a:t>
            </a:r>
          </a:p>
          <a:p>
            <a:pPr lvl="1"/>
            <a:r>
              <a:rPr lang="en-US" smtClean="0"/>
              <a:t>Linear (depth cueing)</a:t>
            </a:r>
          </a:p>
          <a:p>
            <a:pPr>
              <a:buFontTx/>
              <a:buNone/>
            </a:pPr>
            <a:r>
              <a:rPr lang="en-US" sz="2700" baseline="-25000" smtClean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03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Fog Example</a:t>
            </a:r>
            <a:endParaRPr lang="en-US" dirty="0"/>
          </a:p>
        </p:txBody>
      </p:sp>
      <p:pic>
        <p:nvPicPr>
          <p:cNvPr id="5" name="Picture 2" descr="http://www.zanir.szm.sk/opengl/obrazky/004_Diplaylist_hmla_bi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2400" y="1524000"/>
            <a:ext cx="62992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19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OpenGL is based on a pipeline model in which primitives are rendered one at time</a:t>
            </a:r>
          </a:p>
          <a:p>
            <a:pPr lvl="1"/>
            <a:r>
              <a:rPr lang="en-US" smtClean="0"/>
              <a:t>No shadows (except by tricks or multiple renderings)</a:t>
            </a:r>
          </a:p>
          <a:p>
            <a:pPr lvl="1"/>
            <a:r>
              <a:rPr lang="en-US" smtClean="0"/>
              <a:t>No multiple reflections</a:t>
            </a:r>
          </a:p>
          <a:p>
            <a:r>
              <a:rPr lang="en-US" smtClean="0"/>
              <a:t>Global approaches</a:t>
            </a:r>
          </a:p>
          <a:p>
            <a:pPr lvl="1"/>
            <a:r>
              <a:rPr lang="en-US" smtClean="0"/>
              <a:t>Rendering equation</a:t>
            </a:r>
          </a:p>
          <a:p>
            <a:pPr lvl="1"/>
            <a:r>
              <a:rPr lang="en-US" smtClean="0"/>
              <a:t>Ray tracing</a:t>
            </a:r>
          </a:p>
          <a:p>
            <a:pPr lvl="1"/>
            <a:r>
              <a:rPr lang="en-US" smtClean="0"/>
              <a:t>Radiosity</a:t>
            </a:r>
          </a:p>
        </p:txBody>
      </p:sp>
    </p:spTree>
    <p:extLst>
      <p:ext uri="{BB962C8B-B14F-4D97-AF65-F5344CB8AC3E}">
        <p14:creationId xmlns:p14="http://schemas.microsoft.com/office/powerpoint/2010/main" val="26343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Ray Casting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Only rays that reach the eye matter</a:t>
            </a:r>
          </a:p>
          <a:p>
            <a:r>
              <a:rPr lang="en-US" smtClean="0"/>
              <a:t>Reverse direction and cast rays</a:t>
            </a:r>
          </a:p>
          <a:p>
            <a:r>
              <a:rPr lang="en-US" smtClean="0"/>
              <a:t>Need at least one ray per pixel</a:t>
            </a:r>
          </a:p>
        </p:txBody>
      </p:sp>
      <p:pic>
        <p:nvPicPr>
          <p:cNvPr id="19462" name="Picture 4" descr="an13f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495675"/>
            <a:ext cx="350520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99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Shadow Rays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Even if a point is visible, it will not be lit unless we can see a light source from that point</a:t>
            </a:r>
          </a:p>
          <a:p>
            <a:r>
              <a:rPr lang="en-US" smtClean="0"/>
              <a:t>Cast shadow or feeler rays</a:t>
            </a:r>
          </a:p>
        </p:txBody>
      </p:sp>
      <p:pic>
        <p:nvPicPr>
          <p:cNvPr id="22534" name="Picture 4" descr="an13f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733800"/>
            <a:ext cx="2184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1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Reflection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Must follow shadow rays off reflecting or transmitting surfaces</a:t>
            </a:r>
          </a:p>
          <a:p>
            <a:r>
              <a:rPr lang="en-US" smtClean="0"/>
              <a:t>Process is recursive</a:t>
            </a:r>
          </a:p>
        </p:txBody>
      </p:sp>
      <p:pic>
        <p:nvPicPr>
          <p:cNvPr id="23558" name="Picture 4" descr="an13f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581400"/>
            <a:ext cx="2184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63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629400" cy="1066800"/>
          </a:xfrm>
        </p:spPr>
        <p:txBody>
          <a:bodyPr>
            <a:normAutofit/>
          </a:bodyPr>
          <a:lstStyle/>
          <a:p>
            <a:r>
              <a:rPr lang="en-US" smtClean="0"/>
              <a:t>Reflection and Transmission</a:t>
            </a:r>
          </a:p>
        </p:txBody>
      </p:sp>
      <p:pic>
        <p:nvPicPr>
          <p:cNvPr id="24582" name="Picture 4" descr="an13f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9800" y="2425700"/>
            <a:ext cx="21844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74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the textbook!</a:t>
            </a:r>
          </a:p>
          <a:p>
            <a:r>
              <a:rPr lang="en-US" dirty="0" smtClean="0"/>
              <a:t>Lecture slides give an indication</a:t>
            </a:r>
          </a:p>
          <a:p>
            <a:pPr lvl="1"/>
            <a:r>
              <a:rPr lang="en-US" dirty="0" smtClean="0"/>
              <a:t>All available from Blackboard Vista site</a:t>
            </a:r>
          </a:p>
          <a:p>
            <a:r>
              <a:rPr lang="en-US" dirty="0" smtClean="0"/>
              <a:t>Not all material covered during lectures!</a:t>
            </a:r>
          </a:p>
          <a:p>
            <a:r>
              <a:rPr lang="en-US" dirty="0" smtClean="0"/>
              <a:t>Will review </a:t>
            </a:r>
            <a:r>
              <a:rPr lang="en-US" b="1" dirty="0" smtClean="0"/>
              <a:t>some </a:t>
            </a:r>
            <a:r>
              <a:rPr lang="en-US" dirty="0" smtClean="0"/>
              <a:t>here</a:t>
            </a:r>
          </a:p>
          <a:p>
            <a:r>
              <a:rPr lang="en-US" dirty="0" smtClean="0"/>
              <a:t>Good idea to</a:t>
            </a:r>
          </a:p>
          <a:p>
            <a:pPr lvl="1"/>
            <a:r>
              <a:rPr lang="en-US" dirty="0" smtClean="0"/>
              <a:t>Review textbook</a:t>
            </a:r>
          </a:p>
          <a:p>
            <a:pPr lvl="1"/>
            <a:r>
              <a:rPr lang="en-US" dirty="0" smtClean="0"/>
              <a:t>Review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vs. programmable pipelines</a:t>
            </a:r>
          </a:p>
          <a:p>
            <a:r>
              <a:rPr lang="en-US" dirty="0" smtClean="0"/>
              <a:t>Vertex shaders</a:t>
            </a:r>
          </a:p>
          <a:p>
            <a:pPr lvl="1"/>
            <a:r>
              <a:rPr lang="en-US" dirty="0" smtClean="0"/>
              <a:t>Accepts 3D vertices in world space</a:t>
            </a:r>
          </a:p>
          <a:p>
            <a:pPr lvl="1"/>
            <a:r>
              <a:rPr lang="en-US" dirty="0" smtClean="0"/>
              <a:t>Produces 3D vertices in clip space</a:t>
            </a:r>
          </a:p>
          <a:p>
            <a:pPr lvl="1"/>
            <a:r>
              <a:rPr lang="en-US" dirty="0" smtClean="0"/>
              <a:t>Can modify position…</a:t>
            </a:r>
          </a:p>
          <a:p>
            <a:r>
              <a:rPr lang="en-US" dirty="0" smtClean="0"/>
              <a:t>Fragment shaders</a:t>
            </a:r>
          </a:p>
          <a:p>
            <a:pPr lvl="1"/>
            <a:r>
              <a:rPr lang="en-US" dirty="0" smtClean="0"/>
              <a:t>Accepts 2D position for new fragment</a:t>
            </a:r>
          </a:p>
          <a:p>
            <a:pPr lvl="1"/>
            <a:r>
              <a:rPr lang="en-US" dirty="0" smtClean="0"/>
              <a:t>Produces color of fragment</a:t>
            </a:r>
          </a:p>
          <a:p>
            <a:pPr lvl="1"/>
            <a:r>
              <a:rPr lang="en-US" dirty="0" smtClean="0"/>
              <a:t>Can implement procedural materials…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Shader Applications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Moving vertices</a:t>
            </a:r>
          </a:p>
          <a:p>
            <a:pPr lvl="1"/>
            <a:r>
              <a:rPr lang="en-US" smtClean="0"/>
              <a:t>Morphing </a:t>
            </a:r>
          </a:p>
          <a:p>
            <a:pPr lvl="1"/>
            <a:r>
              <a:rPr lang="en-US" smtClean="0"/>
              <a:t>Wave motion</a:t>
            </a:r>
          </a:p>
          <a:p>
            <a:pPr lvl="1"/>
            <a:r>
              <a:rPr lang="en-US" smtClean="0"/>
              <a:t>Fractals</a:t>
            </a:r>
          </a:p>
          <a:p>
            <a:r>
              <a:rPr lang="en-US" smtClean="0"/>
              <a:t>Lighting</a:t>
            </a:r>
          </a:p>
          <a:p>
            <a:pPr lvl="1"/>
            <a:r>
              <a:rPr lang="en-US" smtClean="0"/>
              <a:t>More realistic models</a:t>
            </a:r>
          </a:p>
          <a:p>
            <a:pPr lvl="1"/>
            <a:r>
              <a:rPr lang="en-US" smtClean="0"/>
              <a:t>Cartoon shaders</a:t>
            </a:r>
          </a:p>
        </p:txBody>
      </p:sp>
    </p:spTree>
    <p:extLst>
      <p:ext uri="{BB962C8B-B14F-4D97-AF65-F5344CB8AC3E}">
        <p14:creationId xmlns:p14="http://schemas.microsoft.com/office/powerpoint/2010/main" val="19360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Fragment Shader Applications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Per fragment lighting calculations</a:t>
            </a:r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2"/>
          <a:srcRect l="7442" t="22223" r="1395" b="18518"/>
          <a:stretch>
            <a:fillRect/>
          </a:stretch>
        </p:blipFill>
        <p:spPr bwMode="auto">
          <a:xfrm>
            <a:off x="685800" y="2971800"/>
            <a:ext cx="3733800" cy="2438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8439" name="Picture 5"/>
          <p:cNvPicPr>
            <a:picLocks noChangeAspect="1" noChangeArrowheads="1"/>
          </p:cNvPicPr>
          <p:nvPr/>
        </p:nvPicPr>
        <p:blipFill>
          <a:blip r:embed="rId3"/>
          <a:srcRect l="5579" t="24074" r="1434" b="18518"/>
          <a:stretch>
            <a:fillRect/>
          </a:stretch>
        </p:blipFill>
        <p:spPr bwMode="auto">
          <a:xfrm>
            <a:off x="4876800" y="3048000"/>
            <a:ext cx="3810000" cy="2362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8440" name="Text Box 6"/>
          <p:cNvSpPr txBox="1">
            <a:spLocks noChangeArrowheads="1"/>
          </p:cNvSpPr>
          <p:nvPr/>
        </p:nvSpPr>
        <p:spPr bwMode="auto">
          <a:xfrm>
            <a:off x="1554163" y="5562600"/>
            <a:ext cx="24320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per vertex lighting</a:t>
            </a:r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5195888" y="5638800"/>
            <a:ext cx="27701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per fragment lighting</a:t>
            </a:r>
          </a:p>
        </p:txBody>
      </p:sp>
    </p:spTree>
    <p:extLst>
      <p:ext uri="{BB962C8B-B14F-4D97-AF65-F5344CB8AC3E}">
        <p14:creationId xmlns:p14="http://schemas.microsoft.com/office/powerpoint/2010/main" val="8071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/>
              <a:t>Vertex Shader for per Fragment Lighting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09600" y="1752600"/>
            <a:ext cx="7848600" cy="4247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Ctr="1">
            <a:spAutoFit/>
          </a:bodyPr>
          <a:lstStyle/>
          <a:p>
            <a:r>
              <a:rPr lang="en-US" dirty="0"/>
              <a:t>varying vec3 N, L, E, H;</a:t>
            </a:r>
          </a:p>
          <a:p>
            <a:endParaRPr lang="en-US" dirty="0"/>
          </a:p>
          <a:p>
            <a:r>
              <a:rPr lang="en-US" dirty="0"/>
              <a:t>void main</a:t>
            </a:r>
            <a:r>
              <a:rPr lang="en-US" dirty="0" smtClean="0"/>
              <a:t>() 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gl_Position</a:t>
            </a:r>
            <a:r>
              <a:rPr lang="en-US" dirty="0"/>
              <a:t> = </a:t>
            </a:r>
            <a:r>
              <a:rPr lang="en-US" dirty="0" err="1"/>
              <a:t>gl_ModelViewProjectionMatrix</a:t>
            </a:r>
            <a:r>
              <a:rPr lang="en-US" dirty="0"/>
              <a:t> * </a:t>
            </a:r>
            <a:r>
              <a:rPr lang="en-US" dirty="0" err="1"/>
              <a:t>gl_Vertex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vec4 </a:t>
            </a:r>
            <a:r>
              <a:rPr lang="en-US" dirty="0" err="1"/>
              <a:t>eyePosition</a:t>
            </a:r>
            <a:r>
              <a:rPr lang="en-US" dirty="0"/>
              <a:t> = </a:t>
            </a:r>
            <a:r>
              <a:rPr lang="en-US" dirty="0" err="1"/>
              <a:t>gl_ModelViewMatrix</a:t>
            </a:r>
            <a:r>
              <a:rPr lang="en-US" dirty="0"/>
              <a:t> * </a:t>
            </a:r>
            <a:r>
              <a:rPr lang="en-US" dirty="0" err="1"/>
              <a:t>gl_Vertex</a:t>
            </a:r>
            <a:r>
              <a:rPr lang="en-US" dirty="0"/>
              <a:t>;</a:t>
            </a:r>
          </a:p>
          <a:p>
            <a:r>
              <a:rPr lang="en-US" dirty="0"/>
              <a:t>    vec4 </a:t>
            </a:r>
            <a:r>
              <a:rPr lang="en-US" dirty="0" err="1"/>
              <a:t>eyeLightPos</a:t>
            </a:r>
            <a:r>
              <a:rPr lang="en-US" dirty="0"/>
              <a:t> = </a:t>
            </a:r>
            <a:r>
              <a:rPr lang="en-US" dirty="0" err="1"/>
              <a:t>gl_LightSource</a:t>
            </a:r>
            <a:r>
              <a:rPr lang="en-US" dirty="0"/>
              <a:t>[0].position;</a:t>
            </a:r>
          </a:p>
          <a:p>
            <a:r>
              <a:rPr lang="en-US" dirty="0"/>
              <a:t>    N = normalize(</a:t>
            </a:r>
            <a:r>
              <a:rPr lang="en-US" dirty="0" err="1"/>
              <a:t>gl_NormalMatrix</a:t>
            </a:r>
            <a:r>
              <a:rPr lang="en-US" dirty="0"/>
              <a:t> * </a:t>
            </a:r>
            <a:r>
              <a:rPr lang="en-US" dirty="0" err="1"/>
              <a:t>gl_Normal</a:t>
            </a:r>
            <a:r>
              <a:rPr lang="en-US" dirty="0"/>
              <a:t>);</a:t>
            </a:r>
          </a:p>
          <a:p>
            <a:r>
              <a:rPr lang="en-US" dirty="0"/>
              <a:t>    L = normalize(eyeLightPos.xyz - eyePosition.xyz);</a:t>
            </a:r>
          </a:p>
          <a:p>
            <a:r>
              <a:rPr lang="en-US" dirty="0"/>
              <a:t>    E = -normalize(eyePosition.xyz);</a:t>
            </a:r>
          </a:p>
          <a:p>
            <a:r>
              <a:rPr lang="en-US" dirty="0"/>
              <a:t>    H = normalize(L + E);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/>
              <a:t>Fragment Shader for  Modified Phong Lighting I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4022725" y="24796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286000" y="1752600"/>
            <a:ext cx="45720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 varying vec3 N;</a:t>
            </a:r>
          </a:p>
          <a:p>
            <a:r>
              <a:rPr lang="en-US" dirty="0"/>
              <a:t> varying vec3 L;</a:t>
            </a:r>
          </a:p>
          <a:p>
            <a:r>
              <a:rPr lang="en-US" dirty="0"/>
              <a:t> varying vec3 E;</a:t>
            </a:r>
          </a:p>
          <a:p>
            <a:r>
              <a:rPr lang="en-US" dirty="0"/>
              <a:t> varying vec3 H;</a:t>
            </a:r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vec3 Normal = normalize(N);</a:t>
            </a:r>
          </a:p>
          <a:p>
            <a:r>
              <a:rPr lang="en-US" dirty="0"/>
              <a:t>     vec3 Light  = normalize(L);</a:t>
            </a:r>
          </a:p>
          <a:p>
            <a:r>
              <a:rPr lang="en-US" dirty="0"/>
              <a:t>     vec3 Eye    = normalize(E);</a:t>
            </a:r>
          </a:p>
          <a:p>
            <a:r>
              <a:rPr lang="en-US" dirty="0"/>
              <a:t>     vec3 Half   = normalize(H);</a:t>
            </a:r>
          </a:p>
        </p:txBody>
      </p:sp>
    </p:spTree>
    <p:extLst>
      <p:ext uri="{BB962C8B-B14F-4D97-AF65-F5344CB8AC3E}">
        <p14:creationId xmlns:p14="http://schemas.microsoft.com/office/powerpoint/2010/main" val="16650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/>
              <a:t>Fragment Shader for Modified Phong Lighting II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1208088" y="1600200"/>
            <a:ext cx="6013185" cy="31393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dirty="0"/>
              <a:t>   </a:t>
            </a:r>
            <a:r>
              <a:rPr lang="en-US" dirty="0" smtClean="0"/>
              <a:t> float </a:t>
            </a:r>
            <a:r>
              <a:rPr lang="en-US" dirty="0" err="1"/>
              <a:t>Kd</a:t>
            </a:r>
            <a:r>
              <a:rPr lang="en-US" dirty="0"/>
              <a:t> = max(dot(Normal, Light), 0.0);</a:t>
            </a:r>
          </a:p>
          <a:p>
            <a:r>
              <a:rPr lang="en-US" dirty="0"/>
              <a:t>    float Ks = </a:t>
            </a:r>
            <a:r>
              <a:rPr lang="en-US" dirty="0" err="1"/>
              <a:t>pow</a:t>
            </a:r>
            <a:r>
              <a:rPr lang="en-US" dirty="0"/>
              <a:t>(max(dot(Half, Normal), 0.0),</a:t>
            </a:r>
          </a:p>
          <a:p>
            <a:r>
              <a:rPr lang="en-US" dirty="0"/>
              <a:t>                 </a:t>
            </a:r>
            <a:r>
              <a:rPr lang="en-US" dirty="0" err="1"/>
              <a:t>gl_FrontMaterial.shininess</a:t>
            </a:r>
            <a:r>
              <a:rPr lang="en-US" dirty="0"/>
              <a:t>);</a:t>
            </a:r>
          </a:p>
          <a:p>
            <a:r>
              <a:rPr lang="en-US" dirty="0"/>
              <a:t>    float Ka = 0.0;</a:t>
            </a:r>
          </a:p>
          <a:p>
            <a:endParaRPr lang="en-US" dirty="0"/>
          </a:p>
          <a:p>
            <a:r>
              <a:rPr lang="en-US" dirty="0"/>
              <a:t>    vec4 diffuse  = </a:t>
            </a:r>
            <a:r>
              <a:rPr lang="en-US" dirty="0" err="1"/>
              <a:t>Kd</a:t>
            </a:r>
            <a:r>
              <a:rPr lang="en-US" dirty="0"/>
              <a:t> * </a:t>
            </a:r>
            <a:r>
              <a:rPr lang="en-US" dirty="0" err="1"/>
              <a:t>gl_FrontLightProduct</a:t>
            </a:r>
            <a:r>
              <a:rPr lang="en-US" dirty="0"/>
              <a:t>[0].diffuse;</a:t>
            </a:r>
          </a:p>
          <a:p>
            <a:r>
              <a:rPr lang="en-US" dirty="0"/>
              <a:t>    vec4 </a:t>
            </a:r>
            <a:r>
              <a:rPr lang="en-US" dirty="0" err="1"/>
              <a:t>specular</a:t>
            </a:r>
            <a:r>
              <a:rPr lang="en-US" dirty="0"/>
              <a:t> = Ks * </a:t>
            </a:r>
            <a:r>
              <a:rPr lang="en-US" dirty="0" err="1"/>
              <a:t>gl_FrontLightProduct</a:t>
            </a:r>
            <a:r>
              <a:rPr lang="en-US" dirty="0"/>
              <a:t>[0].</a:t>
            </a:r>
            <a:r>
              <a:rPr lang="en-US" dirty="0" err="1"/>
              <a:t>specular</a:t>
            </a:r>
            <a:r>
              <a:rPr lang="en-US" dirty="0"/>
              <a:t>;</a:t>
            </a:r>
          </a:p>
          <a:p>
            <a:r>
              <a:rPr lang="en-US" dirty="0"/>
              <a:t>    vec4 ambient  = Ka * </a:t>
            </a:r>
            <a:r>
              <a:rPr lang="en-US" dirty="0" err="1"/>
              <a:t>gl_FrontLightProduct</a:t>
            </a:r>
            <a:r>
              <a:rPr lang="en-US" dirty="0"/>
              <a:t>[0].ambient;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gl_FragColor</a:t>
            </a:r>
            <a:r>
              <a:rPr lang="en-US" dirty="0"/>
              <a:t> = ambient + diffuse + </a:t>
            </a:r>
            <a:r>
              <a:rPr lang="en-US" dirty="0" err="1"/>
              <a:t>specular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03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Freeform 11"/>
          <p:cNvSpPr>
            <a:spLocks/>
          </p:cNvSpPr>
          <p:nvPr/>
        </p:nvSpPr>
        <p:spPr bwMode="auto">
          <a:xfrm>
            <a:off x="838200" y="2133600"/>
            <a:ext cx="7162800" cy="1866900"/>
          </a:xfrm>
          <a:custGeom>
            <a:avLst/>
            <a:gdLst>
              <a:gd name="T0" fmla="*/ 0 w 4512"/>
              <a:gd name="T1" fmla="*/ 1866900 h 1176"/>
              <a:gd name="T2" fmla="*/ 1600200 w 4512"/>
              <a:gd name="T3" fmla="*/ 38100 h 1176"/>
              <a:gd name="T4" fmla="*/ 3733800 w 4512"/>
              <a:gd name="T5" fmla="*/ 1638300 h 1176"/>
              <a:gd name="T6" fmla="*/ 5791200 w 4512"/>
              <a:gd name="T7" fmla="*/ 1028700 h 1176"/>
              <a:gd name="T8" fmla="*/ 7162800 w 4512"/>
              <a:gd name="T9" fmla="*/ 1790700 h 1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2"/>
              <a:gd name="T16" fmla="*/ 0 h 1176"/>
              <a:gd name="T17" fmla="*/ 4512 w 4512"/>
              <a:gd name="T18" fmla="*/ 1176 h 11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2" h="1176">
                <a:moveTo>
                  <a:pt x="0" y="1176"/>
                </a:moveTo>
                <a:cubicBezTo>
                  <a:pt x="308" y="612"/>
                  <a:pt x="616" y="48"/>
                  <a:pt x="1008" y="24"/>
                </a:cubicBezTo>
                <a:cubicBezTo>
                  <a:pt x="1400" y="0"/>
                  <a:pt x="1912" y="928"/>
                  <a:pt x="2352" y="1032"/>
                </a:cubicBezTo>
                <a:cubicBezTo>
                  <a:pt x="2792" y="1136"/>
                  <a:pt x="3288" y="632"/>
                  <a:pt x="3648" y="648"/>
                </a:cubicBezTo>
                <a:cubicBezTo>
                  <a:pt x="4008" y="664"/>
                  <a:pt x="4260" y="896"/>
                  <a:pt x="4512" y="1128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with Curves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1295400" y="3352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5"/>
          <p:cNvSpPr>
            <a:spLocks noChangeArrowheads="1"/>
          </p:cNvSpPr>
          <p:nvPr/>
        </p:nvSpPr>
        <p:spPr bwMode="auto">
          <a:xfrm>
            <a:off x="1981200" y="2590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6"/>
          <p:cNvSpPr>
            <a:spLocks noChangeArrowheads="1"/>
          </p:cNvSpPr>
          <p:nvPr/>
        </p:nvSpPr>
        <p:spPr bwMode="auto">
          <a:xfrm>
            <a:off x="4038600" y="3429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5181600" y="3276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8"/>
          <p:cNvSpPr>
            <a:spLocks noChangeArrowheads="1"/>
          </p:cNvSpPr>
          <p:nvPr/>
        </p:nvSpPr>
        <p:spPr bwMode="auto">
          <a:xfrm>
            <a:off x="7924800" y="3810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H="1" flipV="1">
            <a:off x="1447800" y="3581400"/>
            <a:ext cx="8382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 flipV="1">
            <a:off x="2057400" y="2743200"/>
            <a:ext cx="38100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295400" y="50292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data points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 flipV="1">
            <a:off x="4572000" y="3810000"/>
            <a:ext cx="2286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352800" y="5410200"/>
            <a:ext cx="29321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approximating curve</a:t>
            </a: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 flipV="1">
            <a:off x="6096000" y="3429000"/>
            <a:ext cx="457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072063" y="4648200"/>
            <a:ext cx="32718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interpolating data point</a:t>
            </a:r>
          </a:p>
        </p:txBody>
      </p:sp>
    </p:spTree>
    <p:extLst>
      <p:ext uri="{BB962C8B-B14F-4D97-AF65-F5344CB8AC3E}">
        <p14:creationId xmlns:p14="http://schemas.microsoft.com/office/powerpoint/2010/main" val="9919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Parametric Surfaces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Surfaces require 2 parameters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charset="0"/>
              </a:rPr>
              <a:t>                x=x(</a:t>
            </a:r>
            <a:r>
              <a:rPr lang="en-US" dirty="0" err="1" smtClean="0">
                <a:latin typeface="Times New Roman" charset="0"/>
              </a:rPr>
              <a:t>u,v</a:t>
            </a:r>
            <a:r>
              <a:rPr lang="en-US" dirty="0" smtClean="0">
                <a:latin typeface="Times New Roman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charset="0"/>
              </a:rPr>
              <a:t>                y=y(</a:t>
            </a:r>
            <a:r>
              <a:rPr lang="en-US" dirty="0" err="1" smtClean="0">
                <a:latin typeface="Times New Roman" charset="0"/>
              </a:rPr>
              <a:t>u,v</a:t>
            </a:r>
            <a:r>
              <a:rPr lang="en-US" dirty="0" smtClean="0">
                <a:latin typeface="Times New Roman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charset="0"/>
              </a:rPr>
              <a:t>                z=z(</a:t>
            </a:r>
            <a:r>
              <a:rPr lang="en-US" dirty="0" err="1" smtClean="0">
                <a:latin typeface="Times New Roman" charset="0"/>
              </a:rPr>
              <a:t>u,v</a:t>
            </a:r>
            <a:r>
              <a:rPr lang="en-US" dirty="0" smtClean="0">
                <a:latin typeface="Times New Roman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Times New Roman" charset="0"/>
              </a:rPr>
              <a:t>   p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dirty="0" err="1" smtClean="0">
                <a:latin typeface="Times New Roman" charset="0"/>
              </a:rPr>
              <a:t>u,v</a:t>
            </a:r>
            <a:r>
              <a:rPr lang="en-US" dirty="0" smtClean="0">
                <a:latin typeface="Times New Roman" charset="0"/>
              </a:rPr>
              <a:t>) = [x(</a:t>
            </a:r>
            <a:r>
              <a:rPr lang="en-US" dirty="0" err="1" smtClean="0">
                <a:latin typeface="Times New Roman" charset="0"/>
              </a:rPr>
              <a:t>u,v</a:t>
            </a:r>
            <a:r>
              <a:rPr lang="en-US" dirty="0" smtClean="0">
                <a:latin typeface="Times New Roman" charset="0"/>
              </a:rPr>
              <a:t>), y(</a:t>
            </a:r>
            <a:r>
              <a:rPr lang="en-US" dirty="0" err="1" smtClean="0">
                <a:latin typeface="Times New Roman" charset="0"/>
              </a:rPr>
              <a:t>u,v</a:t>
            </a:r>
            <a:r>
              <a:rPr lang="en-US" dirty="0" smtClean="0">
                <a:latin typeface="Times New Roman" charset="0"/>
              </a:rPr>
              <a:t>), z(</a:t>
            </a:r>
            <a:r>
              <a:rPr lang="en-US" dirty="0" err="1" smtClean="0">
                <a:latin typeface="Times New Roman" charset="0"/>
              </a:rPr>
              <a:t>u,v</a:t>
            </a:r>
            <a:r>
              <a:rPr lang="en-US" dirty="0" smtClean="0">
                <a:latin typeface="Times New Roman" charset="0"/>
              </a:rPr>
              <a:t>)]</a:t>
            </a:r>
            <a:r>
              <a:rPr lang="en-US" baseline="30000" dirty="0" smtClean="0">
                <a:latin typeface="Times New Roman" charset="0"/>
              </a:rPr>
              <a:t>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Want same properties as curves: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Smoothness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Differentiability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Ease of evaluation</a:t>
            </a:r>
          </a:p>
        </p:txBody>
      </p:sp>
      <p:sp>
        <p:nvSpPr>
          <p:cNvPr id="26630" name="Line 4"/>
          <p:cNvSpPr>
            <a:spLocks noChangeShapeType="1"/>
          </p:cNvSpPr>
          <p:nvPr/>
        </p:nvSpPr>
        <p:spPr bwMode="auto">
          <a:xfrm>
            <a:off x="7010400" y="3352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6631" name="Line 5"/>
          <p:cNvSpPr>
            <a:spLocks noChangeShapeType="1"/>
          </p:cNvSpPr>
          <p:nvPr/>
        </p:nvSpPr>
        <p:spPr bwMode="auto">
          <a:xfrm flipV="1">
            <a:off x="7010400" y="20574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6632" name="Line 6"/>
          <p:cNvSpPr>
            <a:spLocks noChangeShapeType="1"/>
          </p:cNvSpPr>
          <p:nvPr/>
        </p:nvSpPr>
        <p:spPr bwMode="auto">
          <a:xfrm flipH="1">
            <a:off x="6477000" y="33528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703495" name="AutoShape 7"/>
          <p:cNvSpPr>
            <a:spLocks noChangeArrowheads="1"/>
          </p:cNvSpPr>
          <p:nvPr/>
        </p:nvSpPr>
        <p:spPr bwMode="auto">
          <a:xfrm rot="1389952">
            <a:off x="7010400" y="2514600"/>
            <a:ext cx="1066800" cy="1143000"/>
          </a:xfrm>
          <a:prstGeom prst="flowChartPunchedTape">
            <a:avLst/>
          </a:pr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8"/>
          <p:cNvSpPr txBox="1">
            <a:spLocks noChangeArrowheads="1"/>
          </p:cNvSpPr>
          <p:nvPr/>
        </p:nvSpPr>
        <p:spPr bwMode="auto">
          <a:xfrm>
            <a:off x="7985125" y="32416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6635" name="Text Box 9"/>
          <p:cNvSpPr txBox="1">
            <a:spLocks noChangeArrowheads="1"/>
          </p:cNvSpPr>
          <p:nvPr/>
        </p:nvSpPr>
        <p:spPr bwMode="auto">
          <a:xfrm>
            <a:off x="6613525" y="19462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6636" name="Text Box 10"/>
          <p:cNvSpPr txBox="1">
            <a:spLocks noChangeArrowheads="1"/>
          </p:cNvSpPr>
          <p:nvPr/>
        </p:nvSpPr>
        <p:spPr bwMode="auto">
          <a:xfrm>
            <a:off x="6470650" y="3622675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6637" name="Text Box 11"/>
          <p:cNvSpPr txBox="1">
            <a:spLocks noChangeArrowheads="1"/>
          </p:cNvSpPr>
          <p:nvPr/>
        </p:nvSpPr>
        <p:spPr bwMode="auto">
          <a:xfrm>
            <a:off x="6858000" y="3581400"/>
            <a:ext cx="904875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300" b="1"/>
              <a:t>p</a:t>
            </a:r>
            <a:r>
              <a:rPr lang="en-US" sz="2300"/>
              <a:t>(u,0)</a:t>
            </a:r>
          </a:p>
        </p:txBody>
      </p:sp>
      <p:sp>
        <p:nvSpPr>
          <p:cNvPr id="26638" name="Text Box 12"/>
          <p:cNvSpPr txBox="1">
            <a:spLocks noChangeArrowheads="1"/>
          </p:cNvSpPr>
          <p:nvPr/>
        </p:nvSpPr>
        <p:spPr bwMode="auto">
          <a:xfrm>
            <a:off x="8237538" y="2819400"/>
            <a:ext cx="904875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300" b="1"/>
              <a:t>p</a:t>
            </a:r>
            <a:r>
              <a:rPr lang="en-US" sz="2300"/>
              <a:t>(1,v)</a:t>
            </a:r>
          </a:p>
        </p:txBody>
      </p:sp>
      <p:sp>
        <p:nvSpPr>
          <p:cNvPr id="26639" name="Text Box 13"/>
          <p:cNvSpPr txBox="1">
            <a:spLocks noChangeArrowheads="1"/>
          </p:cNvSpPr>
          <p:nvPr/>
        </p:nvSpPr>
        <p:spPr bwMode="auto">
          <a:xfrm>
            <a:off x="6096000" y="2667000"/>
            <a:ext cx="904875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300" b="1"/>
              <a:t>p</a:t>
            </a:r>
            <a:r>
              <a:rPr lang="en-US" sz="2300"/>
              <a:t>(0,v)</a:t>
            </a:r>
          </a:p>
        </p:txBody>
      </p:sp>
      <p:sp>
        <p:nvSpPr>
          <p:cNvPr id="26640" name="Text Box 14"/>
          <p:cNvSpPr txBox="1">
            <a:spLocks noChangeArrowheads="1"/>
          </p:cNvSpPr>
          <p:nvPr/>
        </p:nvSpPr>
        <p:spPr bwMode="auto">
          <a:xfrm>
            <a:off x="7315200" y="2057400"/>
            <a:ext cx="904875" cy="44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300" b="1"/>
              <a:t>p</a:t>
            </a:r>
            <a:r>
              <a:rPr lang="en-US" sz="2300"/>
              <a:t>(u,1)</a:t>
            </a:r>
          </a:p>
        </p:txBody>
      </p:sp>
    </p:spTree>
    <p:extLst>
      <p:ext uri="{BB962C8B-B14F-4D97-AF65-F5344CB8AC3E}">
        <p14:creationId xmlns:p14="http://schemas.microsoft.com/office/powerpoint/2010/main" val="19816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Cubic Parametric Polynomials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N=M=L=3, gives balance between ease of evaluation and flexibility in design</a:t>
            </a:r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en-US" sz="2700" dirty="0" smtClean="0"/>
              <a:t>Four coefficients to determine for each of </a:t>
            </a:r>
            <a:r>
              <a:rPr lang="en-US" sz="2700" dirty="0" smtClean="0">
                <a:latin typeface="Times New Roman" charset="0"/>
              </a:rPr>
              <a:t>x, y</a:t>
            </a:r>
            <a:r>
              <a:rPr lang="en-US" sz="2700" dirty="0" smtClean="0"/>
              <a:t> and </a:t>
            </a:r>
            <a:r>
              <a:rPr lang="en-US" sz="2700" dirty="0" smtClean="0">
                <a:latin typeface="Times New Roman" charset="0"/>
              </a:rPr>
              <a:t>z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Seek four independent conditions for various values of u resulting in 4 equations in 4 unknowns for each</a:t>
            </a:r>
            <a:r>
              <a:rPr lang="en-US" sz="2700" dirty="0" smtClean="0">
                <a:latin typeface="Times New Roman" charset="0"/>
              </a:rPr>
              <a:t> </a:t>
            </a:r>
            <a:r>
              <a:rPr lang="en-US" sz="2700" dirty="0" smtClean="0"/>
              <a:t>of</a:t>
            </a:r>
            <a:r>
              <a:rPr lang="en-US" sz="2700" dirty="0" smtClean="0">
                <a:latin typeface="Times New Roman" charset="0"/>
              </a:rPr>
              <a:t> x, y </a:t>
            </a:r>
            <a:r>
              <a:rPr lang="en-US" sz="2700" dirty="0" smtClean="0"/>
              <a:t>and</a:t>
            </a:r>
            <a:r>
              <a:rPr lang="en-US" sz="2700" dirty="0" smtClean="0">
                <a:latin typeface="Times New Roman" charset="0"/>
              </a:rPr>
              <a:t> z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Conditions are a mixture of continuity requirements at the join points and conditions for fitting the data </a:t>
            </a: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3308350" y="2133600"/>
          <a:ext cx="24066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914400" imgH="431640" progId="Equation.3">
                  <p:embed/>
                </p:oleObj>
              </mc:Choice>
              <mc:Fallback>
                <p:oleObj name="Equation" r:id="rId3" imgW="914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133600"/>
                        <a:ext cx="2406650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3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Line 6"/>
          <p:cNvSpPr>
            <a:spLocks noChangeShapeType="1"/>
          </p:cNvSpPr>
          <p:nvPr/>
        </p:nvSpPr>
        <p:spPr bwMode="auto">
          <a:xfrm flipH="1" flipV="1">
            <a:off x="4191000" y="1905000"/>
            <a:ext cx="1981200" cy="2209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2667000" y="1981200"/>
            <a:ext cx="685800" cy="2209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Hermite Form</a:t>
            </a:r>
          </a:p>
        </p:txBody>
      </p:sp>
      <p:sp>
        <p:nvSpPr>
          <p:cNvPr id="28679" name="Freeform 4"/>
          <p:cNvSpPr>
            <a:spLocks/>
          </p:cNvSpPr>
          <p:nvPr/>
        </p:nvSpPr>
        <p:spPr bwMode="auto">
          <a:xfrm>
            <a:off x="2667000" y="2057400"/>
            <a:ext cx="3505200" cy="2146300"/>
          </a:xfrm>
          <a:custGeom>
            <a:avLst/>
            <a:gdLst>
              <a:gd name="T0" fmla="*/ 0 w 1728"/>
              <a:gd name="T1" fmla="*/ 1352 h 1352"/>
              <a:gd name="T2" fmla="*/ 576 w 1728"/>
              <a:gd name="T3" fmla="*/ 8 h 1352"/>
              <a:gd name="T4" fmla="*/ 1728 w 1728"/>
              <a:gd name="T5" fmla="*/ 1304 h 1352"/>
              <a:gd name="T6" fmla="*/ 0 60000 65536"/>
              <a:gd name="T7" fmla="*/ 0 60000 65536"/>
              <a:gd name="T8" fmla="*/ 0 60000 65536"/>
              <a:gd name="T9" fmla="*/ 0 w 1728"/>
              <a:gd name="T10" fmla="*/ 0 h 1352"/>
              <a:gd name="T11" fmla="*/ 1728 w 1728"/>
              <a:gd name="T12" fmla="*/ 1352 h 1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352">
                <a:moveTo>
                  <a:pt x="0" y="1352"/>
                </a:moveTo>
                <a:cubicBezTo>
                  <a:pt x="144" y="684"/>
                  <a:pt x="288" y="16"/>
                  <a:pt x="576" y="8"/>
                </a:cubicBezTo>
                <a:cubicBezTo>
                  <a:pt x="864" y="0"/>
                  <a:pt x="1296" y="652"/>
                  <a:pt x="1728" y="130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2590800" y="4114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6096000" y="4038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1828800" y="4038600"/>
            <a:ext cx="692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p(0)</a:t>
            </a: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692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p(1)</a:t>
            </a: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2387600" y="1981200"/>
            <a:ext cx="793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p’(0)</a:t>
            </a:r>
          </a:p>
        </p:txBody>
      </p:sp>
      <p:sp>
        <p:nvSpPr>
          <p:cNvPr id="28685" name="Text Box 12"/>
          <p:cNvSpPr txBox="1">
            <a:spLocks noChangeArrowheads="1"/>
          </p:cNvSpPr>
          <p:nvPr/>
        </p:nvSpPr>
        <p:spPr bwMode="auto">
          <a:xfrm>
            <a:off x="4749800" y="1905000"/>
            <a:ext cx="793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p’(1)</a:t>
            </a:r>
          </a:p>
        </p:txBody>
      </p: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1905000" y="4648200"/>
            <a:ext cx="483393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Use two interpolating conditions and</a:t>
            </a:r>
          </a:p>
          <a:p>
            <a:r>
              <a:rPr lang="en-US"/>
              <a:t>two derivative conditions per segment</a:t>
            </a:r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1905000" y="5562600"/>
            <a:ext cx="483393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Ensures continuity and first derivative</a:t>
            </a:r>
          </a:p>
          <a:p>
            <a:r>
              <a:rPr lang="en-US"/>
              <a:t>continuity between segments</a:t>
            </a:r>
          </a:p>
        </p:txBody>
      </p:sp>
    </p:spTree>
    <p:extLst>
      <p:ext uri="{BB962C8B-B14F-4D97-AF65-F5344CB8AC3E}">
        <p14:creationId xmlns:p14="http://schemas.microsoft.com/office/powerpoint/2010/main" val="10755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Graphics Pipeline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Process objects one at a time in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order </a:t>
            </a:r>
            <a:r>
              <a:rPr lang="en-US" dirty="0"/>
              <a:t>they are </a:t>
            </a:r>
            <a:r>
              <a:rPr lang="en-US" dirty="0" smtClean="0"/>
              <a:t>generated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Can consider only local lighting</a:t>
            </a:r>
          </a:p>
          <a:p>
            <a:pPr>
              <a:lnSpc>
                <a:spcPct val="90000"/>
              </a:lnSpc>
            </a:pPr>
            <a:r>
              <a:rPr lang="en-US" b="1" dirty="0"/>
              <a:t>Pipeline </a:t>
            </a:r>
            <a:r>
              <a:rPr lang="en-US" dirty="0"/>
              <a:t>architecture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All </a:t>
            </a:r>
            <a:r>
              <a:rPr lang="en-US" dirty="0"/>
              <a:t>steps can be implemented in hardware on the graphics card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57200" y="4191000"/>
            <a:ext cx="15351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>
                <a:latin typeface="Times New Roman" charset="0"/>
              </a:rPr>
              <a:t>application</a:t>
            </a:r>
          </a:p>
          <a:p>
            <a:r>
              <a:rPr lang="en-US">
                <a:latin typeface="Times New Roman" charset="0"/>
              </a:rPr>
              <a:t> program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543800" y="4343400"/>
            <a:ext cx="1063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>
                <a:latin typeface="Times New Roman" charset="0"/>
              </a:rPr>
              <a:t>display</a:t>
            </a:r>
          </a:p>
        </p:txBody>
      </p:sp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687762"/>
            <a:ext cx="8153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20482" name="Picture 2" descr="Picture of Alaska Pipe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524000"/>
            <a:ext cx="111760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39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Equations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6270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Interpolating conditions are the same at ends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2832100" y="2362200"/>
            <a:ext cx="30289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p(0) = p</a:t>
            </a:r>
            <a:r>
              <a:rPr lang="en-US" baseline="-25000"/>
              <a:t>0 </a:t>
            </a:r>
            <a:r>
              <a:rPr lang="en-US"/>
              <a:t>= c</a:t>
            </a:r>
            <a:r>
              <a:rPr lang="en-US" baseline="-25000"/>
              <a:t>0</a:t>
            </a:r>
          </a:p>
          <a:p>
            <a:r>
              <a:rPr lang="en-US"/>
              <a:t>p(1) = p</a:t>
            </a:r>
            <a:r>
              <a:rPr lang="en-US" baseline="-25000"/>
              <a:t>3 </a:t>
            </a:r>
            <a:r>
              <a:rPr lang="en-US"/>
              <a:t>= c</a:t>
            </a:r>
            <a:r>
              <a:rPr lang="en-US" baseline="-25000"/>
              <a:t>0</a:t>
            </a:r>
            <a:r>
              <a:rPr lang="en-US"/>
              <a:t>+c</a:t>
            </a:r>
            <a:r>
              <a:rPr lang="en-US" baseline="-25000"/>
              <a:t>1</a:t>
            </a:r>
            <a:r>
              <a:rPr lang="en-US"/>
              <a:t>+c</a:t>
            </a:r>
            <a:r>
              <a:rPr lang="en-US" baseline="-25000"/>
              <a:t>2</a:t>
            </a:r>
            <a:r>
              <a:rPr lang="en-US"/>
              <a:t>+c</a:t>
            </a:r>
            <a:r>
              <a:rPr lang="en-US" baseline="-25000"/>
              <a:t>3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066800" y="3505200"/>
            <a:ext cx="58404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Differentiating we find p’(u) = c</a:t>
            </a:r>
            <a:r>
              <a:rPr lang="en-US" baseline="-25000"/>
              <a:t>1</a:t>
            </a:r>
            <a:r>
              <a:rPr lang="en-US"/>
              <a:t>+2uc</a:t>
            </a:r>
            <a:r>
              <a:rPr lang="en-US" baseline="-25000"/>
              <a:t>2</a:t>
            </a:r>
            <a:r>
              <a:rPr lang="en-US"/>
              <a:t>+3u</a:t>
            </a:r>
            <a:r>
              <a:rPr lang="en-US" baseline="30000"/>
              <a:t>2</a:t>
            </a:r>
            <a:r>
              <a:rPr lang="en-US"/>
              <a:t>c</a:t>
            </a:r>
            <a:r>
              <a:rPr lang="en-US" baseline="-25000"/>
              <a:t>3</a:t>
            </a:r>
            <a:r>
              <a:rPr lang="en-US"/>
              <a:t> 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1143000" y="4114800"/>
            <a:ext cx="3133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Evaluating at end points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590800" y="4648200"/>
            <a:ext cx="3128963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p’(0) = p’</a:t>
            </a:r>
            <a:r>
              <a:rPr lang="en-US" baseline="-25000"/>
              <a:t>0 </a:t>
            </a:r>
            <a:r>
              <a:rPr lang="en-US"/>
              <a:t>= c</a:t>
            </a:r>
            <a:r>
              <a:rPr lang="en-US" baseline="-25000"/>
              <a:t>1</a:t>
            </a:r>
          </a:p>
          <a:p>
            <a:r>
              <a:rPr lang="en-US"/>
              <a:t>p’(1) = p’</a:t>
            </a:r>
            <a:r>
              <a:rPr lang="en-US" baseline="-25000"/>
              <a:t>3 </a:t>
            </a:r>
            <a:r>
              <a:rPr lang="en-US"/>
              <a:t>= c</a:t>
            </a:r>
            <a:r>
              <a:rPr lang="en-US" baseline="-25000"/>
              <a:t>1</a:t>
            </a:r>
            <a:r>
              <a:rPr lang="en-US"/>
              <a:t>+2c</a:t>
            </a:r>
            <a:r>
              <a:rPr lang="en-US" baseline="-25000"/>
              <a:t>2</a:t>
            </a:r>
            <a:r>
              <a:rPr lang="en-US"/>
              <a:t>+3c</a:t>
            </a:r>
            <a:r>
              <a:rPr lang="en-US" baseline="-25000"/>
              <a:t>3</a:t>
            </a:r>
          </a:p>
          <a:p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32594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Form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438400" y="1600200"/>
          <a:ext cx="340995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1638000" imgH="939600" progId="Equation.3">
                  <p:embed/>
                </p:oleObj>
              </mc:Choice>
              <mc:Fallback>
                <p:oleObj name="Equation" r:id="rId3" imgW="16380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00200"/>
                        <a:ext cx="340995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762000" y="3581400"/>
            <a:ext cx="72437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Solving, we find </a:t>
            </a:r>
            <a:r>
              <a:rPr lang="en-US" b="1"/>
              <a:t>c</a:t>
            </a:r>
            <a:r>
              <a:rPr lang="en-US"/>
              <a:t>=</a:t>
            </a:r>
            <a:r>
              <a:rPr lang="en-US" b="1"/>
              <a:t>M</a:t>
            </a:r>
            <a:r>
              <a:rPr lang="en-US" i="1" baseline="-25000"/>
              <a:t>H</a:t>
            </a:r>
            <a:r>
              <a:rPr lang="en-US" b="1"/>
              <a:t>q</a:t>
            </a:r>
            <a:r>
              <a:rPr lang="en-US"/>
              <a:t> where </a:t>
            </a:r>
            <a:r>
              <a:rPr lang="en-US" b="1"/>
              <a:t>M</a:t>
            </a:r>
            <a:r>
              <a:rPr lang="en-US" i="1" baseline="-25000"/>
              <a:t>H </a:t>
            </a:r>
            <a:r>
              <a:rPr lang="en-US"/>
              <a:t>is the Hermite matrix 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362200" y="4222750"/>
          <a:ext cx="3657600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1765080" imgH="914400" progId="Equation.3">
                  <p:embed/>
                </p:oleObj>
              </mc:Choice>
              <mc:Fallback>
                <p:oleObj name="Equation" r:id="rId5" imgW="17650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22750"/>
                        <a:ext cx="3657600" cy="189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6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Bezier: Approximating Derivatives</a:t>
            </a:r>
          </a:p>
        </p:txBody>
      </p:sp>
      <p:sp>
        <p:nvSpPr>
          <p:cNvPr id="18439" name="Freeform 5"/>
          <p:cNvSpPr>
            <a:spLocks/>
          </p:cNvSpPr>
          <p:nvPr/>
        </p:nvSpPr>
        <p:spPr bwMode="auto">
          <a:xfrm>
            <a:off x="2514600" y="2438400"/>
            <a:ext cx="4191000" cy="3225800"/>
          </a:xfrm>
          <a:custGeom>
            <a:avLst/>
            <a:gdLst>
              <a:gd name="T0" fmla="*/ 0 w 2640"/>
              <a:gd name="T1" fmla="*/ 1936 h 2032"/>
              <a:gd name="T2" fmla="*/ 1248 w 2640"/>
              <a:gd name="T3" fmla="*/ 16 h 2032"/>
              <a:gd name="T4" fmla="*/ 2640 w 2640"/>
              <a:gd name="T5" fmla="*/ 2032 h 2032"/>
              <a:gd name="T6" fmla="*/ 0 60000 65536"/>
              <a:gd name="T7" fmla="*/ 0 60000 65536"/>
              <a:gd name="T8" fmla="*/ 0 60000 65536"/>
              <a:gd name="T9" fmla="*/ 0 w 2640"/>
              <a:gd name="T10" fmla="*/ 0 h 2032"/>
              <a:gd name="T11" fmla="*/ 2640 w 2640"/>
              <a:gd name="T12" fmla="*/ 2032 h 20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2032">
                <a:moveTo>
                  <a:pt x="0" y="1936"/>
                </a:moveTo>
                <a:cubicBezTo>
                  <a:pt x="404" y="968"/>
                  <a:pt x="808" y="0"/>
                  <a:pt x="1248" y="16"/>
                </a:cubicBezTo>
                <a:cubicBezTo>
                  <a:pt x="1688" y="32"/>
                  <a:pt x="2164" y="1032"/>
                  <a:pt x="2640" y="203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6629400" y="5562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105400" y="1981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3657600" y="1981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flipV="1">
            <a:off x="2514600" y="2133600"/>
            <a:ext cx="1219200" cy="342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H="1" flipV="1">
            <a:off x="5181600" y="2133600"/>
            <a:ext cx="8382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1905000" y="54864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3810000" y="16764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5334000" y="16002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781800" y="54102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3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609600" y="2286000"/>
            <a:ext cx="2476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located at u=1/3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638800" y="2209800"/>
            <a:ext cx="2476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 located at u=2/3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835025" y="3276600"/>
          <a:ext cx="20621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888840" imgH="406080" progId="Equation.3">
                  <p:embed/>
                </p:oleObj>
              </mc:Choice>
              <mc:Fallback>
                <p:oleObj name="Equation" r:id="rId3" imgW="888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3276600"/>
                        <a:ext cx="2062163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6335713" y="3276600"/>
          <a:ext cx="20335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876240" imgH="406080" progId="Equation.3">
                  <p:embed/>
                </p:oleObj>
              </mc:Choice>
              <mc:Fallback>
                <p:oleObj name="Equation" r:id="rId5" imgW="8762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3" y="3276600"/>
                        <a:ext cx="2033587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 Box 22"/>
          <p:cNvSpPr txBox="1">
            <a:spLocks noChangeArrowheads="1"/>
          </p:cNvSpPr>
          <p:nvPr/>
        </p:nvSpPr>
        <p:spPr bwMode="auto">
          <a:xfrm>
            <a:off x="482600" y="4876800"/>
            <a:ext cx="1512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slope p’(0)</a:t>
            </a:r>
          </a:p>
        </p:txBody>
      </p:sp>
      <p:sp>
        <p:nvSpPr>
          <p:cNvPr id="18452" name="Line 23"/>
          <p:cNvSpPr>
            <a:spLocks noChangeShapeType="1"/>
          </p:cNvSpPr>
          <p:nvPr/>
        </p:nvSpPr>
        <p:spPr bwMode="auto">
          <a:xfrm>
            <a:off x="1981200" y="5029200"/>
            <a:ext cx="5334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53" name="Text Box 24"/>
          <p:cNvSpPr txBox="1">
            <a:spLocks noChangeArrowheads="1"/>
          </p:cNvSpPr>
          <p:nvPr/>
        </p:nvSpPr>
        <p:spPr bwMode="auto">
          <a:xfrm>
            <a:off x="7086600" y="4800600"/>
            <a:ext cx="1512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slope p’(1)</a:t>
            </a:r>
          </a:p>
        </p:txBody>
      </p:sp>
      <p:sp>
        <p:nvSpPr>
          <p:cNvPr id="18454" name="Line 25"/>
          <p:cNvSpPr>
            <a:spLocks noChangeShapeType="1"/>
          </p:cNvSpPr>
          <p:nvPr/>
        </p:nvSpPr>
        <p:spPr bwMode="auto">
          <a:xfrm flipH="1">
            <a:off x="6629400" y="5105400"/>
            <a:ext cx="533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55" name="Text Box 26"/>
          <p:cNvSpPr txBox="1">
            <a:spLocks noChangeArrowheads="1"/>
          </p:cNvSpPr>
          <p:nvPr/>
        </p:nvSpPr>
        <p:spPr bwMode="auto">
          <a:xfrm>
            <a:off x="4175125" y="56038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18456" name="Line 27"/>
          <p:cNvSpPr>
            <a:spLocks noChangeShapeType="1"/>
          </p:cNvSpPr>
          <p:nvPr/>
        </p:nvSpPr>
        <p:spPr bwMode="auto">
          <a:xfrm>
            <a:off x="4495800" y="5867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8457" name="Oval 6"/>
          <p:cNvSpPr>
            <a:spLocks noChangeArrowheads="1"/>
          </p:cNvSpPr>
          <p:nvPr/>
        </p:nvSpPr>
        <p:spPr bwMode="auto">
          <a:xfrm>
            <a:off x="2438400" y="5486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Equations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971800" y="2209800"/>
            <a:ext cx="30289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p(0) = p</a:t>
            </a:r>
            <a:r>
              <a:rPr lang="en-US" baseline="-25000"/>
              <a:t>0 </a:t>
            </a:r>
            <a:r>
              <a:rPr lang="en-US"/>
              <a:t>= c</a:t>
            </a:r>
            <a:r>
              <a:rPr lang="en-US" baseline="-25000"/>
              <a:t>0</a:t>
            </a:r>
          </a:p>
          <a:p>
            <a:r>
              <a:rPr lang="en-US"/>
              <a:t>p(1) = p</a:t>
            </a:r>
            <a:r>
              <a:rPr lang="en-US" baseline="-25000"/>
              <a:t>3 </a:t>
            </a:r>
            <a:r>
              <a:rPr lang="en-US"/>
              <a:t>= c</a:t>
            </a:r>
            <a:r>
              <a:rPr lang="en-US" baseline="-25000"/>
              <a:t>0</a:t>
            </a:r>
            <a:r>
              <a:rPr lang="en-US"/>
              <a:t>+c</a:t>
            </a:r>
            <a:r>
              <a:rPr lang="en-US" baseline="-25000"/>
              <a:t>1</a:t>
            </a:r>
            <a:r>
              <a:rPr lang="en-US"/>
              <a:t>+c</a:t>
            </a:r>
            <a:r>
              <a:rPr lang="en-US" baseline="-25000"/>
              <a:t>2</a:t>
            </a:r>
            <a:r>
              <a:rPr lang="en-US"/>
              <a:t>+c</a:t>
            </a:r>
            <a:r>
              <a:rPr lang="en-US" baseline="-25000"/>
              <a:t>3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057400" y="3657600"/>
            <a:ext cx="430371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r>
              <a:rPr lang="en-US"/>
              <a:t>p’(0) = 3(p</a:t>
            </a:r>
            <a:r>
              <a:rPr lang="en-US" baseline="-25000"/>
              <a:t>1</a:t>
            </a:r>
            <a:r>
              <a:rPr lang="en-US"/>
              <a:t>-</a:t>
            </a:r>
            <a:r>
              <a:rPr lang="en-US" baseline="-25000"/>
              <a:t> </a:t>
            </a:r>
            <a:r>
              <a:rPr lang="en-US"/>
              <a:t>p</a:t>
            </a:r>
            <a:r>
              <a:rPr lang="en-US" baseline="-25000"/>
              <a:t>0</a:t>
            </a:r>
            <a:r>
              <a:rPr lang="en-US"/>
              <a:t>) = c</a:t>
            </a:r>
            <a:r>
              <a:rPr lang="en-US" baseline="-25000"/>
              <a:t>0</a:t>
            </a:r>
            <a:endParaRPr lang="en-US"/>
          </a:p>
          <a:p>
            <a:r>
              <a:rPr lang="en-US"/>
              <a:t>p’(1) = 3(p</a:t>
            </a:r>
            <a:r>
              <a:rPr lang="en-US" baseline="-25000"/>
              <a:t>3</a:t>
            </a:r>
            <a:r>
              <a:rPr lang="en-US"/>
              <a:t>-</a:t>
            </a:r>
            <a:r>
              <a:rPr lang="en-US" baseline="-25000"/>
              <a:t> </a:t>
            </a:r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) = c</a:t>
            </a:r>
            <a:r>
              <a:rPr lang="en-US" baseline="-25000"/>
              <a:t>1</a:t>
            </a:r>
            <a:r>
              <a:rPr lang="en-US"/>
              <a:t>+2c</a:t>
            </a:r>
            <a:r>
              <a:rPr lang="en-US" baseline="-25000"/>
              <a:t>2</a:t>
            </a:r>
            <a:r>
              <a:rPr lang="en-US"/>
              <a:t>+3c</a:t>
            </a:r>
            <a:r>
              <a:rPr lang="en-US" baseline="-25000"/>
              <a:t>3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822325" y="1674813"/>
            <a:ext cx="5186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Interpolating conditions are the same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838200" y="3124200"/>
            <a:ext cx="4984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Approximating derivative conditions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838200" y="4800600"/>
            <a:ext cx="48688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Solve four linear equations for </a:t>
            </a:r>
            <a:r>
              <a:rPr lang="en-US" b="1"/>
              <a:t>c</a:t>
            </a:r>
            <a:r>
              <a:rPr lang="en-US"/>
              <a:t>=</a:t>
            </a:r>
            <a:r>
              <a:rPr lang="en-US" b="1"/>
              <a:t>M</a:t>
            </a:r>
            <a:r>
              <a:rPr lang="en-US" i="1" baseline="-25000"/>
              <a:t>B</a:t>
            </a:r>
            <a:r>
              <a:rPr lang="en-US" b="1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0345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Bezier Matrix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514600" y="1828800"/>
          <a:ext cx="3733800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1650960" imgH="914400" progId="Equation.3">
                  <p:embed/>
                </p:oleObj>
              </mc:Choice>
              <mc:Fallback>
                <p:oleObj name="Equation" r:id="rId3" imgW="16509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733800" cy="206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286000" y="4495800"/>
            <a:ext cx="4114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r>
              <a:rPr lang="en-US" sz="2800"/>
              <a:t>p(u) = </a:t>
            </a:r>
            <a:r>
              <a:rPr lang="en-US" sz="2800" b="1"/>
              <a:t>u</a:t>
            </a:r>
            <a:r>
              <a:rPr lang="en-US" sz="2800" baseline="30000"/>
              <a:t>T</a:t>
            </a:r>
            <a:r>
              <a:rPr lang="en-US" sz="2800" b="1"/>
              <a:t>M</a:t>
            </a:r>
            <a:r>
              <a:rPr lang="en-US" sz="2800" i="1" baseline="-25000"/>
              <a:t>B</a:t>
            </a:r>
            <a:r>
              <a:rPr lang="en-US" sz="2800" b="1"/>
              <a:t>p </a:t>
            </a:r>
            <a:r>
              <a:rPr lang="en-US" sz="2800"/>
              <a:t>=</a:t>
            </a:r>
            <a:r>
              <a:rPr lang="en-US" sz="2800" b="1"/>
              <a:t> b(</a:t>
            </a:r>
            <a:r>
              <a:rPr lang="en-US" sz="2800"/>
              <a:t>u</a:t>
            </a:r>
            <a:r>
              <a:rPr lang="en-US" sz="2800" b="1"/>
              <a:t>)</a:t>
            </a:r>
            <a:r>
              <a:rPr lang="en-US" sz="2800" baseline="30000"/>
              <a:t>T</a:t>
            </a:r>
            <a:r>
              <a:rPr lang="en-US" sz="2800" b="1"/>
              <a:t>p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2057400" y="5410200"/>
            <a:ext cx="2644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blending functions</a:t>
            </a:r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 flipV="1">
            <a:off x="4800600" y="5029200"/>
            <a:ext cx="4572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is a State Machine!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Stores internal state</a:t>
            </a:r>
          </a:p>
          <a:p>
            <a:pPr lvl="1"/>
            <a:r>
              <a:rPr lang="en-US" dirty="0" smtClean="0"/>
              <a:t>Color, transformation, line width, point size…</a:t>
            </a:r>
          </a:p>
          <a:p>
            <a:r>
              <a:rPr lang="en-US" dirty="0" smtClean="0"/>
              <a:t>Two types of operations</a:t>
            </a:r>
          </a:p>
          <a:p>
            <a:pPr lvl="1"/>
            <a:r>
              <a:rPr lang="en-US" dirty="0" smtClean="0"/>
              <a:t>Change state</a:t>
            </a:r>
          </a:p>
          <a:p>
            <a:pPr lvl="1"/>
            <a:r>
              <a:rPr lang="en-US" dirty="0" smtClean="0"/>
              <a:t>Draw primitives</a:t>
            </a:r>
          </a:p>
          <a:p>
            <a:r>
              <a:rPr lang="en-US" b="1" dirty="0" smtClean="0"/>
              <a:t>Metaphor</a:t>
            </a:r>
            <a:r>
              <a:rPr lang="en-US" dirty="0" smtClean="0"/>
              <a:t>: artist’s kit (palette, canvas, paintbrushes)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Brush size</a:t>
            </a:r>
          </a:p>
          <a:p>
            <a:pPr lvl="1"/>
            <a:r>
              <a:rPr lang="en-US" dirty="0" smtClean="0"/>
              <a:t>Position on canvas</a:t>
            </a:r>
          </a:p>
        </p:txBody>
      </p:sp>
    </p:spTree>
    <p:extLst>
      <p:ext uri="{BB962C8B-B14F-4D97-AF65-F5344CB8AC3E}">
        <p14:creationId xmlns:p14="http://schemas.microsoft.com/office/powerpoint/2010/main" val="33718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/>
              <a:t>Need three basic elements in geometry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Scalars, Vectors, Points</a:t>
            </a:r>
          </a:p>
          <a:p>
            <a:pPr>
              <a:lnSpc>
                <a:spcPct val="90000"/>
              </a:lnSpc>
            </a:pPr>
            <a:r>
              <a:rPr lang="en-US" sz="2700" b="1" dirty="0"/>
              <a:t>Scalars</a:t>
            </a:r>
            <a:r>
              <a:rPr lang="en-US" sz="2700" dirty="0"/>
              <a:t> can be defined as members of sets which can be combined by two operations (addition and multiplication) obeying some fundamental axioms (</a:t>
            </a:r>
            <a:r>
              <a:rPr lang="en-US" sz="2700" dirty="0" err="1"/>
              <a:t>associativity</a:t>
            </a:r>
            <a:r>
              <a:rPr lang="en-US" sz="2700" dirty="0"/>
              <a:t>, </a:t>
            </a:r>
            <a:r>
              <a:rPr lang="en-US" sz="2700" dirty="0" err="1"/>
              <a:t>commutivity</a:t>
            </a:r>
            <a:r>
              <a:rPr lang="en-US" sz="2700" dirty="0"/>
              <a:t>, inverses)</a:t>
            </a:r>
          </a:p>
          <a:p>
            <a:pPr>
              <a:lnSpc>
                <a:spcPct val="90000"/>
              </a:lnSpc>
            </a:pPr>
            <a:r>
              <a:rPr lang="en-US" sz="2700" b="1" dirty="0" smtClean="0"/>
              <a:t>Examples: </a:t>
            </a:r>
            <a:r>
              <a:rPr lang="en-US" sz="2700" dirty="0" smtClean="0"/>
              <a:t>the </a:t>
            </a:r>
            <a:r>
              <a:rPr lang="en-US" sz="2700" dirty="0"/>
              <a:t>real and complex number systems under </a:t>
            </a:r>
            <a:r>
              <a:rPr lang="en-US" sz="2700" dirty="0" smtClean="0"/>
              <a:t>ordinary rules</a:t>
            </a: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/>
              <a:t>Scalars alone have no geometric properties</a:t>
            </a:r>
          </a:p>
        </p:txBody>
      </p:sp>
    </p:spTree>
    <p:extLst>
      <p:ext uri="{BB962C8B-B14F-4D97-AF65-F5344CB8AC3E}">
        <p14:creationId xmlns:p14="http://schemas.microsoft.com/office/powerpoint/2010/main" val="7500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Homogeneous Coordinates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The homogeneous coordinates form for a three-dimensional point [x y z] is given 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Times New Roman" charset="0"/>
              </a:rPr>
              <a:t>	p </a:t>
            </a:r>
            <a:r>
              <a:rPr lang="en-US" sz="2400" dirty="0" smtClean="0">
                <a:latin typeface="Times New Roman" charset="0"/>
              </a:rPr>
              <a:t>=[x’ y’ z’ w] </a:t>
            </a:r>
            <a:r>
              <a:rPr lang="en-US" sz="3300" baseline="30000" dirty="0" smtClean="0">
                <a:latin typeface="Times New Roman" charset="0"/>
              </a:rPr>
              <a:t>T</a:t>
            </a:r>
            <a:r>
              <a:rPr lang="en-US" sz="2400" b="1" dirty="0" smtClean="0">
                <a:latin typeface="Times New Roman" charset="0"/>
              </a:rPr>
              <a:t> </a:t>
            </a:r>
            <a:r>
              <a:rPr lang="en-US" sz="2400" dirty="0" smtClean="0">
                <a:latin typeface="Times New Roman" charset="0"/>
              </a:rPr>
              <a:t>=[</a:t>
            </a:r>
            <a:r>
              <a:rPr lang="en-US" sz="2400" dirty="0" err="1" smtClean="0">
                <a:latin typeface="Times New Roman" charset="0"/>
              </a:rPr>
              <a:t>wx</a:t>
            </a:r>
            <a:r>
              <a:rPr lang="en-US" sz="2400" dirty="0" smtClean="0">
                <a:latin typeface="Times New Roman" charset="0"/>
              </a:rPr>
              <a:t> </a:t>
            </a:r>
            <a:r>
              <a:rPr lang="en-US" sz="2400" dirty="0" err="1" smtClean="0">
                <a:latin typeface="Times New Roman" charset="0"/>
              </a:rPr>
              <a:t>wy</a:t>
            </a:r>
            <a:r>
              <a:rPr lang="en-US" sz="2400" dirty="0" smtClean="0">
                <a:latin typeface="Times New Roman" charset="0"/>
              </a:rPr>
              <a:t> </a:t>
            </a:r>
            <a:r>
              <a:rPr lang="en-US" sz="2400" dirty="0" err="1" smtClean="0">
                <a:latin typeface="Times New Roman" charset="0"/>
              </a:rPr>
              <a:t>wz</a:t>
            </a:r>
            <a:r>
              <a:rPr lang="en-US" sz="2400" dirty="0" smtClean="0">
                <a:latin typeface="Times New Roman" charset="0"/>
              </a:rPr>
              <a:t> w] </a:t>
            </a:r>
            <a:r>
              <a:rPr lang="en-US" sz="3300" baseline="30000" dirty="0" smtClean="0">
                <a:latin typeface="Times New Roman" charset="0"/>
              </a:rPr>
              <a:t>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We return to a three dimensional point (for w </a:t>
            </a:r>
            <a:r>
              <a:rPr lang="en-US" sz="2400" dirty="0" smtClean="0">
                <a:latin typeface="Times New Roman" charset="0"/>
                <a:sym typeface="Symbol" charset="2"/>
              </a:rPr>
              <a:t> 0</a:t>
            </a:r>
            <a:r>
              <a:rPr lang="en-US" sz="2400" dirty="0" smtClean="0"/>
              <a:t>) by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charset="0"/>
              </a:rPr>
              <a:t>	x </a:t>
            </a:r>
            <a:r>
              <a:rPr lang="en-US" sz="2400" dirty="0" smtClean="0">
                <a:sym typeface="Symbol" charset="2"/>
              </a:rPr>
              <a:t>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2"/>
              </a:rPr>
              <a:t>x</a:t>
            </a:r>
            <a:r>
              <a:rPr lang="en-US" sz="2400" dirty="0" smtClean="0">
                <a:latin typeface="Times New Roman" charset="0"/>
              </a:rPr>
              <a:t>’/ 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charset="0"/>
              </a:rPr>
              <a:t>	y </a:t>
            </a:r>
            <a:r>
              <a:rPr lang="en-US" sz="2400" dirty="0" smtClean="0">
                <a:sym typeface="Symbol" charset="2"/>
              </a:rPr>
              <a:t> </a:t>
            </a:r>
            <a:r>
              <a:rPr lang="en-US" sz="2400" dirty="0" smtClean="0">
                <a:latin typeface="Times New Roman" charset="0"/>
              </a:rPr>
              <a:t>y’/ 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charset="0"/>
              </a:rPr>
              <a:t>	z </a:t>
            </a:r>
            <a:r>
              <a:rPr lang="en-US" sz="2400" dirty="0" smtClean="0">
                <a:sym typeface="Symbol" charset="2"/>
              </a:rPr>
              <a:t> </a:t>
            </a:r>
            <a:r>
              <a:rPr lang="en-US" sz="2400" dirty="0" smtClean="0">
                <a:latin typeface="Times New Roman" charset="0"/>
              </a:rPr>
              <a:t>z’/ 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If</a:t>
            </a:r>
            <a:r>
              <a:rPr lang="en-US" sz="2400" dirty="0" smtClean="0">
                <a:latin typeface="Times New Roman" charset="0"/>
              </a:rPr>
              <a:t> w = 0, </a:t>
            </a:r>
            <a:r>
              <a:rPr lang="en-US" sz="2400" dirty="0" smtClean="0"/>
              <a:t>the representation is that of a vector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Note that homogeneous coordinates replaces points in three dimensions by lines through the origin in four dimensions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For w = 1, the representation of a point is [x y z 1]</a:t>
            </a:r>
          </a:p>
        </p:txBody>
      </p:sp>
    </p:spTree>
    <p:extLst>
      <p:ext uri="{BB962C8B-B14F-4D97-AF65-F5344CB8AC3E}">
        <p14:creationId xmlns:p14="http://schemas.microsoft.com/office/powerpoint/2010/main" val="20134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Translations</a:t>
            </a:r>
            <a:endParaRPr lang="en-US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Can be used to express a translation </a:t>
            </a:r>
            <a:r>
              <a:rPr lang="en-US" sz="2400" dirty="0"/>
              <a:t>using a </a:t>
            </a:r>
            <a:r>
              <a:rPr lang="en-US" sz="2400" dirty="0" smtClean="0"/>
              <a:t>4 </a:t>
            </a:r>
            <a:r>
              <a:rPr lang="en-US" sz="2400" dirty="0"/>
              <a:t>x 4 matrix </a:t>
            </a:r>
            <a:r>
              <a:rPr lang="en-US" sz="2400" b="1" dirty="0">
                <a:latin typeface="Times New Roman" pitchFamily="18" charset="0"/>
              </a:rPr>
              <a:t>T</a:t>
            </a:r>
            <a:r>
              <a:rPr lang="en-US" sz="2400" dirty="0"/>
              <a:t> in homogeneous coordinates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p</a:t>
            </a:r>
            <a:r>
              <a:rPr lang="en-US" sz="2400" dirty="0"/>
              <a:t>’=</a:t>
            </a:r>
            <a:r>
              <a:rPr lang="en-US" sz="2400" b="1" dirty="0" err="1">
                <a:latin typeface="Times New Roman" pitchFamily="18" charset="0"/>
              </a:rPr>
              <a:t>Tp</a:t>
            </a:r>
            <a:r>
              <a:rPr lang="en-US" sz="2400" dirty="0"/>
              <a:t> where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T </a:t>
            </a:r>
            <a:r>
              <a:rPr lang="en-US" sz="2400" dirty="0"/>
              <a:t>= </a:t>
            </a:r>
            <a:r>
              <a:rPr lang="en-US" sz="2400" b="1" dirty="0">
                <a:latin typeface="Times New Roman" pitchFamily="18" charset="0"/>
              </a:rPr>
              <a:t>T</a:t>
            </a:r>
            <a:r>
              <a:rPr lang="en-US" sz="2400" dirty="0"/>
              <a:t>(</a:t>
            </a:r>
            <a:r>
              <a:rPr lang="en-US" sz="2400" dirty="0" err="1"/>
              <a:t>d</a:t>
            </a:r>
            <a:r>
              <a:rPr lang="en-US" sz="2400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d</a:t>
            </a:r>
            <a:r>
              <a:rPr lang="en-US" sz="2400" baseline="-25000" dirty="0" err="1"/>
              <a:t>y</a:t>
            </a:r>
            <a:r>
              <a:rPr lang="en-US" sz="2400" dirty="0"/>
              <a:t>, </a:t>
            </a:r>
            <a:r>
              <a:rPr lang="en-US" sz="2400" dirty="0" err="1"/>
              <a:t>d</a:t>
            </a:r>
            <a:r>
              <a:rPr lang="en-US" sz="2400" baseline="-25000" dirty="0" err="1"/>
              <a:t>z</a:t>
            </a:r>
            <a:r>
              <a:rPr lang="en-US" sz="2400" dirty="0"/>
              <a:t>) =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This form is better for implementation because all affine transformations can be expressed this way and multiple transformations can be concatenated together</a:t>
            </a:r>
          </a:p>
        </p:txBody>
      </p:sp>
      <p:graphicFrame>
        <p:nvGraphicFramePr>
          <p:cNvPr id="248836" name="Object 4"/>
          <p:cNvGraphicFramePr>
            <a:graphicFrameLocks noChangeAspect="1"/>
          </p:cNvGraphicFramePr>
          <p:nvPr/>
        </p:nvGraphicFramePr>
        <p:xfrm>
          <a:off x="3367088" y="2743200"/>
          <a:ext cx="2105025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965160" imgH="914400" progId="Equation.3">
                  <p:embed/>
                </p:oleObj>
              </mc:Choice>
              <mc:Fallback>
                <p:oleObj name="Equation" r:id="rId3" imgW="965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2743200"/>
                        <a:ext cx="2105025" cy="199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4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1461</TotalTime>
  <Words>1940</Words>
  <Application>Microsoft Office PowerPoint</Application>
  <PresentationFormat>On-screen Show (4:3)</PresentationFormat>
  <Paragraphs>392</Paragraphs>
  <Slides>54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Equity</vt:lpstr>
      <vt:lpstr>Equation</vt:lpstr>
      <vt:lpstr>CSE 470/598 Final Review</vt:lpstr>
      <vt:lpstr>Disclaimer</vt:lpstr>
      <vt:lpstr>Final Exam</vt:lpstr>
      <vt:lpstr>Materials Covered</vt:lpstr>
      <vt:lpstr>The Graphics Pipeline</vt:lpstr>
      <vt:lpstr>OpenGL is a State Machine!</vt:lpstr>
      <vt:lpstr>Geometry</vt:lpstr>
      <vt:lpstr>Homogeneous Coordinates</vt:lpstr>
      <vt:lpstr>Translations</vt:lpstr>
      <vt:lpstr>Rotations</vt:lpstr>
      <vt:lpstr>Scalings</vt:lpstr>
      <vt:lpstr>Light Equation</vt:lpstr>
      <vt:lpstr>Phong Model</vt:lpstr>
      <vt:lpstr>Lambertian Surface</vt:lpstr>
      <vt:lpstr>Modeling Specular Relections</vt:lpstr>
      <vt:lpstr>Defining a Point Light Source</vt:lpstr>
      <vt:lpstr>Material Properties</vt:lpstr>
      <vt:lpstr>Gouraud and Phong Shading</vt:lpstr>
      <vt:lpstr>Fragment Colors</vt:lpstr>
      <vt:lpstr>OpenGL Frame Buffer</vt:lpstr>
      <vt:lpstr>Three Types of Mapping</vt:lpstr>
      <vt:lpstr>Texture Mapping</vt:lpstr>
      <vt:lpstr>Coming Up…</vt:lpstr>
      <vt:lpstr>Tree Model of Car</vt:lpstr>
      <vt:lpstr>DAG Model</vt:lpstr>
      <vt:lpstr>Robot Arm</vt:lpstr>
      <vt:lpstr>Relationships in Robot Arm</vt:lpstr>
      <vt:lpstr>Required Matrices</vt:lpstr>
      <vt:lpstr>Humanoid (with Matrices)</vt:lpstr>
      <vt:lpstr>Display and Traversal</vt:lpstr>
      <vt:lpstr>Opacity and Transparency</vt:lpstr>
      <vt:lpstr>Writing Model</vt:lpstr>
      <vt:lpstr>Fog</vt:lpstr>
      <vt:lpstr>Fog Example</vt:lpstr>
      <vt:lpstr>Introduction</vt:lpstr>
      <vt:lpstr>Ray Casting</vt:lpstr>
      <vt:lpstr>Shadow Rays</vt:lpstr>
      <vt:lpstr>Reflection</vt:lpstr>
      <vt:lpstr>Reflection and Transmission</vt:lpstr>
      <vt:lpstr>Introduction</vt:lpstr>
      <vt:lpstr>Vertex Shader Applications</vt:lpstr>
      <vt:lpstr>Fragment Shader Applications</vt:lpstr>
      <vt:lpstr>Vertex Shader for per Fragment Lighting</vt:lpstr>
      <vt:lpstr>Fragment Shader for  Modified Phong Lighting I</vt:lpstr>
      <vt:lpstr>Fragment Shader for Modified Phong Lighting II</vt:lpstr>
      <vt:lpstr>Modeling with Curves</vt:lpstr>
      <vt:lpstr>Parametric Surfaces</vt:lpstr>
      <vt:lpstr>Cubic Parametric Polynomials</vt:lpstr>
      <vt:lpstr>Hermite Form</vt:lpstr>
      <vt:lpstr>Equations</vt:lpstr>
      <vt:lpstr>Matrix Form</vt:lpstr>
      <vt:lpstr>Bezier: Approximating Derivatives</vt:lpstr>
      <vt:lpstr>Equations</vt:lpstr>
      <vt:lpstr>Bezier Matrix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116</cp:revision>
  <dcterms:created xsi:type="dcterms:W3CDTF">2011-08-04T19:58:28Z</dcterms:created>
  <dcterms:modified xsi:type="dcterms:W3CDTF">2014-11-20T15:11:17Z</dcterms:modified>
</cp:coreProperties>
</file>