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319" r:id="rId24"/>
    <p:sldId id="32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21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22" r:id="rId62"/>
    <p:sldId id="323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7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wmf"/><Relationship Id="rId4" Type="http://schemas.openxmlformats.org/officeDocument/2006/relationships/image" Target="../media/image4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4" Type="http://schemas.openxmlformats.org/officeDocument/2006/relationships/image" Target="../media/image56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DA344-B74A-44B8-A72B-59C85FA8AFA8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2DDD-A3F2-4539-8EDA-A8B9C8C92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2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34569-290F-47F0-AEC9-5CF2E26C9FB1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A4517F-0B7A-48BA-BC12-2A955DC798EB}" type="slidenum">
              <a:rPr lang="de-AT" smtClean="0"/>
              <a:pPr/>
              <a:t>30</a:t>
            </a:fld>
            <a:endParaRPr lang="de-AT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7082D-B7E8-4A09-9C45-49B60D27CA86}" type="slidenum">
              <a:rPr lang="de-AT" smtClean="0"/>
              <a:pPr/>
              <a:t>31</a:t>
            </a:fld>
            <a:endParaRPr lang="de-AT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>
              <a:spcBef>
                <a:spcPct val="0"/>
              </a:spcBef>
            </a:pPr>
            <a:fld id="{6BB0639E-1817-4C6F-A590-D2D552094931}" type="slidenum">
              <a:rPr lang="de-AT" sz="1200"/>
              <a:pPr algn="r" defTabSz="914485">
                <a:spcBef>
                  <a:spcPct val="0"/>
                </a:spcBef>
              </a:pPr>
              <a:t>32</a:t>
            </a:fld>
            <a:endParaRPr lang="de-AT" sz="1200" dirty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8091E-CEA1-43E3-91F0-F907E5F99DE5}" type="slidenum">
              <a:rPr lang="de-AT" smtClean="0"/>
              <a:pPr/>
              <a:t>33</a:t>
            </a:fld>
            <a:endParaRPr lang="de-AT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074F21-7280-40E4-BBA5-35C9E1613D38}" type="slidenum">
              <a:rPr lang="de-AT" smtClean="0"/>
              <a:pPr/>
              <a:t>34</a:t>
            </a:fld>
            <a:endParaRPr lang="de-AT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AE9E3-992D-4F16-94C0-F64C54DEEECD}" type="slidenum">
              <a:rPr lang="de-AT" smtClean="0"/>
              <a:pPr/>
              <a:t>35</a:t>
            </a:fld>
            <a:endParaRPr lang="de-AT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461847-BFD2-4000-90F9-FB13E7AAF870}" type="slidenum">
              <a:rPr lang="de-AT" smtClean="0"/>
              <a:pPr/>
              <a:t>36</a:t>
            </a:fld>
            <a:endParaRPr lang="de-AT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F0B05F-5BE9-4DA3-A34B-B9DD344D76C4}" type="slidenum">
              <a:rPr lang="de-AT" smtClean="0"/>
              <a:pPr/>
              <a:t>37</a:t>
            </a:fld>
            <a:endParaRPr lang="de-AT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85C92-5519-4D42-BDDD-CB186BA2C883}" type="slidenum">
              <a:rPr lang="de-AT" smtClean="0"/>
              <a:pPr/>
              <a:t>38</a:t>
            </a:fld>
            <a:endParaRPr lang="de-AT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AB6EF1-34CB-4D37-8845-2AC574CB8929}" type="slidenum">
              <a:rPr lang="de-AT" smtClean="0"/>
              <a:pPr/>
              <a:t>39</a:t>
            </a:fld>
            <a:endParaRPr lang="de-AT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2C5E9-16A7-4A71-B0CA-4266CABF33C5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AD722-7EA7-475F-9D26-50C363AA705B}" type="slidenum">
              <a:rPr lang="de-AT" smtClean="0"/>
              <a:pPr/>
              <a:t>40</a:t>
            </a:fld>
            <a:endParaRPr lang="de-AT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3D655-3E62-4EE3-BC5A-C6BF0786A14A}" type="slidenum">
              <a:rPr lang="de-AT" smtClean="0"/>
              <a:pPr/>
              <a:t>41</a:t>
            </a:fld>
            <a:endParaRPr lang="de-AT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>
              <a:spcBef>
                <a:spcPct val="0"/>
              </a:spcBef>
            </a:pPr>
            <a:fld id="{8BE6A18C-D9B4-43C4-9820-529D4AFBF921}" type="slidenum">
              <a:rPr lang="de-AT" sz="1200"/>
              <a:pPr algn="r" defTabSz="914485">
                <a:spcBef>
                  <a:spcPct val="0"/>
                </a:spcBef>
              </a:pPr>
              <a:t>42</a:t>
            </a:fld>
            <a:endParaRPr lang="de-AT" sz="1200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706438"/>
            <a:ext cx="4510087" cy="338455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828" y="4358823"/>
            <a:ext cx="5036344" cy="4132035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30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>
              <a:spcBef>
                <a:spcPct val="0"/>
              </a:spcBef>
            </a:pPr>
            <a:fld id="{3C51CE8B-2C02-4C9B-A7DA-CFF46FEBECA2}" type="slidenum">
              <a:rPr lang="de-AT" sz="1200"/>
              <a:pPr algn="r" defTabSz="914485">
                <a:spcBef>
                  <a:spcPct val="0"/>
                </a:spcBef>
              </a:pPr>
              <a:t>44</a:t>
            </a:fld>
            <a:endParaRPr lang="de-AT" sz="1200" dirty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>
              <a:spcBef>
                <a:spcPct val="0"/>
              </a:spcBef>
            </a:pPr>
            <a:fld id="{94FE8457-3B63-45E6-AC65-319BC356C8A8}" type="slidenum">
              <a:rPr lang="de-AT" sz="1200"/>
              <a:pPr algn="r" defTabSz="914485">
                <a:spcBef>
                  <a:spcPct val="0"/>
                </a:spcBef>
              </a:pPr>
              <a:t>45</a:t>
            </a:fld>
            <a:endParaRPr lang="de-AT" sz="1200" dirty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466B0-CB24-4AEF-8FC8-DF14551DCFCA}" type="slidenum">
              <a:rPr lang="de-AT" smtClean="0"/>
              <a:pPr/>
              <a:t>46</a:t>
            </a:fld>
            <a:endParaRPr lang="de-AT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>
              <a:spcBef>
                <a:spcPct val="0"/>
              </a:spcBef>
            </a:pPr>
            <a:fld id="{2FE0A31A-704C-4386-9823-D1D62F8475C3}" type="slidenum">
              <a:rPr lang="de-AT" sz="1200"/>
              <a:pPr algn="r" defTabSz="914485">
                <a:spcBef>
                  <a:spcPct val="0"/>
                </a:spcBef>
              </a:pPr>
              <a:t>48</a:t>
            </a:fld>
            <a:endParaRPr lang="de-AT" sz="1200" dirty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88FD2-CD77-4EE6-928C-81480CF209F1}" type="slidenum">
              <a:rPr lang="de-AT" smtClean="0"/>
              <a:pPr/>
              <a:t>49</a:t>
            </a:fld>
            <a:endParaRPr lang="de-AT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F3FBAC-8108-454D-96F4-B47627DBDA58}" type="slidenum">
              <a:rPr lang="de-AT" smtClean="0"/>
              <a:pPr/>
              <a:t>51</a:t>
            </a:fld>
            <a:endParaRPr lang="de-AT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7B521F-8F35-4347-B347-D1FFE012E4A2}" type="slidenum">
              <a:rPr lang="de-AT" smtClean="0"/>
              <a:pPr/>
              <a:t>21</a:t>
            </a:fld>
            <a:endParaRPr lang="de-AT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>
              <a:spcBef>
                <a:spcPct val="0"/>
              </a:spcBef>
            </a:pPr>
            <a:fld id="{BE6F07B0-FA78-4147-973C-863336C6EECD}" type="slidenum">
              <a:rPr lang="de-AT" sz="1200"/>
              <a:pPr algn="r" defTabSz="914485">
                <a:spcBef>
                  <a:spcPct val="0"/>
                </a:spcBef>
              </a:pPr>
              <a:t>52</a:t>
            </a:fld>
            <a:endParaRPr lang="de-AT" sz="1200" dirty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>
              <a:spcBef>
                <a:spcPct val="0"/>
              </a:spcBef>
            </a:pPr>
            <a:fld id="{C41D86ED-B4B5-439D-A7FE-197E2063CF8B}" type="slidenum">
              <a:rPr lang="de-AT" sz="1200"/>
              <a:pPr algn="r" defTabSz="914485">
                <a:spcBef>
                  <a:spcPct val="0"/>
                </a:spcBef>
              </a:pPr>
              <a:t>53</a:t>
            </a:fld>
            <a:endParaRPr lang="de-AT" sz="1200" dirty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D71D-C148-4A71-B6E1-838CC0F0F372}" type="slidenum">
              <a:rPr lang="de-AT" smtClean="0"/>
              <a:pPr/>
              <a:t>54</a:t>
            </a:fld>
            <a:endParaRPr lang="de-AT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7D7E0-582C-4408-A3CD-8D8B21CA2A48}" type="slidenum">
              <a:rPr lang="de-AT" smtClean="0"/>
              <a:pPr/>
              <a:t>55</a:t>
            </a:fld>
            <a:endParaRPr lang="de-AT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F0B97-9EC0-4DAB-814F-F37FB2E7F835}" type="slidenum">
              <a:rPr lang="de-AT" smtClean="0"/>
              <a:pPr/>
              <a:t>56</a:t>
            </a:fld>
            <a:endParaRPr lang="de-AT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5BA32-C41B-4A6D-9218-C7D9C70D3E19}" type="slidenum">
              <a:rPr lang="de-AT" smtClean="0"/>
              <a:pPr/>
              <a:t>57</a:t>
            </a:fld>
            <a:endParaRPr lang="de-AT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2BFB7-CCB3-4FB6-BEB0-002FA984EB7F}" type="slidenum">
              <a:rPr lang="de-AT" smtClean="0"/>
              <a:pPr/>
              <a:t>58</a:t>
            </a:fld>
            <a:endParaRPr lang="de-AT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95827-443B-4E52-95A9-344610ED2F9F}" type="slidenum">
              <a:rPr lang="de-AT" smtClean="0"/>
              <a:pPr/>
              <a:t>59</a:t>
            </a:fld>
            <a:endParaRPr lang="de-AT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31A5D3-F689-4043-B34B-E636CF4CE31E}" type="slidenum">
              <a:rPr lang="de-AT" smtClean="0"/>
              <a:pPr/>
              <a:t>60</a:t>
            </a:fld>
            <a:endParaRPr lang="de-AT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5F5F2-7FFB-4428-85A9-2A77DC9D6464}" type="slidenum">
              <a:rPr lang="de-AT" smtClean="0"/>
              <a:pPr/>
              <a:t>22</a:t>
            </a:fld>
            <a:endParaRPr lang="de-AT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B350BA-F125-4279-B9B5-528FF562F731}" type="slidenum">
              <a:rPr lang="de-AT" smtClean="0"/>
              <a:pPr/>
              <a:t>25</a:t>
            </a:fld>
            <a:endParaRPr lang="de-AT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>
              <a:spcBef>
                <a:spcPct val="0"/>
              </a:spcBef>
            </a:pPr>
            <a:fld id="{9A1311BB-950C-4676-A7FB-FA9F0EDC917A}" type="slidenum">
              <a:rPr lang="de-AT" sz="1200"/>
              <a:pPr algn="r" defTabSz="914485">
                <a:spcBef>
                  <a:spcPct val="0"/>
                </a:spcBef>
              </a:pPr>
              <a:t>26</a:t>
            </a:fld>
            <a:endParaRPr lang="de-AT" sz="1200" dirty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B0787F-D0B9-4267-888F-1DD8B9D186F9}" type="slidenum">
              <a:rPr lang="de-AT" smtClean="0"/>
              <a:pPr/>
              <a:t>27</a:t>
            </a:fld>
            <a:endParaRPr lang="de-AT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87B554-7568-460C-B172-1D66C9E99C7C}" type="slidenum">
              <a:rPr lang="de-AT" smtClean="0"/>
              <a:pPr/>
              <a:t>28</a:t>
            </a:fld>
            <a:endParaRPr lang="de-AT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>
              <a:spcBef>
                <a:spcPct val="0"/>
              </a:spcBef>
            </a:pPr>
            <a:fld id="{EC7E9620-76D9-45AA-AEA5-3B3A599298DD}" type="slidenum">
              <a:rPr lang="de-AT" sz="1200"/>
              <a:pPr algn="r" defTabSz="914485">
                <a:spcBef>
                  <a:spcPct val="0"/>
                </a:spcBef>
              </a:pPr>
              <a:t>29</a:t>
            </a:fld>
            <a:endParaRPr lang="de-AT" sz="1200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8/17/2014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6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7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5.e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4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7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2.e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49.e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1.emf"/><Relationship Id="rId5" Type="http://schemas.openxmlformats.org/officeDocument/2006/relationships/image" Target="../media/image48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0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5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6.emf"/><Relationship Id="rId5" Type="http://schemas.openxmlformats.org/officeDocument/2006/relationships/image" Target="../media/image53.e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5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7.emf"/><Relationship Id="rId4" Type="http://schemas.openxmlformats.org/officeDocument/2006/relationships/oleObject" Target="../embeddings/oleObject5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53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60.e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2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63.emf"/><Relationship Id="rId4" Type="http://schemas.openxmlformats.org/officeDocument/2006/relationships/oleObject" Target="../embeddings/oleObject57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6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5.emf"/><Relationship Id="rId4" Type="http://schemas.openxmlformats.org/officeDocument/2006/relationships/oleObject" Target="../embeddings/oleObject59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6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tags" Target="../tags/tag6.xml"/><Relationship Id="rId21" Type="http://schemas.openxmlformats.org/officeDocument/2006/relationships/image" Target="../media/image72.png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notesSlide" Target="../notesSlides/notesSlide38.xml"/><Relationship Id="rId25" Type="http://schemas.openxmlformats.org/officeDocument/2006/relationships/image" Target="../media/image76.png"/><Relationship Id="rId2" Type="http://schemas.openxmlformats.org/officeDocument/2006/relationships/tags" Target="../tags/tag5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image" Target="../media/image75.png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tags" Target="../tags/tag13.xml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</a:t>
            </a:r>
            <a:r>
              <a:rPr lang="en-US" dirty="0" err="1" smtClean="0"/>
              <a:t>Maciejewski</a:t>
            </a:r>
            <a:endParaRPr lang="en-US" dirty="0" smtClean="0"/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470/598</a:t>
            </a:r>
            <a:br>
              <a:rPr lang="en-US" dirty="0" smtClean="0"/>
            </a:br>
            <a:r>
              <a:rPr lang="en-US" dirty="0" smtClean="0"/>
              <a:t>Intro to OpenGL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Keyboard Callback Code Example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2"/>
                </a:solidFill>
                <a:ea typeface="SimSun" pitchFamily="2" charset="-122"/>
              </a:rPr>
              <a:t>glutKeyboardFunc</a:t>
            </a:r>
            <a:r>
              <a:rPr lang="en-US" altLang="zh-CN" sz="2000" dirty="0">
                <a:solidFill>
                  <a:schemeClr val="accent2"/>
                </a:solidFill>
                <a:ea typeface="SimSun" pitchFamily="2" charset="-122"/>
              </a:rPr>
              <a:t>( keyboard );</a:t>
            </a:r>
          </a:p>
          <a:p>
            <a:pPr marL="360363" indent="-360363">
              <a:lnSpc>
                <a:spcPct val="72000"/>
              </a:lnSpc>
              <a:spcBef>
                <a:spcPct val="50000"/>
              </a:spcBef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void keyboard(unsigned char key, </a:t>
            </a:r>
            <a:r>
              <a:rPr lang="en-US" altLang="zh-CN" sz="2000" dirty="0" err="1">
                <a:ea typeface="SimSun" pitchFamily="2" charset="-122"/>
              </a:rPr>
              <a:t>int</a:t>
            </a:r>
            <a:r>
              <a:rPr lang="en-US" altLang="zh-CN" sz="2000" dirty="0">
                <a:ea typeface="SimSun" pitchFamily="2" charset="-122"/>
              </a:rPr>
              <a:t> x, </a:t>
            </a:r>
            <a:r>
              <a:rPr lang="en-US" altLang="zh-CN" sz="2000" dirty="0" err="1">
                <a:ea typeface="SimSun" pitchFamily="2" charset="-122"/>
              </a:rPr>
              <a:t>int</a:t>
            </a:r>
            <a:r>
              <a:rPr lang="en-US" altLang="zh-CN" sz="2000" dirty="0">
                <a:ea typeface="SimSun" pitchFamily="2" charset="-122"/>
              </a:rPr>
              <a:t> y )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{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switch( key ) {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 case ‘q’ : case ‘Q’ :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   exit(0);	  		</a:t>
            </a:r>
            <a:r>
              <a:rPr lang="en-US" altLang="zh-CN" sz="2000" dirty="0">
                <a:solidFill>
                  <a:schemeClr val="accent1"/>
                </a:solidFill>
                <a:ea typeface="SimSun" pitchFamily="2" charset="-122"/>
              </a:rPr>
              <a:t>// exit the program</a:t>
            </a:r>
          </a:p>
          <a:p>
            <a:pPr marL="360363" indent="-360363">
              <a:lnSpc>
                <a:spcPct val="72000"/>
              </a:lnSpc>
              <a:spcAft>
                <a:spcPct val="35000"/>
              </a:spcAft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   break;</a:t>
            </a:r>
          </a:p>
          <a:p>
            <a:pPr marL="360363" indent="-360363">
              <a:lnSpc>
                <a:spcPct val="72000"/>
              </a:lnSpc>
              <a:spcAft>
                <a:spcPct val="35000"/>
              </a:spcAft>
              <a:buClr>
                <a:srgbClr val="2AA3D8"/>
              </a:buClr>
              <a:buSzPct val="65000"/>
              <a:buFont typeface="Arial" pitchFamily="34" charset="0"/>
              <a:buNone/>
            </a:pPr>
            <a:endParaRPr lang="en-US" altLang="zh-CN" sz="2000" dirty="0">
              <a:ea typeface="SimSun" pitchFamily="2" charset="-122"/>
            </a:endParaRP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 case ‘r’ : case ‘R’ :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   rotate += delta;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		</a:t>
            </a:r>
            <a:r>
              <a:rPr lang="en-US" altLang="zh-CN" sz="2000" dirty="0" err="1">
                <a:ea typeface="SimSun" pitchFamily="2" charset="-122"/>
              </a:rPr>
              <a:t>glutPostRedisplay</a:t>
            </a:r>
            <a:r>
              <a:rPr lang="en-US" altLang="zh-CN" sz="2000" dirty="0">
                <a:ea typeface="SimSun" pitchFamily="2" charset="-122"/>
              </a:rPr>
              <a:t>(); 	</a:t>
            </a:r>
            <a:r>
              <a:rPr lang="en-US" altLang="zh-CN" sz="2000" dirty="0">
                <a:solidFill>
                  <a:schemeClr val="accent1"/>
                </a:solidFill>
                <a:ea typeface="SimSun" pitchFamily="2" charset="-122"/>
              </a:rPr>
              <a:t>// update the display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   break;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}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}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Blip>
                <a:blip r:embed="rId2"/>
              </a:buBlip>
            </a:pPr>
            <a:endParaRPr lang="zh-CN" altLang="en-US" sz="2000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SimSun" pitchFamily="2" charset="-122"/>
              </a:rPr>
              <a:t>Special Key Callback Code Example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sz="quarter"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2"/>
                </a:solidFill>
                <a:ea typeface="SimSun" pitchFamily="2" charset="-122"/>
              </a:rPr>
              <a:t>glutSpecialFunc</a:t>
            </a:r>
            <a:r>
              <a:rPr lang="en-US" altLang="zh-CN" sz="2000" dirty="0">
                <a:solidFill>
                  <a:schemeClr val="accent2"/>
                </a:solidFill>
                <a:ea typeface="SimSun" pitchFamily="2" charset="-122"/>
              </a:rPr>
              <a:t>( </a:t>
            </a:r>
            <a:r>
              <a:rPr lang="en-US" altLang="zh-CN" sz="2000" dirty="0" err="1">
                <a:solidFill>
                  <a:schemeClr val="accent2"/>
                </a:solidFill>
                <a:ea typeface="SimSun" pitchFamily="2" charset="-122"/>
              </a:rPr>
              <a:t>specialKeys</a:t>
            </a:r>
            <a:r>
              <a:rPr lang="en-US" altLang="zh-CN" sz="2000" dirty="0">
                <a:solidFill>
                  <a:schemeClr val="accent2"/>
                </a:solidFill>
                <a:ea typeface="SimSun" pitchFamily="2" charset="-122"/>
              </a:rPr>
              <a:t> );</a:t>
            </a:r>
          </a:p>
          <a:p>
            <a:pPr marL="360363" indent="-360363">
              <a:lnSpc>
                <a:spcPct val="72000"/>
              </a:lnSpc>
              <a:spcBef>
                <a:spcPct val="50000"/>
              </a:spcBef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void </a:t>
            </a:r>
            <a:r>
              <a:rPr lang="en-US" altLang="zh-CN" sz="2000" dirty="0" err="1">
                <a:ea typeface="SimSun" pitchFamily="2" charset="-122"/>
              </a:rPr>
              <a:t>specialKeys</a:t>
            </a:r>
            <a:r>
              <a:rPr lang="en-US" altLang="zh-CN" sz="2000" dirty="0">
                <a:ea typeface="SimSun" pitchFamily="2" charset="-122"/>
              </a:rPr>
              <a:t>(unsigned char key, </a:t>
            </a:r>
            <a:r>
              <a:rPr lang="en-US" altLang="zh-CN" sz="2000" dirty="0" err="1">
                <a:ea typeface="SimSun" pitchFamily="2" charset="-122"/>
              </a:rPr>
              <a:t>int</a:t>
            </a:r>
            <a:r>
              <a:rPr lang="en-US" altLang="zh-CN" sz="2000" dirty="0">
                <a:ea typeface="SimSun" pitchFamily="2" charset="-122"/>
              </a:rPr>
              <a:t> x, </a:t>
            </a:r>
            <a:r>
              <a:rPr lang="en-US" altLang="zh-CN" sz="2000" dirty="0" err="1">
                <a:ea typeface="SimSun" pitchFamily="2" charset="-122"/>
              </a:rPr>
              <a:t>int</a:t>
            </a:r>
            <a:r>
              <a:rPr lang="en-US" altLang="zh-CN" sz="2000" dirty="0">
                <a:ea typeface="SimSun" pitchFamily="2" charset="-122"/>
              </a:rPr>
              <a:t> y )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{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switch( key ) {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endParaRPr lang="en-US" altLang="zh-CN" sz="2000" dirty="0">
              <a:ea typeface="SimSun" pitchFamily="2" charset="-122"/>
            </a:endParaRP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 case GLUT_KEY_F1:		 </a:t>
            </a:r>
            <a:r>
              <a:rPr lang="en-US" altLang="zh-CN" sz="2000" i="1" dirty="0">
                <a:solidFill>
                  <a:schemeClr val="accent1"/>
                </a:solidFill>
                <a:ea typeface="SimSun" pitchFamily="2" charset="-122"/>
              </a:rPr>
              <a:t>// F1 function key</a:t>
            </a:r>
            <a:endParaRPr lang="en-US" altLang="zh-CN" sz="2000" dirty="0">
              <a:solidFill>
                <a:schemeClr val="accent1"/>
              </a:solidFill>
              <a:ea typeface="SimSun" pitchFamily="2" charset="-122"/>
            </a:endParaRP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   red   = 1.0; 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   green = 0.0; 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   blue  = 0.0;</a:t>
            </a:r>
          </a:p>
          <a:p>
            <a:pPr marL="360363" indent="-360363">
              <a:lnSpc>
                <a:spcPct val="72000"/>
              </a:lnSpc>
              <a:spcAft>
                <a:spcPct val="35000"/>
              </a:spcAft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   break;</a:t>
            </a:r>
          </a:p>
          <a:p>
            <a:pPr marL="360363" indent="-360363">
              <a:lnSpc>
                <a:spcPct val="72000"/>
              </a:lnSpc>
              <a:spcAft>
                <a:spcPct val="35000"/>
              </a:spcAft>
              <a:buClr>
                <a:srgbClr val="2AA3D8"/>
              </a:buClr>
              <a:buSzPct val="65000"/>
              <a:buFont typeface="Arial" pitchFamily="34" charset="0"/>
              <a:buNone/>
            </a:pPr>
            <a:endParaRPr lang="en-US" altLang="zh-CN" sz="2000" dirty="0">
              <a:ea typeface="SimSun" pitchFamily="2" charset="-122"/>
            </a:endParaRP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 case GLUT_KEY_UP:		</a:t>
            </a:r>
            <a:r>
              <a:rPr lang="en-US" altLang="zh-CN" sz="2000" i="1" dirty="0">
                <a:solidFill>
                  <a:schemeClr val="accent1"/>
                </a:solidFill>
                <a:ea typeface="SimSun" pitchFamily="2" charset="-122"/>
              </a:rPr>
              <a:t>// up function key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   movement = GL_TRUE;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   break;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}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</a:t>
            </a:r>
            <a:r>
              <a:rPr lang="en-US" altLang="zh-CN" sz="2000" dirty="0" err="1">
                <a:ea typeface="SimSun" pitchFamily="2" charset="-122"/>
              </a:rPr>
              <a:t>glutPostRedisplay</a:t>
            </a:r>
            <a:r>
              <a:rPr lang="en-US" altLang="zh-CN" sz="2000" dirty="0">
                <a:ea typeface="SimSun" pitchFamily="2" charset="-122"/>
              </a:rPr>
              <a:t>();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}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Blip>
                <a:blip r:embed="rId2"/>
              </a:buBlip>
            </a:pPr>
            <a:endParaRPr lang="en-US" altLang="zh-CN" sz="2000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Special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  <a:ea typeface="SimSun" pitchFamily="2" charset="-122"/>
              </a:rPr>
              <a:t>GLUT_KEY_F1</a:t>
            </a:r>
            <a:r>
              <a:rPr lang="en-US" altLang="zh-CN" sz="2800" dirty="0" smtClean="0">
                <a:ea typeface="SimSun" pitchFamily="2" charset="-122"/>
              </a:rPr>
              <a:t>			F1 function key</a:t>
            </a:r>
          </a:p>
          <a:p>
            <a:r>
              <a:rPr lang="en-US" altLang="zh-CN" sz="2800" dirty="0" smtClean="0">
                <a:solidFill>
                  <a:schemeClr val="accent2"/>
                </a:solidFill>
                <a:ea typeface="SimSun" pitchFamily="2" charset="-122"/>
              </a:rPr>
              <a:t> … … …</a:t>
            </a:r>
          </a:p>
          <a:p>
            <a:r>
              <a:rPr lang="en-US" altLang="zh-CN" sz="2800" dirty="0" smtClean="0">
                <a:solidFill>
                  <a:schemeClr val="accent2"/>
                </a:solidFill>
                <a:ea typeface="SimSun" pitchFamily="2" charset="-122"/>
              </a:rPr>
              <a:t>GLUT_KEY_F12			</a:t>
            </a:r>
            <a:r>
              <a:rPr lang="en-US" altLang="zh-CN" sz="2800" dirty="0" smtClean="0">
                <a:ea typeface="SimSun" pitchFamily="2" charset="-122"/>
              </a:rPr>
              <a:t>F12 function key</a:t>
            </a:r>
            <a:endParaRPr lang="en-US" altLang="zh-CN" sz="2800" dirty="0" smtClean="0">
              <a:solidFill>
                <a:schemeClr val="accent2"/>
              </a:solidFill>
              <a:ea typeface="SimSun" pitchFamily="2" charset="-122"/>
            </a:endParaRPr>
          </a:p>
          <a:p>
            <a:r>
              <a:rPr lang="en-US" altLang="zh-CN" sz="2800" dirty="0" smtClean="0">
                <a:solidFill>
                  <a:schemeClr val="accent2"/>
                </a:solidFill>
                <a:ea typeface="SimSun" pitchFamily="2" charset="-122"/>
              </a:rPr>
              <a:t>GLUT_KEY_LEFT			</a:t>
            </a:r>
            <a:r>
              <a:rPr lang="en-US" altLang="zh-CN" sz="2800" dirty="0" smtClean="0">
                <a:ea typeface="SimSun" pitchFamily="2" charset="-122"/>
              </a:rPr>
              <a:t>Left Arrow Key</a:t>
            </a:r>
            <a:endParaRPr lang="en-US" altLang="zh-CN" sz="2800" dirty="0" smtClean="0">
              <a:solidFill>
                <a:schemeClr val="accent2"/>
              </a:solidFill>
              <a:ea typeface="SimSun" pitchFamily="2" charset="-122"/>
            </a:endParaRPr>
          </a:p>
          <a:p>
            <a:r>
              <a:rPr lang="en-US" altLang="zh-CN" sz="2800" dirty="0" smtClean="0">
                <a:solidFill>
                  <a:schemeClr val="accent2"/>
                </a:solidFill>
                <a:ea typeface="SimSun" pitchFamily="2" charset="-122"/>
              </a:rPr>
              <a:t>GLUT_KEY_RIGHT			</a:t>
            </a:r>
            <a:r>
              <a:rPr lang="en-US" altLang="zh-CN" sz="2800" dirty="0" smtClean="0">
                <a:ea typeface="SimSun" pitchFamily="2" charset="-122"/>
              </a:rPr>
              <a:t>Right Arrow Key</a:t>
            </a:r>
            <a:endParaRPr lang="en-US" altLang="zh-CN" sz="2800" dirty="0" smtClean="0">
              <a:solidFill>
                <a:schemeClr val="accent2"/>
              </a:solidFill>
              <a:ea typeface="SimSun" pitchFamily="2" charset="-122"/>
            </a:endParaRPr>
          </a:p>
          <a:p>
            <a:r>
              <a:rPr lang="en-US" altLang="zh-CN" sz="2800" dirty="0" smtClean="0">
                <a:solidFill>
                  <a:schemeClr val="accent2"/>
                </a:solidFill>
                <a:ea typeface="SimSun" pitchFamily="2" charset="-122"/>
              </a:rPr>
              <a:t>GLUT_KEY_UP			</a:t>
            </a:r>
            <a:r>
              <a:rPr lang="en-US" altLang="zh-CN" sz="2800" dirty="0" smtClean="0">
                <a:ea typeface="SimSun" pitchFamily="2" charset="-122"/>
              </a:rPr>
              <a:t>Up arrow key</a:t>
            </a:r>
            <a:endParaRPr lang="en-US" altLang="zh-CN" sz="2800" dirty="0" smtClean="0">
              <a:solidFill>
                <a:schemeClr val="accent2"/>
              </a:solidFill>
              <a:ea typeface="SimSun" pitchFamily="2" charset="-122"/>
            </a:endParaRPr>
          </a:p>
          <a:p>
            <a:r>
              <a:rPr lang="en-US" altLang="zh-CN" sz="2800" dirty="0" smtClean="0">
                <a:solidFill>
                  <a:schemeClr val="accent2"/>
                </a:solidFill>
                <a:ea typeface="SimSun" pitchFamily="2" charset="-122"/>
              </a:rPr>
              <a:t>GLUT_KEY_DOWN			</a:t>
            </a:r>
            <a:r>
              <a:rPr lang="en-US" altLang="zh-CN" sz="2800" dirty="0" smtClean="0">
                <a:ea typeface="SimSun" pitchFamily="2" charset="-122"/>
              </a:rPr>
              <a:t>Down arrow key</a:t>
            </a:r>
            <a:endParaRPr lang="en-US" altLang="zh-CN" sz="2800" dirty="0" smtClean="0">
              <a:solidFill>
                <a:schemeClr val="accent2"/>
              </a:solidFill>
              <a:ea typeface="SimSun" pitchFamily="2" charset="-122"/>
            </a:endParaRPr>
          </a:p>
          <a:p>
            <a:r>
              <a:rPr lang="en-US" altLang="zh-CN" sz="2800" dirty="0" smtClean="0">
                <a:solidFill>
                  <a:schemeClr val="accent2"/>
                </a:solidFill>
                <a:ea typeface="SimSun" pitchFamily="2" charset="-122"/>
              </a:rPr>
              <a:t>GLUT_KEY_PAGE_UP		</a:t>
            </a:r>
            <a:r>
              <a:rPr lang="en-US" altLang="zh-CN" sz="2800" dirty="0" err="1" smtClean="0">
                <a:ea typeface="SimSun" pitchFamily="2" charset="-122"/>
              </a:rPr>
              <a:t>PgUp</a:t>
            </a:r>
            <a:r>
              <a:rPr lang="en-US" altLang="zh-CN" sz="2800" dirty="0" smtClean="0">
                <a:ea typeface="SimSun" pitchFamily="2" charset="-122"/>
              </a:rPr>
              <a:t> key</a:t>
            </a:r>
            <a:endParaRPr lang="en-US" altLang="zh-CN" sz="2800" dirty="0" smtClean="0">
              <a:solidFill>
                <a:schemeClr val="accent2"/>
              </a:solidFill>
              <a:ea typeface="SimSun" pitchFamily="2" charset="-122"/>
            </a:endParaRPr>
          </a:p>
          <a:p>
            <a:r>
              <a:rPr lang="en-US" altLang="zh-CN" sz="2800" dirty="0" smtClean="0">
                <a:solidFill>
                  <a:schemeClr val="accent2"/>
                </a:solidFill>
                <a:ea typeface="SimSun" pitchFamily="2" charset="-122"/>
              </a:rPr>
              <a:t>GLUT_KEY_PAGE_DOWN		</a:t>
            </a:r>
            <a:r>
              <a:rPr lang="en-US" altLang="zh-CN" sz="2800" dirty="0" err="1" smtClean="0">
                <a:ea typeface="SimSun" pitchFamily="2" charset="-122"/>
              </a:rPr>
              <a:t>PgDn</a:t>
            </a:r>
            <a:r>
              <a:rPr lang="en-US" altLang="zh-CN" sz="2800" dirty="0" smtClean="0">
                <a:ea typeface="SimSun" pitchFamily="2" charset="-122"/>
              </a:rPr>
              <a:t> key</a:t>
            </a:r>
            <a:endParaRPr lang="en-US" altLang="zh-CN" sz="2800" dirty="0" smtClean="0">
              <a:solidFill>
                <a:schemeClr val="accent2"/>
              </a:solidFill>
              <a:ea typeface="SimSun" pitchFamily="2" charset="-122"/>
            </a:endParaRPr>
          </a:p>
          <a:p>
            <a:r>
              <a:rPr lang="en-US" altLang="zh-CN" sz="2800" dirty="0" smtClean="0">
                <a:solidFill>
                  <a:schemeClr val="accent2"/>
                </a:solidFill>
                <a:ea typeface="SimSun" pitchFamily="2" charset="-122"/>
              </a:rPr>
              <a:t>GLUT_KEY_HOME			</a:t>
            </a:r>
            <a:r>
              <a:rPr lang="en-US" altLang="zh-CN" sz="2800" dirty="0" smtClean="0">
                <a:ea typeface="SimSun" pitchFamily="2" charset="-122"/>
              </a:rPr>
              <a:t>Home key</a:t>
            </a:r>
            <a:endParaRPr lang="en-US" altLang="zh-CN" sz="2800" dirty="0" smtClean="0">
              <a:solidFill>
                <a:schemeClr val="accent2"/>
              </a:solidFill>
              <a:ea typeface="SimSun" pitchFamily="2" charset="-122"/>
            </a:endParaRPr>
          </a:p>
          <a:p>
            <a:r>
              <a:rPr lang="en-US" altLang="zh-CN" sz="2800" dirty="0" smtClean="0">
                <a:solidFill>
                  <a:schemeClr val="accent2"/>
                </a:solidFill>
                <a:ea typeface="SimSun" pitchFamily="2" charset="-122"/>
              </a:rPr>
              <a:t>GLUT_KEY_END			</a:t>
            </a:r>
            <a:r>
              <a:rPr lang="en-US" altLang="zh-CN" sz="2800" dirty="0" smtClean="0">
                <a:ea typeface="SimSun" pitchFamily="2" charset="-122"/>
              </a:rPr>
              <a:t>End key</a:t>
            </a:r>
            <a:endParaRPr lang="en-US" altLang="zh-CN" sz="2800" dirty="0" smtClean="0">
              <a:solidFill>
                <a:schemeClr val="accent2"/>
              </a:solidFill>
              <a:ea typeface="SimSun" pitchFamily="2" charset="-122"/>
            </a:endParaRPr>
          </a:p>
          <a:p>
            <a:r>
              <a:rPr lang="en-US" altLang="zh-CN" sz="2800" dirty="0" smtClean="0">
                <a:solidFill>
                  <a:schemeClr val="accent2"/>
                </a:solidFill>
                <a:ea typeface="SimSun" pitchFamily="2" charset="-122"/>
              </a:rPr>
              <a:t>GLUT_KEY_INSERT			</a:t>
            </a:r>
            <a:r>
              <a:rPr lang="en-US" altLang="zh-CN" sz="2800" dirty="0" smtClean="0">
                <a:ea typeface="SimSun" pitchFamily="2" charset="-122"/>
              </a:rPr>
              <a:t>Insert key</a:t>
            </a:r>
            <a:endParaRPr lang="en-US" altLang="zh-CN" sz="2800" dirty="0" smtClean="0">
              <a:solidFill>
                <a:schemeClr val="accent2"/>
              </a:solidFill>
              <a:ea typeface="SimSun" pitchFamily="2" charset="-122"/>
            </a:endParaRPr>
          </a:p>
          <a:p>
            <a:endParaRPr lang="en-US" altLang="zh-CN" sz="2800" dirty="0" smtClean="0">
              <a:solidFill>
                <a:schemeClr val="accent2"/>
              </a:solidFill>
              <a:ea typeface="SimSun" pitchFamily="2" charset="-122"/>
            </a:endParaRPr>
          </a:p>
          <a:p>
            <a:endParaRPr lang="en-US" altLang="zh-CN" sz="2800" dirty="0" smtClean="0">
              <a:ea typeface="SimSun" pitchFamily="2" charset="-12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Other Special Keys</a:t>
            </a:r>
          </a:p>
        </p:txBody>
      </p:sp>
      <p:sp>
        <p:nvSpPr>
          <p:cNvPr id="32773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err="1" smtClean="0">
                <a:solidFill>
                  <a:schemeClr val="accent2"/>
                </a:solidFill>
                <a:ea typeface="SimSun" pitchFamily="2" charset="-122"/>
              </a:rPr>
              <a:t>int</a:t>
            </a:r>
            <a:r>
              <a:rPr lang="en-US" altLang="zh-CN" sz="2400" dirty="0" smtClean="0">
                <a:solidFill>
                  <a:schemeClr val="accent2"/>
                </a:solidFill>
                <a:ea typeface="SimSun" pitchFamily="2" charset="-122"/>
              </a:rPr>
              <a:t> </a:t>
            </a:r>
            <a:r>
              <a:rPr lang="en-US" altLang="zh-CN" sz="2400" dirty="0" err="1" smtClean="0">
                <a:solidFill>
                  <a:schemeClr val="accent2"/>
                </a:solidFill>
                <a:ea typeface="SimSun" pitchFamily="2" charset="-122"/>
              </a:rPr>
              <a:t>glutGetModifiers</a:t>
            </a:r>
            <a:r>
              <a:rPr lang="en-US" altLang="zh-CN" sz="2400" dirty="0" smtClean="0">
                <a:solidFill>
                  <a:schemeClr val="accent2"/>
                </a:solidFill>
                <a:ea typeface="SimSun" pitchFamily="2" charset="-122"/>
              </a:rPr>
              <a:t>(void) </a:t>
            </a:r>
            <a:br>
              <a:rPr lang="en-US" altLang="zh-CN" sz="2400" dirty="0" smtClean="0">
                <a:solidFill>
                  <a:schemeClr val="accent2"/>
                </a:solidFill>
                <a:ea typeface="SimSun" pitchFamily="2" charset="-122"/>
              </a:rPr>
            </a:br>
            <a:r>
              <a:rPr lang="en-US" altLang="zh-CN" sz="2400" dirty="0" smtClean="0">
                <a:ea typeface="SimSun" pitchFamily="2" charset="-122"/>
              </a:rPr>
              <a:t>to detect if any modifier key is pressed</a:t>
            </a:r>
            <a:endParaRPr lang="en-US" sz="2400" dirty="0" smtClean="0"/>
          </a:p>
        </p:txBody>
      </p:sp>
      <p:sp>
        <p:nvSpPr>
          <p:cNvPr id="32774" name="Rectangle 3"/>
          <p:cNvSpPr>
            <a:spLocks noChangeArrowheads="1"/>
          </p:cNvSpPr>
          <p:nvPr/>
        </p:nvSpPr>
        <p:spPr bwMode="auto">
          <a:xfrm>
            <a:off x="1565275" y="5553075"/>
            <a:ext cx="85693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Blip>
                <a:blip r:embed="rId3"/>
              </a:buBlip>
            </a:pPr>
            <a:r>
              <a:rPr lang="en-US" altLang="zh-CN" sz="2000" b="1" dirty="0">
                <a:solidFill>
                  <a:schemeClr val="accent2"/>
                </a:solidFill>
                <a:ea typeface="SimSun" pitchFamily="2" charset="-122"/>
              </a:rPr>
              <a:t>GLUT_ACTIVE_SHIFT</a:t>
            </a:r>
            <a:r>
              <a:rPr lang="en-US" altLang="zh-CN" sz="2000" dirty="0">
                <a:ea typeface="SimSun" pitchFamily="2" charset="-122"/>
              </a:rPr>
              <a:t>		</a:t>
            </a:r>
            <a:r>
              <a:rPr lang="en-US" altLang="zh-CN" sz="2000" dirty="0" smtClean="0">
                <a:ea typeface="SimSun" pitchFamily="2" charset="-122"/>
              </a:rPr>
              <a:t>SHIFT </a:t>
            </a:r>
            <a:r>
              <a:rPr lang="en-US" altLang="zh-CN" sz="2000" dirty="0">
                <a:ea typeface="SimSun" pitchFamily="2" charset="-122"/>
              </a:rPr>
              <a:t>key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Blip>
                <a:blip r:embed="rId3"/>
              </a:buBlip>
            </a:pPr>
            <a:r>
              <a:rPr lang="en-US" altLang="zh-CN" sz="2000" b="1" dirty="0">
                <a:solidFill>
                  <a:schemeClr val="accent2"/>
                </a:solidFill>
                <a:ea typeface="SimSun" pitchFamily="2" charset="-122"/>
              </a:rPr>
              <a:t>GLUT_ACTIVE_CTRL</a:t>
            </a:r>
            <a:r>
              <a:rPr lang="en-US" altLang="zh-CN" sz="2000" dirty="0">
                <a:ea typeface="SimSun" pitchFamily="2" charset="-122"/>
              </a:rPr>
              <a:t>			CTRL key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Blip>
                <a:blip r:embed="rId3"/>
              </a:buBlip>
            </a:pPr>
            <a:r>
              <a:rPr lang="en-US" altLang="zh-CN" sz="2000" b="1" dirty="0">
                <a:solidFill>
                  <a:schemeClr val="accent2"/>
                </a:solidFill>
                <a:ea typeface="SimSun" pitchFamily="2" charset="-122"/>
              </a:rPr>
              <a:t>GLUT_ACTIVE_ALT</a:t>
            </a:r>
            <a:r>
              <a:rPr lang="en-US" altLang="zh-CN" sz="2000" dirty="0">
                <a:ea typeface="SimSun" pitchFamily="2" charset="-122"/>
              </a:rPr>
              <a:t>			ALT key</a:t>
            </a:r>
            <a:endParaRPr lang="en-US" altLang="zh-CN" sz="2400" dirty="0">
              <a:ea typeface="SimSun" pitchFamily="2" charset="-122"/>
            </a:endParaRP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395288" y="1412875"/>
            <a:ext cx="85693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Blip>
                <a:blip r:embed="rId3"/>
              </a:buBlip>
            </a:pPr>
            <a:endParaRPr lang="en-US" altLang="zh-CN" i="1">
              <a:ea typeface="SimSun" pitchFamily="2" charset="-122"/>
            </a:endParaRPr>
          </a:p>
        </p:txBody>
      </p:sp>
      <p:sp>
        <p:nvSpPr>
          <p:cNvPr id="32776" name="Rectangle 6"/>
          <p:cNvSpPr>
            <a:spLocks noChangeArrowheads="1"/>
          </p:cNvSpPr>
          <p:nvPr/>
        </p:nvSpPr>
        <p:spPr bwMode="auto">
          <a:xfrm>
            <a:off x="1143000" y="2057400"/>
            <a:ext cx="8569325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lnSpc>
                <a:spcPct val="72000"/>
              </a:lnSpc>
              <a:spcBef>
                <a:spcPct val="50000"/>
              </a:spcBef>
              <a:buClr>
                <a:srgbClr val="2AA3D8"/>
              </a:buClr>
              <a:buSzPct val="65000"/>
              <a:buFont typeface="Arial" pitchFamily="34" charset="0"/>
              <a:buNone/>
            </a:pPr>
            <a:endParaRPr lang="en-US" altLang="zh-CN" sz="2000" dirty="0">
              <a:ea typeface="SimSun" pitchFamily="2" charset="-122"/>
            </a:endParaRPr>
          </a:p>
          <a:p>
            <a:pPr marL="360363" indent="-360363"/>
            <a:r>
              <a:rPr lang="en-US" altLang="zh-CN" sz="2000" b="1" dirty="0" err="1">
                <a:solidFill>
                  <a:schemeClr val="accent2"/>
                </a:solidFill>
                <a:ea typeface="SimSun" pitchFamily="2" charset="-122"/>
              </a:rPr>
              <a:t>glutKeyboardFunc</a:t>
            </a:r>
            <a:r>
              <a:rPr lang="en-US" altLang="zh-CN" sz="2000" b="1" dirty="0">
                <a:solidFill>
                  <a:schemeClr val="accent2"/>
                </a:solidFill>
                <a:ea typeface="SimSun" pitchFamily="2" charset="-122"/>
              </a:rPr>
              <a:t>( </a:t>
            </a:r>
            <a:r>
              <a:rPr lang="en-US" altLang="zh-CN" sz="2000" b="1" i="1" dirty="0" err="1">
                <a:solidFill>
                  <a:schemeClr val="accent2"/>
                </a:solidFill>
                <a:ea typeface="SimSun" pitchFamily="2" charset="-122"/>
              </a:rPr>
              <a:t>modifierKeys</a:t>
            </a:r>
            <a:r>
              <a:rPr lang="en-US" altLang="zh-CN" sz="2000" b="1" dirty="0">
                <a:solidFill>
                  <a:schemeClr val="accent2"/>
                </a:solidFill>
                <a:ea typeface="SimSun" pitchFamily="2" charset="-122"/>
              </a:rPr>
              <a:t> );</a:t>
            </a:r>
            <a:endParaRPr lang="en-US" altLang="zh-CN" sz="2000" dirty="0">
              <a:ea typeface="SimSun" pitchFamily="2" charset="-122"/>
            </a:endParaRPr>
          </a:p>
          <a:p>
            <a:pPr marL="360363" indent="-360363">
              <a:lnSpc>
                <a:spcPct val="72000"/>
              </a:lnSpc>
              <a:spcBef>
                <a:spcPct val="50000"/>
              </a:spcBef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void </a:t>
            </a:r>
            <a:r>
              <a:rPr lang="en-US" altLang="zh-CN" sz="2000" dirty="0" err="1">
                <a:ea typeface="SimSun" pitchFamily="2" charset="-122"/>
              </a:rPr>
              <a:t>modifierKeys</a:t>
            </a:r>
            <a:r>
              <a:rPr lang="en-US" altLang="zh-CN" sz="2000" dirty="0">
                <a:ea typeface="SimSun" pitchFamily="2" charset="-122"/>
              </a:rPr>
              <a:t>(unsigned char key, </a:t>
            </a:r>
            <a:r>
              <a:rPr lang="en-US" altLang="zh-CN" sz="2000" dirty="0" err="1">
                <a:ea typeface="SimSun" pitchFamily="2" charset="-122"/>
              </a:rPr>
              <a:t>int</a:t>
            </a:r>
            <a:r>
              <a:rPr lang="en-US" altLang="zh-CN" sz="2000" dirty="0">
                <a:ea typeface="SimSun" pitchFamily="2" charset="-122"/>
              </a:rPr>
              <a:t> x, </a:t>
            </a:r>
            <a:r>
              <a:rPr lang="en-US" altLang="zh-CN" sz="2000" dirty="0" err="1">
                <a:ea typeface="SimSun" pitchFamily="2" charset="-122"/>
              </a:rPr>
              <a:t>int</a:t>
            </a:r>
            <a:r>
              <a:rPr lang="en-US" altLang="zh-CN" sz="2000" dirty="0">
                <a:ea typeface="SimSun" pitchFamily="2" charset="-122"/>
              </a:rPr>
              <a:t> y )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{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if (key == ‘r’)  {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   </a:t>
            </a:r>
            <a:r>
              <a:rPr lang="en-US" altLang="zh-CN" sz="2000" dirty="0" err="1">
                <a:ea typeface="SimSun" pitchFamily="2" charset="-122"/>
              </a:rPr>
              <a:t>int</a:t>
            </a:r>
            <a:r>
              <a:rPr lang="en-US" altLang="zh-CN" sz="2000" dirty="0">
                <a:ea typeface="SimSun" pitchFamily="2" charset="-122"/>
              </a:rPr>
              <a:t> mod = </a:t>
            </a:r>
            <a:r>
              <a:rPr lang="en-US" altLang="zh-CN" sz="2000" dirty="0" err="1">
                <a:ea typeface="SimSun" pitchFamily="2" charset="-122"/>
              </a:rPr>
              <a:t>glutGetModifiers</a:t>
            </a:r>
            <a:r>
              <a:rPr lang="en-US" altLang="zh-CN" sz="2000" dirty="0">
                <a:ea typeface="SimSun" pitchFamily="2" charset="-122"/>
              </a:rPr>
              <a:t>();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endParaRPr lang="en-US" altLang="zh-CN" sz="2000" dirty="0">
              <a:ea typeface="SimSun" pitchFamily="2" charset="-122"/>
            </a:endParaRP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   if(mod == GLUT_ACTIVE_ALT) </a:t>
            </a:r>
            <a:r>
              <a:rPr lang="en-US" altLang="zh-CN" sz="2000" dirty="0">
                <a:solidFill>
                  <a:schemeClr val="accent2"/>
                </a:solidFill>
                <a:ea typeface="SimSun" pitchFamily="2" charset="-122"/>
              </a:rPr>
              <a:t>// if ALT key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      red = 0.0;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   else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      red = 1.0;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}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endParaRPr lang="en-US" altLang="zh-CN" sz="2000" dirty="0">
              <a:ea typeface="SimSun" pitchFamily="2" charset="-122"/>
            </a:endParaRP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... ...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Mouse Function Callbacks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2131" y="1436688"/>
            <a:ext cx="856932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altLang="zh-CN" sz="2900" b="1" dirty="0" err="1">
                <a:solidFill>
                  <a:schemeClr val="accent2"/>
                </a:solidFill>
                <a:latin typeface="SimSun" pitchFamily="2" charset="-122"/>
                <a:ea typeface="SimSun" pitchFamily="2" charset="-122"/>
              </a:rPr>
              <a:t>glutMouseFunc</a:t>
            </a:r>
            <a:r>
              <a:rPr lang="en-US" altLang="zh-CN" sz="2900" b="1" dirty="0">
                <a:solidFill>
                  <a:schemeClr val="accent2"/>
                </a:solidFill>
                <a:latin typeface="SimSun" pitchFamily="2" charset="-122"/>
                <a:ea typeface="SimSun" pitchFamily="2" charset="-122"/>
              </a:rPr>
              <a:t>( </a:t>
            </a:r>
            <a:r>
              <a:rPr lang="en-US" altLang="zh-CN" sz="2900" b="1" i="1" dirty="0" err="1">
                <a:solidFill>
                  <a:schemeClr val="accent2"/>
                </a:solidFill>
                <a:latin typeface="SimSun" pitchFamily="2" charset="-122"/>
                <a:ea typeface="SimSun" pitchFamily="2" charset="-122"/>
              </a:rPr>
              <a:t>mouseMovement</a:t>
            </a:r>
            <a:r>
              <a:rPr lang="en-US" altLang="zh-CN" sz="2900" b="1" dirty="0">
                <a:solidFill>
                  <a:schemeClr val="accent2"/>
                </a:solidFill>
                <a:latin typeface="SimSun" pitchFamily="2" charset="-122"/>
                <a:ea typeface="SimSun" pitchFamily="2" charset="-122"/>
              </a:rPr>
              <a:t> );</a:t>
            </a:r>
            <a:endParaRPr lang="en-US" altLang="zh-CN" sz="3300" b="1" dirty="0">
              <a:solidFill>
                <a:schemeClr val="accent2"/>
              </a:solidFill>
              <a:ea typeface="SimSun" pitchFamily="2" charset="-122"/>
            </a:endParaRPr>
          </a:p>
          <a:p>
            <a:pPr marL="360363" indent="-360363">
              <a:lnSpc>
                <a:spcPct val="72000"/>
              </a:lnSpc>
              <a:spcBef>
                <a:spcPct val="50000"/>
              </a:spcBef>
              <a:buClr>
                <a:srgbClr val="2AA3D8"/>
              </a:buClr>
              <a:buSzPct val="65000"/>
            </a:pP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void </a:t>
            </a:r>
            <a:r>
              <a:rPr lang="en-US" altLang="zh-CN" sz="2000" dirty="0" err="1">
                <a:latin typeface="SimSun" pitchFamily="2" charset="-122"/>
                <a:ea typeface="SimSun" pitchFamily="2" charset="-122"/>
              </a:rPr>
              <a:t>mouseMovement</a:t>
            </a: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(</a:t>
            </a:r>
            <a:r>
              <a:rPr lang="en-US" altLang="zh-CN" sz="2000" dirty="0" err="1">
                <a:latin typeface="SimSun" pitchFamily="2" charset="-122"/>
                <a:ea typeface="SimSun" pitchFamily="2" charset="-122"/>
              </a:rPr>
              <a:t>int</a:t>
            </a: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altLang="zh-CN" sz="2000" dirty="0" err="1">
                <a:latin typeface="SimSun" pitchFamily="2" charset="-122"/>
                <a:ea typeface="SimSun" pitchFamily="2" charset="-122"/>
              </a:rPr>
              <a:t>button,int</a:t>
            </a: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altLang="zh-CN" sz="2000" dirty="0" err="1">
                <a:latin typeface="SimSun" pitchFamily="2" charset="-122"/>
                <a:ea typeface="SimSun" pitchFamily="2" charset="-122"/>
              </a:rPr>
              <a:t>state,int</a:t>
            </a: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altLang="zh-CN" sz="2000" dirty="0" err="1">
                <a:latin typeface="SimSun" pitchFamily="2" charset="-122"/>
                <a:ea typeface="SimSun" pitchFamily="2" charset="-122"/>
              </a:rPr>
              <a:t>x,int</a:t>
            </a: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 y)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</a:pP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{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</a:pPr>
            <a:r>
              <a:rPr lang="en-US" altLang="zh-CN" sz="2000" i="1" dirty="0">
                <a:solidFill>
                  <a:schemeClr val="accent1"/>
                </a:solidFill>
                <a:latin typeface="SimSun" pitchFamily="2" charset="-122"/>
                <a:ea typeface="SimSun" pitchFamily="2" charset="-122"/>
              </a:rPr>
              <a:t>// button: GLUT_LEFT_BUTTON, GLUT_MIDDLE_BUTTON,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</a:pPr>
            <a:r>
              <a:rPr lang="en-US" altLang="zh-CN" sz="2000" i="1" dirty="0">
                <a:solidFill>
                  <a:schemeClr val="accent1"/>
                </a:solidFill>
                <a:latin typeface="SimSun" pitchFamily="2" charset="-122"/>
                <a:ea typeface="SimSun" pitchFamily="2" charset="-122"/>
              </a:rPr>
              <a:t>           GLUT_RIGHT_BUTTON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</a:pPr>
            <a:r>
              <a:rPr lang="en-US" altLang="zh-CN" sz="2000" i="1" dirty="0">
                <a:solidFill>
                  <a:schemeClr val="accent1"/>
                </a:solidFill>
                <a:latin typeface="SimSun" pitchFamily="2" charset="-122"/>
                <a:ea typeface="SimSun" pitchFamily="2" charset="-122"/>
              </a:rPr>
              <a:t>// state:  GLUT_DOWN, GLUT_UP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</a:pPr>
            <a:endParaRPr lang="en-US" altLang="zh-CN" sz="2000" i="1" dirty="0">
              <a:solidFill>
                <a:schemeClr val="accent1"/>
              </a:solidFill>
              <a:latin typeface="SimSun" pitchFamily="2" charset="-122"/>
              <a:ea typeface="SimSun" pitchFamily="2" charset="-122"/>
            </a:endParaRP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</a:pP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  if (button == GLUT_LEFT_BUTTON &amp;&amp; 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</a:pP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      state == GLUT_DOWN) 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</a:pP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  {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</a:pP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     </a:t>
            </a:r>
            <a:r>
              <a:rPr lang="en-US" altLang="zh-CN" sz="2000" dirty="0" err="1">
                <a:latin typeface="SimSun" pitchFamily="2" charset="-122"/>
                <a:ea typeface="SimSun" pitchFamily="2" charset="-122"/>
              </a:rPr>
              <a:t>startMovement</a:t>
            </a: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 = GL_TRUE;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</a:pP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     </a:t>
            </a:r>
            <a:r>
              <a:rPr lang="en-US" altLang="zh-CN" sz="2000" i="1" dirty="0">
                <a:solidFill>
                  <a:schemeClr val="accent1"/>
                </a:solidFill>
                <a:latin typeface="SimSun" pitchFamily="2" charset="-122"/>
                <a:ea typeface="SimSun" pitchFamily="2" charset="-122"/>
              </a:rPr>
              <a:t>// do something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</a:pP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  }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</a:pPr>
            <a:endParaRPr lang="en-US" altLang="zh-CN" sz="2000" dirty="0">
              <a:latin typeface="SimSun" pitchFamily="2" charset="-122"/>
              <a:ea typeface="SimSun" pitchFamily="2" charset="-122"/>
            </a:endParaRP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</a:pP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  </a:t>
            </a:r>
            <a:r>
              <a:rPr lang="en-US" altLang="zh-CN" sz="2000" dirty="0" err="1">
                <a:latin typeface="SimSun" pitchFamily="2" charset="-122"/>
                <a:ea typeface="SimSun" pitchFamily="2" charset="-122"/>
              </a:rPr>
              <a:t>mouseCurPositionX</a:t>
            </a: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 = x;   </a:t>
            </a:r>
            <a:r>
              <a:rPr lang="en-US" altLang="zh-CN" sz="2000" dirty="0">
                <a:solidFill>
                  <a:schemeClr val="accent1"/>
                </a:solidFill>
                <a:latin typeface="SimSun" pitchFamily="2" charset="-122"/>
                <a:ea typeface="SimSun" pitchFamily="2" charset="-122"/>
              </a:rPr>
              <a:t>// record mouse position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</a:pP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  </a:t>
            </a:r>
            <a:r>
              <a:rPr lang="en-US" altLang="zh-CN" sz="2000" dirty="0" err="1">
                <a:latin typeface="SimSun" pitchFamily="2" charset="-122"/>
                <a:ea typeface="SimSun" pitchFamily="2" charset="-122"/>
              </a:rPr>
              <a:t>mouseCurPositionY</a:t>
            </a: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 = y;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</a:pP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  </a:t>
            </a:r>
            <a:r>
              <a:rPr lang="en-US" altLang="zh-CN" sz="2000" dirty="0" err="1">
                <a:latin typeface="SimSun" pitchFamily="2" charset="-122"/>
                <a:ea typeface="SimSun" pitchFamily="2" charset="-122"/>
              </a:rPr>
              <a:t>mouseCurButton</a:t>
            </a: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    = button;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</a:pP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}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Blip>
                <a:blip r:embed="rId2"/>
              </a:buBlip>
            </a:pPr>
            <a:endParaRPr lang="en-US" altLang="zh-CN" sz="2000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Mouse Motion 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55000" lnSpcReduction="20000"/>
          </a:bodyPr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None/>
            </a:pPr>
            <a:r>
              <a:rPr lang="en-US" altLang="zh-CN" sz="3600" i="1" dirty="0" err="1" smtClean="0">
                <a:solidFill>
                  <a:schemeClr val="accent2"/>
                </a:solidFill>
                <a:ea typeface="SimSun" pitchFamily="2" charset="-122"/>
              </a:rPr>
              <a:t>glutMotionFunc</a:t>
            </a:r>
            <a:r>
              <a:rPr lang="en-US" altLang="zh-CN" sz="3600" i="1" dirty="0" smtClean="0">
                <a:solidFill>
                  <a:schemeClr val="accent2"/>
                </a:solidFill>
                <a:latin typeface="SimSun" pitchFamily="2" charset="-122"/>
                <a:ea typeface="SimSun" pitchFamily="2" charset="-122"/>
              </a:rPr>
              <a:t>( </a:t>
            </a:r>
            <a:r>
              <a:rPr lang="en-US" altLang="zh-CN" sz="3600" i="1" dirty="0" err="1" smtClean="0">
                <a:solidFill>
                  <a:schemeClr val="accent2"/>
                </a:solidFill>
                <a:latin typeface="SimSun" pitchFamily="2" charset="-122"/>
                <a:ea typeface="SimSun" pitchFamily="2" charset="-122"/>
              </a:rPr>
              <a:t>mouseMotion</a:t>
            </a:r>
            <a:r>
              <a:rPr lang="en-US" altLang="zh-CN" sz="3600" i="1" dirty="0" smtClean="0">
                <a:solidFill>
                  <a:schemeClr val="accent2"/>
                </a:solidFill>
                <a:latin typeface="SimSun" pitchFamily="2" charset="-122"/>
                <a:ea typeface="SimSun" pitchFamily="2" charset="-122"/>
              </a:rPr>
              <a:t> );</a:t>
            </a:r>
            <a:endParaRPr lang="en-US" altLang="zh-CN" sz="3600" i="1" dirty="0" smtClean="0">
              <a:solidFill>
                <a:schemeClr val="accent2"/>
              </a:solidFill>
              <a:ea typeface="SimSun" pitchFamily="2" charset="-122"/>
            </a:endParaRPr>
          </a:p>
          <a:p>
            <a:pPr marL="360363" indent="-360363">
              <a:lnSpc>
                <a:spcPct val="72000"/>
              </a:lnSpc>
              <a:spcBef>
                <a:spcPct val="50000"/>
              </a:spcBef>
              <a:buClr>
                <a:srgbClr val="2AA3D8"/>
              </a:buClr>
              <a:buSzPct val="65000"/>
              <a:buNone/>
            </a:pP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void </a:t>
            </a:r>
            <a:r>
              <a:rPr lang="en-US" altLang="zh-CN" sz="3600" dirty="0" err="1" smtClean="0">
                <a:latin typeface="SimSun" pitchFamily="2" charset="-122"/>
                <a:ea typeface="SimSun" pitchFamily="2" charset="-122"/>
              </a:rPr>
              <a:t>mouseMotion</a:t>
            </a: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en-US" altLang="zh-CN" sz="3600" dirty="0" err="1" smtClean="0">
                <a:latin typeface="SimSun" pitchFamily="2" charset="-122"/>
                <a:ea typeface="SimSun" pitchFamily="2" charset="-122"/>
              </a:rPr>
              <a:t>int</a:t>
            </a: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 x, </a:t>
            </a:r>
            <a:r>
              <a:rPr lang="en-US" altLang="zh-CN" sz="3600" dirty="0" err="1" smtClean="0">
                <a:latin typeface="SimSun" pitchFamily="2" charset="-122"/>
                <a:ea typeface="SimSun" pitchFamily="2" charset="-122"/>
              </a:rPr>
              <a:t>int</a:t>
            </a: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 y)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None/>
            </a:pP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{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None/>
            </a:pP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  if(</a:t>
            </a:r>
            <a:r>
              <a:rPr lang="en-US" altLang="zh-CN" sz="3600" dirty="0" err="1" smtClean="0">
                <a:latin typeface="SimSun" pitchFamily="2" charset="-122"/>
                <a:ea typeface="SimSun" pitchFamily="2" charset="-122"/>
              </a:rPr>
              <a:t>mouseCurButton</a:t>
            </a: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 == GLUT_LEFT_BUTTON) {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None/>
            </a:pP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en-US" altLang="zh-CN" sz="3600" dirty="0" err="1" smtClean="0">
                <a:latin typeface="SimSun" pitchFamily="2" charset="-122"/>
                <a:ea typeface="SimSun" pitchFamily="2" charset="-122"/>
              </a:rPr>
              <a:t>x_angle</a:t>
            </a: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 += 360.0*(x-</a:t>
            </a:r>
            <a:r>
              <a:rPr lang="en-US" altLang="zh-CN" sz="3600" dirty="0" err="1" smtClean="0">
                <a:latin typeface="SimSun" pitchFamily="2" charset="-122"/>
                <a:ea typeface="SimSun" pitchFamily="2" charset="-122"/>
              </a:rPr>
              <a:t>mouseCurPositionX</a:t>
            </a: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)/width;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None/>
            </a:pP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en-US" altLang="zh-CN" sz="3600" dirty="0" err="1" smtClean="0">
                <a:latin typeface="SimSun" pitchFamily="2" charset="-122"/>
                <a:ea typeface="SimSun" pitchFamily="2" charset="-122"/>
              </a:rPr>
              <a:t>y_angle</a:t>
            </a: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 += 360.0*(y-</a:t>
            </a:r>
            <a:r>
              <a:rPr lang="en-US" altLang="zh-CN" sz="3600" dirty="0" err="1" smtClean="0">
                <a:latin typeface="SimSun" pitchFamily="2" charset="-122"/>
                <a:ea typeface="SimSun" pitchFamily="2" charset="-122"/>
              </a:rPr>
              <a:t>mouseCurPositionY</a:t>
            </a: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)/height;</a:t>
            </a:r>
          </a:p>
          <a:p>
            <a:pPr marL="360363" indent="-360363">
              <a:lnSpc>
                <a:spcPct val="72000"/>
              </a:lnSpc>
              <a:spcAft>
                <a:spcPct val="35000"/>
              </a:spcAft>
              <a:buClr>
                <a:srgbClr val="2AA3D8"/>
              </a:buClr>
              <a:buSzPct val="65000"/>
              <a:buNone/>
            </a:pP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   }</a:t>
            </a:r>
          </a:p>
          <a:p>
            <a:pPr marL="360363" indent="-360363">
              <a:lnSpc>
                <a:spcPct val="72000"/>
              </a:lnSpc>
              <a:spcAft>
                <a:spcPct val="35000"/>
              </a:spcAft>
              <a:buClr>
                <a:srgbClr val="2AA3D8"/>
              </a:buClr>
              <a:buSzPct val="65000"/>
              <a:buNone/>
            </a:pP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   if(</a:t>
            </a:r>
            <a:r>
              <a:rPr lang="en-US" altLang="zh-CN" sz="3600" dirty="0" err="1" smtClean="0">
                <a:latin typeface="SimSun" pitchFamily="2" charset="-122"/>
                <a:ea typeface="SimSun" pitchFamily="2" charset="-122"/>
              </a:rPr>
              <a:t>mouseCurButton</a:t>
            </a: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 == GLUT_RIGHT_BUTTON)</a:t>
            </a:r>
          </a:p>
          <a:p>
            <a:pPr marL="360363" indent="-360363">
              <a:lnSpc>
                <a:spcPct val="72000"/>
              </a:lnSpc>
              <a:spcAft>
                <a:spcPct val="35000"/>
              </a:spcAft>
              <a:buClr>
                <a:srgbClr val="2AA3D8"/>
              </a:buClr>
              <a:buSzPct val="65000"/>
              <a:buNone/>
            </a:pP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     scale += (y-</a:t>
            </a:r>
            <a:r>
              <a:rPr lang="en-US" altLang="zh-CN" sz="3600" dirty="0" err="1" smtClean="0">
                <a:latin typeface="SimSun" pitchFamily="2" charset="-122"/>
                <a:ea typeface="SimSun" pitchFamily="2" charset="-122"/>
              </a:rPr>
              <a:t>mouseCurPositionY</a:t>
            </a: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)/100.0;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None/>
            </a:pP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   </a:t>
            </a:r>
            <a:r>
              <a:rPr lang="en-US" altLang="zh-CN" sz="3600" dirty="0" err="1" smtClean="0">
                <a:latin typeface="SimSun" pitchFamily="2" charset="-122"/>
                <a:ea typeface="SimSun" pitchFamily="2" charset="-122"/>
              </a:rPr>
              <a:t>mouseCurPositionX</a:t>
            </a: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 = x;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None/>
            </a:pP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   </a:t>
            </a:r>
            <a:r>
              <a:rPr lang="en-US" altLang="zh-CN" sz="3600" dirty="0" err="1" smtClean="0">
                <a:latin typeface="SimSun" pitchFamily="2" charset="-122"/>
                <a:ea typeface="SimSun" pitchFamily="2" charset="-122"/>
              </a:rPr>
              <a:t>mouseCurPositionY</a:t>
            </a: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 = y;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None/>
            </a:pPr>
            <a:endParaRPr lang="en-US" altLang="zh-CN" sz="3600" dirty="0" smtClean="0">
              <a:latin typeface="SimSun" pitchFamily="2" charset="-122"/>
              <a:ea typeface="SimSun" pitchFamily="2" charset="-122"/>
            </a:endParaRP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None/>
            </a:pP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   </a:t>
            </a:r>
            <a:r>
              <a:rPr lang="en-US" altLang="zh-CN" sz="3600" dirty="0" err="1" smtClean="0">
                <a:latin typeface="SimSun" pitchFamily="2" charset="-122"/>
                <a:ea typeface="SimSun" pitchFamily="2" charset="-122"/>
              </a:rPr>
              <a:t>glutPostReDisplay</a:t>
            </a: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();</a:t>
            </a:r>
          </a:p>
          <a:p>
            <a:pPr marL="360363" indent="-360363">
              <a:lnSpc>
                <a:spcPct val="72000"/>
              </a:lnSpc>
              <a:buClr>
                <a:srgbClr val="2AA3D8"/>
              </a:buClr>
              <a:buSzPct val="65000"/>
              <a:buNone/>
            </a:pPr>
            <a:r>
              <a:rPr lang="en-US" altLang="zh-CN" sz="3600" dirty="0" smtClean="0">
                <a:latin typeface="SimSun" pitchFamily="2" charset="-122"/>
                <a:ea typeface="SimSun" pitchFamily="2" charset="-122"/>
              </a:rPr>
              <a:t>}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None/>
            </a:pPr>
            <a:r>
              <a:rPr lang="en-US" altLang="zh-CN" sz="3600" dirty="0" smtClean="0">
                <a:ea typeface="SimSun" pitchFamily="2" charset="-122"/>
              </a:rPr>
              <a:t>In display( )     we have …. ….. ….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None/>
            </a:pPr>
            <a:r>
              <a:rPr lang="en-US" altLang="zh-CN" sz="3600" dirty="0" smtClean="0">
                <a:ea typeface="SimSun" pitchFamily="2" charset="-122"/>
              </a:rPr>
              <a:t>       </a:t>
            </a:r>
            <a:r>
              <a:rPr lang="en-US" altLang="zh-CN" sz="3600" dirty="0" err="1" smtClean="0">
                <a:ea typeface="SimSun" pitchFamily="2" charset="-122"/>
              </a:rPr>
              <a:t>glScalef</a:t>
            </a:r>
            <a:r>
              <a:rPr lang="en-US" altLang="zh-CN" sz="3600" dirty="0" smtClean="0">
                <a:ea typeface="SimSun" pitchFamily="2" charset="-122"/>
              </a:rPr>
              <a:t> (scale, scale, scale);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None/>
            </a:pPr>
            <a:r>
              <a:rPr lang="en-US" altLang="zh-CN" sz="3600" dirty="0" smtClean="0">
                <a:ea typeface="SimSun" pitchFamily="2" charset="-122"/>
              </a:rPr>
              <a:t>       </a:t>
            </a:r>
            <a:r>
              <a:rPr lang="en-US" altLang="zh-CN" sz="3600" dirty="0" err="1" smtClean="0">
                <a:ea typeface="SimSun" pitchFamily="2" charset="-122"/>
              </a:rPr>
              <a:t>glRotatef</a:t>
            </a:r>
            <a:r>
              <a:rPr lang="en-US" altLang="zh-CN" sz="3600" dirty="0" smtClean="0">
                <a:ea typeface="SimSun" pitchFamily="2" charset="-122"/>
              </a:rPr>
              <a:t> (</a:t>
            </a:r>
            <a:r>
              <a:rPr lang="en-US" altLang="zh-CN" sz="3600" dirty="0" err="1" smtClean="0">
                <a:ea typeface="SimSun" pitchFamily="2" charset="-122"/>
              </a:rPr>
              <a:t>x_angle</a:t>
            </a:r>
            <a:r>
              <a:rPr lang="en-US" altLang="zh-CN" sz="3600" dirty="0" smtClean="0">
                <a:ea typeface="SimSun" pitchFamily="2" charset="-122"/>
              </a:rPr>
              <a:t>, 1.0f, 0.0f, 0.0f);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None/>
            </a:pPr>
            <a:r>
              <a:rPr lang="en-US" altLang="zh-CN" sz="3600" dirty="0" smtClean="0">
                <a:ea typeface="SimSun" pitchFamily="2" charset="-122"/>
              </a:rPr>
              <a:t>       </a:t>
            </a:r>
            <a:r>
              <a:rPr lang="en-US" altLang="zh-CN" sz="3600" dirty="0" err="1" smtClean="0">
                <a:ea typeface="SimSun" pitchFamily="2" charset="-122"/>
              </a:rPr>
              <a:t>glRotatef</a:t>
            </a:r>
            <a:r>
              <a:rPr lang="en-US" altLang="zh-CN" sz="3600" dirty="0" smtClean="0">
                <a:ea typeface="SimSun" pitchFamily="2" charset="-122"/>
              </a:rPr>
              <a:t> (</a:t>
            </a:r>
            <a:r>
              <a:rPr lang="en-US" altLang="zh-CN" sz="3600" dirty="0" err="1" smtClean="0">
                <a:ea typeface="SimSun" pitchFamily="2" charset="-122"/>
              </a:rPr>
              <a:t>y_angle</a:t>
            </a:r>
            <a:r>
              <a:rPr lang="en-US" altLang="zh-CN" sz="3600" dirty="0" smtClean="0">
                <a:ea typeface="SimSun" pitchFamily="2" charset="-122"/>
              </a:rPr>
              <a:t>, 0.0f, 1.0f, 0.0f);     … …. ….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Mouse Passive Motion 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</a:t>
            </a:r>
            <a:r>
              <a:rPr lang="en-US" altLang="zh-CN" sz="2400" i="1" dirty="0" err="1" smtClean="0">
                <a:ea typeface="SimSun" pitchFamily="2" charset="-122"/>
              </a:rPr>
              <a:t>lutPassiveMotionFunc</a:t>
            </a:r>
            <a:r>
              <a:rPr lang="en-US" altLang="zh-CN" sz="2400" i="1" dirty="0" smtClean="0">
                <a:ea typeface="SimSun" pitchFamily="2" charset="-122"/>
              </a:rPr>
              <a:t>(</a:t>
            </a:r>
            <a:r>
              <a:rPr lang="en-US" altLang="zh-CN" sz="2400" i="1" dirty="0" err="1" smtClean="0">
                <a:ea typeface="SimSun" pitchFamily="2" charset="-122"/>
              </a:rPr>
              <a:t>mousePMotion</a:t>
            </a:r>
            <a:r>
              <a:rPr lang="en-US" altLang="zh-CN" sz="2400" i="1" dirty="0" smtClean="0">
                <a:solidFill>
                  <a:schemeClr val="accent2"/>
                </a:solidFill>
                <a:ea typeface="SimSun" pitchFamily="2" charset="-122"/>
              </a:rPr>
              <a:t>);</a:t>
            </a:r>
          </a:p>
          <a:p>
            <a:r>
              <a:rPr lang="en-US" dirty="0" smtClean="0"/>
              <a:t>A</a:t>
            </a:r>
            <a:r>
              <a:rPr lang="en-US" altLang="zh-CN" sz="2400" dirty="0" smtClean="0">
                <a:ea typeface="SimSun" pitchFamily="2" charset="-122"/>
              </a:rPr>
              <a:t>lmost as same function as the </a:t>
            </a:r>
            <a:r>
              <a:rPr lang="en-US" altLang="zh-CN" sz="2400" i="1" dirty="0" err="1" smtClean="0">
                <a:solidFill>
                  <a:schemeClr val="accent2"/>
                </a:solidFill>
                <a:ea typeface="SimSun" pitchFamily="2" charset="-122"/>
              </a:rPr>
              <a:t>glutMotionFunc</a:t>
            </a:r>
            <a:r>
              <a:rPr lang="en-US" altLang="zh-CN" sz="2400" i="1" dirty="0" smtClean="0">
                <a:solidFill>
                  <a:schemeClr val="accent2"/>
                </a:solidFill>
                <a:ea typeface="SimSun" pitchFamily="2" charset="-122"/>
              </a:rPr>
              <a:t>();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</a:p>
          <a:p>
            <a:r>
              <a:rPr lang="en-US" dirty="0" smtClean="0"/>
              <a:t>T</a:t>
            </a:r>
            <a:r>
              <a:rPr lang="en-US" altLang="zh-CN" sz="2400" dirty="0" smtClean="0">
                <a:ea typeface="SimSun" pitchFamily="2" charset="-122"/>
              </a:rPr>
              <a:t>he (active) motion callback is called when the mouse moves within the window while one or more mouse buttons are pressed.</a:t>
            </a:r>
          </a:p>
          <a:p>
            <a:r>
              <a:rPr lang="en-US" dirty="0" smtClean="0"/>
              <a:t>T</a:t>
            </a:r>
            <a:r>
              <a:rPr lang="en-US" altLang="zh-CN" sz="2400" dirty="0" smtClean="0">
                <a:ea typeface="SimSun" pitchFamily="2" charset="-122"/>
              </a:rPr>
              <a:t>he (passive) motion callback is called when the mouse </a:t>
            </a:r>
            <a:r>
              <a:rPr lang="en-US" altLang="zh-CN" sz="2400" smtClean="0">
                <a:ea typeface="SimSun" pitchFamily="2" charset="-122"/>
              </a:rPr>
              <a:t>moves outside </a:t>
            </a:r>
            <a:r>
              <a:rPr lang="en-US" altLang="zh-CN" sz="2400" dirty="0" smtClean="0">
                <a:ea typeface="SimSun" pitchFamily="2" charset="-122"/>
              </a:rPr>
              <a:t>the window while one or more mouse buttons are pressed.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Double 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400" dirty="0" smtClean="0">
                <a:ea typeface="SimSun" pitchFamily="2" charset="-122"/>
              </a:rPr>
              <a:t>Double buffering is necessary for almost all OpenGL applications: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Render into back buffer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Swap buffers when finished rendering a frame: The old back buffer becomes the front buffer that is displayed. The old front buffer becomes the back buffer that is rendered into.</a:t>
            </a:r>
          </a:p>
          <a:p>
            <a:r>
              <a:rPr lang="en-US" altLang="zh-CN" sz="2400" dirty="0" smtClean="0">
                <a:ea typeface="SimSun" pitchFamily="2" charset="-122"/>
              </a:rPr>
              <a:t>What happens when you do not use double buffering?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flickering artifacts, tearing artifacts</a:t>
            </a:r>
          </a:p>
          <a:p>
            <a:r>
              <a:rPr lang="en-US" altLang="zh-CN" sz="2400" dirty="0" smtClean="0">
                <a:ea typeface="SimSun" pitchFamily="2" charset="-122"/>
              </a:rPr>
              <a:t>Some commands:</a:t>
            </a:r>
          </a:p>
          <a:p>
            <a:pPr lvl="1"/>
            <a:r>
              <a:rPr lang="en-US" altLang="zh-CN" sz="2000" dirty="0" err="1" smtClean="0">
                <a:ea typeface="SimSun" pitchFamily="2" charset="-122"/>
              </a:rPr>
              <a:t>glutInitDisplayMode</a:t>
            </a:r>
            <a:r>
              <a:rPr lang="en-US" altLang="zh-CN" sz="2000" dirty="0" smtClean="0">
                <a:ea typeface="SimSun" pitchFamily="2" charset="-122"/>
              </a:rPr>
              <a:t>( GLUT_RGBA | </a:t>
            </a:r>
            <a:r>
              <a:rPr lang="en-US" altLang="zh-CN" sz="2000" dirty="0" smtClean="0">
                <a:solidFill>
                  <a:schemeClr val="accent2"/>
                </a:solidFill>
                <a:ea typeface="SimSun" pitchFamily="2" charset="-122"/>
              </a:rPr>
              <a:t>GLUT_DOUBLE</a:t>
            </a:r>
            <a:r>
              <a:rPr lang="en-US" altLang="zh-CN" sz="2000" dirty="0" smtClean="0">
                <a:ea typeface="SimSun" pitchFamily="2" charset="-122"/>
              </a:rPr>
              <a:t> );</a:t>
            </a:r>
          </a:p>
          <a:p>
            <a:pPr lvl="1"/>
            <a:r>
              <a:rPr lang="en-US" altLang="zh-CN" sz="2000" dirty="0" err="1" smtClean="0">
                <a:ea typeface="SimSun" pitchFamily="2" charset="-122"/>
              </a:rPr>
              <a:t>glutSwapBuffers</a:t>
            </a:r>
            <a:r>
              <a:rPr lang="en-US" altLang="zh-CN" sz="2000" dirty="0" smtClean="0">
                <a:ea typeface="SimSun" pitchFamily="2" charset="-122"/>
              </a:rPr>
              <a:t>();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SimSun" pitchFamily="2" charset="-122"/>
              </a:rPr>
              <a:t>Exercises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 smtClean="0">
                <a:ea typeface="SimSun" pitchFamily="2" charset="-122"/>
              </a:rPr>
              <a:t>OpenGL command syntax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 smtClean="0">
                <a:ea typeface="SimSun" pitchFamily="2" charset="-122"/>
              </a:rPr>
              <a:t>Read Red Book(</a:t>
            </a:r>
            <a:r>
              <a:rPr lang="en-US" altLang="zh-CN" sz="1800" dirty="0" err="1" smtClean="0">
                <a:ea typeface="SimSun" pitchFamily="2" charset="-122"/>
              </a:rPr>
              <a:t>pdf</a:t>
            </a:r>
            <a:r>
              <a:rPr lang="en-US" altLang="zh-CN" sz="1800" dirty="0" smtClean="0">
                <a:ea typeface="SimSun" pitchFamily="2" charset="-122"/>
              </a:rPr>
              <a:t>): ch1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smtClean="0">
                <a:ea typeface="SimSun" pitchFamily="2" charset="-122"/>
              </a:rPr>
              <a:t>Understand OpenGL’s state machine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 smtClean="0">
                <a:ea typeface="SimSun" pitchFamily="2" charset="-122"/>
              </a:rPr>
              <a:t>Red Book(</a:t>
            </a:r>
            <a:r>
              <a:rPr lang="en-US" altLang="zh-CN" sz="1800" dirty="0" err="1" smtClean="0">
                <a:ea typeface="SimSun" pitchFamily="2" charset="-122"/>
              </a:rPr>
              <a:t>pdf</a:t>
            </a:r>
            <a:r>
              <a:rPr lang="en-US" altLang="zh-CN" sz="1800" dirty="0" smtClean="0">
                <a:ea typeface="SimSun" pitchFamily="2" charset="-122"/>
              </a:rPr>
              <a:t>):ch1 p18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smtClean="0">
                <a:ea typeface="SimSun" pitchFamily="2" charset="-122"/>
              </a:rPr>
              <a:t>Understand OpenGL’s client server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 smtClean="0">
                <a:ea typeface="SimSun" pitchFamily="2" charset="-122"/>
              </a:rPr>
              <a:t>An example, </a:t>
            </a:r>
            <a:r>
              <a:rPr lang="en-US" altLang="zh-CN" sz="1800" dirty="0" err="1" smtClean="0">
                <a:ea typeface="SimSun" pitchFamily="2" charset="-122"/>
              </a:rPr>
              <a:t>glFlush</a:t>
            </a:r>
            <a:r>
              <a:rPr lang="en-US" altLang="zh-CN" sz="1800" dirty="0" smtClean="0">
                <a:ea typeface="SimSun" pitchFamily="2" charset="-122"/>
              </a:rPr>
              <a:t>, Red Book(</a:t>
            </a:r>
            <a:r>
              <a:rPr lang="en-US" altLang="zh-CN" sz="1800" dirty="0" err="1" smtClean="0">
                <a:ea typeface="SimSun" pitchFamily="2" charset="-122"/>
              </a:rPr>
              <a:t>pdf</a:t>
            </a:r>
            <a:r>
              <a:rPr lang="en-US" altLang="zh-CN" sz="1800" dirty="0" smtClean="0">
                <a:ea typeface="SimSun" pitchFamily="2" charset="-122"/>
              </a:rPr>
              <a:t>): ch2 p32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 smtClean="0">
                <a:ea typeface="SimSun" pitchFamily="2" charset="-122"/>
              </a:rPr>
              <a:t>Think about the differences between </a:t>
            </a:r>
            <a:r>
              <a:rPr lang="en-US" altLang="zh-CN" sz="1800" i="1" dirty="0" err="1" smtClean="0">
                <a:ea typeface="SimSun" pitchFamily="2" charset="-122"/>
              </a:rPr>
              <a:t>glFlush</a:t>
            </a:r>
            <a:r>
              <a:rPr lang="en-US" altLang="zh-CN" sz="1800" i="1" dirty="0" smtClean="0">
                <a:ea typeface="SimSun" pitchFamily="2" charset="-122"/>
              </a:rPr>
              <a:t>, </a:t>
            </a:r>
            <a:r>
              <a:rPr lang="en-US" altLang="zh-CN" sz="1800" i="1" dirty="0" err="1" smtClean="0">
                <a:ea typeface="SimSun" pitchFamily="2" charset="-122"/>
              </a:rPr>
              <a:t>glFinish</a:t>
            </a:r>
            <a:r>
              <a:rPr lang="en-US" altLang="zh-CN" sz="1800" i="1" dirty="0" smtClean="0">
                <a:ea typeface="SimSun" pitchFamily="2" charset="-122"/>
              </a:rPr>
              <a:t>, </a:t>
            </a:r>
            <a:r>
              <a:rPr lang="en-US" altLang="zh-CN" sz="1800" i="1" dirty="0" err="1" smtClean="0">
                <a:ea typeface="SimSun" pitchFamily="2" charset="-122"/>
              </a:rPr>
              <a:t>glutSwapBuffers</a:t>
            </a:r>
            <a:r>
              <a:rPr lang="en-US" altLang="zh-CN" sz="1800" dirty="0" smtClean="0">
                <a:ea typeface="SimSun" pitchFamily="2" charset="-122"/>
              </a:rPr>
              <a:t>. To better understand </a:t>
            </a:r>
            <a:r>
              <a:rPr lang="en-US" altLang="zh-CN" sz="1800" i="1" dirty="0" err="1" smtClean="0">
                <a:ea typeface="SimSun" pitchFamily="2" charset="-122"/>
              </a:rPr>
              <a:t>glFinish</a:t>
            </a:r>
            <a:r>
              <a:rPr lang="en-US" altLang="zh-CN" sz="1800" dirty="0" smtClean="0">
                <a:ea typeface="SimSun" pitchFamily="2" charset="-122"/>
              </a:rPr>
              <a:t>, think if you want to measure the exact rendering time of one frame on GPU.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smtClean="0">
                <a:ea typeface="SimSun" pitchFamily="2" charset="-122"/>
              </a:rPr>
              <a:t>Animation &amp; Double buffering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 smtClean="0">
                <a:ea typeface="SimSun" pitchFamily="2" charset="-122"/>
              </a:rPr>
              <a:t>Red Book(</a:t>
            </a:r>
            <a:r>
              <a:rPr lang="en-US" altLang="zh-CN" sz="1800" dirty="0" err="1" smtClean="0">
                <a:ea typeface="SimSun" pitchFamily="2" charset="-122"/>
              </a:rPr>
              <a:t>pdf</a:t>
            </a:r>
            <a:r>
              <a:rPr lang="en-US" altLang="zh-CN" sz="1800" dirty="0" smtClean="0">
                <a:ea typeface="SimSun" pitchFamily="2" charset="-122"/>
              </a:rPr>
              <a:t>): ch1 p24, explains double buffering and </a:t>
            </a:r>
            <a:r>
              <a:rPr lang="en-US" altLang="zh-CN" sz="1800" dirty="0" err="1" smtClean="0">
                <a:ea typeface="SimSun" pitchFamily="2" charset="-122"/>
              </a:rPr>
              <a:t>glutSwapBuffers</a:t>
            </a:r>
            <a:endParaRPr lang="en-US" altLang="zh-CN" sz="1800" dirty="0" smtClean="0">
              <a:ea typeface="SimSun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smtClean="0">
                <a:ea typeface="SimSun" pitchFamily="2" charset="-122"/>
              </a:rPr>
              <a:t>GLUT/</a:t>
            </a:r>
            <a:r>
              <a:rPr lang="en-US" altLang="zh-CN" sz="2000" dirty="0" err="1" smtClean="0">
                <a:ea typeface="SimSun" pitchFamily="2" charset="-122"/>
              </a:rPr>
              <a:t>freeglut</a:t>
            </a:r>
            <a:r>
              <a:rPr lang="en-US" altLang="zh-CN" sz="2000" dirty="0" smtClean="0">
                <a:ea typeface="SimSun" pitchFamily="2" charset="-122"/>
              </a:rPr>
              <a:t> (</a:t>
            </a:r>
            <a:r>
              <a:rPr lang="en-US" altLang="zh-CN" sz="2000" dirty="0" smtClean="0">
                <a:solidFill>
                  <a:schemeClr val="accent2"/>
                </a:solidFill>
                <a:ea typeface="SimSun" pitchFamily="2" charset="-122"/>
              </a:rPr>
              <a:t>important!!!</a:t>
            </a:r>
            <a:r>
              <a:rPr lang="en-US" altLang="zh-CN" sz="2000" dirty="0" smtClean="0">
                <a:ea typeface="SimSun" pitchFamily="2" charset="-122"/>
              </a:rPr>
              <a:t>)(Everything in the book is compatible for </a:t>
            </a:r>
            <a:r>
              <a:rPr lang="en-US" altLang="zh-CN" sz="2000" dirty="0" err="1" smtClean="0">
                <a:ea typeface="SimSun" pitchFamily="2" charset="-122"/>
              </a:rPr>
              <a:t>freeglut</a:t>
            </a:r>
            <a:r>
              <a:rPr lang="en-US" altLang="zh-CN" sz="2000" dirty="0" smtClean="0">
                <a:ea typeface="SimSun" pitchFamily="2" charset="-12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 smtClean="0">
                <a:ea typeface="SimSun" pitchFamily="2" charset="-122"/>
              </a:rPr>
              <a:t>Red Book(</a:t>
            </a:r>
            <a:r>
              <a:rPr lang="en-US" altLang="zh-CN" sz="1800" dirty="0" err="1" smtClean="0">
                <a:ea typeface="SimSun" pitchFamily="2" charset="-122"/>
              </a:rPr>
              <a:t>pdf</a:t>
            </a:r>
            <a:r>
              <a:rPr lang="en-US" altLang="zh-CN" sz="1800" dirty="0" smtClean="0">
                <a:ea typeface="SimSun" pitchFamily="2" charset="-122"/>
              </a:rPr>
              <a:t>): ch1 p21 - p28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 smtClean="0">
                <a:ea typeface="SimSun" pitchFamily="2" charset="-122"/>
              </a:rPr>
              <a:t>Red Book Appendix 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accent2"/>
                </a:solidFill>
                <a:ea typeface="SimSun" pitchFamily="2" charset="-122"/>
              </a:rPr>
              <a:t>Example 1-2, Example 1-3 (Animation)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i="1" dirty="0" err="1" smtClean="0">
                <a:ea typeface="SimSun" pitchFamily="2" charset="-122"/>
              </a:rPr>
              <a:t>Glut.h</a:t>
            </a:r>
            <a:r>
              <a:rPr lang="en-US" altLang="zh-CN" sz="1800" i="1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will show you the technical details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1800" dirty="0" smtClean="0">
              <a:solidFill>
                <a:schemeClr val="accent2"/>
              </a:solidFill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</a:p>
          <a:p>
            <a:pPr lvl="1"/>
            <a:r>
              <a:rPr lang="en-US" dirty="0" smtClean="0"/>
              <a:t>Previous instructors of CSE 470/598</a:t>
            </a:r>
          </a:p>
          <a:p>
            <a:pPr lvl="2"/>
            <a:r>
              <a:rPr lang="en-US" dirty="0" smtClean="0"/>
              <a:t>Peter </a:t>
            </a:r>
            <a:r>
              <a:rPr lang="en-US" dirty="0" err="1" smtClean="0"/>
              <a:t>Wonka</a:t>
            </a:r>
            <a:r>
              <a:rPr lang="en-US" dirty="0" smtClean="0"/>
              <a:t>, CS</a:t>
            </a:r>
          </a:p>
          <a:p>
            <a:pPr lvl="2"/>
            <a:r>
              <a:rPr lang="en-US" dirty="0" smtClean="0"/>
              <a:t>Diane Hansford, CS</a:t>
            </a:r>
          </a:p>
          <a:p>
            <a:pPr lvl="1"/>
            <a:r>
              <a:rPr lang="en-US" dirty="0" smtClean="0"/>
              <a:t>Purdue Colleagues</a:t>
            </a:r>
          </a:p>
          <a:p>
            <a:pPr lvl="2"/>
            <a:r>
              <a:rPr lang="en-US" dirty="0" smtClean="0"/>
              <a:t>David Ebert, ECE</a:t>
            </a:r>
          </a:p>
          <a:p>
            <a:pPr lvl="2"/>
            <a:r>
              <a:rPr lang="en-US" dirty="0" err="1" smtClean="0"/>
              <a:t>Niklas</a:t>
            </a:r>
            <a:r>
              <a:rPr lang="en-US" dirty="0" smtClean="0"/>
              <a:t> </a:t>
            </a:r>
            <a:r>
              <a:rPr lang="en-US" dirty="0" err="1" smtClean="0"/>
              <a:t>Elmqvist</a:t>
            </a:r>
            <a:r>
              <a:rPr lang="en-US" dirty="0" smtClean="0"/>
              <a:t>, ECE</a:t>
            </a:r>
          </a:p>
          <a:p>
            <a:pPr lvl="1"/>
            <a:r>
              <a:rPr lang="en-US" dirty="0" smtClean="0"/>
              <a:t>Slides (Ed </a:t>
            </a:r>
            <a:r>
              <a:rPr lang="en-US" dirty="0" smtClean="0"/>
              <a:t>Angel)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Disclaimer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These slides can only be used as study material for the class 470 at ASU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slides cannot be distributed or used for another purpose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</a:t>
            </a:r>
            <a:r>
              <a:rPr lang="en-US" dirty="0" err="1" smtClean="0"/>
              <a:t>Maciejewski</a:t>
            </a:r>
            <a:endParaRPr lang="en-US" dirty="0" smtClean="0"/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470/598</a:t>
            </a:r>
            <a:br>
              <a:rPr lang="en-US" dirty="0" smtClean="0"/>
            </a:br>
            <a:r>
              <a:rPr lang="en-US" dirty="0" smtClean="0"/>
              <a:t>Linear Algebra Review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Overview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>
                <a:latin typeface="Arial" pitchFamily="34" charset="0"/>
              </a:rPr>
              <a:t>Points and Lines</a:t>
            </a:r>
          </a:p>
          <a:p>
            <a:r>
              <a:rPr lang="en-US" sz="2400" smtClean="0">
                <a:latin typeface="Arial" pitchFamily="34" charset="0"/>
              </a:rPr>
              <a:t>Vectors</a:t>
            </a:r>
          </a:p>
          <a:p>
            <a:r>
              <a:rPr lang="en-US" sz="2400" smtClean="0">
                <a:latin typeface="Arial" pitchFamily="34" charset="0"/>
              </a:rPr>
              <a:t>Inner (Dot) Products</a:t>
            </a:r>
          </a:p>
          <a:p>
            <a:r>
              <a:rPr lang="en-US" sz="2400" smtClean="0">
                <a:latin typeface="Arial" pitchFamily="34" charset="0"/>
              </a:rPr>
              <a:t>Cross Products</a:t>
            </a:r>
          </a:p>
          <a:p>
            <a:r>
              <a:rPr lang="en-US" sz="2400" smtClean="0">
                <a:latin typeface="Arial" pitchFamily="34" charset="0"/>
              </a:rPr>
              <a:t>Orthonormal Basis</a:t>
            </a:r>
          </a:p>
          <a:p>
            <a:r>
              <a:rPr lang="en-US" sz="2400" smtClean="0">
                <a:latin typeface="Arial" pitchFamily="34" charset="0"/>
              </a:rPr>
              <a:t>Change of Orthonormal Basis</a:t>
            </a:r>
          </a:p>
          <a:p>
            <a:r>
              <a:rPr lang="en-US" sz="2400" smtClean="0">
                <a:latin typeface="Arial" pitchFamily="34" charset="0"/>
              </a:rPr>
              <a:t>Matrices and Operations</a:t>
            </a:r>
          </a:p>
          <a:p>
            <a:pPr lvl="1"/>
            <a:endParaRPr lang="en-US" sz="200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019BB57-4ACB-488D-933C-57C4F138E237}" type="slidenum">
              <a:rPr lang="en-US" smtClean="0">
                <a:latin typeface="Arial" pitchFamily="34" charset="0"/>
              </a:rPr>
              <a:pPr/>
              <a:t>22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Points and Vectors</a:t>
            </a:r>
          </a:p>
        </p:txBody>
      </p:sp>
      <p:sp>
        <p:nvSpPr>
          <p:cNvPr id="103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C00000"/>
                </a:solidFill>
                <a:latin typeface="Arial" pitchFamily="34" charset="0"/>
              </a:rPr>
              <a:t>Points</a:t>
            </a:r>
            <a:r>
              <a:rPr lang="en-US" sz="2400" smtClean="0">
                <a:latin typeface="Arial" pitchFamily="34" charset="0"/>
              </a:rPr>
              <a:t> specify locations in space (or in the plane)</a:t>
            </a:r>
          </a:p>
        </p:txBody>
      </p:sp>
      <p:sp>
        <p:nvSpPr>
          <p:cNvPr id="103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C00000"/>
                </a:solidFill>
                <a:latin typeface="Arial" pitchFamily="34" charset="0"/>
              </a:rPr>
              <a:t>Vectors</a:t>
            </a:r>
            <a:r>
              <a:rPr lang="en-US" sz="2400" smtClean="0">
                <a:latin typeface="Arial" pitchFamily="34" charset="0"/>
              </a:rPr>
              <a:t> have a magnitude and direction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3059113" y="4232275"/>
          <a:ext cx="2889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4" name="Equation" r:id="rId4" imgW="126720" imgH="139680" progId="Equation.3">
                  <p:embed/>
                </p:oleObj>
              </mc:Choice>
              <mc:Fallback>
                <p:oleObj name="Equation" r:id="rId4" imgW="126720" imgH="139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232275"/>
                        <a:ext cx="288925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11363" y="2716213"/>
          <a:ext cx="6429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5" name="Equation" r:id="rId6" imgW="342720" imgH="203040" progId="Equation.3">
                  <p:embed/>
                </p:oleObj>
              </mc:Choice>
              <mc:Fallback>
                <p:oleObj name="Equation" r:id="rId6" imgW="34272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2716213"/>
                        <a:ext cx="64293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Line 9"/>
          <p:cNvSpPr>
            <a:spLocks noChangeShapeType="1"/>
          </p:cNvSpPr>
          <p:nvPr/>
        </p:nvSpPr>
        <p:spPr bwMode="auto">
          <a:xfrm>
            <a:off x="1204913" y="4143375"/>
            <a:ext cx="21320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7" name="Line 10"/>
          <p:cNvSpPr>
            <a:spLocks noChangeShapeType="1"/>
          </p:cNvSpPr>
          <p:nvPr/>
        </p:nvSpPr>
        <p:spPr bwMode="auto">
          <a:xfrm flipV="1">
            <a:off x="1374775" y="2708275"/>
            <a:ext cx="1588" cy="1624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042988" y="2716213"/>
          <a:ext cx="28098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6" name="Equation" r:id="rId8" imgW="139680" imgH="164880" progId="Equation.3">
                  <p:embed/>
                </p:oleObj>
              </mc:Choice>
              <mc:Fallback>
                <p:oleObj name="Equation" r:id="rId8" imgW="139680" imgH="164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716213"/>
                        <a:ext cx="280987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Oval 12"/>
          <p:cNvSpPr>
            <a:spLocks noChangeArrowheads="1"/>
          </p:cNvSpPr>
          <p:nvPr/>
        </p:nvSpPr>
        <p:spPr bwMode="auto">
          <a:xfrm>
            <a:off x="1858963" y="2884488"/>
            <a:ext cx="79375" cy="889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1039" name="Oval 13"/>
          <p:cNvSpPr>
            <a:spLocks noChangeArrowheads="1"/>
          </p:cNvSpPr>
          <p:nvPr/>
        </p:nvSpPr>
        <p:spPr bwMode="auto">
          <a:xfrm>
            <a:off x="2422525" y="3598863"/>
            <a:ext cx="79375" cy="889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graphicFrame>
        <p:nvGraphicFramePr>
          <p:cNvPr id="1029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74925" y="3430588"/>
          <a:ext cx="5588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7" name="Equation" r:id="rId10" imgW="342720" imgH="203040" progId="Equation.3">
                  <p:embed/>
                </p:oleObj>
              </mc:Choice>
              <mc:Fallback>
                <p:oleObj name="Equation" r:id="rId10" imgW="3427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3430588"/>
                        <a:ext cx="5588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Line 16"/>
          <p:cNvSpPr>
            <a:spLocks noChangeShapeType="1"/>
          </p:cNvSpPr>
          <p:nvPr/>
        </p:nvSpPr>
        <p:spPr bwMode="auto">
          <a:xfrm flipV="1">
            <a:off x="5408613" y="2636838"/>
            <a:ext cx="0" cy="1709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5180013" y="4117975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 flipV="1">
            <a:off x="5408613" y="3203575"/>
            <a:ext cx="914400" cy="914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6323013" y="320357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 flipH="1">
            <a:off x="5408613" y="32035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20" name="Text Box 24"/>
          <p:cNvSpPr txBox="1">
            <a:spLocks noChangeArrowheads="1"/>
          </p:cNvSpPr>
          <p:nvPr/>
        </p:nvSpPr>
        <p:spPr bwMode="auto">
          <a:xfrm>
            <a:off x="5849938" y="35433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</a:t>
            </a:r>
          </a:p>
        </p:txBody>
      </p:sp>
      <p:sp>
        <p:nvSpPr>
          <p:cNvPr id="1046" name="Freeform 25"/>
          <p:cNvSpPr>
            <a:spLocks/>
          </p:cNvSpPr>
          <p:nvPr/>
        </p:nvSpPr>
        <p:spPr bwMode="auto">
          <a:xfrm>
            <a:off x="5713413" y="3813175"/>
            <a:ext cx="254000" cy="304800"/>
          </a:xfrm>
          <a:custGeom>
            <a:avLst/>
            <a:gdLst>
              <a:gd name="T0" fmla="*/ 0 w 160"/>
              <a:gd name="T1" fmla="*/ 0 h 192"/>
              <a:gd name="T2" fmla="*/ 2147483647 w 160"/>
              <a:gd name="T3" fmla="*/ 2147483647 h 192"/>
              <a:gd name="T4" fmla="*/ 2147483647 w 160"/>
              <a:gd name="T5" fmla="*/ 2147483647 h 192"/>
              <a:gd name="T6" fmla="*/ 0 60000 65536"/>
              <a:gd name="T7" fmla="*/ 0 60000 65536"/>
              <a:gd name="T8" fmla="*/ 0 60000 65536"/>
              <a:gd name="T9" fmla="*/ 0 w 160"/>
              <a:gd name="T10" fmla="*/ 0 h 192"/>
              <a:gd name="T11" fmla="*/ 160 w 16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" h="192">
                <a:moveTo>
                  <a:pt x="0" y="0"/>
                </a:moveTo>
                <a:cubicBezTo>
                  <a:pt x="64" y="8"/>
                  <a:pt x="128" y="16"/>
                  <a:pt x="144" y="48"/>
                </a:cubicBezTo>
                <a:cubicBezTo>
                  <a:pt x="160" y="80"/>
                  <a:pt x="104" y="168"/>
                  <a:pt x="96" y="19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22" name="Text Box 26"/>
          <p:cNvSpPr txBox="1">
            <a:spLocks noChangeArrowheads="1"/>
          </p:cNvSpPr>
          <p:nvPr/>
        </p:nvSpPr>
        <p:spPr bwMode="auto">
          <a:xfrm>
            <a:off x="6227763" y="2708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6977063" y="4244975"/>
          <a:ext cx="3746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8" name="Equation" r:id="rId12" imgW="164880" imgH="177480" progId="Equation.3">
                  <p:embed/>
                </p:oleObj>
              </mc:Choice>
              <mc:Fallback>
                <p:oleObj name="Equation" r:id="rId12" imgW="16488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063" y="4244975"/>
                        <a:ext cx="3746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4859338" y="2492375"/>
          <a:ext cx="431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9" name="Equation" r:id="rId14" imgW="190440" imgH="177480" progId="Equation.3">
                  <p:embed/>
                </p:oleObj>
              </mc:Choice>
              <mc:Fallback>
                <p:oleObj name="Equation" r:id="rId14" imgW="19044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492375"/>
                        <a:ext cx="4318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Vectors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4030663" y="1511300"/>
          <a:ext cx="165417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1" name="Equation" r:id="rId3" imgW="825480" imgH="482400" progId="Equation.3">
                  <p:embed/>
                </p:oleObj>
              </mc:Choice>
              <mc:Fallback>
                <p:oleObj name="Equation" r:id="rId3" imgW="82548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1511300"/>
                        <a:ext cx="1654175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978275" y="2871788"/>
          <a:ext cx="17557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2" name="Equation" r:id="rId5" imgW="876240" imgH="291960" progId="Equation.3">
                  <p:embed/>
                </p:oleObj>
              </mc:Choice>
              <mc:Fallback>
                <p:oleObj name="Equation" r:id="rId5" imgW="876240" imgH="291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2871788"/>
                        <a:ext cx="1755775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8"/>
          <p:cNvSpPr>
            <a:spLocks noChangeArrowheads="1"/>
          </p:cNvSpPr>
          <p:nvPr/>
        </p:nvSpPr>
        <p:spPr bwMode="auto">
          <a:xfrm>
            <a:off x="550863" y="1685925"/>
            <a:ext cx="164465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sz="2400">
                <a:solidFill>
                  <a:srgbClr val="990000"/>
                </a:solidFill>
              </a:rPr>
              <a:t>Vector</a:t>
            </a:r>
          </a:p>
        </p:txBody>
      </p:sp>
      <p:sp>
        <p:nvSpPr>
          <p:cNvPr id="9" name="Rectangle 59"/>
          <p:cNvSpPr>
            <a:spLocks noChangeArrowheads="1"/>
          </p:cNvSpPr>
          <p:nvPr/>
        </p:nvSpPr>
        <p:spPr bwMode="auto">
          <a:xfrm>
            <a:off x="468313" y="2909888"/>
            <a:ext cx="3267075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sz="2400">
                <a:solidFill>
                  <a:srgbClr val="990000"/>
                </a:solidFill>
              </a:rPr>
              <a:t>Magnitude</a:t>
            </a:r>
            <a:r>
              <a:rPr lang="en-US" sz="2400"/>
              <a:t> or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sz="2400">
                <a:solidFill>
                  <a:srgbClr val="990000"/>
                </a:solidFill>
              </a:rPr>
              <a:t>Length</a:t>
            </a: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468313" y="4183063"/>
            <a:ext cx="301783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sz="2400">
                <a:solidFill>
                  <a:srgbClr val="990000"/>
                </a:solidFill>
              </a:rPr>
              <a:t>Unit Vector</a:t>
            </a:r>
            <a:r>
              <a:rPr lang="en-US" sz="2400"/>
              <a:t> or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sz="2400">
                <a:solidFill>
                  <a:srgbClr val="990000"/>
                </a:solidFill>
              </a:rPr>
              <a:t>Normalized Vector</a:t>
            </a: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4040188" y="4356100"/>
          <a:ext cx="9239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3" name="Equation" r:id="rId7" imgW="406080" imgH="253800" progId="Equation.3">
                  <p:embed/>
                </p:oleObj>
              </mc:Choice>
              <mc:Fallback>
                <p:oleObj name="Equation" r:id="rId7" imgW="40608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4356100"/>
                        <a:ext cx="9239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66"/>
          <p:cNvSpPr>
            <a:spLocks noChangeShapeType="1"/>
          </p:cNvSpPr>
          <p:nvPr/>
        </p:nvSpPr>
        <p:spPr bwMode="auto">
          <a:xfrm flipV="1">
            <a:off x="7159625" y="1577975"/>
            <a:ext cx="1152525" cy="9366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Oval 67"/>
          <p:cNvSpPr>
            <a:spLocks noChangeArrowheads="1"/>
          </p:cNvSpPr>
          <p:nvPr/>
        </p:nvSpPr>
        <p:spPr bwMode="auto">
          <a:xfrm>
            <a:off x="7086600" y="2441575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68"/>
          <p:cNvSpPr>
            <a:spLocks noChangeArrowheads="1"/>
          </p:cNvSpPr>
          <p:nvPr/>
        </p:nvSpPr>
        <p:spPr bwMode="auto">
          <a:xfrm>
            <a:off x="8291513" y="145415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69"/>
          <p:cNvSpPr txBox="1">
            <a:spLocks noChangeArrowheads="1"/>
          </p:cNvSpPr>
          <p:nvPr/>
        </p:nvSpPr>
        <p:spPr bwMode="auto">
          <a:xfrm>
            <a:off x="7448550" y="1649413"/>
            <a:ext cx="331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Vectors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059113" y="1511300"/>
          <a:ext cx="165417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90" name="Equation" r:id="rId3" imgW="825480" imgH="482400" progId="Equation.3">
                  <p:embed/>
                </p:oleObj>
              </mc:Choice>
              <mc:Fallback>
                <p:oleObj name="Equation" r:id="rId3" imgW="82548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511300"/>
                        <a:ext cx="1654175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048000" y="2911475"/>
          <a:ext cx="17922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91" name="Equation" r:id="rId5" imgW="888840" imgH="482400" progId="Equation.3">
                  <p:embed/>
                </p:oleObj>
              </mc:Choice>
              <mc:Fallback>
                <p:oleObj name="Equation" r:id="rId5" imgW="8888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11475"/>
                        <a:ext cx="179228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8"/>
          <p:cNvSpPr>
            <a:spLocks noChangeArrowheads="1"/>
          </p:cNvSpPr>
          <p:nvPr/>
        </p:nvSpPr>
        <p:spPr bwMode="auto">
          <a:xfrm>
            <a:off x="550863" y="1685925"/>
            <a:ext cx="164465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sz="2400">
                <a:solidFill>
                  <a:srgbClr val="990000"/>
                </a:solidFill>
              </a:rPr>
              <a:t>Vector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986088" y="4513263"/>
          <a:ext cx="9413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92" name="Equation" r:id="rId7" imgW="469800" imgH="457200" progId="Equation.3">
                  <p:embed/>
                </p:oleObj>
              </mc:Choice>
              <mc:Fallback>
                <p:oleObj name="Equation" r:id="rId7" imgW="469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4513263"/>
                        <a:ext cx="94138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4"/>
          <p:cNvSpPr>
            <a:spLocks noChangeArrowheads="1"/>
          </p:cNvSpPr>
          <p:nvPr/>
        </p:nvSpPr>
        <p:spPr bwMode="auto">
          <a:xfrm>
            <a:off x="452438" y="4657725"/>
            <a:ext cx="2665412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sz="2400">
                <a:solidFill>
                  <a:srgbClr val="990000"/>
                </a:solidFill>
              </a:rPr>
              <a:t>Zero Vector</a:t>
            </a:r>
          </a:p>
        </p:txBody>
      </p:sp>
      <p:sp>
        <p:nvSpPr>
          <p:cNvPr id="10" name="Rectangle 65"/>
          <p:cNvSpPr>
            <a:spLocks noChangeArrowheads="1"/>
          </p:cNvSpPr>
          <p:nvPr/>
        </p:nvSpPr>
        <p:spPr bwMode="auto">
          <a:xfrm>
            <a:off x="508000" y="3094038"/>
            <a:ext cx="26654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sz="2400">
                <a:solidFill>
                  <a:srgbClr val="990000"/>
                </a:solidFill>
              </a:rPr>
              <a:t>Orientation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Vector Addition and Subtraction</a:t>
            </a:r>
          </a:p>
        </p:txBody>
      </p:sp>
      <p:sp>
        <p:nvSpPr>
          <p:cNvPr id="33796" name="Line 3"/>
          <p:cNvSpPr>
            <a:spLocks noChangeShapeType="1"/>
          </p:cNvSpPr>
          <p:nvPr/>
        </p:nvSpPr>
        <p:spPr bwMode="auto">
          <a:xfrm flipV="1">
            <a:off x="681038" y="3449638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909638" y="3535363"/>
            <a:ext cx="331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</a:t>
            </a:r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 flipV="1">
            <a:off x="665163" y="3840163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 flipV="1">
            <a:off x="1579563" y="2925763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1960563" y="3868738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u</a:t>
            </a:r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auto">
          <a:xfrm flipV="1">
            <a:off x="2722563" y="2925763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2" name="Line 9"/>
          <p:cNvSpPr>
            <a:spLocks noChangeShapeType="1"/>
          </p:cNvSpPr>
          <p:nvPr/>
        </p:nvSpPr>
        <p:spPr bwMode="auto">
          <a:xfrm flipV="1">
            <a:off x="665163" y="2916238"/>
            <a:ext cx="2971800" cy="1447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3630613" y="2619375"/>
            <a:ext cx="684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u+v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</p:txBody>
      </p:sp>
      <p:pic>
        <p:nvPicPr>
          <p:cNvPr id="33804" name="Picture 11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6563" y="1630363"/>
            <a:ext cx="46085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12" name="Line 12"/>
          <p:cNvSpPr>
            <a:spLocks noChangeShapeType="1"/>
          </p:cNvSpPr>
          <p:nvPr/>
        </p:nvSpPr>
        <p:spPr bwMode="auto">
          <a:xfrm flipV="1">
            <a:off x="5851525" y="518795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6080125" y="526415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u</a:t>
            </a:r>
          </a:p>
        </p:txBody>
      </p:sp>
      <p:sp>
        <p:nvSpPr>
          <p:cNvPr id="179214" name="Line 14"/>
          <p:cNvSpPr>
            <a:spLocks noChangeShapeType="1"/>
          </p:cNvSpPr>
          <p:nvPr/>
        </p:nvSpPr>
        <p:spPr bwMode="auto">
          <a:xfrm flipV="1">
            <a:off x="5835650" y="5568950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9215" name="Text Box 15"/>
          <p:cNvSpPr txBox="1">
            <a:spLocks noChangeArrowheads="1"/>
          </p:cNvSpPr>
          <p:nvPr/>
        </p:nvSpPr>
        <p:spPr bwMode="auto">
          <a:xfrm>
            <a:off x="7131050" y="5568950"/>
            <a:ext cx="331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</a:t>
            </a:r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7131050" y="4959350"/>
            <a:ext cx="617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u-v</a:t>
            </a:r>
          </a:p>
        </p:txBody>
      </p:sp>
      <p:sp>
        <p:nvSpPr>
          <p:cNvPr id="179217" name="Line 17"/>
          <p:cNvSpPr>
            <a:spLocks noChangeShapeType="1"/>
          </p:cNvSpPr>
          <p:nvPr/>
        </p:nvSpPr>
        <p:spPr bwMode="auto">
          <a:xfrm flipH="1" flipV="1">
            <a:off x="6750050" y="5187950"/>
            <a:ext cx="1143000" cy="381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79218" name="Picture 18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51325" y="3879850"/>
            <a:ext cx="44958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2" grpId="0" animBg="1"/>
      <p:bldP spid="179213" grpId="0"/>
      <p:bldP spid="179214" grpId="0" animBg="1"/>
      <p:bldP spid="179215" grpId="0"/>
      <p:bldP spid="179216" grpId="0"/>
      <p:bldP spid="1792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Multiplication with a Scalar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150938" y="2384425"/>
            <a:ext cx="1593850" cy="1133475"/>
            <a:chOff x="4080" y="3149"/>
            <a:chExt cx="1023" cy="714"/>
          </a:xfrm>
        </p:grpSpPr>
        <p:sp>
          <p:nvSpPr>
            <p:cNvPr id="34822" name="Line 21"/>
            <p:cNvSpPr>
              <a:spLocks noChangeShapeType="1"/>
            </p:cNvSpPr>
            <p:nvPr/>
          </p:nvSpPr>
          <p:spPr bwMode="auto">
            <a:xfrm flipV="1">
              <a:off x="4080" y="3420"/>
              <a:ext cx="864" cy="336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3" name="Line 20"/>
            <p:cNvSpPr>
              <a:spLocks noChangeShapeType="1"/>
            </p:cNvSpPr>
            <p:nvPr/>
          </p:nvSpPr>
          <p:spPr bwMode="auto">
            <a:xfrm flipV="1">
              <a:off x="4080" y="3672"/>
              <a:ext cx="3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222" name="Text Box 22"/>
            <p:cNvSpPr txBox="1">
              <a:spLocks noChangeArrowheads="1"/>
            </p:cNvSpPr>
            <p:nvPr/>
          </p:nvSpPr>
          <p:spPr bwMode="auto">
            <a:xfrm>
              <a:off x="4472" y="3575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v</a:t>
              </a:r>
            </a:p>
          </p:txBody>
        </p:sp>
        <p:sp>
          <p:nvSpPr>
            <p:cNvPr id="179223" name="Text Box 23"/>
            <p:cNvSpPr txBox="1">
              <a:spLocks noChangeArrowheads="1"/>
            </p:cNvSpPr>
            <p:nvPr/>
          </p:nvSpPr>
          <p:spPr bwMode="auto">
            <a:xfrm>
              <a:off x="4790" y="3149"/>
              <a:ext cx="3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av</a:t>
              </a:r>
              <a:endPara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pic>
        <p:nvPicPr>
          <p:cNvPr id="179224" name="Picture 24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213" y="1666875"/>
            <a:ext cx="27924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Point or Vector ??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3200" smtClean="0">
                <a:latin typeface="Arial" pitchFamily="34" charset="0"/>
              </a:rPr>
              <a:t>Point + Vector = </a:t>
            </a:r>
            <a:r>
              <a:rPr lang="en-US" sz="3200" smtClean="0">
                <a:solidFill>
                  <a:srgbClr val="990000"/>
                </a:solidFill>
                <a:latin typeface="Arial" pitchFamily="34" charset="0"/>
              </a:rPr>
              <a:t>?</a:t>
            </a:r>
          </a:p>
          <a:p>
            <a:r>
              <a:rPr lang="en-US" sz="3200" smtClean="0">
                <a:latin typeface="Arial" pitchFamily="34" charset="0"/>
              </a:rPr>
              <a:t>Vector + Vector = </a:t>
            </a:r>
            <a:r>
              <a:rPr lang="en-US" sz="3200" smtClean="0">
                <a:solidFill>
                  <a:srgbClr val="990000"/>
                </a:solidFill>
                <a:latin typeface="Arial" pitchFamily="34" charset="0"/>
              </a:rPr>
              <a:t>?</a:t>
            </a:r>
          </a:p>
          <a:p>
            <a:r>
              <a:rPr lang="en-US" sz="3200" smtClean="0">
                <a:latin typeface="Arial" pitchFamily="34" charset="0"/>
              </a:rPr>
              <a:t>Point – Point = </a:t>
            </a:r>
            <a:r>
              <a:rPr lang="en-US" sz="3200" smtClean="0">
                <a:solidFill>
                  <a:srgbClr val="990000"/>
                </a:solidFill>
                <a:latin typeface="Arial" pitchFamily="34" charset="0"/>
              </a:rPr>
              <a:t>?</a:t>
            </a:r>
          </a:p>
          <a:p>
            <a:r>
              <a:rPr lang="en-US" sz="3200" smtClean="0">
                <a:latin typeface="Arial" pitchFamily="34" charset="0"/>
              </a:rPr>
              <a:t>Point + Point = </a:t>
            </a:r>
            <a:r>
              <a:rPr lang="en-US" sz="3200" smtClean="0">
                <a:solidFill>
                  <a:srgbClr val="990000"/>
                </a:solidFill>
                <a:latin typeface="Arial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Line 6"/>
          <p:cNvSpPr>
            <a:spLocks noChangeShapeType="1"/>
          </p:cNvSpPr>
          <p:nvPr/>
        </p:nvSpPr>
        <p:spPr bwMode="auto">
          <a:xfrm flipV="1">
            <a:off x="1042988" y="2139950"/>
            <a:ext cx="1152525" cy="936625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Point or Vector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363663"/>
            <a:ext cx="4040188" cy="639762"/>
          </a:xfrm>
          <a:noFill/>
        </p:spPr>
        <p:txBody>
          <a:bodyPr/>
          <a:lstStyle/>
          <a:p>
            <a:r>
              <a:rPr lang="en-US" sz="2700" b="0" smtClean="0">
                <a:latin typeface="Arial" pitchFamily="34" charset="0"/>
              </a:rPr>
              <a:t>Point + Vector = </a:t>
            </a:r>
            <a:r>
              <a:rPr lang="en-US" sz="2700" b="0" smtClean="0">
                <a:solidFill>
                  <a:srgbClr val="990000"/>
                </a:solidFill>
                <a:latin typeface="Arial" pitchFamily="34" charset="0"/>
              </a:rPr>
              <a:t>Point</a:t>
            </a:r>
          </a:p>
        </p:txBody>
      </p:sp>
      <p:sp>
        <p:nvSpPr>
          <p:cNvPr id="36870" name="Oval 4"/>
          <p:cNvSpPr>
            <a:spLocks noChangeArrowheads="1"/>
          </p:cNvSpPr>
          <p:nvPr/>
        </p:nvSpPr>
        <p:spPr bwMode="auto">
          <a:xfrm>
            <a:off x="969963" y="300355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Oval 5"/>
          <p:cNvSpPr>
            <a:spLocks noChangeArrowheads="1"/>
          </p:cNvSpPr>
          <p:nvPr/>
        </p:nvSpPr>
        <p:spPr bwMode="auto">
          <a:xfrm>
            <a:off x="2174875" y="2016125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700"/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4391025" y="1881188"/>
            <a:ext cx="47529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sz="2700"/>
              <a:t>Vector + Vector = </a:t>
            </a:r>
            <a:r>
              <a:rPr lang="en-US" sz="2700">
                <a:solidFill>
                  <a:srgbClr val="990000"/>
                </a:solidFill>
              </a:rPr>
              <a:t>Vector</a:t>
            </a:r>
          </a:p>
        </p:txBody>
      </p:sp>
      <p:sp>
        <p:nvSpPr>
          <p:cNvPr id="36873" name="Line 8"/>
          <p:cNvSpPr>
            <a:spLocks noChangeShapeType="1"/>
          </p:cNvSpPr>
          <p:nvPr/>
        </p:nvSpPr>
        <p:spPr bwMode="auto">
          <a:xfrm flipV="1">
            <a:off x="5626100" y="30988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V="1">
            <a:off x="5610225" y="3479800"/>
            <a:ext cx="2057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V="1">
            <a:off x="6524625" y="2565400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6" name="Line 13"/>
          <p:cNvSpPr>
            <a:spLocks noChangeShapeType="1"/>
          </p:cNvSpPr>
          <p:nvPr/>
        </p:nvSpPr>
        <p:spPr bwMode="auto">
          <a:xfrm flipV="1">
            <a:off x="7667625" y="2565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 flipV="1">
            <a:off x="5610225" y="2565400"/>
            <a:ext cx="2971800" cy="144780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6878" name="Rectangle 16"/>
          <p:cNvSpPr>
            <a:spLocks noChangeArrowheads="1"/>
          </p:cNvSpPr>
          <p:nvPr/>
        </p:nvSpPr>
        <p:spPr bwMode="auto">
          <a:xfrm>
            <a:off x="323850" y="3429000"/>
            <a:ext cx="47529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sz="2800"/>
              <a:t>Point - </a:t>
            </a:r>
            <a:r>
              <a:rPr lang="en-US" sz="2700"/>
              <a:t>Point</a:t>
            </a:r>
            <a:r>
              <a:rPr lang="en-US" sz="2800"/>
              <a:t> = </a:t>
            </a:r>
            <a:r>
              <a:rPr lang="en-US" sz="2800">
                <a:solidFill>
                  <a:srgbClr val="990000"/>
                </a:solidFill>
              </a:rPr>
              <a:t>Vector</a:t>
            </a:r>
          </a:p>
        </p:txBody>
      </p:sp>
      <p:sp>
        <p:nvSpPr>
          <p:cNvPr id="36879" name="Line 17"/>
          <p:cNvSpPr>
            <a:spLocks noChangeShapeType="1"/>
          </p:cNvSpPr>
          <p:nvPr/>
        </p:nvSpPr>
        <p:spPr bwMode="auto">
          <a:xfrm flipV="1">
            <a:off x="827088" y="4473575"/>
            <a:ext cx="1343025" cy="684213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6880" name="Oval 18"/>
          <p:cNvSpPr>
            <a:spLocks noChangeArrowheads="1"/>
          </p:cNvSpPr>
          <p:nvPr/>
        </p:nvSpPr>
        <p:spPr bwMode="auto">
          <a:xfrm>
            <a:off x="754063" y="5084763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Oval 19"/>
          <p:cNvSpPr>
            <a:spLocks noChangeArrowheads="1"/>
          </p:cNvSpPr>
          <p:nvPr/>
        </p:nvSpPr>
        <p:spPr bwMode="auto">
          <a:xfrm>
            <a:off x="2122488" y="4365625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364" name="Text Box 20"/>
          <p:cNvSpPr txBox="1">
            <a:spLocks noChangeArrowheads="1"/>
          </p:cNvSpPr>
          <p:nvPr/>
        </p:nvSpPr>
        <p:spPr bwMode="auto">
          <a:xfrm>
            <a:off x="538163" y="4725988"/>
            <a:ext cx="331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</a:t>
            </a:r>
          </a:p>
        </p:txBody>
      </p:sp>
      <p:sp>
        <p:nvSpPr>
          <p:cNvPr id="185365" name="Text Box 21"/>
          <p:cNvSpPr txBox="1">
            <a:spLocks noChangeArrowheads="1"/>
          </p:cNvSpPr>
          <p:nvPr/>
        </p:nvSpPr>
        <p:spPr bwMode="auto">
          <a:xfrm>
            <a:off x="1979613" y="3933825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u</a:t>
            </a:r>
          </a:p>
        </p:txBody>
      </p:sp>
      <p:sp>
        <p:nvSpPr>
          <p:cNvPr id="185366" name="Text Box 22"/>
          <p:cNvSpPr txBox="1">
            <a:spLocks noChangeArrowheads="1"/>
          </p:cNvSpPr>
          <p:nvPr/>
        </p:nvSpPr>
        <p:spPr bwMode="auto">
          <a:xfrm>
            <a:off x="1042988" y="4365625"/>
            <a:ext cx="61753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u-v</a:t>
            </a:r>
          </a:p>
        </p:txBody>
      </p:sp>
      <p:sp>
        <p:nvSpPr>
          <p:cNvPr id="36885" name="Line 23"/>
          <p:cNvSpPr>
            <a:spLocks noChangeShapeType="1"/>
          </p:cNvSpPr>
          <p:nvPr/>
        </p:nvSpPr>
        <p:spPr bwMode="auto">
          <a:xfrm flipH="1">
            <a:off x="2374900" y="4554538"/>
            <a:ext cx="1285875" cy="650875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6886" name="Oval 24"/>
          <p:cNvSpPr>
            <a:spLocks noChangeArrowheads="1"/>
          </p:cNvSpPr>
          <p:nvPr/>
        </p:nvSpPr>
        <p:spPr bwMode="auto">
          <a:xfrm>
            <a:off x="2266950" y="5156200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Oval 25"/>
          <p:cNvSpPr>
            <a:spLocks noChangeArrowheads="1"/>
          </p:cNvSpPr>
          <p:nvPr/>
        </p:nvSpPr>
        <p:spPr bwMode="auto">
          <a:xfrm>
            <a:off x="3635375" y="4437063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370" name="Text Box 26"/>
          <p:cNvSpPr txBox="1">
            <a:spLocks noChangeArrowheads="1"/>
          </p:cNvSpPr>
          <p:nvPr/>
        </p:nvSpPr>
        <p:spPr bwMode="auto">
          <a:xfrm>
            <a:off x="2051050" y="4797425"/>
            <a:ext cx="331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</a:t>
            </a:r>
          </a:p>
        </p:txBody>
      </p:sp>
      <p:sp>
        <p:nvSpPr>
          <p:cNvPr id="185371" name="Text Box 27"/>
          <p:cNvSpPr txBox="1">
            <a:spLocks noChangeArrowheads="1"/>
          </p:cNvSpPr>
          <p:nvPr/>
        </p:nvSpPr>
        <p:spPr bwMode="auto">
          <a:xfrm>
            <a:off x="3492500" y="4005263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u</a:t>
            </a:r>
          </a:p>
        </p:txBody>
      </p:sp>
      <p:sp>
        <p:nvSpPr>
          <p:cNvPr id="185372" name="Text Box 28"/>
          <p:cNvSpPr txBox="1">
            <a:spLocks noChangeArrowheads="1"/>
          </p:cNvSpPr>
          <p:nvPr/>
        </p:nvSpPr>
        <p:spPr bwMode="auto">
          <a:xfrm>
            <a:off x="2555875" y="4437063"/>
            <a:ext cx="61753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v-u</a:t>
            </a:r>
          </a:p>
        </p:txBody>
      </p:sp>
      <p:sp>
        <p:nvSpPr>
          <p:cNvPr id="36891" name="Rectangle 29"/>
          <p:cNvSpPr>
            <a:spLocks noChangeArrowheads="1"/>
          </p:cNvSpPr>
          <p:nvPr/>
        </p:nvSpPr>
        <p:spPr bwMode="auto">
          <a:xfrm>
            <a:off x="3995738" y="5157788"/>
            <a:ext cx="51482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sz="2800"/>
              <a:t>Point + Point = </a:t>
            </a:r>
            <a:r>
              <a:rPr lang="en-US" sz="2800">
                <a:solidFill>
                  <a:srgbClr val="990000"/>
                </a:solidFill>
              </a:rPr>
              <a:t>Not 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Dot Product</a:t>
            </a:r>
          </a:p>
        </p:txBody>
      </p:sp>
      <p:sp>
        <p:nvSpPr>
          <p:cNvPr id="410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The </a:t>
            </a:r>
            <a:r>
              <a:rPr lang="en-US" smtClean="0">
                <a:solidFill>
                  <a:srgbClr val="990000"/>
                </a:solidFill>
                <a:latin typeface="Arial" pitchFamily="34" charset="0"/>
              </a:rPr>
              <a:t>dot product</a:t>
            </a:r>
            <a:r>
              <a:rPr lang="en-US" smtClean="0">
                <a:latin typeface="Arial" pitchFamily="34" charset="0"/>
              </a:rPr>
              <a:t> or </a:t>
            </a:r>
            <a:r>
              <a:rPr lang="en-US" smtClean="0">
                <a:solidFill>
                  <a:srgbClr val="990000"/>
                </a:solidFill>
                <a:latin typeface="Arial" pitchFamily="34" charset="0"/>
              </a:rPr>
              <a:t>inner product</a:t>
            </a:r>
            <a:r>
              <a:rPr lang="en-US" smtClean="0">
                <a:latin typeface="Arial" pitchFamily="34" charset="0"/>
              </a:rPr>
              <a:t> measures to what degree two vectors are aligned</a:t>
            </a:r>
          </a:p>
          <a:p>
            <a:r>
              <a:rPr lang="en-US" smtClean="0">
                <a:solidFill>
                  <a:srgbClr val="990000"/>
                </a:solidFill>
                <a:latin typeface="Arial" pitchFamily="34" charset="0"/>
              </a:rPr>
              <a:t>Notation</a:t>
            </a:r>
            <a:r>
              <a:rPr lang="en-US" smtClean="0">
                <a:latin typeface="Arial" pitchFamily="34" charset="0"/>
              </a:rPr>
              <a:t>:</a:t>
            </a:r>
          </a:p>
          <a:p>
            <a:endParaRPr lang="en-US" smtClean="0">
              <a:latin typeface="Arial" pitchFamily="34" charset="0"/>
            </a:endParaRPr>
          </a:p>
          <a:p>
            <a:endParaRPr lang="en-US" smtClean="0">
              <a:latin typeface="Arial" pitchFamily="34" charset="0"/>
            </a:endParaRPr>
          </a:p>
          <a:p>
            <a:r>
              <a:rPr lang="en-US" smtClean="0">
                <a:solidFill>
                  <a:srgbClr val="990000"/>
                </a:solidFill>
                <a:latin typeface="Arial" pitchFamily="34" charset="0"/>
              </a:rPr>
              <a:t>Computation:</a:t>
            </a:r>
          </a:p>
        </p:txBody>
      </p:sp>
      <p:sp>
        <p:nvSpPr>
          <p:cNvPr id="4103" name="Rectangle 21"/>
          <p:cNvSpPr>
            <a:spLocks noChangeArrowheads="1"/>
          </p:cNvSpPr>
          <p:nvPr/>
        </p:nvSpPr>
        <p:spPr bwMode="auto">
          <a:xfrm>
            <a:off x="827088" y="5373688"/>
            <a:ext cx="47529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None/>
            </a:pPr>
            <a:endParaRPr lang="en-US" sz="2800">
              <a:solidFill>
                <a:schemeClr val="hlink"/>
              </a:solidFill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06438" y="3335338"/>
          <a:ext cx="25796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0" name="Equation" r:id="rId4" imgW="1295280" imgH="228600" progId="Equation.3">
                  <p:embed/>
                </p:oleObj>
              </mc:Choice>
              <mc:Fallback>
                <p:oleObj name="Equation" r:id="rId4" imgW="129528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3335338"/>
                        <a:ext cx="2579687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763588" y="4759325"/>
          <a:ext cx="6221412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1" name="Equation" r:id="rId6" imgW="3124080" imgH="711000" progId="Equation.3">
                  <p:embed/>
                </p:oleObj>
              </mc:Choice>
              <mc:Fallback>
                <p:oleObj name="Equation" r:id="rId6" imgW="312408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4759325"/>
                        <a:ext cx="6221412" cy="141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main() Function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4400" y="1447800"/>
            <a:ext cx="777240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err="1">
                <a:ea typeface="SimSun" pitchFamily="2" charset="-122"/>
              </a:rPr>
              <a:t>int</a:t>
            </a:r>
            <a:r>
              <a:rPr lang="en-US" altLang="zh-CN" b="1" dirty="0">
                <a:ea typeface="SimSun" pitchFamily="2" charset="-122"/>
              </a:rPr>
              <a:t> main(</a:t>
            </a:r>
            <a:r>
              <a:rPr lang="en-US" altLang="zh-CN" b="1" dirty="0" err="1">
                <a:ea typeface="SimSun" pitchFamily="2" charset="-122"/>
              </a:rPr>
              <a:t>int</a:t>
            </a:r>
            <a:r>
              <a:rPr lang="en-US" altLang="zh-CN" b="1" dirty="0">
                <a:ea typeface="SimSun" pitchFamily="2" charset="-122"/>
              </a:rPr>
              <a:t> </a:t>
            </a:r>
            <a:r>
              <a:rPr lang="en-US" altLang="zh-CN" b="1" dirty="0" err="1">
                <a:ea typeface="SimSun" pitchFamily="2" charset="-122"/>
              </a:rPr>
              <a:t>argc</a:t>
            </a:r>
            <a:r>
              <a:rPr lang="en-US" altLang="zh-CN" b="1" dirty="0">
                <a:ea typeface="SimSun" pitchFamily="2" charset="-122"/>
              </a:rPr>
              <a:t>, char** </a:t>
            </a:r>
            <a:r>
              <a:rPr lang="en-US" altLang="zh-CN" b="1" dirty="0" err="1">
                <a:ea typeface="SimSun" pitchFamily="2" charset="-122"/>
              </a:rPr>
              <a:t>argv</a:t>
            </a:r>
            <a:r>
              <a:rPr lang="en-US" altLang="zh-CN" b="1" dirty="0">
                <a:ea typeface="SimSun" pitchFamily="2" charset="-122"/>
              </a:rPr>
              <a:t>)</a:t>
            </a:r>
          </a:p>
          <a:p>
            <a:r>
              <a:rPr lang="en-US" altLang="zh-CN" b="1" dirty="0">
                <a:ea typeface="SimSun" pitchFamily="2" charset="-122"/>
              </a:rPr>
              <a:t>{</a:t>
            </a:r>
          </a:p>
          <a:p>
            <a:r>
              <a:rPr lang="en-US" altLang="zh-CN" b="1" dirty="0">
                <a:solidFill>
                  <a:schemeClr val="accent1"/>
                </a:solidFill>
                <a:ea typeface="SimSun" pitchFamily="2" charset="-122"/>
              </a:rPr>
              <a:t>  // glut init</a:t>
            </a:r>
            <a:endParaRPr lang="en-US" altLang="zh-CN" b="1" dirty="0">
              <a:ea typeface="SimSun" pitchFamily="2" charset="-122"/>
            </a:endParaRPr>
          </a:p>
          <a:p>
            <a:r>
              <a:rPr lang="en-US" altLang="zh-CN" b="1" dirty="0">
                <a:ea typeface="SimSun" pitchFamily="2" charset="-122"/>
              </a:rPr>
              <a:t>         </a:t>
            </a:r>
            <a:r>
              <a:rPr lang="en-US" altLang="zh-CN" b="1" dirty="0" err="1">
                <a:ea typeface="SimSun" pitchFamily="2" charset="-122"/>
              </a:rPr>
              <a:t>glutInit</a:t>
            </a:r>
            <a:r>
              <a:rPr lang="en-US" altLang="zh-CN" b="1" dirty="0">
                <a:ea typeface="SimSun" pitchFamily="2" charset="-122"/>
              </a:rPr>
              <a:t>(&amp;</a:t>
            </a:r>
            <a:r>
              <a:rPr lang="en-US" altLang="zh-CN" b="1" dirty="0" err="1">
                <a:ea typeface="SimSun" pitchFamily="2" charset="-122"/>
              </a:rPr>
              <a:t>argc</a:t>
            </a:r>
            <a:r>
              <a:rPr lang="en-US" altLang="zh-CN" b="1" dirty="0">
                <a:ea typeface="SimSun" pitchFamily="2" charset="-122"/>
              </a:rPr>
              <a:t>, </a:t>
            </a:r>
            <a:r>
              <a:rPr lang="en-US" altLang="zh-CN" b="1" dirty="0" err="1">
                <a:ea typeface="SimSun" pitchFamily="2" charset="-122"/>
              </a:rPr>
              <a:t>argv</a:t>
            </a:r>
            <a:r>
              <a:rPr lang="en-US" altLang="zh-CN" b="1" dirty="0">
                <a:ea typeface="SimSun" pitchFamily="2" charset="-122"/>
              </a:rPr>
              <a:t>);</a:t>
            </a:r>
          </a:p>
          <a:p>
            <a:r>
              <a:rPr lang="en-US" altLang="zh-CN" b="1" dirty="0">
                <a:ea typeface="SimSun" pitchFamily="2" charset="-122"/>
              </a:rPr>
              <a:t>         </a:t>
            </a:r>
            <a:r>
              <a:rPr lang="en-US" altLang="zh-CN" b="1" dirty="0" err="1">
                <a:ea typeface="SimSun" pitchFamily="2" charset="-122"/>
              </a:rPr>
              <a:t>glutInitDisplayMode</a:t>
            </a:r>
            <a:r>
              <a:rPr lang="en-US" altLang="zh-CN" b="1" dirty="0">
                <a:ea typeface="SimSun" pitchFamily="2" charset="-122"/>
              </a:rPr>
              <a:t> (GLUT_SINGLE | GLUT_RGB);  </a:t>
            </a:r>
          </a:p>
          <a:p>
            <a:r>
              <a:rPr lang="en-US" altLang="zh-CN" b="1" dirty="0">
                <a:solidFill>
                  <a:schemeClr val="accent1"/>
                </a:solidFill>
                <a:ea typeface="SimSun" pitchFamily="2" charset="-122"/>
              </a:rPr>
              <a:t>  // actual window size</a:t>
            </a:r>
            <a:endParaRPr lang="en-US" altLang="zh-CN" b="1" dirty="0">
              <a:ea typeface="SimSun" pitchFamily="2" charset="-122"/>
            </a:endParaRPr>
          </a:p>
          <a:p>
            <a:r>
              <a:rPr lang="en-US" altLang="zh-CN" b="1" dirty="0">
                <a:ea typeface="SimSun" pitchFamily="2" charset="-122"/>
              </a:rPr>
              <a:t>          </a:t>
            </a:r>
            <a:r>
              <a:rPr lang="en-US" altLang="zh-CN" b="1" dirty="0" err="1">
                <a:ea typeface="SimSun" pitchFamily="2" charset="-122"/>
              </a:rPr>
              <a:t>glutInitWindowSize</a:t>
            </a:r>
            <a:r>
              <a:rPr lang="en-US" altLang="zh-CN" b="1" dirty="0">
                <a:ea typeface="SimSun" pitchFamily="2" charset="-122"/>
              </a:rPr>
              <a:t>(500,500);</a:t>
            </a:r>
          </a:p>
          <a:p>
            <a:r>
              <a:rPr lang="en-US" altLang="zh-CN" b="1" dirty="0">
                <a:ea typeface="SimSun" pitchFamily="2" charset="-122"/>
              </a:rPr>
              <a:t>  </a:t>
            </a:r>
            <a:r>
              <a:rPr lang="en-US" altLang="zh-CN" b="1" dirty="0">
                <a:solidFill>
                  <a:schemeClr val="accent1"/>
                </a:solidFill>
                <a:ea typeface="SimSun" pitchFamily="2" charset="-122"/>
              </a:rPr>
              <a:t>// initial window location, top-left corner</a:t>
            </a:r>
            <a:r>
              <a:rPr lang="en-US" altLang="zh-CN" b="1" dirty="0">
                <a:ea typeface="SimSun" pitchFamily="2" charset="-122"/>
              </a:rPr>
              <a:t>	</a:t>
            </a:r>
          </a:p>
          <a:p>
            <a:r>
              <a:rPr lang="en-US" altLang="zh-CN" b="1" dirty="0">
                <a:ea typeface="SimSun" pitchFamily="2" charset="-122"/>
              </a:rPr>
              <a:t>          </a:t>
            </a:r>
            <a:r>
              <a:rPr lang="en-US" altLang="zh-CN" b="1" dirty="0" err="1">
                <a:ea typeface="SimSun" pitchFamily="2" charset="-122"/>
              </a:rPr>
              <a:t>glutInitWindowPosition</a:t>
            </a:r>
            <a:r>
              <a:rPr lang="en-US" altLang="zh-CN" b="1" dirty="0">
                <a:ea typeface="SimSun" pitchFamily="2" charset="-122"/>
              </a:rPr>
              <a:t>(0,0);</a:t>
            </a:r>
          </a:p>
          <a:p>
            <a:r>
              <a:rPr lang="en-US" altLang="zh-CN" b="1" dirty="0">
                <a:solidFill>
                  <a:schemeClr val="accent1"/>
                </a:solidFill>
                <a:ea typeface="SimSun" pitchFamily="2" charset="-122"/>
              </a:rPr>
              <a:t>  // create window with title “simple”</a:t>
            </a:r>
            <a:endParaRPr lang="en-US" altLang="zh-CN" b="1" dirty="0">
              <a:ea typeface="SimSun" pitchFamily="2" charset="-122"/>
            </a:endParaRPr>
          </a:p>
          <a:p>
            <a:r>
              <a:rPr lang="en-US" altLang="zh-CN" b="1" dirty="0">
                <a:ea typeface="SimSun" pitchFamily="2" charset="-122"/>
              </a:rPr>
              <a:t>          </a:t>
            </a:r>
            <a:r>
              <a:rPr lang="en-US" altLang="zh-CN" b="1" dirty="0" err="1">
                <a:ea typeface="SimSun" pitchFamily="2" charset="-122"/>
              </a:rPr>
              <a:t>glutCreateWindow</a:t>
            </a:r>
            <a:r>
              <a:rPr lang="en-US" altLang="zh-CN" b="1" dirty="0">
                <a:ea typeface="SimSun" pitchFamily="2" charset="-122"/>
              </a:rPr>
              <a:t>("simple");     </a:t>
            </a:r>
          </a:p>
          <a:p>
            <a:r>
              <a:rPr lang="en-US" altLang="zh-CN" b="1" dirty="0">
                <a:solidFill>
                  <a:schemeClr val="accent1"/>
                </a:solidFill>
                <a:ea typeface="SimSun" pitchFamily="2" charset="-122"/>
              </a:rPr>
              <a:t>  // call </a:t>
            </a:r>
            <a:r>
              <a:rPr lang="en-US" altLang="zh-CN" b="1" dirty="0" err="1">
                <a:solidFill>
                  <a:schemeClr val="accent1"/>
                </a:solidFill>
                <a:ea typeface="SimSun" pitchFamily="2" charset="-122"/>
              </a:rPr>
              <a:t>mydisplay</a:t>
            </a:r>
            <a:r>
              <a:rPr lang="en-US" altLang="zh-CN" b="1" dirty="0">
                <a:solidFill>
                  <a:schemeClr val="accent1"/>
                </a:solidFill>
                <a:ea typeface="SimSun" pitchFamily="2" charset="-122"/>
              </a:rPr>
              <a:t>() function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b="1" dirty="0">
                <a:ea typeface="SimSun" pitchFamily="2" charset="-122"/>
              </a:rPr>
              <a:t>	</a:t>
            </a:r>
          </a:p>
          <a:p>
            <a:r>
              <a:rPr lang="en-US" altLang="zh-CN" b="1" dirty="0">
                <a:ea typeface="SimSun" pitchFamily="2" charset="-122"/>
              </a:rPr>
              <a:t>          </a:t>
            </a:r>
            <a:r>
              <a:rPr lang="en-US" altLang="zh-CN" b="1" dirty="0" err="1">
                <a:ea typeface="SimSun" pitchFamily="2" charset="-122"/>
              </a:rPr>
              <a:t>glutDisplayFunc</a:t>
            </a:r>
            <a:r>
              <a:rPr lang="en-US" altLang="zh-CN" b="1" dirty="0">
                <a:ea typeface="SimSun" pitchFamily="2" charset="-122"/>
              </a:rPr>
              <a:t>(</a:t>
            </a:r>
            <a:r>
              <a:rPr lang="en-US" altLang="zh-CN" b="1" dirty="0" err="1">
                <a:ea typeface="SimSun" pitchFamily="2" charset="-122"/>
              </a:rPr>
              <a:t>mydisplay</a:t>
            </a:r>
            <a:r>
              <a:rPr lang="en-US" altLang="zh-CN" b="1" dirty="0">
                <a:ea typeface="SimSun" pitchFamily="2" charset="-122"/>
              </a:rPr>
              <a:t>);  </a:t>
            </a:r>
          </a:p>
          <a:p>
            <a:r>
              <a:rPr lang="en-US" altLang="zh-CN" b="1" dirty="0">
                <a:ea typeface="SimSun" pitchFamily="2" charset="-122"/>
              </a:rPr>
              <a:t>  </a:t>
            </a:r>
            <a:r>
              <a:rPr lang="en-US" altLang="zh-CN" b="1" dirty="0">
                <a:solidFill>
                  <a:schemeClr val="accent1"/>
                </a:solidFill>
                <a:ea typeface="SimSun" pitchFamily="2" charset="-122"/>
              </a:rPr>
              <a:t>// call init() function</a:t>
            </a:r>
            <a:endParaRPr lang="en-US" altLang="zh-CN" b="1" dirty="0">
              <a:ea typeface="SimSun" pitchFamily="2" charset="-122"/>
            </a:endParaRPr>
          </a:p>
          <a:p>
            <a:r>
              <a:rPr lang="en-US" altLang="zh-CN" b="1" dirty="0">
                <a:ea typeface="SimSun" pitchFamily="2" charset="-122"/>
              </a:rPr>
              <a:t>          init();  </a:t>
            </a:r>
          </a:p>
          <a:p>
            <a:r>
              <a:rPr lang="en-US" altLang="zh-CN" b="1" dirty="0">
                <a:ea typeface="SimSun" pitchFamily="2" charset="-122"/>
              </a:rPr>
              <a:t>   </a:t>
            </a:r>
            <a:r>
              <a:rPr lang="en-US" altLang="zh-CN" b="1" dirty="0">
                <a:solidFill>
                  <a:schemeClr val="accent1"/>
                </a:solidFill>
                <a:ea typeface="SimSun" pitchFamily="2" charset="-122"/>
              </a:rPr>
              <a:t>// main event loop, do not use exit()</a:t>
            </a:r>
            <a:endParaRPr lang="en-US" altLang="zh-CN" b="1" dirty="0">
              <a:ea typeface="SimSun" pitchFamily="2" charset="-122"/>
            </a:endParaRPr>
          </a:p>
          <a:p>
            <a:r>
              <a:rPr lang="en-US" altLang="zh-CN" b="1" dirty="0">
                <a:ea typeface="SimSun" pitchFamily="2" charset="-122"/>
              </a:rPr>
              <a:t>          </a:t>
            </a:r>
            <a:r>
              <a:rPr lang="en-US" altLang="zh-CN" b="1" dirty="0" err="1">
                <a:ea typeface="SimSun" pitchFamily="2" charset="-122"/>
              </a:rPr>
              <a:t>glutMainLoop</a:t>
            </a:r>
            <a:r>
              <a:rPr lang="en-US" altLang="zh-CN" b="1" dirty="0">
                <a:ea typeface="SimSun" pitchFamily="2" charset="-122"/>
              </a:rPr>
              <a:t>();</a:t>
            </a:r>
          </a:p>
          <a:p>
            <a:r>
              <a:rPr lang="en-US" altLang="zh-CN" b="1" dirty="0">
                <a:ea typeface="SimSun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Dot Product</a:t>
            </a:r>
          </a:p>
        </p:txBody>
      </p:sp>
      <p:sp>
        <p:nvSpPr>
          <p:cNvPr id="5125" name="Rectangle 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990000"/>
                </a:solidFill>
                <a:latin typeface="Arial" pitchFamily="34" charset="0"/>
              </a:rPr>
              <a:t>Geometric Interpretation</a:t>
            </a:r>
            <a:r>
              <a:rPr lang="en-US" smtClean="0">
                <a:latin typeface="Arial" pitchFamily="34" charset="0"/>
              </a:rPr>
              <a:t>:</a:t>
            </a:r>
          </a:p>
        </p:txBody>
      </p:sp>
      <p:sp>
        <p:nvSpPr>
          <p:cNvPr id="5126" name="Rectangle 21"/>
          <p:cNvSpPr>
            <a:spLocks noChangeArrowheads="1"/>
          </p:cNvSpPr>
          <p:nvPr/>
        </p:nvSpPr>
        <p:spPr bwMode="auto">
          <a:xfrm>
            <a:off x="827088" y="5373688"/>
            <a:ext cx="47529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None/>
            </a:pPr>
            <a:endParaRPr lang="en-US" sz="2800">
              <a:solidFill>
                <a:schemeClr val="hlink"/>
              </a:solidFill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71500" y="2676525"/>
            <a:ext cx="1228725" cy="1028700"/>
            <a:chOff x="474" y="2496"/>
            <a:chExt cx="774" cy="648"/>
          </a:xfrm>
        </p:grpSpPr>
        <p:sp>
          <p:nvSpPr>
            <p:cNvPr id="5136" name="Oval 10"/>
            <p:cNvSpPr>
              <a:spLocks noChangeArrowheads="1"/>
            </p:cNvSpPr>
            <p:nvPr/>
          </p:nvSpPr>
          <p:spPr bwMode="auto">
            <a:xfrm>
              <a:off x="492" y="2520"/>
              <a:ext cx="588" cy="588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37" name="Rectangle 11"/>
            <p:cNvSpPr>
              <a:spLocks noChangeArrowheads="1"/>
            </p:cNvSpPr>
            <p:nvPr/>
          </p:nvSpPr>
          <p:spPr bwMode="auto">
            <a:xfrm>
              <a:off x="474" y="2496"/>
              <a:ext cx="414" cy="63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38" name="Rectangle 12"/>
            <p:cNvSpPr>
              <a:spLocks noChangeArrowheads="1"/>
            </p:cNvSpPr>
            <p:nvPr/>
          </p:nvSpPr>
          <p:spPr bwMode="auto">
            <a:xfrm>
              <a:off x="702" y="2850"/>
              <a:ext cx="546" cy="29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128" name="Line 3"/>
          <p:cNvSpPr>
            <a:spLocks noChangeShapeType="1"/>
          </p:cNvSpPr>
          <p:nvPr/>
        </p:nvSpPr>
        <p:spPr bwMode="auto">
          <a:xfrm flipV="1">
            <a:off x="685800" y="2247900"/>
            <a:ext cx="1019175" cy="10001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9" name="Line 4"/>
          <p:cNvSpPr>
            <a:spLocks noChangeShapeType="1"/>
          </p:cNvSpPr>
          <p:nvPr/>
        </p:nvSpPr>
        <p:spPr bwMode="auto">
          <a:xfrm>
            <a:off x="685800" y="3248025"/>
            <a:ext cx="2571750" cy="95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822325" y="222726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2374900" y="3236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1041400" y="276066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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5133" name="Line 18"/>
          <p:cNvSpPr>
            <a:spLocks noChangeShapeType="1"/>
          </p:cNvSpPr>
          <p:nvPr/>
        </p:nvSpPr>
        <p:spPr bwMode="auto">
          <a:xfrm>
            <a:off x="1704975" y="2257425"/>
            <a:ext cx="0" cy="981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022350" y="3503613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l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5135" name="Line 20"/>
          <p:cNvSpPr>
            <a:spLocks noChangeShapeType="1"/>
          </p:cNvSpPr>
          <p:nvPr/>
        </p:nvSpPr>
        <p:spPr bwMode="auto">
          <a:xfrm>
            <a:off x="695325" y="3381375"/>
            <a:ext cx="1038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838200" y="4343400"/>
          <a:ext cx="29892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0" name="Equation" r:id="rId4" imgW="1498320" imgH="469800" progId="Equation.3">
                  <p:embed/>
                </p:oleObj>
              </mc:Choice>
              <mc:Fallback>
                <p:oleObj name="Equation" r:id="rId4" imgW="149832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43400"/>
                        <a:ext cx="2989263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Dot Product Calculation</a:t>
            </a:r>
          </a:p>
        </p:txBody>
      </p:sp>
      <p:sp>
        <p:nvSpPr>
          <p:cNvPr id="6149" name="Rectangle 3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Two vectors v and w are </a:t>
            </a:r>
            <a:r>
              <a:rPr lang="en-US" smtClean="0">
                <a:solidFill>
                  <a:srgbClr val="990000"/>
                </a:solidFill>
                <a:latin typeface="Arial" pitchFamily="34" charset="0"/>
              </a:rPr>
              <a:t>perpendicular</a:t>
            </a:r>
            <a:r>
              <a:rPr lang="en-US" smtClean="0">
                <a:latin typeface="Arial" pitchFamily="34" charset="0"/>
              </a:rPr>
              <a:t> or </a:t>
            </a:r>
            <a:r>
              <a:rPr lang="en-US" smtClean="0">
                <a:solidFill>
                  <a:srgbClr val="990000"/>
                </a:solidFill>
                <a:latin typeface="Arial" pitchFamily="34" charset="0"/>
              </a:rPr>
              <a:t>normal </a:t>
            </a:r>
            <a:r>
              <a:rPr lang="en-US" smtClean="0">
                <a:latin typeface="Arial" pitchFamily="34" charset="0"/>
              </a:rPr>
              <a:t>iff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04863" y="2436813"/>
          <a:ext cx="14668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4" name="Equation" r:id="rId4" imgW="736560" imgH="203040" progId="Equation.3">
                  <p:embed/>
                </p:oleObj>
              </mc:Choice>
              <mc:Fallback>
                <p:oleObj name="Equation" r:id="rId4" imgW="73656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2436813"/>
                        <a:ext cx="146685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Dot Product Calculation</a:t>
            </a:r>
          </a:p>
        </p:txBody>
      </p:sp>
      <p:sp>
        <p:nvSpPr>
          <p:cNvPr id="717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990000"/>
                </a:solidFill>
                <a:latin typeface="Arial" pitchFamily="34" charset="0"/>
              </a:rPr>
              <a:t>Note: </a:t>
            </a:r>
            <a:br>
              <a:rPr lang="en-US" smtClean="0">
                <a:solidFill>
                  <a:srgbClr val="990000"/>
                </a:solidFill>
                <a:latin typeface="Arial" pitchFamily="34" charset="0"/>
              </a:rPr>
            </a:br>
            <a:r>
              <a:rPr lang="en-US" smtClean="0">
                <a:latin typeface="Arial" pitchFamily="34" charset="0"/>
              </a:rPr>
              <a:t>Length = Magnitude = 2-Norm = Euclidian Norm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741613" y="2803525"/>
          <a:ext cx="24590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8" name="Equation" r:id="rId4" imgW="1231560" imgH="304560" progId="Equation.3">
                  <p:embed/>
                </p:oleObj>
              </mc:Choice>
              <mc:Fallback>
                <p:oleObj name="Equation" r:id="rId4" imgW="1231560" imgH="304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2803525"/>
                        <a:ext cx="2459037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Dot Product Laws</a:t>
            </a: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Commutative law:</a:t>
            </a:r>
            <a:endParaRPr lang="en-US" dirty="0" smtClean="0">
              <a:solidFill>
                <a:schemeClr val="hlink"/>
              </a:solidFill>
              <a:latin typeface="Arial" pitchFamily="34" charset="0"/>
            </a:endParaRPr>
          </a:p>
          <a:p>
            <a:endParaRPr lang="en-US" dirty="0" smtClean="0">
              <a:latin typeface="Arial" pitchFamily="34" charset="0"/>
            </a:endParaRPr>
          </a:p>
          <a:p>
            <a:endParaRPr lang="en-US" dirty="0" smtClean="0">
              <a:latin typeface="Arial" pitchFamily="34" charset="0"/>
            </a:endParaRPr>
          </a:p>
          <a:p>
            <a:r>
              <a:rPr lang="en-US" dirty="0" smtClean="0">
                <a:latin typeface="Arial" pitchFamily="34" charset="0"/>
              </a:rPr>
              <a:t>Distributive law:</a:t>
            </a:r>
          </a:p>
        </p:txBody>
      </p:sp>
      <p:graphicFrame>
        <p:nvGraphicFramePr>
          <p:cNvPr id="8194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838325" y="2057400"/>
          <a:ext cx="227647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6" name="Equation" r:id="rId4" imgW="1143000" imgH="164880" progId="Equation.3">
                  <p:embed/>
                </p:oleObj>
              </mc:Choice>
              <mc:Fallback>
                <p:oleObj name="Equation" r:id="rId4" imgW="1143000" imgH="164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2057400"/>
                        <a:ext cx="2276475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860550" y="3429000"/>
          <a:ext cx="39306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7" name="Equation" r:id="rId6" imgW="1955520" imgH="177480" progId="Equation.3">
                  <p:embed/>
                </p:oleObj>
              </mc:Choice>
              <mc:Fallback>
                <p:oleObj name="Equation" r:id="rId6" imgW="195552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3429000"/>
                        <a:ext cx="393065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27"/>
          <p:cNvSpPr>
            <a:spLocks noChangeArrowheads="1"/>
          </p:cNvSpPr>
          <p:nvPr/>
        </p:nvSpPr>
        <p:spPr bwMode="auto">
          <a:xfrm>
            <a:off x="827088" y="3500438"/>
            <a:ext cx="31686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None/>
            </a:pPr>
            <a:endParaRPr lang="en-US" sz="28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Cross Product</a:t>
            </a:r>
          </a:p>
        </p:txBody>
      </p:sp>
      <p:sp>
        <p:nvSpPr>
          <p:cNvPr id="9222" name="Rectangle 22"/>
          <p:cNvSpPr>
            <a:spLocks noGrp="1" noChangeArrowheads="1"/>
          </p:cNvSpPr>
          <p:nvPr>
            <p:ph type="body" sz="half" idx="1"/>
          </p:nvPr>
        </p:nvSpPr>
        <p:spPr>
          <a:xfrm>
            <a:off x="261938" y="1468438"/>
            <a:ext cx="4130675" cy="4583112"/>
          </a:xfrm>
        </p:spPr>
        <p:txBody>
          <a:bodyPr/>
          <a:lstStyle/>
          <a:p>
            <a:r>
              <a:rPr lang="en-US" sz="2400" smtClean="0">
                <a:latin typeface="Arial" pitchFamily="34" charset="0"/>
              </a:rPr>
              <a:t>Cross Product</a:t>
            </a:r>
          </a:p>
        </p:txBody>
      </p:sp>
      <p:sp>
        <p:nvSpPr>
          <p:cNvPr id="9223" name="Rectangle 23"/>
          <p:cNvSpPr>
            <a:spLocks noGrp="1" noChangeArrowheads="1"/>
          </p:cNvSpPr>
          <p:nvPr>
            <p:ph type="body" sz="half" idx="2"/>
          </p:nvPr>
        </p:nvSpPr>
        <p:spPr>
          <a:xfrm>
            <a:off x="3708400" y="1412875"/>
            <a:ext cx="5256213" cy="4692650"/>
          </a:xfrm>
        </p:spPr>
        <p:txBody>
          <a:bodyPr/>
          <a:lstStyle/>
          <a:p>
            <a:r>
              <a:rPr lang="en-US" sz="2400" smtClean="0">
                <a:latin typeface="Arial" pitchFamily="34" charset="0"/>
              </a:rPr>
              <a:t>Notation:</a:t>
            </a:r>
          </a:p>
          <a:p>
            <a:r>
              <a:rPr lang="en-US" sz="2400" smtClean="0">
                <a:latin typeface="Arial" pitchFamily="34" charset="0"/>
              </a:rPr>
              <a:t>The cross product is a </a:t>
            </a:r>
            <a:r>
              <a:rPr lang="en-US" sz="2400" smtClean="0">
                <a:solidFill>
                  <a:srgbClr val="990000"/>
                </a:solidFill>
                <a:latin typeface="Arial" pitchFamily="34" charset="0"/>
              </a:rPr>
              <a:t>vector</a:t>
            </a:r>
            <a:r>
              <a:rPr lang="en-US" sz="2400" smtClean="0">
                <a:latin typeface="Arial" pitchFamily="34" charset="0"/>
              </a:rPr>
              <a:t>!</a:t>
            </a:r>
          </a:p>
          <a:p>
            <a:r>
              <a:rPr lang="en-US" sz="2400" smtClean="0">
                <a:solidFill>
                  <a:srgbClr val="990000"/>
                </a:solidFill>
                <a:latin typeface="Arial" pitchFamily="34" charset="0"/>
              </a:rPr>
              <a:t>Magnitude</a:t>
            </a:r>
            <a:r>
              <a:rPr lang="en-US" sz="2400" smtClean="0">
                <a:latin typeface="Arial" pitchFamily="34" charset="0"/>
              </a:rPr>
              <a:t> of u: proportional to the sine of the angle between v and w</a:t>
            </a:r>
          </a:p>
          <a:p>
            <a:endParaRPr lang="en-US" sz="2400" smtClean="0">
              <a:latin typeface="Arial" pitchFamily="34" charset="0"/>
            </a:endParaRPr>
          </a:p>
          <a:p>
            <a:r>
              <a:rPr lang="en-US" sz="2400" i="1" smtClean="0">
                <a:latin typeface="Arial" pitchFamily="34" charset="0"/>
              </a:rPr>
              <a:t>u</a:t>
            </a:r>
            <a:r>
              <a:rPr lang="en-US" sz="2400" smtClean="0">
                <a:latin typeface="Arial" pitchFamily="34" charset="0"/>
              </a:rPr>
              <a:t> is perpendicular to </a:t>
            </a:r>
            <a:r>
              <a:rPr lang="en-US" sz="2400" i="1" smtClean="0">
                <a:latin typeface="Arial" pitchFamily="34" charset="0"/>
              </a:rPr>
              <a:t>v</a:t>
            </a:r>
            <a:r>
              <a:rPr lang="en-US" sz="2400" smtClean="0">
                <a:latin typeface="Arial" pitchFamily="34" charset="0"/>
              </a:rPr>
              <a:t> and </a:t>
            </a:r>
            <a:r>
              <a:rPr lang="en-US" sz="2400" i="1" smtClean="0">
                <a:latin typeface="Arial" pitchFamily="34" charset="0"/>
              </a:rPr>
              <a:t>w</a:t>
            </a:r>
          </a:p>
          <a:p>
            <a:r>
              <a:rPr lang="en-US" sz="2400" smtClean="0">
                <a:latin typeface="Arial" pitchFamily="34" charset="0"/>
              </a:rPr>
              <a:t>The direction of </a:t>
            </a:r>
            <a:r>
              <a:rPr lang="en-US" sz="2400" i="1" smtClean="0">
                <a:latin typeface="Arial" pitchFamily="34" charset="0"/>
              </a:rPr>
              <a:t>u</a:t>
            </a:r>
            <a:r>
              <a:rPr lang="en-US" sz="2400" smtClean="0">
                <a:latin typeface="Arial" pitchFamily="34" charset="0"/>
              </a:rPr>
              <a:t> follows the right hand rule</a:t>
            </a:r>
          </a:p>
          <a:p>
            <a:endParaRPr lang="en-US" sz="2400" smtClean="0">
              <a:latin typeface="Arial" pitchFamily="34" charset="0"/>
            </a:endParaRPr>
          </a:p>
          <a:p>
            <a:endParaRPr lang="en-US" sz="2400" smtClean="0">
              <a:latin typeface="Arial" pitchFamily="34" charset="0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5656263" y="1552575"/>
          <a:ext cx="116046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0" name="Equation" r:id="rId4" imgW="571320" imgH="139680" progId="Equation.3">
                  <p:embed/>
                </p:oleObj>
              </mc:Choice>
              <mc:Fallback>
                <p:oleObj name="Equation" r:id="rId4" imgW="571320" imgH="139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263" y="1552575"/>
                        <a:ext cx="1160462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96913" y="1989138"/>
            <a:ext cx="2506662" cy="1335087"/>
            <a:chOff x="96" y="1152"/>
            <a:chExt cx="1872" cy="768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36" y="1152"/>
              <a:ext cx="1632" cy="768"/>
              <a:chOff x="864" y="1584"/>
              <a:chExt cx="1632" cy="768"/>
            </a:xfrm>
          </p:grpSpPr>
          <p:sp>
            <p:nvSpPr>
              <p:cNvPr id="9228" name="Line 7"/>
              <p:cNvSpPr>
                <a:spLocks noChangeShapeType="1"/>
              </p:cNvSpPr>
              <p:nvPr/>
            </p:nvSpPr>
            <p:spPr bwMode="auto">
              <a:xfrm flipV="1">
                <a:off x="864" y="1584"/>
                <a:ext cx="576" cy="768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" name="Line 8"/>
              <p:cNvSpPr>
                <a:spLocks noChangeShapeType="1"/>
              </p:cNvSpPr>
              <p:nvPr/>
            </p:nvSpPr>
            <p:spPr bwMode="auto">
              <a:xfrm flipV="1">
                <a:off x="864" y="1776"/>
                <a:ext cx="1632" cy="57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257" name="Text Box 9"/>
              <p:cNvSpPr txBox="1">
                <a:spLocks noChangeArrowheads="1"/>
              </p:cNvSpPr>
              <p:nvPr/>
            </p:nvSpPr>
            <p:spPr bwMode="auto">
              <a:xfrm>
                <a:off x="950" y="1709"/>
                <a:ext cx="293" cy="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40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w</a:t>
                </a:r>
              </a:p>
            </p:txBody>
          </p:sp>
          <p:sp>
            <p:nvSpPr>
              <p:cNvPr id="181258" name="Text Box 10"/>
              <p:cNvSpPr txBox="1">
                <a:spLocks noChangeArrowheads="1"/>
              </p:cNvSpPr>
              <p:nvPr/>
            </p:nvSpPr>
            <p:spPr bwMode="auto">
              <a:xfrm>
                <a:off x="1574" y="2045"/>
                <a:ext cx="248" cy="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4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v</a:t>
                </a:r>
              </a:p>
            </p:txBody>
          </p:sp>
          <p:sp>
            <p:nvSpPr>
              <p:cNvPr id="181259" name="Text Box 11"/>
              <p:cNvSpPr txBox="1">
                <a:spLocks noChangeArrowheads="1"/>
              </p:cNvSpPr>
              <p:nvPr/>
            </p:nvSpPr>
            <p:spPr bwMode="auto">
              <a:xfrm>
                <a:off x="1334" y="1757"/>
                <a:ext cx="281" cy="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sym typeface="Symbol" pitchFamily="18" charset="2"/>
                  </a:rPr>
                  <a:t>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9233" name="Freeform 12"/>
              <p:cNvSpPr>
                <a:spLocks/>
              </p:cNvSpPr>
              <p:nvPr/>
            </p:nvSpPr>
            <p:spPr bwMode="auto">
              <a:xfrm>
                <a:off x="1152" y="1928"/>
                <a:ext cx="216" cy="280"/>
              </a:xfrm>
              <a:custGeom>
                <a:avLst/>
                <a:gdLst>
                  <a:gd name="T0" fmla="*/ 0 w 216"/>
                  <a:gd name="T1" fmla="*/ 40 h 280"/>
                  <a:gd name="T2" fmla="*/ 192 w 216"/>
                  <a:gd name="T3" fmla="*/ 40 h 280"/>
                  <a:gd name="T4" fmla="*/ 144 w 216"/>
                  <a:gd name="T5" fmla="*/ 280 h 280"/>
                  <a:gd name="T6" fmla="*/ 0 60000 65536"/>
                  <a:gd name="T7" fmla="*/ 0 60000 65536"/>
                  <a:gd name="T8" fmla="*/ 0 60000 65536"/>
                  <a:gd name="T9" fmla="*/ 0 w 216"/>
                  <a:gd name="T10" fmla="*/ 0 h 280"/>
                  <a:gd name="T11" fmla="*/ 216 w 216"/>
                  <a:gd name="T12" fmla="*/ 280 h 2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" h="280">
                    <a:moveTo>
                      <a:pt x="0" y="40"/>
                    </a:moveTo>
                    <a:cubicBezTo>
                      <a:pt x="84" y="20"/>
                      <a:pt x="168" y="0"/>
                      <a:pt x="192" y="40"/>
                    </a:cubicBezTo>
                    <a:cubicBezTo>
                      <a:pt x="216" y="80"/>
                      <a:pt x="180" y="180"/>
                      <a:pt x="144" y="28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6" name="Line 13"/>
            <p:cNvSpPr>
              <a:spLocks noChangeShapeType="1"/>
            </p:cNvSpPr>
            <p:nvPr/>
          </p:nvSpPr>
          <p:spPr bwMode="auto">
            <a:xfrm flipH="1" flipV="1">
              <a:off x="96" y="1296"/>
              <a:ext cx="24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2" name="Text Box 14"/>
            <p:cNvSpPr txBox="1">
              <a:spLocks noChangeArrowheads="1"/>
            </p:cNvSpPr>
            <p:nvPr/>
          </p:nvSpPr>
          <p:spPr bwMode="auto">
            <a:xfrm>
              <a:off x="134" y="1229"/>
              <a:ext cx="25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u</a:t>
              </a:r>
            </a:p>
          </p:txBody>
        </p:sp>
      </p:grp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4152900" y="3179763"/>
          <a:ext cx="36195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1" name="Equation" r:id="rId6" imgW="1828800" imgH="203040" progId="Equation.3">
                  <p:embed/>
                </p:oleObj>
              </mc:Choice>
              <mc:Fallback>
                <p:oleObj name="Equation" r:id="rId6" imgW="182880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3179763"/>
                        <a:ext cx="361950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Cross Product Computation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Computation:</a:t>
            </a:r>
          </a:p>
        </p:txBody>
      </p:sp>
      <p:graphicFrame>
        <p:nvGraphicFramePr>
          <p:cNvPr id="10242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788988" y="2212975"/>
          <a:ext cx="663575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0" name="Equation" r:id="rId4" imgW="3327120" imgH="711000" progId="Equation.3">
                  <p:embed/>
                </p:oleObj>
              </mc:Choice>
              <mc:Fallback>
                <p:oleObj name="Equation" r:id="rId4" imgW="332712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2212975"/>
                        <a:ext cx="6635750" cy="141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Cross Product Laws</a:t>
            </a:r>
          </a:p>
        </p:txBody>
      </p:sp>
      <p:sp>
        <p:nvSpPr>
          <p:cNvPr id="11271" name="Rectangle 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>
                <a:latin typeface="Arial" pitchFamily="34" charset="0"/>
              </a:rPr>
              <a:t>Distributive law:</a:t>
            </a:r>
          </a:p>
          <a:p>
            <a:endParaRPr lang="en-US" sz="2400" smtClean="0">
              <a:latin typeface="Arial" pitchFamily="34" charset="0"/>
            </a:endParaRPr>
          </a:p>
          <a:p>
            <a:r>
              <a:rPr lang="en-US" sz="2400" smtClean="0">
                <a:latin typeface="Arial" pitchFamily="34" charset="0"/>
              </a:rPr>
              <a:t>Commutative law:</a:t>
            </a:r>
          </a:p>
          <a:p>
            <a:endParaRPr lang="en-US" sz="2400" smtClean="0">
              <a:latin typeface="Arial" pitchFamily="34" charset="0"/>
            </a:endParaRPr>
          </a:p>
          <a:p>
            <a:r>
              <a:rPr lang="en-US" sz="2400" smtClean="0">
                <a:latin typeface="Arial" pitchFamily="34" charset="0"/>
              </a:rPr>
              <a:t>Associative law:</a:t>
            </a:r>
            <a:endParaRPr lang="en-US" sz="2400" smtClean="0">
              <a:solidFill>
                <a:schemeClr val="hlink"/>
              </a:solidFill>
              <a:latin typeface="Arial" pitchFamily="34" charset="0"/>
            </a:endParaRPr>
          </a:p>
          <a:p>
            <a:endParaRPr lang="en-US" sz="2400" smtClean="0">
              <a:solidFill>
                <a:schemeClr val="hlink"/>
              </a:solidFill>
              <a:latin typeface="Arial" pitchFamily="34" charset="0"/>
            </a:endParaRPr>
          </a:p>
          <a:p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11266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907792" y="2895600"/>
          <a:ext cx="18018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2" name="Equation" r:id="rId4" imgW="901440" imgH="139680" progId="Equation.3">
                  <p:embed/>
                </p:oleObj>
              </mc:Choice>
              <mc:Fallback>
                <p:oleObj name="Equation" r:id="rId4" imgW="901440" imgH="139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792" y="2895600"/>
                        <a:ext cx="1801812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895600" y="1905000"/>
          <a:ext cx="3122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3" name="Equation" r:id="rId6" imgW="1562040" imgH="203040" progId="Equation.3">
                  <p:embed/>
                </p:oleObj>
              </mc:Choice>
              <mc:Fallback>
                <p:oleObj name="Equation" r:id="rId6" imgW="156204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05000"/>
                        <a:ext cx="31226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25"/>
          <p:cNvSpPr>
            <a:spLocks noChangeArrowheads="1"/>
          </p:cNvSpPr>
          <p:nvPr/>
        </p:nvSpPr>
        <p:spPr bwMode="auto">
          <a:xfrm>
            <a:off x="755650" y="3716338"/>
            <a:ext cx="31686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None/>
            </a:pPr>
            <a:endParaRPr lang="en-US" sz="2400">
              <a:solidFill>
                <a:schemeClr val="hlink"/>
              </a:solidFill>
            </a:endParaRPr>
          </a:p>
        </p:txBody>
      </p:sp>
      <p:graphicFrame>
        <p:nvGraphicFramePr>
          <p:cNvPr id="1126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97187" y="3733800"/>
          <a:ext cx="2894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4" name="Equation" r:id="rId8" imgW="1447560" imgH="203040" progId="Equation.3">
                  <p:embed/>
                </p:oleObj>
              </mc:Choice>
              <mc:Fallback>
                <p:oleObj name="Equation" r:id="rId8" imgW="14475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7" y="3733800"/>
                        <a:ext cx="28940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Cross Product and Triangle Area</a:t>
            </a:r>
          </a:p>
        </p:txBody>
      </p:sp>
      <p:sp>
        <p:nvSpPr>
          <p:cNvPr id="12293" name="Rectangle 1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The cross product is related to the </a:t>
            </a:r>
            <a:r>
              <a:rPr lang="en-US" smtClean="0">
                <a:solidFill>
                  <a:srgbClr val="990000"/>
                </a:solidFill>
                <a:latin typeface="Arial" pitchFamily="34" charset="0"/>
              </a:rPr>
              <a:t>area of a triangle</a:t>
            </a:r>
          </a:p>
        </p:txBody>
      </p:sp>
      <p:graphicFrame>
        <p:nvGraphicFramePr>
          <p:cNvPr id="12290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5207000" y="2968625"/>
          <a:ext cx="21939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8" name="Equation" r:id="rId4" imgW="1091880" imgH="419040" progId="Equation.3">
                  <p:embed/>
                </p:oleObj>
              </mc:Choice>
              <mc:Fallback>
                <p:oleObj name="Equation" r:id="rId4" imgW="10918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2968625"/>
                        <a:ext cx="21939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395413" y="2374900"/>
            <a:ext cx="3328987" cy="1968500"/>
            <a:chOff x="476" y="709"/>
            <a:chExt cx="2097" cy="1240"/>
          </a:xfrm>
        </p:grpSpPr>
        <p:sp>
          <p:nvSpPr>
            <p:cNvPr id="12295" name="Line 6"/>
            <p:cNvSpPr>
              <a:spLocks noChangeShapeType="1"/>
            </p:cNvSpPr>
            <p:nvPr/>
          </p:nvSpPr>
          <p:spPr bwMode="auto">
            <a:xfrm flipV="1">
              <a:off x="679" y="1008"/>
              <a:ext cx="576" cy="76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Line 7"/>
            <p:cNvSpPr>
              <a:spLocks noChangeShapeType="1"/>
            </p:cNvSpPr>
            <p:nvPr/>
          </p:nvSpPr>
          <p:spPr bwMode="auto">
            <a:xfrm flipV="1">
              <a:off x="679" y="1200"/>
              <a:ext cx="1632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80" name="Text Box 8"/>
            <p:cNvSpPr txBox="1">
              <a:spLocks noChangeArrowheads="1"/>
            </p:cNvSpPr>
            <p:nvPr/>
          </p:nvSpPr>
          <p:spPr bwMode="auto">
            <a:xfrm>
              <a:off x="1111" y="709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Q</a:t>
              </a:r>
            </a:p>
          </p:txBody>
        </p:sp>
        <p:sp>
          <p:nvSpPr>
            <p:cNvPr id="182281" name="Text Box 9"/>
            <p:cNvSpPr txBox="1">
              <a:spLocks noChangeArrowheads="1"/>
            </p:cNvSpPr>
            <p:nvPr/>
          </p:nvSpPr>
          <p:spPr bwMode="auto">
            <a:xfrm>
              <a:off x="2336" y="1071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R</a:t>
              </a:r>
            </a:p>
          </p:txBody>
        </p:sp>
        <p:sp>
          <p:nvSpPr>
            <p:cNvPr id="12299" name="Line 12"/>
            <p:cNvSpPr>
              <a:spLocks noChangeShapeType="1"/>
            </p:cNvSpPr>
            <p:nvPr/>
          </p:nvSpPr>
          <p:spPr bwMode="auto">
            <a:xfrm>
              <a:off x="1247" y="1026"/>
              <a:ext cx="1043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85" name="Text Box 13"/>
            <p:cNvSpPr txBox="1">
              <a:spLocks noChangeArrowheads="1"/>
            </p:cNvSpPr>
            <p:nvPr/>
          </p:nvSpPr>
          <p:spPr bwMode="auto">
            <a:xfrm>
              <a:off x="476" y="1661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Triangle Area Example</a:t>
            </a:r>
          </a:p>
        </p:txBody>
      </p:sp>
      <p:sp>
        <p:nvSpPr>
          <p:cNvPr id="294916" name="Text Box 4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Given a Triangle with </a:t>
            </a:r>
            <a:b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P(2,3,-1), Q(-1,2,3) and R(3,1,-2)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What is the area?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8313" y="3709988"/>
            <a:ext cx="3328987" cy="1968500"/>
            <a:chOff x="476" y="709"/>
            <a:chExt cx="2097" cy="1240"/>
          </a:xfrm>
        </p:grpSpPr>
        <p:sp>
          <p:nvSpPr>
            <p:cNvPr id="37894" name="Line 6"/>
            <p:cNvSpPr>
              <a:spLocks noChangeShapeType="1"/>
            </p:cNvSpPr>
            <p:nvPr/>
          </p:nvSpPr>
          <p:spPr bwMode="auto">
            <a:xfrm flipV="1">
              <a:off x="679" y="1008"/>
              <a:ext cx="576" cy="76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 flipV="1">
              <a:off x="679" y="1200"/>
              <a:ext cx="1632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20" name="Text Box 8"/>
            <p:cNvSpPr txBox="1">
              <a:spLocks noChangeArrowheads="1"/>
            </p:cNvSpPr>
            <p:nvPr/>
          </p:nvSpPr>
          <p:spPr bwMode="auto">
            <a:xfrm>
              <a:off x="1111" y="709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Q</a:t>
              </a:r>
            </a:p>
          </p:txBody>
        </p:sp>
        <p:sp>
          <p:nvSpPr>
            <p:cNvPr id="294921" name="Text Box 9"/>
            <p:cNvSpPr txBox="1">
              <a:spLocks noChangeArrowheads="1"/>
            </p:cNvSpPr>
            <p:nvPr/>
          </p:nvSpPr>
          <p:spPr bwMode="auto">
            <a:xfrm>
              <a:off x="2336" y="1071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R</a:t>
              </a:r>
            </a:p>
          </p:txBody>
        </p: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>
              <a:off x="1247" y="1026"/>
              <a:ext cx="1043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23" name="Text Box 11"/>
            <p:cNvSpPr txBox="1">
              <a:spLocks noChangeArrowheads="1"/>
            </p:cNvSpPr>
            <p:nvPr/>
          </p:nvSpPr>
          <p:spPr bwMode="auto">
            <a:xfrm>
              <a:off x="476" y="1661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HelveticaNeueLT Std Med"/>
              </a:rPr>
              <a:t>2D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Init() Function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1752600"/>
            <a:ext cx="7772400" cy="3200400"/>
          </a:xfrm>
          <a:prstGeom prst="rect">
            <a:avLst/>
          </a:prstGeom>
          <a:noFill/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void init()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	glClearColor (0.0, 0.0, 0.0, 1.0);         </a:t>
            </a: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// black clear color, opaque window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	glColor3f(1.0, 1.0, 1.0); 	          </a:t>
            </a: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// white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	glMatrixMode (GL_PROJECTION);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	glLoadIdentity ();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	glOrtho2D(-1.0, 1.0, -1.0, 1.0);       </a:t>
            </a: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// screen size (-1.0,-1.0) to (1.0,1.0)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  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}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Defining a Line</a:t>
            </a:r>
          </a:p>
        </p:txBody>
      </p:sp>
      <p:sp>
        <p:nvSpPr>
          <p:cNvPr id="39940" name="Rectangle 10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Two elements of 2D geometry define a line</a:t>
            </a:r>
          </a:p>
          <a:p>
            <a:pPr lvl="1"/>
            <a:r>
              <a:rPr lang="en-US" smtClean="0">
                <a:latin typeface="Arial" pitchFamily="34" charset="0"/>
              </a:rPr>
              <a:t>two points</a:t>
            </a:r>
          </a:p>
          <a:p>
            <a:pPr lvl="1"/>
            <a:r>
              <a:rPr lang="en-US" smtClean="0">
                <a:latin typeface="Arial" pitchFamily="34" charset="0"/>
              </a:rPr>
              <a:t>a point and a vector parallel to the line</a:t>
            </a:r>
          </a:p>
          <a:p>
            <a:pPr lvl="1"/>
            <a:r>
              <a:rPr lang="en-US" smtClean="0">
                <a:latin typeface="Arial" pitchFamily="34" charset="0"/>
              </a:rPr>
              <a:t>a point and a vector perpendicular to the line</a:t>
            </a:r>
          </a:p>
          <a:p>
            <a:pPr lvl="1">
              <a:buFont typeface="Arial" pitchFamily="34" charset="0"/>
              <a:buNone/>
            </a:pPr>
            <a:endParaRPr lang="en-US" smtClean="0">
              <a:latin typeface="Arial" pitchFamily="34" charset="0"/>
            </a:endParaRPr>
          </a:p>
          <a:p>
            <a:r>
              <a:rPr lang="en-US" smtClean="0">
                <a:latin typeface="Arial" pitchFamily="34" charset="0"/>
              </a:rPr>
              <a:t>Three different mathematical representations</a:t>
            </a:r>
          </a:p>
          <a:p>
            <a:pPr lvl="1"/>
            <a:r>
              <a:rPr lang="en-US" smtClean="0">
                <a:latin typeface="Arial" pitchFamily="34" charset="0"/>
              </a:rPr>
              <a:t>parametric equation</a:t>
            </a:r>
          </a:p>
          <a:p>
            <a:pPr lvl="1"/>
            <a:r>
              <a:rPr lang="en-US" smtClean="0">
                <a:latin typeface="Arial" pitchFamily="34" charset="0"/>
              </a:rPr>
              <a:t>implicit equation</a:t>
            </a:r>
          </a:p>
          <a:p>
            <a:pPr lvl="1"/>
            <a:r>
              <a:rPr lang="en-US" smtClean="0">
                <a:latin typeface="Arial" pitchFamily="34" charset="0"/>
              </a:rPr>
              <a:t>explicit equation</a:t>
            </a:r>
          </a:p>
          <a:p>
            <a:pPr lvl="1"/>
            <a:endParaRPr lang="en-US" sz="200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Parametric Equation of a Line</a:t>
            </a:r>
          </a:p>
        </p:txBody>
      </p:sp>
      <p:sp>
        <p:nvSpPr>
          <p:cNvPr id="13318" name="Rectangle 1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Parametric Line Equation: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735013" y="2093913"/>
          <a:ext cx="1954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6" name="Equation" r:id="rId4" imgW="977760" imgH="228600" progId="Equation.3">
                  <p:embed/>
                </p:oleObj>
              </mc:Choice>
              <mc:Fallback>
                <p:oleObj name="Equation" r:id="rId4" imgW="9777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093913"/>
                        <a:ext cx="19542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Oval 67"/>
          <p:cNvSpPr>
            <a:spLocks noChangeArrowheads="1"/>
          </p:cNvSpPr>
          <p:nvPr/>
        </p:nvSpPr>
        <p:spPr bwMode="auto">
          <a:xfrm>
            <a:off x="4391025" y="3556000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45" name="Text Box 69"/>
          <p:cNvSpPr txBox="1">
            <a:spLocks noChangeArrowheads="1"/>
          </p:cNvSpPr>
          <p:nvPr/>
        </p:nvSpPr>
        <p:spPr bwMode="auto">
          <a:xfrm>
            <a:off x="4876800" y="3049588"/>
            <a:ext cx="331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025900" y="3084513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7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84513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Line 12"/>
          <p:cNvSpPr>
            <a:spLocks noChangeShapeType="1"/>
          </p:cNvSpPr>
          <p:nvPr/>
        </p:nvSpPr>
        <p:spPr bwMode="auto">
          <a:xfrm flipV="1">
            <a:off x="1087438" y="2867025"/>
            <a:ext cx="5970587" cy="177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22" name="Line 66"/>
          <p:cNvSpPr>
            <a:spLocks noChangeShapeType="1"/>
          </p:cNvSpPr>
          <p:nvPr/>
        </p:nvSpPr>
        <p:spPr bwMode="auto">
          <a:xfrm flipV="1">
            <a:off x="4464050" y="3273425"/>
            <a:ext cx="1266825" cy="3556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3028950" y="2143125"/>
            <a:ext cx="23145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(Note t is a scalar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Implicit Equation of a Line</a:t>
            </a:r>
          </a:p>
        </p:txBody>
      </p:sp>
      <p:sp>
        <p:nvSpPr>
          <p:cNvPr id="1434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Line equation:</a:t>
            </a:r>
          </a:p>
          <a:p>
            <a:endParaRPr lang="en-US" dirty="0" smtClean="0">
              <a:latin typeface="Arial" pitchFamily="34" charset="0"/>
            </a:endParaRPr>
          </a:p>
          <a:p>
            <a:endParaRPr lang="en-US" dirty="0" smtClean="0">
              <a:latin typeface="Arial" pitchFamily="34" charset="0"/>
            </a:endParaRPr>
          </a:p>
          <a:p>
            <a:endParaRPr lang="en-US" dirty="0" smtClean="0">
              <a:latin typeface="Arial" pitchFamily="34" charset="0"/>
            </a:endParaRPr>
          </a:p>
          <a:p>
            <a:endParaRPr lang="en-US" dirty="0" smtClean="0">
              <a:latin typeface="Arial" pitchFamily="34" charset="0"/>
            </a:endParaRPr>
          </a:p>
          <a:p>
            <a:endParaRPr lang="en-US" dirty="0" smtClean="0">
              <a:latin typeface="Arial" pitchFamily="34" charset="0"/>
            </a:endParaRPr>
          </a:p>
          <a:p>
            <a:r>
              <a:rPr lang="en-US" dirty="0" smtClean="0">
                <a:latin typeface="Arial" pitchFamily="34" charset="0"/>
              </a:rPr>
              <a:t>Alternative notation</a:t>
            </a:r>
          </a:p>
        </p:txBody>
      </p:sp>
      <p:sp>
        <p:nvSpPr>
          <p:cNvPr id="14344" name="Oval 67"/>
          <p:cNvSpPr>
            <a:spLocks noChangeArrowheads="1"/>
          </p:cNvSpPr>
          <p:nvPr/>
        </p:nvSpPr>
        <p:spPr bwMode="auto">
          <a:xfrm>
            <a:off x="4429125" y="3013075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45" name="Text Box 69"/>
          <p:cNvSpPr txBox="1">
            <a:spLocks noChangeArrowheads="1"/>
          </p:cNvSpPr>
          <p:nvPr/>
        </p:nvSpPr>
        <p:spPr bwMode="auto">
          <a:xfrm>
            <a:off x="4457700" y="2325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4321175" y="3208338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4" name="Equation" r:id="rId4" imgW="190440" imgH="228600" progId="Equation.3">
                  <p:embed/>
                </p:oleObj>
              </mc:Choice>
              <mc:Fallback>
                <p:oleObj name="Equation" r:id="rId4" imgW="1904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75" y="3208338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Line 7"/>
          <p:cNvSpPr>
            <a:spLocks noChangeShapeType="1"/>
          </p:cNvSpPr>
          <p:nvPr/>
        </p:nvSpPr>
        <p:spPr bwMode="auto">
          <a:xfrm flipV="1">
            <a:off x="1125538" y="2324100"/>
            <a:ext cx="5970587" cy="177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7" name="Line 66"/>
          <p:cNvSpPr>
            <a:spLocks noChangeShapeType="1"/>
          </p:cNvSpPr>
          <p:nvPr/>
        </p:nvSpPr>
        <p:spPr bwMode="auto">
          <a:xfrm flipH="1" flipV="1">
            <a:off x="4264025" y="2292350"/>
            <a:ext cx="238125" cy="7937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4339" name="Object 10"/>
          <p:cNvGraphicFramePr>
            <a:graphicFrameLocks noChangeAspect="1"/>
          </p:cNvGraphicFramePr>
          <p:nvPr/>
        </p:nvGraphicFramePr>
        <p:xfrm>
          <a:off x="1371600" y="1981200"/>
          <a:ext cx="22669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5" name="Equation" r:id="rId6" imgW="1295280" imgH="482400" progId="Equation.3">
                  <p:embed/>
                </p:oleObj>
              </mc:Choice>
              <mc:Fallback>
                <p:oleObj name="Equation" r:id="rId6" imgW="129528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81200"/>
                        <a:ext cx="226695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2"/>
          <p:cNvGraphicFramePr>
            <a:graphicFrameLocks noChangeAspect="1"/>
          </p:cNvGraphicFramePr>
          <p:nvPr/>
        </p:nvGraphicFramePr>
        <p:xfrm>
          <a:off x="1524000" y="4876800"/>
          <a:ext cx="22748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6" name="Equation" r:id="rId8" imgW="1002960" imgH="241200" progId="Equation.3">
                  <p:embed/>
                </p:oleObj>
              </mc:Choice>
              <mc:Fallback>
                <p:oleObj name="Equation" r:id="rId8" imgW="100296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227488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31913" y="3500438"/>
            <a:ext cx="2344737" cy="1143000"/>
            <a:chOff x="2359" y="672"/>
            <a:chExt cx="1477" cy="720"/>
          </a:xfrm>
        </p:grpSpPr>
        <p:sp>
          <p:nvSpPr>
            <p:cNvPr id="40970" name="Text Box 4"/>
            <p:cNvSpPr txBox="1">
              <a:spLocks noChangeArrowheads="1"/>
            </p:cNvSpPr>
            <p:nvPr/>
          </p:nvSpPr>
          <p:spPr bwMode="auto">
            <a:xfrm>
              <a:off x="2359" y="912"/>
              <a:ext cx="58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sz="3200">
                  <a:latin typeface="Times" pitchFamily="18" charset="0"/>
                </a:rPr>
                <a:t>m </a:t>
              </a:r>
              <a:r>
                <a:rPr lang="en-US" sz="3200" b="1">
                  <a:latin typeface="Times" pitchFamily="18" charset="0"/>
                </a:rPr>
                <a:t>=</a:t>
              </a:r>
              <a:r>
                <a:rPr lang="en-US" sz="3200">
                  <a:latin typeface="Times" pitchFamily="18" charset="0"/>
                </a:rPr>
                <a:t> </a:t>
              </a:r>
            </a:p>
          </p:txBody>
        </p:sp>
        <p:sp>
          <p:nvSpPr>
            <p:cNvPr id="40971" name="Text Box 5"/>
            <p:cNvSpPr txBox="1">
              <a:spLocks noChangeArrowheads="1"/>
            </p:cNvSpPr>
            <p:nvPr/>
          </p:nvSpPr>
          <p:spPr bwMode="auto">
            <a:xfrm>
              <a:off x="2833" y="672"/>
              <a:ext cx="100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sz="3200">
                  <a:latin typeface="Times" pitchFamily="18" charset="0"/>
                </a:rPr>
                <a:t>y</a:t>
              </a:r>
              <a:r>
                <a:rPr lang="en-US" sz="3200" b="1" baseline="-25000">
                  <a:latin typeface="Times" pitchFamily="18" charset="0"/>
                </a:rPr>
                <a:t>end</a:t>
              </a:r>
              <a:r>
                <a:rPr lang="en-US" sz="3200">
                  <a:latin typeface="Times" pitchFamily="18" charset="0"/>
                </a:rPr>
                <a:t> </a:t>
              </a:r>
              <a:r>
                <a:rPr lang="en-US" sz="3600">
                  <a:latin typeface="Symbol" pitchFamily="18" charset="2"/>
                </a:rPr>
                <a:t>-</a:t>
              </a:r>
              <a:r>
                <a:rPr lang="en-US" sz="3200">
                  <a:latin typeface="Times" pitchFamily="18" charset="0"/>
                </a:rPr>
                <a:t> y</a:t>
              </a:r>
              <a:r>
                <a:rPr lang="en-US" sz="3200" b="1" baseline="-25000">
                  <a:latin typeface="Times" pitchFamily="18" charset="0"/>
                </a:rPr>
                <a:t>0</a:t>
              </a:r>
              <a:endParaRPr lang="en-US" sz="3200">
                <a:latin typeface="Times" pitchFamily="18" charset="0"/>
              </a:endParaRPr>
            </a:p>
          </p:txBody>
        </p:sp>
        <p:sp>
          <p:nvSpPr>
            <p:cNvPr id="40972" name="Text Box 6"/>
            <p:cNvSpPr txBox="1">
              <a:spLocks noChangeArrowheads="1"/>
            </p:cNvSpPr>
            <p:nvPr/>
          </p:nvSpPr>
          <p:spPr bwMode="auto">
            <a:xfrm>
              <a:off x="2833" y="988"/>
              <a:ext cx="100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sz="3200">
                  <a:latin typeface="Times" pitchFamily="18" charset="0"/>
                </a:rPr>
                <a:t>x</a:t>
              </a:r>
              <a:r>
                <a:rPr lang="en-US" sz="3200" b="1" baseline="-25000">
                  <a:latin typeface="Times" pitchFamily="18" charset="0"/>
                </a:rPr>
                <a:t>end</a:t>
              </a:r>
              <a:r>
                <a:rPr lang="en-US" sz="3200">
                  <a:latin typeface="Times" pitchFamily="18" charset="0"/>
                </a:rPr>
                <a:t> </a:t>
              </a:r>
              <a:r>
                <a:rPr lang="en-US" sz="3600">
                  <a:latin typeface="Symbol" pitchFamily="18" charset="2"/>
                </a:rPr>
                <a:t>-</a:t>
              </a:r>
              <a:r>
                <a:rPr lang="en-US" sz="3200">
                  <a:latin typeface="Times" pitchFamily="18" charset="0"/>
                </a:rPr>
                <a:t> x</a:t>
              </a:r>
              <a:r>
                <a:rPr lang="en-US" sz="3200" b="1" baseline="-25000">
                  <a:latin typeface="Times" pitchFamily="18" charset="0"/>
                </a:rPr>
                <a:t>0</a:t>
              </a:r>
              <a:endParaRPr lang="en-US" sz="3200">
                <a:latin typeface="Times" pitchFamily="18" charset="0"/>
              </a:endParaRPr>
            </a:p>
          </p:txBody>
        </p:sp>
        <p:sp>
          <p:nvSpPr>
            <p:cNvPr id="40973" name="Line 7"/>
            <p:cNvSpPr>
              <a:spLocks noChangeShapeType="1"/>
            </p:cNvSpPr>
            <p:nvPr/>
          </p:nvSpPr>
          <p:spPr bwMode="auto">
            <a:xfrm>
              <a:off x="2873" y="1104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4" name="Text Box 8"/>
          <p:cNvSpPr txBox="1">
            <a:spLocks noChangeArrowheads="1"/>
          </p:cNvSpPr>
          <p:nvPr/>
        </p:nvSpPr>
        <p:spPr bwMode="auto">
          <a:xfrm>
            <a:off x="1317625" y="4692650"/>
            <a:ext cx="2332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3200">
                <a:latin typeface="Times" pitchFamily="18" charset="0"/>
              </a:rPr>
              <a:t>b </a:t>
            </a:r>
            <a:r>
              <a:rPr lang="en-US" sz="3200" b="1">
                <a:latin typeface="Times" pitchFamily="18" charset="0"/>
              </a:rPr>
              <a:t>= y</a:t>
            </a:r>
            <a:r>
              <a:rPr lang="en-US" sz="3200" b="1" baseline="-25000">
                <a:latin typeface="Times" pitchFamily="18" charset="0"/>
              </a:rPr>
              <a:t>0</a:t>
            </a:r>
            <a:r>
              <a:rPr lang="en-US" sz="3200">
                <a:latin typeface="Times" pitchFamily="18" charset="0"/>
              </a:rPr>
              <a:t> </a:t>
            </a:r>
            <a:r>
              <a:rPr lang="en-US" sz="3600">
                <a:latin typeface="Symbol" pitchFamily="18" charset="2"/>
              </a:rPr>
              <a:t>-</a:t>
            </a:r>
            <a:r>
              <a:rPr lang="en-US" sz="3200">
                <a:latin typeface="Times" pitchFamily="18" charset="0"/>
              </a:rPr>
              <a:t> m</a:t>
            </a:r>
            <a:r>
              <a:rPr lang="en-US" sz="3200" b="1" baseline="20000">
                <a:latin typeface="Times" pitchFamily="18" charset="0"/>
              </a:rPr>
              <a:t>.</a:t>
            </a:r>
            <a:r>
              <a:rPr lang="en-US" sz="3200">
                <a:latin typeface="Times" pitchFamily="18" charset="0"/>
              </a:rPr>
              <a:t>x</a:t>
            </a:r>
            <a:r>
              <a:rPr lang="en-US" sz="3200" b="1" baseline="-25000">
                <a:latin typeface="Times" pitchFamily="18" charset="0"/>
              </a:rPr>
              <a:t>0</a:t>
            </a:r>
          </a:p>
        </p:txBody>
      </p:sp>
      <p:sp>
        <p:nvSpPr>
          <p:cNvPr id="40965" name="Text Box 9"/>
          <p:cNvSpPr txBox="1">
            <a:spLocks noChangeArrowheads="1"/>
          </p:cNvSpPr>
          <p:nvPr/>
        </p:nvSpPr>
        <p:spPr bwMode="auto">
          <a:xfrm>
            <a:off x="533400" y="2286000"/>
            <a:ext cx="35210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700"/>
              <a:t>line path between two points:</a:t>
            </a:r>
          </a:p>
        </p:txBody>
      </p:sp>
      <p:pic>
        <p:nvPicPr>
          <p:cNvPr id="40966" name="Picture 10"/>
          <p:cNvPicPr>
            <a:picLocks noChangeAspect="1" noChangeArrowheads="1"/>
          </p:cNvPicPr>
          <p:nvPr/>
        </p:nvPicPr>
        <p:blipFill>
          <a:blip r:embed="rId3" cstate="print">
            <a:lum bright="-6000" contrast="18000"/>
          </a:blip>
          <a:srcRect/>
          <a:stretch>
            <a:fillRect/>
          </a:stretch>
        </p:blipFill>
        <p:spPr bwMode="auto">
          <a:xfrm>
            <a:off x="4498975" y="2416175"/>
            <a:ext cx="4054475" cy="370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7" name="Rectangle 11"/>
          <p:cNvSpPr>
            <a:spLocks noChangeArrowheads="1"/>
          </p:cNvSpPr>
          <p:nvPr/>
        </p:nvSpPr>
        <p:spPr bwMode="auto">
          <a:xfrm>
            <a:off x="468313" y="44450"/>
            <a:ext cx="7761287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0"/>
              </a:spcBef>
            </a:pPr>
            <a:endParaRPr lang="en-US" sz="4000">
              <a:solidFill>
                <a:srgbClr val="001B31"/>
              </a:solidFill>
            </a:endParaRPr>
          </a:p>
        </p:txBody>
      </p:sp>
      <p:sp>
        <p:nvSpPr>
          <p:cNvPr id="4096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Slope Intercept Line Equation</a:t>
            </a:r>
          </a:p>
        </p:txBody>
      </p:sp>
      <p:sp>
        <p:nvSpPr>
          <p:cNvPr id="40969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line equation:     y </a:t>
            </a:r>
            <a:r>
              <a:rPr lang="en-US" b="1" smtClean="0">
                <a:latin typeface="Arial" pitchFamily="34" charset="0"/>
              </a:rPr>
              <a:t>=</a:t>
            </a:r>
            <a:r>
              <a:rPr lang="en-US" smtClean="0">
                <a:latin typeface="Arial" pitchFamily="34" charset="0"/>
              </a:rPr>
              <a:t> m</a:t>
            </a:r>
            <a:r>
              <a:rPr lang="en-US" b="1" smtClean="0">
                <a:latin typeface="Arial" pitchFamily="34" charset="0"/>
              </a:rPr>
              <a:t>*</a:t>
            </a:r>
            <a:r>
              <a:rPr lang="en-US" smtClean="0">
                <a:latin typeface="Arial" pitchFamily="34" charset="0"/>
              </a:rPr>
              <a:t>x </a:t>
            </a:r>
            <a:r>
              <a:rPr lang="en-US" b="1" smtClean="0">
                <a:latin typeface="Arial" pitchFamily="34" charset="0"/>
              </a:rPr>
              <a:t>+</a:t>
            </a:r>
            <a:r>
              <a:rPr lang="en-US" smtClean="0">
                <a:latin typeface="Arial" pitchFamily="34" charset="0"/>
              </a:rPr>
              <a:t> 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Arial" pitchFamily="34" charset="0"/>
              </a:rPr>
              <a:t>Distance between a point and a line</a:t>
            </a:r>
          </a:p>
        </p:txBody>
      </p:sp>
      <p:sp>
        <p:nvSpPr>
          <p:cNvPr id="15367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Use the line equation:</a:t>
            </a:r>
          </a:p>
          <a:p>
            <a:endParaRPr lang="en-US" smtClean="0">
              <a:latin typeface="Arial" pitchFamily="34" charset="0"/>
            </a:endParaRPr>
          </a:p>
          <a:p>
            <a:r>
              <a:rPr lang="en-US" smtClean="0">
                <a:latin typeface="Arial" pitchFamily="34" charset="0"/>
              </a:rPr>
              <a:t>Divide the line equation by the length of </a:t>
            </a:r>
            <a:r>
              <a:rPr lang="en-US" smtClean="0">
                <a:solidFill>
                  <a:srgbClr val="990000"/>
                </a:solidFill>
                <a:latin typeface="Arial" pitchFamily="34" charset="0"/>
              </a:rPr>
              <a:t>n</a:t>
            </a:r>
          </a:p>
          <a:p>
            <a:endParaRPr lang="en-US" smtClean="0">
              <a:solidFill>
                <a:srgbClr val="990000"/>
              </a:solidFill>
              <a:latin typeface="Arial" pitchFamily="34" charset="0"/>
            </a:endParaRPr>
          </a:p>
          <a:p>
            <a:r>
              <a:rPr lang="en-US" smtClean="0">
                <a:latin typeface="Arial" pitchFamily="34" charset="0"/>
              </a:rPr>
              <a:t>Compute the absolute value of:</a:t>
            </a:r>
          </a:p>
        </p:txBody>
      </p:sp>
      <p:sp>
        <p:nvSpPr>
          <p:cNvPr id="15368" name="Oval 67"/>
          <p:cNvSpPr>
            <a:spLocks noChangeArrowheads="1"/>
          </p:cNvSpPr>
          <p:nvPr/>
        </p:nvSpPr>
        <p:spPr bwMode="auto">
          <a:xfrm>
            <a:off x="7572375" y="5470525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45" name="Text Box 69"/>
          <p:cNvSpPr txBox="1">
            <a:spLocks noChangeArrowheads="1"/>
          </p:cNvSpPr>
          <p:nvPr/>
        </p:nvSpPr>
        <p:spPr bwMode="auto">
          <a:xfrm>
            <a:off x="7600950" y="47831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7464425" y="5665788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8" name="Equation" r:id="rId4" imgW="190440" imgH="228600" progId="Equation.3">
                  <p:embed/>
                </p:oleObj>
              </mc:Choice>
              <mc:Fallback>
                <p:oleObj name="Equation" r:id="rId4" imgW="1904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5665788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Line 7"/>
          <p:cNvSpPr>
            <a:spLocks noChangeShapeType="1"/>
          </p:cNvSpPr>
          <p:nvPr/>
        </p:nvSpPr>
        <p:spPr bwMode="auto">
          <a:xfrm flipV="1">
            <a:off x="5935663" y="5314950"/>
            <a:ext cx="2505075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1" name="Line 66"/>
          <p:cNvSpPr>
            <a:spLocks noChangeShapeType="1"/>
          </p:cNvSpPr>
          <p:nvPr/>
        </p:nvSpPr>
        <p:spPr bwMode="auto">
          <a:xfrm flipH="1" flipV="1">
            <a:off x="7407275" y="4749800"/>
            <a:ext cx="238125" cy="7937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Oval 67"/>
          <p:cNvSpPr>
            <a:spLocks noChangeArrowheads="1"/>
          </p:cNvSpPr>
          <p:nvPr/>
        </p:nvSpPr>
        <p:spPr bwMode="auto">
          <a:xfrm>
            <a:off x="7334250" y="4689475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 Box 69"/>
          <p:cNvSpPr txBox="1">
            <a:spLocks noChangeArrowheads="1"/>
          </p:cNvSpPr>
          <p:nvPr/>
        </p:nvSpPr>
        <p:spPr bwMode="auto">
          <a:xfrm>
            <a:off x="7391400" y="41735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</a:t>
            </a:r>
          </a:p>
        </p:txBody>
      </p:sp>
      <p:graphicFrame>
        <p:nvGraphicFramePr>
          <p:cNvPr id="15363" name="Object 11"/>
          <p:cNvGraphicFramePr>
            <a:graphicFrameLocks noChangeAspect="1"/>
          </p:cNvGraphicFramePr>
          <p:nvPr/>
        </p:nvGraphicFramePr>
        <p:xfrm>
          <a:off x="1371600" y="1905000"/>
          <a:ext cx="22748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9" name="Equation" r:id="rId6" imgW="1002960" imgH="241200" progId="Equation.3">
                  <p:embed/>
                </p:oleObj>
              </mc:Choice>
              <mc:Fallback>
                <p:oleObj name="Equation" r:id="rId6" imgW="100296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05000"/>
                        <a:ext cx="227488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3"/>
          <p:cNvGraphicFramePr>
            <a:graphicFrameLocks noChangeAspect="1"/>
          </p:cNvGraphicFramePr>
          <p:nvPr/>
        </p:nvGraphicFramePr>
        <p:xfrm>
          <a:off x="1371600" y="3962400"/>
          <a:ext cx="26193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0" name="Equation" r:id="rId8" imgW="1155600" imgH="241200" progId="Equation.3">
                  <p:embed/>
                </p:oleObj>
              </mc:Choice>
              <mc:Fallback>
                <p:oleObj name="Equation" r:id="rId8" imgW="115560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962400"/>
                        <a:ext cx="26193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Derivation</a:t>
            </a:r>
          </a:p>
        </p:txBody>
      </p:sp>
      <p:pic>
        <p:nvPicPr>
          <p:cNvPr id="41988" name="Picture 5" descr="image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1436688"/>
            <a:ext cx="9145588" cy="430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HelveticaNeueLT Std Med"/>
              </a:rPr>
              <a:t>Matrices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A matrix is a set of elements, organized into rows and columns</a:t>
            </a:r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200400" y="2895600"/>
          <a:ext cx="2374900" cy="219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06" name="Equation" r:id="rId3" imgW="495000" imgH="457200" progId="Equation.3">
                  <p:embed/>
                </p:oleObj>
              </mc:Choice>
              <mc:Fallback>
                <p:oleObj name="Equation" r:id="rId3" imgW="495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95600"/>
                        <a:ext cx="2374900" cy="219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505200" y="2743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048000" y="3124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038600" y="23622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rows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860550" y="3733800"/>
            <a:ext cx="103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columns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Matrix Addition</a:t>
            </a:r>
          </a:p>
        </p:txBody>
      </p:sp>
      <p:sp>
        <p:nvSpPr>
          <p:cNvPr id="17416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1268413"/>
            <a:ext cx="7772400" cy="5000625"/>
          </a:xfrm>
          <a:noFill/>
        </p:spPr>
        <p:txBody>
          <a:bodyPr/>
          <a:lstStyle/>
          <a:p>
            <a:r>
              <a:rPr lang="en-US" sz="2400" smtClean="0">
                <a:latin typeface="Arial" pitchFamily="34" charset="0"/>
              </a:rPr>
              <a:t>Addition</a:t>
            </a:r>
          </a:p>
          <a:p>
            <a:endParaRPr lang="en-US" sz="2400" smtClean="0">
              <a:latin typeface="Arial" pitchFamily="34" charset="0"/>
            </a:endParaRPr>
          </a:p>
          <a:p>
            <a:endParaRPr lang="en-US" sz="2400" smtClean="0">
              <a:latin typeface="Arial" pitchFamily="34" charset="0"/>
            </a:endParaRPr>
          </a:p>
          <a:p>
            <a:r>
              <a:rPr lang="en-US" sz="2400" smtClean="0">
                <a:latin typeface="Arial" pitchFamily="34" charset="0"/>
              </a:rPr>
              <a:t>General Form</a:t>
            </a:r>
          </a:p>
          <a:p>
            <a:endParaRPr lang="en-US" sz="2400" smtClean="0">
              <a:latin typeface="Arial" pitchFamily="34" charset="0"/>
            </a:endParaRPr>
          </a:p>
          <a:p>
            <a:endParaRPr lang="en-US" sz="2400" smtClean="0">
              <a:latin typeface="Arial" pitchFamily="34" charset="0"/>
            </a:endParaRPr>
          </a:p>
          <a:p>
            <a:r>
              <a:rPr lang="en-US" sz="2400" smtClean="0">
                <a:latin typeface="Arial" pitchFamily="34" charset="0"/>
              </a:rPr>
              <a:t>Example</a:t>
            </a:r>
          </a:p>
          <a:p>
            <a:endParaRPr lang="en-US" sz="2400" smtClean="0">
              <a:latin typeface="Arial" pitchFamily="34" charset="0"/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387475" y="1776413"/>
          <a:ext cx="45005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0" name="Equation" r:id="rId4" imgW="2145960" imgH="457200" progId="Equation.3">
                  <p:embed/>
                </p:oleObj>
              </mc:Choice>
              <mc:Fallback>
                <p:oleObj name="Equation" r:id="rId4" imgW="21459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1776413"/>
                        <a:ext cx="4500563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219200" y="3124200"/>
          <a:ext cx="28638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1" name="Equation" r:id="rId6" imgW="1143000" imgH="228600" progId="Equation.3">
                  <p:embed/>
                </p:oleObj>
              </mc:Choice>
              <mc:Fallback>
                <p:oleObj name="Equation" r:id="rId6" imgW="1143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124200"/>
                        <a:ext cx="286385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4572000" y="3128962"/>
          <a:ext cx="184626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2" name="Equation" r:id="rId8" imgW="736560" imgH="241200" progId="Equation.3">
                  <p:embed/>
                </p:oleObj>
              </mc:Choice>
              <mc:Fallback>
                <p:oleObj name="Equation" r:id="rId8" imgW="73656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28962"/>
                        <a:ext cx="1846263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1333500" y="4572000"/>
          <a:ext cx="28670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3"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572000"/>
                        <a:ext cx="2867025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Matrix Subtraction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268413"/>
            <a:ext cx="7772400" cy="685800"/>
          </a:xfrm>
          <a:noFill/>
        </p:spPr>
        <p:txBody>
          <a:bodyPr/>
          <a:lstStyle/>
          <a:p>
            <a:r>
              <a:rPr lang="en-US" sz="2400" smtClean="0">
                <a:latin typeface="Arial" pitchFamily="34" charset="0"/>
              </a:rPr>
              <a:t>Subtraction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854075" y="1876425"/>
          <a:ext cx="45005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2" name="Equation" r:id="rId4" imgW="2145960" imgH="457200" progId="Equation.3">
                  <p:embed/>
                </p:oleObj>
              </mc:Choice>
              <mc:Fallback>
                <p:oleObj name="Equation" r:id="rId4" imgW="214596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1876425"/>
                        <a:ext cx="4500563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display() Function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4400" y="1676400"/>
            <a:ext cx="77724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ea typeface="SimSun" pitchFamily="2" charset="-122"/>
              </a:rPr>
              <a:t>void </a:t>
            </a:r>
            <a:r>
              <a:rPr lang="en-US" altLang="zh-CN" sz="2000" b="1" dirty="0" err="1">
                <a:ea typeface="SimSun" pitchFamily="2" charset="-122"/>
              </a:rPr>
              <a:t>mydisplay</a:t>
            </a:r>
            <a:r>
              <a:rPr lang="en-US" altLang="zh-CN" sz="2000" b="1" dirty="0">
                <a:ea typeface="SimSun" pitchFamily="2" charset="-122"/>
              </a:rPr>
              <a:t>()</a:t>
            </a:r>
          </a:p>
          <a:p>
            <a:r>
              <a:rPr lang="en-US" altLang="zh-CN" sz="2000" b="1" dirty="0">
                <a:ea typeface="SimSun" pitchFamily="2" charset="-122"/>
              </a:rPr>
              <a:t>{</a:t>
            </a:r>
          </a:p>
          <a:p>
            <a:r>
              <a:rPr lang="en-US" altLang="zh-CN" sz="2000" b="1" dirty="0">
                <a:ea typeface="SimSun" pitchFamily="2" charset="-122"/>
              </a:rPr>
              <a:t>     </a:t>
            </a:r>
            <a:r>
              <a:rPr lang="en-US" altLang="zh-CN" sz="2000" b="1" dirty="0" err="1">
                <a:ea typeface="SimSun" pitchFamily="2" charset="-122"/>
              </a:rPr>
              <a:t>glClear</a:t>
            </a:r>
            <a:r>
              <a:rPr lang="en-US" altLang="zh-CN" sz="2000" b="1" dirty="0">
                <a:ea typeface="SimSun" pitchFamily="2" charset="-122"/>
              </a:rPr>
              <a:t>(GL_COLOR_BUFFER_BIT);  </a:t>
            </a:r>
            <a:r>
              <a:rPr lang="en-US" altLang="zh-CN" b="1" dirty="0">
                <a:solidFill>
                  <a:schemeClr val="accent1"/>
                </a:solidFill>
                <a:ea typeface="SimSun" pitchFamily="2" charset="-122"/>
              </a:rPr>
              <a:t>// clear the window</a:t>
            </a:r>
            <a:endParaRPr lang="en-US" altLang="zh-CN" sz="2000" b="1" dirty="0">
              <a:ea typeface="SimSun" pitchFamily="2" charset="-122"/>
            </a:endParaRPr>
          </a:p>
          <a:p>
            <a:r>
              <a:rPr lang="en-US" altLang="zh-CN" sz="2000" b="1" dirty="0">
                <a:ea typeface="SimSun" pitchFamily="2" charset="-122"/>
              </a:rPr>
              <a:t>     </a:t>
            </a:r>
            <a:r>
              <a:rPr lang="en-US" altLang="zh-CN" sz="2000" b="1" dirty="0" err="1">
                <a:ea typeface="SimSun" pitchFamily="2" charset="-122"/>
              </a:rPr>
              <a:t>glBegin</a:t>
            </a:r>
            <a:r>
              <a:rPr lang="en-US" altLang="zh-CN" sz="2000" b="1" dirty="0">
                <a:ea typeface="SimSun" pitchFamily="2" charset="-122"/>
              </a:rPr>
              <a:t>(GL_POLYGON); 		</a:t>
            </a:r>
            <a:r>
              <a:rPr lang="en-US" altLang="zh-CN" b="1" dirty="0">
                <a:solidFill>
                  <a:schemeClr val="accent1"/>
                </a:solidFill>
                <a:ea typeface="SimSun" pitchFamily="2" charset="-122"/>
              </a:rPr>
              <a:t>// fill connected polygon</a:t>
            </a:r>
            <a:endParaRPr lang="en-US" altLang="zh-CN" sz="2000" b="1" dirty="0">
              <a:ea typeface="SimSun" pitchFamily="2" charset="-122"/>
            </a:endParaRPr>
          </a:p>
          <a:p>
            <a:r>
              <a:rPr lang="en-US" altLang="zh-CN" sz="2000" b="1" dirty="0">
                <a:ea typeface="SimSun" pitchFamily="2" charset="-122"/>
              </a:rPr>
              <a:t>	glVertex2f(-0.5, -0.5);                 </a:t>
            </a:r>
            <a:r>
              <a:rPr lang="en-US" altLang="zh-CN" b="1" dirty="0">
                <a:solidFill>
                  <a:schemeClr val="accent1"/>
                </a:solidFill>
                <a:ea typeface="SimSun" pitchFamily="2" charset="-122"/>
              </a:rPr>
              <a:t>// vertices of the square</a:t>
            </a:r>
            <a:r>
              <a:rPr lang="en-US" altLang="zh-CN" dirty="0">
                <a:ea typeface="SimSun" pitchFamily="2" charset="-122"/>
              </a:rPr>
              <a:t> </a:t>
            </a:r>
            <a:endParaRPr lang="en-US" altLang="zh-CN" sz="2000" b="1" dirty="0">
              <a:ea typeface="SimSun" pitchFamily="2" charset="-122"/>
            </a:endParaRPr>
          </a:p>
          <a:p>
            <a:r>
              <a:rPr lang="en-US" altLang="zh-CN" sz="2000" b="1" dirty="0">
                <a:ea typeface="SimSun" pitchFamily="2" charset="-122"/>
              </a:rPr>
              <a:t>	glVertex2f(-0.5, 0.5);        </a:t>
            </a:r>
          </a:p>
          <a:p>
            <a:r>
              <a:rPr lang="en-US" altLang="zh-CN" sz="2000" b="1" dirty="0">
                <a:ea typeface="SimSun" pitchFamily="2" charset="-122"/>
              </a:rPr>
              <a:t>	glVertex2f(0.5, 0.5);        </a:t>
            </a:r>
          </a:p>
          <a:p>
            <a:r>
              <a:rPr lang="en-US" altLang="zh-CN" sz="2000" b="1" dirty="0">
                <a:ea typeface="SimSun" pitchFamily="2" charset="-122"/>
              </a:rPr>
              <a:t>	glVertex2f(0.5, -0.5);    </a:t>
            </a:r>
          </a:p>
          <a:p>
            <a:r>
              <a:rPr lang="en-US" altLang="zh-CN" sz="2000" b="1" dirty="0">
                <a:ea typeface="SimSun" pitchFamily="2" charset="-122"/>
              </a:rPr>
              <a:t>     </a:t>
            </a:r>
            <a:r>
              <a:rPr lang="en-US" altLang="zh-CN" sz="2000" b="1" dirty="0" err="1">
                <a:ea typeface="SimSun" pitchFamily="2" charset="-122"/>
              </a:rPr>
              <a:t>glEnd</a:t>
            </a:r>
            <a:r>
              <a:rPr lang="en-US" altLang="zh-CN" sz="2000" b="1" dirty="0">
                <a:ea typeface="SimSun" pitchFamily="2" charset="-122"/>
              </a:rPr>
              <a:t>();</a:t>
            </a:r>
          </a:p>
          <a:p>
            <a:r>
              <a:rPr lang="en-US" altLang="zh-CN" sz="2000" b="1" dirty="0">
                <a:ea typeface="SimSun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Matrix Multiplication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Multiplication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711200" y="2257425"/>
          <a:ext cx="47942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6" name="Equation" r:id="rId3" imgW="2286000" imgH="457200" progId="Equation.3">
                  <p:embed/>
                </p:oleObj>
              </mc:Choice>
              <mc:Fallback>
                <p:oleObj name="Equation" r:id="rId3" imgW="2286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257425"/>
                        <a:ext cx="479425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11"/>
          <p:cNvSpPr txBox="1">
            <a:spLocks noChangeArrowheads="1"/>
          </p:cNvSpPr>
          <p:nvPr/>
        </p:nvSpPr>
        <p:spPr bwMode="auto">
          <a:xfrm>
            <a:off x="6181725" y="2424113"/>
            <a:ext cx="2378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Multiply each row by each column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Matrix Multiplication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292225" y="1898650"/>
          <a:ext cx="25130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6" name="Equation" r:id="rId4" imgW="1002960" imgH="241200" progId="Equation.3">
                  <p:embed/>
                </p:oleObj>
              </mc:Choice>
              <mc:Fallback>
                <p:oleObj name="Equation" r:id="rId4" imgW="100296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1898650"/>
                        <a:ext cx="2513013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339725" y="1381125"/>
            <a:ext cx="203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Multiplication:</a:t>
            </a:r>
          </a:p>
        </p:txBody>
      </p:sp>
      <p:graphicFrame>
        <p:nvGraphicFramePr>
          <p:cNvPr id="219141" name="Object 3"/>
          <p:cNvGraphicFramePr>
            <a:graphicFrameLocks noChangeAspect="1"/>
          </p:cNvGraphicFramePr>
          <p:nvPr/>
        </p:nvGraphicFramePr>
        <p:xfrm>
          <a:off x="1447800" y="2971800"/>
          <a:ext cx="206851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7" name="Equation" r:id="rId6" imgW="825480" imgH="431640" progId="Equation.3">
                  <p:embed/>
                </p:oleObj>
              </mc:Choice>
              <mc:Fallback>
                <p:oleObj name="Equation" r:id="rId6" imgW="8254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71800"/>
                        <a:ext cx="2068513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619125" y="4781550"/>
          <a:ext cx="29352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8" name="Equation" r:id="rId8" imgW="1638000" imgH="457200" progId="Equation.3">
                  <p:embed/>
                </p:oleObj>
              </mc:Choice>
              <mc:Fallback>
                <p:oleObj name="Equation" r:id="rId8" imgW="1638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4781550"/>
                        <a:ext cx="2935288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492125" y="4124325"/>
            <a:ext cx="160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Examples: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4733925" y="4705350"/>
          <a:ext cx="29130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9" name="Equation" r:id="rId10" imgW="1625400" imgH="457200" progId="Equation.3">
                  <p:embed/>
                </p:oleObj>
              </mc:Choice>
              <mc:Fallback>
                <p:oleObj name="Equation" r:id="rId10" imgW="1625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4705350"/>
                        <a:ext cx="2913063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5" name="Object 6"/>
          <p:cNvGraphicFramePr>
            <a:graphicFrameLocks noChangeAspect="1"/>
          </p:cNvGraphicFramePr>
          <p:nvPr/>
        </p:nvGraphicFramePr>
        <p:xfrm>
          <a:off x="4419600" y="3333750"/>
          <a:ext cx="29575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0" name="Equation" r:id="rId12" imgW="1180800" imgH="228600" progId="Equation.3">
                  <p:embed/>
                </p:oleObj>
              </mc:Choice>
              <mc:Fallback>
                <p:oleObj name="Equation" r:id="rId12" imgW="1180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33750"/>
                        <a:ext cx="295751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895600" y="1752600"/>
            <a:ext cx="5705475" cy="946150"/>
            <a:chOff x="1824" y="1104"/>
            <a:chExt cx="3594" cy="596"/>
          </a:xfrm>
        </p:grpSpPr>
        <p:sp>
          <p:nvSpPr>
            <p:cNvPr id="219147" name="Text Box 11"/>
            <p:cNvSpPr txBox="1">
              <a:spLocks noChangeArrowheads="1"/>
            </p:cNvSpPr>
            <p:nvPr/>
          </p:nvSpPr>
          <p:spPr bwMode="auto">
            <a:xfrm>
              <a:off x="2736" y="1104"/>
              <a:ext cx="268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 and B must have compatible dimensions</a:t>
              </a:r>
            </a:p>
          </p:txBody>
        </p:sp>
        <p:sp>
          <p:nvSpPr>
            <p:cNvPr id="20494" name="AutoShape 12"/>
            <p:cNvSpPr>
              <a:spLocks noChangeArrowheads="1"/>
            </p:cNvSpPr>
            <p:nvPr/>
          </p:nvSpPr>
          <p:spPr bwMode="auto">
            <a:xfrm rot="-3902457">
              <a:off x="1968" y="1536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AutoShape 13"/>
            <p:cNvSpPr>
              <a:spLocks noChangeArrowheads="1"/>
            </p:cNvSpPr>
            <p:nvPr/>
          </p:nvSpPr>
          <p:spPr bwMode="auto">
            <a:xfrm rot="3902457" flipH="1">
              <a:off x="1776" y="1536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2" name="Rectangle 14"/>
          <p:cNvSpPr>
            <a:spLocks noChangeArrowheads="1"/>
          </p:cNvSpPr>
          <p:nvPr/>
        </p:nvSpPr>
        <p:spPr bwMode="auto">
          <a:xfrm>
            <a:off x="2590800" y="5181600"/>
            <a:ext cx="287338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Transpose</a:t>
            </a:r>
          </a:p>
        </p:txBody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990000"/>
                </a:solidFill>
                <a:latin typeface="Arial" pitchFamily="34" charset="0"/>
              </a:rPr>
              <a:t>Notation:</a:t>
            </a:r>
          </a:p>
          <a:p>
            <a:endParaRPr lang="en-US" smtClean="0">
              <a:solidFill>
                <a:srgbClr val="990000"/>
              </a:solidFill>
              <a:latin typeface="Arial" pitchFamily="34" charset="0"/>
            </a:endParaRPr>
          </a:p>
          <a:p>
            <a:r>
              <a:rPr lang="en-US" smtClean="0">
                <a:solidFill>
                  <a:srgbClr val="990000"/>
                </a:solidFill>
                <a:latin typeface="Arial" pitchFamily="34" charset="0"/>
              </a:rPr>
              <a:t>Definition:</a:t>
            </a:r>
          </a:p>
          <a:p>
            <a:endParaRPr lang="en-US" smtClean="0">
              <a:solidFill>
                <a:srgbClr val="990000"/>
              </a:solidFill>
              <a:latin typeface="Arial" pitchFamily="34" charset="0"/>
            </a:endParaRPr>
          </a:p>
          <a:p>
            <a:r>
              <a:rPr lang="en-US" smtClean="0">
                <a:solidFill>
                  <a:srgbClr val="990000"/>
                </a:solidFill>
                <a:latin typeface="Arial" pitchFamily="34" charset="0"/>
              </a:rPr>
              <a:t>Examples:</a:t>
            </a: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2743200" y="2641600"/>
          <a:ext cx="168751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6" name="Equation" r:id="rId4" imgW="672840" imgH="253800" progId="Equation.3">
                  <p:embed/>
                </p:oleObj>
              </mc:Choice>
              <mc:Fallback>
                <p:oleObj name="Equation" r:id="rId4" imgW="67284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41600"/>
                        <a:ext cx="1687513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7"/>
          <p:cNvGraphicFramePr>
            <a:graphicFrameLocks noChangeAspect="1"/>
          </p:cNvGraphicFramePr>
          <p:nvPr/>
        </p:nvGraphicFramePr>
        <p:xfrm>
          <a:off x="2638425" y="4371975"/>
          <a:ext cx="20034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7" name="Equation" r:id="rId6" imgW="1117440" imgH="495000" progId="Equation.3">
                  <p:embed/>
                </p:oleObj>
              </mc:Choice>
              <mc:Fallback>
                <p:oleObj name="Equation" r:id="rId6" imgW="1117440" imgH="49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4371975"/>
                        <a:ext cx="2003425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8"/>
          <p:cNvGraphicFramePr>
            <a:graphicFrameLocks noChangeAspect="1"/>
          </p:cNvGraphicFramePr>
          <p:nvPr/>
        </p:nvGraphicFramePr>
        <p:xfrm>
          <a:off x="5416550" y="4156075"/>
          <a:ext cx="23907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8" name="Equation" r:id="rId8" imgW="1333440" imgH="736560" progId="Equation.3">
                  <p:embed/>
                </p:oleObj>
              </mc:Choice>
              <mc:Fallback>
                <p:oleObj name="Equation" r:id="rId8" imgW="1333440" imgH="736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4156075"/>
                        <a:ext cx="2390775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17"/>
          <p:cNvSpPr>
            <a:spLocks noChangeArrowheads="1"/>
          </p:cNvSpPr>
          <p:nvPr/>
        </p:nvSpPr>
        <p:spPr bwMode="auto">
          <a:xfrm>
            <a:off x="6553200" y="2133600"/>
            <a:ext cx="1223963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09" name="Object 6"/>
          <p:cNvGraphicFramePr>
            <a:graphicFrameLocks noChangeAspect="1"/>
          </p:cNvGraphicFramePr>
          <p:nvPr/>
        </p:nvGraphicFramePr>
        <p:xfrm>
          <a:off x="2762250" y="1552575"/>
          <a:ext cx="5397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9" name="Equation" r:id="rId10" imgW="215640" imgH="190440" progId="Equation.3">
                  <p:embed/>
                </p:oleObj>
              </mc:Choice>
              <mc:Fallback>
                <p:oleObj name="Equation" r:id="rId10" imgW="215640" imgH="190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1552575"/>
                        <a:ext cx="53975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Rules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1524000" y="1524000"/>
          <a:ext cx="23225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2" name="Equation" r:id="rId4" imgW="927000" imgH="228600" progId="Equation.3">
                  <p:embed/>
                </p:oleObj>
              </mc:Choice>
              <mc:Fallback>
                <p:oleObj name="Equation" r:id="rId4" imgW="927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24000"/>
                        <a:ext cx="232251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1524000" y="2286000"/>
          <a:ext cx="30226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3" name="Equation" r:id="rId6" imgW="1206360" imgH="228600" progId="Equation.3">
                  <p:embed/>
                </p:oleObj>
              </mc:Choice>
              <mc:Fallback>
                <p:oleObj name="Equation" r:id="rId6" imgW="12063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302260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Symmetric Matrices</a:t>
            </a:r>
          </a:p>
        </p:txBody>
      </p:sp>
      <p:sp>
        <p:nvSpPr>
          <p:cNvPr id="23557" name="Rectangle 1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990000"/>
                </a:solidFill>
                <a:latin typeface="Arial" pitchFamily="34" charset="0"/>
              </a:rPr>
              <a:t>A </a:t>
            </a:r>
            <a:r>
              <a:rPr lang="en-US" smtClean="0">
                <a:latin typeface="Arial" pitchFamily="34" charset="0"/>
              </a:rPr>
              <a:t>is </a:t>
            </a:r>
            <a:r>
              <a:rPr lang="en-US" smtClean="0">
                <a:solidFill>
                  <a:srgbClr val="990000"/>
                </a:solidFill>
                <a:latin typeface="Arial" pitchFamily="34" charset="0"/>
              </a:rPr>
              <a:t>symmetric</a:t>
            </a:r>
            <a:r>
              <a:rPr lang="en-US" smtClean="0">
                <a:latin typeface="Arial" pitchFamily="34" charset="0"/>
              </a:rPr>
              <a:t> iff</a:t>
            </a:r>
            <a:endParaRPr lang="en-US" smtClean="0">
              <a:solidFill>
                <a:srgbClr val="990000"/>
              </a:solidFill>
              <a:latin typeface="Arial" pitchFamily="34" charset="0"/>
            </a:endParaRPr>
          </a:p>
          <a:p>
            <a:endParaRPr lang="en-US" smtClean="0">
              <a:solidFill>
                <a:srgbClr val="990000"/>
              </a:solidFill>
              <a:latin typeface="Arial" pitchFamily="34" charset="0"/>
            </a:endParaRP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3897312" y="1350962"/>
          <a:ext cx="12080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2" name="Equation" r:id="rId4" imgW="482400" imgH="190440" progId="Equation.3">
                  <p:embed/>
                </p:oleObj>
              </mc:Choice>
              <mc:Fallback>
                <p:oleObj name="Equation" r:id="rId4" imgW="482400" imgH="190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2" y="1350962"/>
                        <a:ext cx="1208088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Determinants</a:t>
            </a: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Determinant (Note A must be square)</a:t>
            </a:r>
          </a:p>
          <a:p>
            <a:pPr>
              <a:lnSpc>
                <a:spcPct val="100000"/>
              </a:lnSpc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00000"/>
              </a:lnSpc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00000"/>
              </a:lnSpc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00000"/>
              </a:lnSpc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00000"/>
              </a:lnSpc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00000"/>
              </a:lnSpc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0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657475" y="5275263"/>
          <a:ext cx="27543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4" name="Equation" r:id="rId4" imgW="1536480" imgH="457200" progId="Equation.3">
                  <p:embed/>
                </p:oleObj>
              </mc:Choice>
              <mc:Fallback>
                <p:oleObj name="Equation" r:id="rId4" imgW="153648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5275263"/>
                        <a:ext cx="2754313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715963" y="3429000"/>
          <a:ext cx="6783387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5" name="Equation" r:id="rId6" imgW="3784320" imgH="711000" progId="Equation.3">
                  <p:embed/>
                </p:oleObj>
              </mc:Choice>
              <mc:Fallback>
                <p:oleObj name="Equation" r:id="rId6" imgW="378432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429000"/>
                        <a:ext cx="6783387" cy="127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704279" y="2341563"/>
          <a:ext cx="45291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6" name="Equation" r:id="rId8" imgW="2527200" imgH="482400" progId="Equation.3">
                  <p:embed/>
                </p:oleObj>
              </mc:Choice>
              <mc:Fallback>
                <p:oleObj name="Equation" r:id="rId8" imgW="25272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79" y="2341563"/>
                        <a:ext cx="452913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Inverse Matrices</a:t>
            </a:r>
          </a:p>
        </p:txBody>
      </p:sp>
      <p:sp>
        <p:nvSpPr>
          <p:cNvPr id="25606" name="Rectangle 9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Notation</a:t>
            </a:r>
          </a:p>
          <a:p>
            <a:endParaRPr lang="en-US" smtClean="0">
              <a:latin typeface="Arial" pitchFamily="34" charset="0"/>
            </a:endParaRPr>
          </a:p>
          <a:p>
            <a:r>
              <a:rPr lang="en-US" smtClean="0">
                <a:solidFill>
                  <a:srgbClr val="990000"/>
                </a:solidFill>
                <a:latin typeface="Arial" pitchFamily="34" charset="0"/>
              </a:rPr>
              <a:t>I</a:t>
            </a:r>
            <a:r>
              <a:rPr lang="en-US" smtClean="0">
                <a:latin typeface="Arial" pitchFamily="34" charset="0"/>
              </a:rPr>
              <a:t> is the Identity (1s on the diagonal, 0s elsewhere)</a:t>
            </a:r>
          </a:p>
          <a:p>
            <a:endParaRPr lang="en-US" smtClean="0">
              <a:latin typeface="Arial" pitchFamily="34" charset="0"/>
            </a:endParaRPr>
          </a:p>
          <a:p>
            <a:r>
              <a:rPr lang="en-US" smtClean="0">
                <a:latin typeface="Arial" pitchFamily="34" charset="0"/>
              </a:rPr>
              <a:t>Inverse Computation: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584450" y="1487488"/>
          <a:ext cx="25765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4" name="Equation" r:id="rId4" imgW="1028520" imgH="190440" progId="Equation.3">
                  <p:embed/>
                </p:oleObj>
              </mc:Choice>
              <mc:Fallback>
                <p:oleObj name="Equation" r:id="rId4" imgW="1028520" imgH="190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1487488"/>
                        <a:ext cx="2576513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497013" y="4557713"/>
          <a:ext cx="47561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5" name="Equation" r:id="rId6" imgW="2654280" imgH="507960" progId="Equation.3">
                  <p:embed/>
                </p:oleObj>
              </mc:Choice>
              <mc:Fallback>
                <p:oleObj name="Equation" r:id="rId6" imgW="265428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4557713"/>
                        <a:ext cx="4756150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Matrices</a:t>
            </a:r>
          </a:p>
        </p:txBody>
      </p:sp>
      <p:sp>
        <p:nvSpPr>
          <p:cNvPr id="26630" name="Rectangle 11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Example</a:t>
            </a:r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744538" y="2643188"/>
          <a:ext cx="2776537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8" name="Equation" r:id="rId4" imgW="1549080" imgH="495000" progId="Equation.3">
                  <p:embed/>
                </p:oleObj>
              </mc:Choice>
              <mc:Fallback>
                <p:oleObj name="Equation" r:id="rId4" imgW="1549080" imgH="49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2643188"/>
                        <a:ext cx="2776537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5"/>
          <p:cNvGraphicFramePr>
            <a:graphicFrameLocks noChangeAspect="1"/>
          </p:cNvGraphicFramePr>
          <p:nvPr/>
        </p:nvGraphicFramePr>
        <p:xfrm>
          <a:off x="754063" y="4224338"/>
          <a:ext cx="70548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9" name="Equation" r:id="rId6" imgW="3936960" imgH="495000" progId="Equation.3">
                  <p:embed/>
                </p:oleObj>
              </mc:Choice>
              <mc:Fallback>
                <p:oleObj name="Equation" r:id="rId6" imgW="3936960" imgH="49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4224338"/>
                        <a:ext cx="7054850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HelveticaNeueLT Std Med"/>
              </a:rPr>
              <a:t>Orthonormal Basis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Orthonormal Basis</a:t>
            </a:r>
          </a:p>
        </p:txBody>
      </p:sp>
      <p:sp>
        <p:nvSpPr>
          <p:cNvPr id="27654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</a:rPr>
              <a:t>Basis</a:t>
            </a:r>
            <a:r>
              <a:rPr lang="en-US" smtClean="0">
                <a:latin typeface="Arial" pitchFamily="34" charset="0"/>
              </a:rPr>
              <a:t>: a space is totally defined by a set of vectors – any point is a </a:t>
            </a:r>
            <a:r>
              <a:rPr lang="en-US" i="1" smtClean="0">
                <a:latin typeface="Arial" pitchFamily="34" charset="0"/>
              </a:rPr>
              <a:t>linear combination</a:t>
            </a:r>
            <a:r>
              <a:rPr lang="en-US" smtClean="0">
                <a:latin typeface="Arial" pitchFamily="34" charset="0"/>
              </a:rPr>
              <a:t> of the basis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</a:rPr>
              <a:t>Ortho-normal</a:t>
            </a:r>
            <a:r>
              <a:rPr lang="en-US" smtClean="0">
                <a:latin typeface="Arial" pitchFamily="34" charset="0"/>
              </a:rPr>
              <a:t>: orthogonal + normal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</a:rPr>
              <a:t>Orthogonal</a:t>
            </a:r>
            <a:r>
              <a:rPr lang="en-US" smtClean="0">
                <a:latin typeface="Arial" pitchFamily="34" charset="0"/>
              </a:rPr>
              <a:t>: dot product is zero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</a:rPr>
              <a:t>Normal</a:t>
            </a:r>
            <a:r>
              <a:rPr lang="en-US" smtClean="0">
                <a:latin typeface="Arial" pitchFamily="34" charset="0"/>
              </a:rPr>
              <a:t>: magnitude is one</a:t>
            </a:r>
          </a:p>
          <a:p>
            <a:r>
              <a:rPr lang="en-US" smtClean="0">
                <a:latin typeface="Arial" pitchFamily="34" charset="0"/>
              </a:rPr>
              <a:t>Example: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5292725" y="4352925"/>
          <a:ext cx="132873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2" name="Equation" r:id="rId4" imgW="507960" imgH="660240" progId="Equation.3">
                  <p:embed/>
                </p:oleObj>
              </mc:Choice>
              <mc:Fallback>
                <p:oleObj name="Equation" r:id="rId4" imgW="507960" imgH="660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352925"/>
                        <a:ext cx="1328738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616200" y="4356100"/>
          <a:ext cx="2185988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3" name="Equation" r:id="rId6" imgW="914400" imgH="761760" progId="Equation.3">
                  <p:embed/>
                </p:oleObj>
              </mc:Choice>
              <mc:Fallback>
                <p:oleObj name="Equation" r:id="rId6" imgW="914400" imgH="761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4356100"/>
                        <a:ext cx="2185988" cy="182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E. Angel and D. Shreiner: Interactive Computer Graphics 6E © Addison-Wesley 2012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Program (?)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Generate a square on a solid background</a:t>
            </a:r>
          </a:p>
        </p:txBody>
      </p:sp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286000"/>
            <a:ext cx="3363913" cy="3571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Orthonormal Coordinate in 3D</a:t>
            </a:r>
          </a:p>
        </p:txBody>
      </p:sp>
      <p:sp>
        <p:nvSpPr>
          <p:cNvPr id="45060" name="Line 5"/>
          <p:cNvSpPr>
            <a:spLocks noChangeShapeType="1"/>
          </p:cNvSpPr>
          <p:nvPr/>
        </p:nvSpPr>
        <p:spPr bwMode="auto">
          <a:xfrm flipV="1">
            <a:off x="6657975" y="1382713"/>
            <a:ext cx="0" cy="1708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auto">
          <a:xfrm flipV="1">
            <a:off x="6656388" y="3076575"/>
            <a:ext cx="1920875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Line 7"/>
          <p:cNvSpPr>
            <a:spLocks noChangeShapeType="1"/>
          </p:cNvSpPr>
          <p:nvPr/>
        </p:nvSpPr>
        <p:spPr bwMode="auto">
          <a:xfrm flipH="1">
            <a:off x="5783263" y="3090863"/>
            <a:ext cx="873125" cy="906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5063" name="Picture 8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4613" y="2884488"/>
            <a:ext cx="1682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4" name="Picture 9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19900" y="1425575"/>
            <a:ext cx="188913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5" name="Picture 10" descr="Edittex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27738" y="3892550"/>
            <a:ext cx="2286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6" name="Picture 11" descr="Edittex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23275" y="2717800"/>
            <a:ext cx="201613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7" name="Oval 12"/>
          <p:cNvSpPr>
            <a:spLocks noChangeArrowheads="1"/>
          </p:cNvSpPr>
          <p:nvPr/>
        </p:nvSpPr>
        <p:spPr bwMode="auto">
          <a:xfrm>
            <a:off x="7766050" y="2324100"/>
            <a:ext cx="114300" cy="101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3"/>
          <p:cNvSpPr>
            <a:spLocks noChangeShapeType="1"/>
          </p:cNvSpPr>
          <p:nvPr/>
        </p:nvSpPr>
        <p:spPr bwMode="auto">
          <a:xfrm flipH="1">
            <a:off x="7829550" y="2400300"/>
            <a:ext cx="0" cy="105568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069" name="Line 14"/>
          <p:cNvSpPr>
            <a:spLocks noChangeShapeType="1"/>
          </p:cNvSpPr>
          <p:nvPr/>
        </p:nvSpPr>
        <p:spPr bwMode="auto">
          <a:xfrm flipH="1" flipV="1">
            <a:off x="6315075" y="3457575"/>
            <a:ext cx="151447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070" name="Line 15"/>
          <p:cNvSpPr>
            <a:spLocks noChangeShapeType="1"/>
          </p:cNvSpPr>
          <p:nvPr/>
        </p:nvSpPr>
        <p:spPr bwMode="auto">
          <a:xfrm flipV="1">
            <a:off x="7829550" y="3071813"/>
            <a:ext cx="371475" cy="38576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45071" name="Picture 16" descr="Edittex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3213" y="2057400"/>
            <a:ext cx="1809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72" name="Line 17"/>
          <p:cNvSpPr>
            <a:spLocks noChangeShapeType="1"/>
          </p:cNvSpPr>
          <p:nvPr/>
        </p:nvSpPr>
        <p:spPr bwMode="auto">
          <a:xfrm flipV="1">
            <a:off x="6657975" y="2386013"/>
            <a:ext cx="1143000" cy="7000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45073" name="Picture 18" descr="Edittex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32750" y="1455738"/>
            <a:ext cx="3175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74" name="Line 19"/>
          <p:cNvSpPr>
            <a:spLocks noChangeShapeType="1"/>
          </p:cNvSpPr>
          <p:nvPr/>
        </p:nvSpPr>
        <p:spPr bwMode="auto">
          <a:xfrm flipV="1">
            <a:off x="6657975" y="2114550"/>
            <a:ext cx="0" cy="957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075" name="Line 20"/>
          <p:cNvSpPr>
            <a:spLocks noChangeShapeType="1"/>
          </p:cNvSpPr>
          <p:nvPr/>
        </p:nvSpPr>
        <p:spPr bwMode="auto">
          <a:xfrm flipH="1">
            <a:off x="6124575" y="3067050"/>
            <a:ext cx="542925" cy="557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076" name="Line 21"/>
          <p:cNvSpPr>
            <a:spLocks noChangeShapeType="1"/>
          </p:cNvSpPr>
          <p:nvPr/>
        </p:nvSpPr>
        <p:spPr bwMode="auto">
          <a:xfrm>
            <a:off x="6662738" y="3076575"/>
            <a:ext cx="900112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077" name="Text Box 22"/>
          <p:cNvSpPr txBox="1">
            <a:spLocks noChangeArrowheads="1"/>
          </p:cNvSpPr>
          <p:nvPr/>
        </p:nvSpPr>
        <p:spPr bwMode="ltGray">
          <a:xfrm>
            <a:off x="468313" y="1287463"/>
            <a:ext cx="3370262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/>
              <a:t>Standard basis vectors:</a:t>
            </a:r>
          </a:p>
        </p:txBody>
      </p:sp>
      <p:sp>
        <p:nvSpPr>
          <p:cNvPr id="45078" name="Text Box 23"/>
          <p:cNvSpPr txBox="1">
            <a:spLocks noChangeArrowheads="1"/>
          </p:cNvSpPr>
          <p:nvPr/>
        </p:nvSpPr>
        <p:spPr bwMode="ltGray">
          <a:xfrm>
            <a:off x="492125" y="3594100"/>
            <a:ext cx="481012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/>
              <a:t>Coordinates of a point     in space:</a:t>
            </a:r>
          </a:p>
        </p:txBody>
      </p:sp>
      <p:pic>
        <p:nvPicPr>
          <p:cNvPr id="45079" name="Picture 24" descr="Edittex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3800" y="3776663"/>
            <a:ext cx="1809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80" name="Picture 25" descr="Edittex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7563" y="4397375"/>
            <a:ext cx="2093912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81" name="Picture 26" descr="Edittex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7550" y="1874838"/>
            <a:ext cx="10509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82" name="Picture 27" descr="Edittex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0463" y="1878013"/>
            <a:ext cx="1090612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83" name="Picture 28" descr="Edittex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92575" y="1873250"/>
            <a:ext cx="11271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73" name="Picture 29" descr="Edittex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13188" y="4384675"/>
            <a:ext cx="37465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85" name="Picture 30" descr="Edittex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94400" y="3214688"/>
            <a:ext cx="968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86" name="Picture 31" descr="Edittex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59663" y="2773363"/>
            <a:ext cx="1031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87" name="Picture 32" descr="Edittex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3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0063" y="2138363"/>
            <a:ext cx="166687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Change of </a:t>
            </a:r>
            <a:r>
              <a:rPr lang="en-US" dirty="0" err="1" smtClean="0">
                <a:latin typeface="Arial" pitchFamily="34" charset="0"/>
              </a:rPr>
              <a:t>Orthonormal</a:t>
            </a:r>
            <a:r>
              <a:rPr lang="en-US" dirty="0" smtClean="0">
                <a:latin typeface="Arial" pitchFamily="34" charset="0"/>
              </a:rPr>
              <a:t> Basis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71513" y="1460500"/>
            <a:ext cx="8701087" cy="5473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How do we express any point as a combination of a new basis 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U, V, N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, given 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X, Y, Z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?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308100" y="2397125"/>
            <a:ext cx="4586288" cy="452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sz="3200" dirty="0"/>
              <a:t>Given: </a:t>
            </a:r>
          </a:p>
          <a:p>
            <a:pPr marL="900113" lvl="1" indent="-360363">
              <a:spcBef>
                <a:spcPct val="20000"/>
              </a:spcBef>
              <a:buClr>
                <a:srgbClr val="2AA3D8"/>
              </a:buClr>
              <a:buSzPct val="90000"/>
              <a:buFont typeface="Arial" pitchFamily="34" charset="0"/>
              <a:buNone/>
            </a:pPr>
            <a:r>
              <a:rPr lang="en-US" sz="2800" dirty="0"/>
              <a:t>coordinate frames </a:t>
            </a:r>
            <a:br>
              <a:rPr lang="en-US" sz="2800" dirty="0"/>
            </a:br>
            <a:r>
              <a:rPr lang="en-US" sz="2800" b="1" dirty="0">
                <a:solidFill>
                  <a:srgbClr val="FF0000"/>
                </a:solidFill>
              </a:rPr>
              <a:t>xyz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chemeClr val="accent2"/>
                </a:solidFill>
              </a:rPr>
              <a:t>uvn</a:t>
            </a:r>
            <a:endParaRPr lang="en-US" sz="2800" b="1" dirty="0">
              <a:solidFill>
                <a:schemeClr val="accent2"/>
              </a:solidFill>
            </a:endParaRPr>
          </a:p>
          <a:p>
            <a:pPr marL="900113" lvl="1" indent="-360363">
              <a:spcBef>
                <a:spcPct val="20000"/>
              </a:spcBef>
              <a:buClr>
                <a:srgbClr val="2AA3D8"/>
              </a:buClr>
              <a:buSzPct val="90000"/>
              <a:buFont typeface="Arial" pitchFamily="34" charset="0"/>
              <a:buNone/>
            </a:pPr>
            <a:r>
              <a:rPr lang="en-US" sz="2800" dirty="0"/>
              <a:t>point </a:t>
            </a:r>
            <a:r>
              <a:rPr lang="en-US" sz="2800" b="1" dirty="0"/>
              <a:t>p</a:t>
            </a:r>
            <a:r>
              <a:rPr lang="en-US" sz="2800" dirty="0"/>
              <a:t> = (</a:t>
            </a:r>
            <a:r>
              <a:rPr lang="en-US" sz="2800" dirty="0" err="1"/>
              <a:t>p</a:t>
            </a:r>
            <a:r>
              <a:rPr lang="en-US" i="1" dirty="0" err="1"/>
              <a:t>x</a:t>
            </a:r>
            <a:r>
              <a:rPr lang="en-US" sz="2800" i="1" dirty="0"/>
              <a:t>, </a:t>
            </a:r>
            <a:r>
              <a:rPr lang="en-US" sz="2800" dirty="0" err="1"/>
              <a:t>p</a:t>
            </a:r>
            <a:r>
              <a:rPr lang="en-US" i="1" dirty="0" err="1"/>
              <a:t>y</a:t>
            </a:r>
            <a:r>
              <a:rPr lang="en-US" sz="2800" i="1" dirty="0"/>
              <a:t>, </a:t>
            </a:r>
            <a:r>
              <a:rPr lang="en-US" sz="2800" dirty="0" err="1"/>
              <a:t>p</a:t>
            </a:r>
            <a:r>
              <a:rPr lang="en-US" i="1" dirty="0" err="1"/>
              <a:t>z</a:t>
            </a:r>
            <a:r>
              <a:rPr lang="en-US" sz="2800" dirty="0"/>
              <a:t>) </a:t>
            </a:r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Blip>
                <a:blip r:embed="rId2"/>
              </a:buBlip>
            </a:pPr>
            <a:endParaRPr lang="en-US" sz="3200" dirty="0"/>
          </a:p>
          <a:p>
            <a:pPr marL="360363" indent="-360363">
              <a:spcBef>
                <a:spcPct val="20000"/>
              </a:spcBef>
              <a:buClr>
                <a:srgbClr val="2AA3D8"/>
              </a:buClr>
              <a:buSzPct val="65000"/>
            </a:pPr>
            <a:r>
              <a:rPr lang="en-US" sz="3200" dirty="0"/>
              <a:t>Find:</a:t>
            </a:r>
          </a:p>
          <a:p>
            <a:pPr marL="900113" lvl="1" indent="-360363">
              <a:spcBef>
                <a:spcPct val="20000"/>
              </a:spcBef>
              <a:buClr>
                <a:srgbClr val="2AA3D8"/>
              </a:buClr>
              <a:buSzPct val="90000"/>
              <a:buFont typeface="Arial" pitchFamily="34" charset="0"/>
              <a:buNone/>
            </a:pPr>
            <a:r>
              <a:rPr lang="en-US" sz="2800" b="1" dirty="0"/>
              <a:t>p</a:t>
            </a:r>
            <a:r>
              <a:rPr lang="en-US" sz="2800" dirty="0"/>
              <a:t> = (</a:t>
            </a:r>
            <a:r>
              <a:rPr lang="en-US" sz="2800" dirty="0" err="1"/>
              <a:t>p</a:t>
            </a:r>
            <a:r>
              <a:rPr lang="en-US" i="1" dirty="0" err="1"/>
              <a:t>u</a:t>
            </a:r>
            <a:r>
              <a:rPr lang="en-US" sz="2800" i="1" dirty="0"/>
              <a:t>, </a:t>
            </a:r>
            <a:r>
              <a:rPr lang="en-US" sz="2800" dirty="0" err="1"/>
              <a:t>p</a:t>
            </a:r>
            <a:r>
              <a:rPr lang="en-US" i="1" dirty="0" err="1"/>
              <a:t>v</a:t>
            </a:r>
            <a:r>
              <a:rPr lang="en-US" sz="2800" i="1" dirty="0"/>
              <a:t>, </a:t>
            </a:r>
            <a:r>
              <a:rPr lang="en-US" sz="2800" dirty="0" err="1"/>
              <a:t>p</a:t>
            </a:r>
            <a:r>
              <a:rPr lang="en-US" i="1" dirty="0" err="1"/>
              <a:t>n</a:t>
            </a:r>
            <a:r>
              <a:rPr lang="en-US" sz="2800" dirty="0"/>
              <a:t>)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00888" y="4994275"/>
            <a:ext cx="404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</a:rPr>
              <a:t>p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7359650" y="5045075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6811963" y="2039938"/>
            <a:ext cx="1587" cy="1528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V="1">
            <a:off x="6813550" y="3552825"/>
            <a:ext cx="1519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951788" y="3476625"/>
            <a:ext cx="404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6794500" y="2741613"/>
            <a:ext cx="1309688" cy="8112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510338" y="2035175"/>
            <a:ext cx="404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5978525" y="2235200"/>
            <a:ext cx="809625" cy="1317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6488113" y="5848350"/>
            <a:ext cx="455612" cy="606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259513" y="5999163"/>
            <a:ext cx="303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5826125" y="1919288"/>
            <a:ext cx="404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7850188" y="2794000"/>
            <a:ext cx="404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6943725" y="4313238"/>
            <a:ext cx="1588" cy="1528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V="1">
            <a:off x="6945313" y="5826125"/>
            <a:ext cx="1519237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8083550" y="5749925"/>
            <a:ext cx="404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6948488" y="5014913"/>
            <a:ext cx="1309687" cy="8112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6642100" y="4308475"/>
            <a:ext cx="404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6132513" y="4508500"/>
            <a:ext cx="809625" cy="1317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5956300" y="4565650"/>
            <a:ext cx="404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8004175" y="5038725"/>
            <a:ext cx="404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 flipV="1">
            <a:off x="6259513" y="5826125"/>
            <a:ext cx="682625" cy="47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6310313" y="5753100"/>
            <a:ext cx="404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6840538" y="2538413"/>
            <a:ext cx="684212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 flipV="1">
            <a:off x="7524750" y="2538413"/>
            <a:ext cx="0" cy="98742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7312025" y="2143125"/>
            <a:ext cx="404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</a:rPr>
              <a:t>p</a:t>
            </a: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7486650" y="2484438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6953250" y="2214563"/>
            <a:ext cx="404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i="1">
                <a:solidFill>
                  <a:srgbClr val="FF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7480300" y="3103563"/>
            <a:ext cx="404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i="1">
                <a:solidFill>
                  <a:srgbClr val="FF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 flipH="1" flipV="1">
            <a:off x="7529513" y="2527300"/>
            <a:ext cx="242887" cy="3905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 flipV="1">
            <a:off x="6543675" y="2527300"/>
            <a:ext cx="985838" cy="62865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943725" y="2690813"/>
            <a:ext cx="404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i="1">
                <a:solidFill>
                  <a:schemeClr val="accent2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7569200" y="2452688"/>
            <a:ext cx="404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i="1">
                <a:solidFill>
                  <a:schemeClr val="accent2"/>
                </a:solidFill>
                <a:latin typeface="Times New Roman" pitchFamily="18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Change of </a:t>
            </a:r>
            <a:r>
              <a:rPr lang="en-US" dirty="0" err="1" smtClean="0">
                <a:latin typeface="Arial" pitchFamily="34" charset="0"/>
              </a:rPr>
              <a:t>Orthonormal</a:t>
            </a:r>
            <a:r>
              <a:rPr lang="en-US" dirty="0" smtClean="0">
                <a:latin typeface="Arial" pitchFamily="34" charset="0"/>
              </a:rPr>
              <a:t> Basis</a:t>
            </a:r>
            <a:endParaRPr 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03225" y="3540125"/>
            <a:ext cx="7893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ts val="6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3200">
                <a:solidFill>
                  <a:srgbClr val="FF0000"/>
                </a:solidFill>
                <a:latin typeface="Times New Roman" pitchFamily="18" charset="0"/>
              </a:rPr>
              <a:t>What's  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en-US" sz="3200" b="1" baseline="30000">
                <a:solidFill>
                  <a:srgbClr val="FF0000"/>
                </a:solidFill>
                <a:latin typeface="Times New Roman" pitchFamily="18" charset="0"/>
              </a:rPr>
              <a:t>-1</a:t>
            </a:r>
            <a:r>
              <a:rPr lang="en-US" sz="3200">
                <a:solidFill>
                  <a:srgbClr val="FF0000"/>
                </a:solidFill>
                <a:latin typeface="Times New Roman" pitchFamily="18" charset="0"/>
              </a:rPr>
              <a:t>,  the inverse?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575300" y="4357688"/>
            <a:ext cx="334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i="1">
                <a:latin typeface="Times New Roman" pitchFamily="18" charset="0"/>
              </a:rPr>
              <a:t>u</a:t>
            </a:r>
            <a:r>
              <a:rPr lang="en-US" sz="1600" i="1">
                <a:latin typeface="Times New Roman" pitchFamily="18" charset="0"/>
              </a:rPr>
              <a:t>x</a:t>
            </a:r>
            <a:r>
              <a:rPr lang="en-US" sz="2800" i="1">
                <a:latin typeface="Times New Roman" pitchFamily="18" charset="0"/>
              </a:rPr>
              <a:t> = </a:t>
            </a:r>
            <a:r>
              <a:rPr lang="en-US" sz="2800" b="1">
                <a:latin typeface="Times New Roman" pitchFamily="18" charset="0"/>
              </a:rPr>
              <a:t>x . u </a:t>
            </a:r>
            <a:r>
              <a:rPr lang="en-US" sz="2800">
                <a:latin typeface="Times New Roman" pitchFamily="18" charset="0"/>
              </a:rPr>
              <a:t> = </a:t>
            </a:r>
            <a:r>
              <a:rPr lang="en-US" sz="2800" b="1">
                <a:latin typeface="Times New Roman" pitchFamily="18" charset="0"/>
              </a:rPr>
              <a:t>u . x = 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1600" i="1">
                <a:latin typeface="Times New Roman" pitchFamily="18" charset="0"/>
              </a:rPr>
              <a:t>u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2392362" y="4192588"/>
            <a:ext cx="1892300" cy="1822450"/>
          </a:xfrm>
          <a:prstGeom prst="bracketPair">
            <a:avLst>
              <a:gd name="adj" fmla="val 5968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510087" y="4192588"/>
            <a:ext cx="603250" cy="1822450"/>
          </a:xfrm>
          <a:prstGeom prst="bracketPair">
            <a:avLst>
              <a:gd name="adj" fmla="val 1713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4579937" y="4259263"/>
            <a:ext cx="457200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GB" sz="3200" i="1">
              <a:latin typeface="Times New Roman" pitchFamily="18" charset="0"/>
            </a:endParaRPr>
          </a:p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GB" sz="3200" i="1">
              <a:latin typeface="Times New Roman" pitchFamily="18" charset="0"/>
            </a:endParaRPr>
          </a:p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GB" sz="20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935162" y="4845050"/>
            <a:ext cx="304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i="1">
                <a:latin typeface="Times New Roman" pitchFamily="18" charset="0"/>
              </a:rPr>
              <a:t>=</a:t>
            </a: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1155700" y="4251325"/>
            <a:ext cx="533400" cy="165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GB" sz="3200" i="1">
              <a:latin typeface="Times New Roman" pitchFamily="18" charset="0"/>
            </a:endParaRPr>
          </a:p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GB" sz="3200" i="1">
              <a:latin typeface="Times New Roman" pitchFamily="18" charset="0"/>
            </a:endParaRPr>
          </a:p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GB" sz="20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AutoShape 27"/>
          <p:cNvSpPr>
            <a:spLocks noChangeArrowheads="1"/>
          </p:cNvSpPr>
          <p:nvPr/>
        </p:nvSpPr>
        <p:spPr bwMode="auto">
          <a:xfrm>
            <a:off x="1103312" y="4192588"/>
            <a:ext cx="603250" cy="1822450"/>
          </a:xfrm>
          <a:prstGeom prst="bracketPair">
            <a:avLst>
              <a:gd name="adj" fmla="val 1713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2468562" y="4249738"/>
            <a:ext cx="533400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i="1">
                <a:latin typeface="Times New Roman" pitchFamily="18" charset="0"/>
              </a:rPr>
              <a:t>x</a:t>
            </a:r>
            <a:r>
              <a:rPr lang="en-GB" sz="1600" i="1">
                <a:latin typeface="Times New Roman" pitchFamily="18" charset="0"/>
              </a:rPr>
              <a:t>u</a:t>
            </a:r>
          </a:p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i="1">
                <a:latin typeface="Times New Roman" pitchFamily="18" charset="0"/>
              </a:rPr>
              <a:t>y</a:t>
            </a:r>
            <a:r>
              <a:rPr lang="en-GB" sz="1600" i="1">
                <a:latin typeface="Times New Roman" pitchFamily="18" charset="0"/>
              </a:rPr>
              <a:t>u</a:t>
            </a:r>
          </a:p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i="1">
                <a:latin typeface="Times New Roman" pitchFamily="18" charset="0"/>
              </a:rPr>
              <a:t>z</a:t>
            </a:r>
            <a:r>
              <a:rPr lang="en-GB" sz="1600" i="1">
                <a:latin typeface="Times New Roman" pitchFamily="18" charset="0"/>
              </a:rPr>
              <a:t>u</a:t>
            </a: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3078162" y="4249738"/>
            <a:ext cx="533400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i="1">
                <a:latin typeface="Times New Roman" pitchFamily="18" charset="0"/>
              </a:rPr>
              <a:t>x</a:t>
            </a:r>
            <a:r>
              <a:rPr lang="en-GB" sz="1600" i="1">
                <a:latin typeface="Times New Roman" pitchFamily="18" charset="0"/>
              </a:rPr>
              <a:t>v</a:t>
            </a:r>
          </a:p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i="1">
                <a:latin typeface="Times New Roman" pitchFamily="18" charset="0"/>
              </a:rPr>
              <a:t>y</a:t>
            </a:r>
            <a:r>
              <a:rPr lang="en-GB" sz="1600" i="1">
                <a:latin typeface="Times New Roman" pitchFamily="18" charset="0"/>
              </a:rPr>
              <a:t>v</a:t>
            </a:r>
          </a:p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i="1">
                <a:latin typeface="Times New Roman" pitchFamily="18" charset="0"/>
              </a:rPr>
              <a:t>z</a:t>
            </a:r>
            <a:r>
              <a:rPr lang="en-GB" sz="1600" i="1">
                <a:latin typeface="Times New Roman" pitchFamily="18" charset="0"/>
              </a:rPr>
              <a:t>v</a:t>
            </a: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3687762" y="4249738"/>
            <a:ext cx="533400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i="1">
                <a:latin typeface="Times New Roman" pitchFamily="18" charset="0"/>
              </a:rPr>
              <a:t>x</a:t>
            </a:r>
            <a:r>
              <a:rPr lang="en-GB" sz="1600" i="1">
                <a:latin typeface="Times New Roman" pitchFamily="18" charset="0"/>
              </a:rPr>
              <a:t>n</a:t>
            </a:r>
          </a:p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i="1">
                <a:latin typeface="Times New Roman" pitchFamily="18" charset="0"/>
              </a:rPr>
              <a:t>y</a:t>
            </a:r>
            <a:r>
              <a:rPr lang="en-GB" sz="1600" i="1">
                <a:latin typeface="Times New Roman" pitchFamily="18" charset="0"/>
              </a:rPr>
              <a:t>n</a:t>
            </a:r>
          </a:p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i="1">
                <a:latin typeface="Times New Roman" pitchFamily="18" charset="0"/>
              </a:rPr>
              <a:t>z</a:t>
            </a:r>
            <a:r>
              <a:rPr lang="en-GB" sz="1600" i="1">
                <a:latin typeface="Times New Roman" pitchFamily="18" charset="0"/>
              </a:rPr>
              <a:t>n</a:t>
            </a: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5575300" y="2189163"/>
            <a:ext cx="14414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i="1">
                <a:latin typeface="Times New Roman" pitchFamily="18" charset="0"/>
              </a:rPr>
              <a:t>=     </a:t>
            </a:r>
            <a:r>
              <a:rPr lang="en-GB" sz="3200" b="1" i="1">
                <a:latin typeface="Times New Roman" pitchFamily="18" charset="0"/>
              </a:rPr>
              <a:t>M</a:t>
            </a: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7242175" y="1595438"/>
            <a:ext cx="533400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GB" sz="3200" i="1">
              <a:latin typeface="Times New Roman" pitchFamily="18" charset="0"/>
            </a:endParaRPr>
          </a:p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GB" sz="3200" i="1">
              <a:latin typeface="Times New Roman" pitchFamily="18" charset="0"/>
            </a:endParaRPr>
          </a:p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GB" sz="20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AutoShape 33"/>
          <p:cNvSpPr>
            <a:spLocks noChangeArrowheads="1"/>
          </p:cNvSpPr>
          <p:nvPr/>
        </p:nvSpPr>
        <p:spPr bwMode="auto">
          <a:xfrm>
            <a:off x="7242175" y="1536700"/>
            <a:ext cx="533400" cy="1822450"/>
          </a:xfrm>
          <a:prstGeom prst="bracketPair">
            <a:avLst>
              <a:gd name="adj" fmla="val 1713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5954712" y="5024438"/>
            <a:ext cx="2959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400" b="1">
                <a:latin typeface="Times New Roman" pitchFamily="18" charset="0"/>
              </a:rPr>
              <a:t>M</a:t>
            </a:r>
            <a:r>
              <a:rPr lang="en-US" sz="4400" b="1" baseline="30000">
                <a:latin typeface="Times New Roman" pitchFamily="18" charset="0"/>
              </a:rPr>
              <a:t>-1</a:t>
            </a:r>
            <a:r>
              <a:rPr lang="en-US" sz="4400" b="1">
                <a:latin typeface="Times New Roman" pitchFamily="18" charset="0"/>
              </a:rPr>
              <a:t>  =  M</a:t>
            </a:r>
            <a:r>
              <a:rPr lang="en-US" sz="4400" b="1" baseline="30000">
                <a:latin typeface="Times New Roman" pitchFamily="18" charset="0"/>
              </a:rPr>
              <a:t>T</a:t>
            </a:r>
          </a:p>
        </p:txBody>
      </p:sp>
      <p:sp>
        <p:nvSpPr>
          <p:cNvPr id="19" name="AutoShape 35"/>
          <p:cNvSpPr>
            <a:spLocks noChangeArrowheads="1"/>
          </p:cNvSpPr>
          <p:nvPr/>
        </p:nvSpPr>
        <p:spPr bwMode="auto">
          <a:xfrm>
            <a:off x="2554287" y="1522413"/>
            <a:ext cx="1892300" cy="1822450"/>
          </a:xfrm>
          <a:prstGeom prst="bracketPair">
            <a:avLst>
              <a:gd name="adj" fmla="val 5968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36"/>
          <p:cNvSpPr>
            <a:spLocks noChangeArrowheads="1"/>
          </p:cNvSpPr>
          <p:nvPr/>
        </p:nvSpPr>
        <p:spPr bwMode="auto">
          <a:xfrm>
            <a:off x="1250950" y="1522413"/>
            <a:ext cx="617537" cy="1822450"/>
          </a:xfrm>
          <a:prstGeom prst="bracketPair">
            <a:avLst>
              <a:gd name="adj" fmla="val 1713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1335087" y="1589088"/>
            <a:ext cx="457200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GB" sz="3200" i="1">
              <a:latin typeface="Times New Roman" pitchFamily="18" charset="0"/>
            </a:endParaRPr>
          </a:p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GB" sz="3200" i="1">
              <a:latin typeface="Times New Roman" pitchFamily="18" charset="0"/>
            </a:endParaRPr>
          </a:p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GB" sz="20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2097087" y="2174875"/>
            <a:ext cx="304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i="1">
                <a:latin typeface="Times New Roman" pitchFamily="18" charset="0"/>
              </a:rPr>
              <a:t>=</a:t>
            </a:r>
          </a:p>
        </p:txBody>
      </p:sp>
      <p:sp>
        <p:nvSpPr>
          <p:cNvPr id="23" name="Text Box 39"/>
          <p:cNvSpPr txBox="1">
            <a:spLocks noChangeArrowheads="1"/>
          </p:cNvSpPr>
          <p:nvPr/>
        </p:nvSpPr>
        <p:spPr bwMode="auto">
          <a:xfrm>
            <a:off x="4724400" y="1581150"/>
            <a:ext cx="533400" cy="165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GB" sz="3200" i="1">
              <a:latin typeface="Times New Roman" pitchFamily="18" charset="0"/>
            </a:endParaRPr>
          </a:p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GB" sz="3200" i="1">
              <a:latin typeface="Times New Roman" pitchFamily="18" charset="0"/>
            </a:endParaRPr>
          </a:p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GB" sz="20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" name="AutoShape 40"/>
          <p:cNvSpPr>
            <a:spLocks noChangeArrowheads="1"/>
          </p:cNvSpPr>
          <p:nvPr/>
        </p:nvSpPr>
        <p:spPr bwMode="auto">
          <a:xfrm>
            <a:off x="4672012" y="1522413"/>
            <a:ext cx="638175" cy="1822450"/>
          </a:xfrm>
          <a:prstGeom prst="bracketPair">
            <a:avLst>
              <a:gd name="adj" fmla="val 1713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41"/>
          <p:cNvSpPr txBox="1">
            <a:spLocks noChangeArrowheads="1"/>
          </p:cNvSpPr>
          <p:nvPr/>
        </p:nvSpPr>
        <p:spPr bwMode="auto">
          <a:xfrm>
            <a:off x="2630487" y="1579563"/>
            <a:ext cx="533400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i="1">
                <a:latin typeface="Times New Roman" pitchFamily="18" charset="0"/>
              </a:rPr>
              <a:t>u</a:t>
            </a:r>
            <a:r>
              <a:rPr lang="en-GB" sz="1600" i="1">
                <a:latin typeface="Times New Roman" pitchFamily="18" charset="0"/>
              </a:rPr>
              <a:t>x</a:t>
            </a:r>
          </a:p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i="1">
                <a:latin typeface="Times New Roman" pitchFamily="18" charset="0"/>
              </a:rPr>
              <a:t>v</a:t>
            </a:r>
            <a:r>
              <a:rPr lang="en-GB" sz="1600" i="1">
                <a:latin typeface="Times New Roman" pitchFamily="18" charset="0"/>
              </a:rPr>
              <a:t>x</a:t>
            </a:r>
          </a:p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i="1">
                <a:latin typeface="Times New Roman" pitchFamily="18" charset="0"/>
              </a:rPr>
              <a:t>n</a:t>
            </a:r>
            <a:r>
              <a:rPr lang="en-GB" sz="1600" i="1">
                <a:latin typeface="Times New Roman" pitchFamily="18" charset="0"/>
              </a:rPr>
              <a:t>x</a:t>
            </a:r>
          </a:p>
        </p:txBody>
      </p:sp>
      <p:sp>
        <p:nvSpPr>
          <p:cNvPr id="26" name="Text Box 42"/>
          <p:cNvSpPr txBox="1">
            <a:spLocks noChangeArrowheads="1"/>
          </p:cNvSpPr>
          <p:nvPr/>
        </p:nvSpPr>
        <p:spPr bwMode="auto">
          <a:xfrm>
            <a:off x="3240087" y="1579563"/>
            <a:ext cx="533400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i="1">
                <a:latin typeface="Times New Roman" pitchFamily="18" charset="0"/>
              </a:rPr>
              <a:t>u</a:t>
            </a:r>
            <a:r>
              <a:rPr lang="en-GB" sz="1600" i="1">
                <a:latin typeface="Times New Roman" pitchFamily="18" charset="0"/>
              </a:rPr>
              <a:t>y</a:t>
            </a:r>
          </a:p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i="1">
                <a:latin typeface="Times New Roman" pitchFamily="18" charset="0"/>
              </a:rPr>
              <a:t>v</a:t>
            </a:r>
            <a:r>
              <a:rPr lang="en-GB" sz="1600" i="1">
                <a:latin typeface="Times New Roman" pitchFamily="18" charset="0"/>
              </a:rPr>
              <a:t>y</a:t>
            </a:r>
          </a:p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i="1">
                <a:latin typeface="Times New Roman" pitchFamily="18" charset="0"/>
              </a:rPr>
              <a:t>n</a:t>
            </a:r>
            <a:r>
              <a:rPr lang="en-GB" sz="1600" i="1">
                <a:latin typeface="Times New Roman" pitchFamily="18" charset="0"/>
              </a:rPr>
              <a:t>y</a:t>
            </a:r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3849687" y="1579563"/>
            <a:ext cx="533400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i="1">
                <a:latin typeface="Times New Roman" pitchFamily="18" charset="0"/>
              </a:rPr>
              <a:t>u</a:t>
            </a:r>
            <a:r>
              <a:rPr lang="en-GB" sz="1600" i="1">
                <a:latin typeface="Times New Roman" pitchFamily="18" charset="0"/>
              </a:rPr>
              <a:t>z</a:t>
            </a:r>
          </a:p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i="1">
                <a:latin typeface="Times New Roman" pitchFamily="18" charset="0"/>
              </a:rPr>
              <a:t>v</a:t>
            </a:r>
            <a:r>
              <a:rPr lang="en-GB" sz="1600" i="1">
                <a:latin typeface="Times New Roman" pitchFamily="18" charset="0"/>
              </a:rPr>
              <a:t>z</a:t>
            </a:r>
          </a:p>
          <a:p>
            <a:pPr algn="ctr">
              <a:spcBef>
                <a:spcPts val="7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i="1">
                <a:latin typeface="Times New Roman" pitchFamily="18" charset="0"/>
              </a:rPr>
              <a:t>n</a:t>
            </a:r>
            <a:r>
              <a:rPr lang="en-GB" sz="1600" i="1">
                <a:latin typeface="Times New Roman" pitchFamily="18" charset="0"/>
              </a:rPr>
              <a:t>z</a:t>
            </a:r>
          </a:p>
        </p:txBody>
      </p:sp>
      <p:sp>
        <p:nvSpPr>
          <p:cNvPr id="28" name="Rectangle 44"/>
          <p:cNvSpPr>
            <a:spLocks noChangeArrowheads="1"/>
          </p:cNvSpPr>
          <p:nvPr/>
        </p:nvSpPr>
        <p:spPr bwMode="auto">
          <a:xfrm>
            <a:off x="979487" y="6034088"/>
            <a:ext cx="49217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i="1" dirty="0">
                <a:sym typeface="Symbol" pitchFamily="18" charset="2"/>
              </a:rPr>
              <a:t>Matrix A </a:t>
            </a:r>
            <a:r>
              <a:rPr lang="en-US" sz="2800" i="1" dirty="0"/>
              <a:t>(</a:t>
            </a:r>
            <a:r>
              <a:rPr lang="en-US" sz="2800" i="1" dirty="0" err="1"/>
              <a:t>n</a:t>
            </a:r>
            <a:r>
              <a:rPr lang="en-US" sz="2800" i="1" dirty="0" err="1">
                <a:sym typeface="Symbol" pitchFamily="18" charset="2"/>
              </a:rPr>
              <a:t>n</a:t>
            </a:r>
            <a:r>
              <a:rPr lang="en-US" sz="2800" i="1" dirty="0"/>
              <a:t>) </a:t>
            </a:r>
            <a:r>
              <a:rPr lang="en-US" sz="2800" i="1" dirty="0">
                <a:sym typeface="Symbol" pitchFamily="18" charset="2"/>
              </a:rPr>
              <a:t>is orthogonal if A</a:t>
            </a:r>
            <a:r>
              <a:rPr lang="en-US" sz="2800" i="1" baseline="30000" dirty="0">
                <a:sym typeface="Symbol" pitchFamily="18" charset="2"/>
              </a:rPr>
              <a:t>1</a:t>
            </a:r>
            <a:r>
              <a:rPr lang="en-US" sz="2800" i="1" dirty="0">
                <a:sym typeface="Symbol" pitchFamily="18" charset="2"/>
              </a:rPr>
              <a:t> = A</a:t>
            </a:r>
            <a:r>
              <a:rPr lang="en-US" sz="2800" i="1" baseline="30000" dirty="0">
                <a:sym typeface="Symbol" pitchFamily="18" charset="2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ea typeface="SimSun" pitchFamily="2" charset="-122"/>
              </a:rPr>
              <a:t>Callback functions refresh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i="1" dirty="0" smtClean="0">
                <a:solidFill>
                  <a:schemeClr val="accent2"/>
                </a:solidFill>
                <a:ea typeface="SimSun" pitchFamily="2" charset="-122"/>
              </a:rPr>
              <a:t>void (*</a:t>
            </a:r>
            <a:r>
              <a:rPr lang="en-US" altLang="zh-CN" i="1" dirty="0" err="1" smtClean="0">
                <a:solidFill>
                  <a:schemeClr val="accent2"/>
                </a:solidFill>
                <a:ea typeface="SimSun" pitchFamily="2" charset="-122"/>
              </a:rPr>
              <a:t>func</a:t>
            </a:r>
            <a:r>
              <a:rPr lang="en-US" altLang="zh-CN" i="1" dirty="0" smtClean="0">
                <a:solidFill>
                  <a:schemeClr val="accent2"/>
                </a:solidFill>
                <a:ea typeface="SimSun" pitchFamily="2" charset="-122"/>
              </a:rPr>
              <a:t>)(void)</a:t>
            </a:r>
            <a:r>
              <a:rPr lang="en-US" altLang="zh-CN" dirty="0" smtClean="0">
                <a:ea typeface="SimSun" pitchFamily="2" charset="-122"/>
              </a:rPr>
              <a:t> – what is this thing?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SimSun" pitchFamily="2" charset="-122"/>
              </a:rPr>
              <a:t>Virtually all interactive graphics programs are event driven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SimSun" pitchFamily="2" charset="-122"/>
              </a:rPr>
              <a:t>Glut/</a:t>
            </a:r>
            <a:r>
              <a:rPr lang="en-US" altLang="zh-CN" dirty="0" err="1" smtClean="0">
                <a:ea typeface="SimSun" pitchFamily="2" charset="-122"/>
              </a:rPr>
              <a:t>freeglut</a:t>
            </a:r>
            <a:r>
              <a:rPr lang="en-US" altLang="zh-CN" dirty="0" smtClean="0">
                <a:ea typeface="SimSun" pitchFamily="2" charset="-122"/>
              </a:rPr>
              <a:t> uses callbacks to handle events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SimSun" pitchFamily="2" charset="-122"/>
              </a:rPr>
              <a:t>Windows system invokes a particular procedure when an event of particular type occurs.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SimSun" pitchFamily="2" charset="-122"/>
              </a:rPr>
              <a:t>MOST IMPORTANT: display event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>
                <a:ea typeface="SimSun" pitchFamily="2" charset="-122"/>
              </a:rPr>
              <a:t>Signaled when window first displays and whenever portions of the window reveals from blocking window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i="1" dirty="0" err="1" smtClean="0">
                <a:solidFill>
                  <a:schemeClr val="accent2"/>
                </a:solidFill>
                <a:ea typeface="SimSun" pitchFamily="2" charset="-122"/>
              </a:rPr>
              <a:t>glutDisplayFunc</a:t>
            </a:r>
            <a:r>
              <a:rPr lang="en-US" altLang="zh-CN" i="1" dirty="0" smtClean="0">
                <a:solidFill>
                  <a:schemeClr val="accent2"/>
                </a:solidFill>
                <a:ea typeface="SimSun" pitchFamily="2" charset="-122"/>
              </a:rPr>
              <a:t>(void (*</a:t>
            </a:r>
            <a:r>
              <a:rPr lang="en-US" altLang="zh-CN" i="1" dirty="0" err="1" smtClean="0">
                <a:solidFill>
                  <a:schemeClr val="accent2"/>
                </a:solidFill>
                <a:ea typeface="SimSun" pitchFamily="2" charset="-122"/>
              </a:rPr>
              <a:t>func</a:t>
            </a:r>
            <a:r>
              <a:rPr lang="en-US" altLang="zh-CN" i="1" dirty="0" smtClean="0">
                <a:solidFill>
                  <a:schemeClr val="accent2"/>
                </a:solidFill>
                <a:ea typeface="SimSun" pitchFamily="2" charset="-122"/>
              </a:rPr>
              <a:t>)(void))</a:t>
            </a:r>
            <a:r>
              <a:rPr lang="en-US" altLang="zh-CN" dirty="0" smtClean="0">
                <a:ea typeface="SimSun" pitchFamily="2" charset="-122"/>
              </a:rPr>
              <a:t>  registers the display callback function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GLUT/</a:t>
            </a:r>
            <a:r>
              <a:rPr lang="en-US" altLang="zh-CN" dirty="0" err="1" smtClean="0">
                <a:ea typeface="SimSun" pitchFamily="2" charset="-122"/>
              </a:rPr>
              <a:t>freeglut</a:t>
            </a:r>
            <a:r>
              <a:rPr lang="en-US" altLang="zh-CN" dirty="0" smtClean="0">
                <a:ea typeface="SimSun" pitchFamily="2" charset="-122"/>
              </a:rPr>
              <a:t> Callbacks Overview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glutDisaplyFunc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(void (*</a:t>
            </a: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func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)(void))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b="1" dirty="0" smtClean="0">
                <a:ea typeface="SimSun" pitchFamily="2" charset="-122"/>
              </a:rPr>
              <a:t>	</a:t>
            </a:r>
            <a:r>
              <a:rPr lang="en-US" altLang="zh-CN" sz="1600" dirty="0" smtClean="0">
                <a:ea typeface="SimSun" pitchFamily="2" charset="-122"/>
              </a:rPr>
              <a:t>whenever GLUT/</a:t>
            </a:r>
            <a:r>
              <a:rPr lang="en-US" altLang="zh-CN" sz="1600" dirty="0" err="1" smtClean="0">
                <a:ea typeface="SimSun" pitchFamily="2" charset="-122"/>
              </a:rPr>
              <a:t>freeglut</a:t>
            </a:r>
            <a:r>
              <a:rPr lang="en-US" altLang="zh-CN" sz="1600" dirty="0" smtClean="0">
                <a:ea typeface="SimSun" pitchFamily="2" charset="-122"/>
              </a:rPr>
              <a:t> decides to redisplay the window, the </a:t>
            </a:r>
            <a:r>
              <a:rPr lang="en-US" altLang="zh-CN" sz="1600" dirty="0" err="1" smtClean="0">
                <a:ea typeface="SimSun" pitchFamily="2" charset="-122"/>
              </a:rPr>
              <a:t>registerd</a:t>
            </a:r>
            <a:r>
              <a:rPr lang="en-US" altLang="zh-CN" sz="1600" dirty="0" smtClean="0">
                <a:ea typeface="SimSun" pitchFamily="2" charset="-122"/>
              </a:rPr>
              <a:t> callback is executed.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altLang="zh-CN" sz="1600" dirty="0" smtClean="0">
              <a:ea typeface="SimSun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glutReshapeFunc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(void (*</a:t>
            </a: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func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)(</a:t>
            </a: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int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 w, </a:t>
            </a: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int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 h))</a:t>
            </a:r>
            <a:r>
              <a:rPr lang="en-US" altLang="zh-CN" sz="2400" i="1" dirty="0" smtClean="0">
                <a:solidFill>
                  <a:schemeClr val="accent2"/>
                </a:solidFill>
                <a:ea typeface="SimSun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 smtClean="0">
                <a:ea typeface="SimSun" pitchFamily="2" charset="-122"/>
              </a:rPr>
              <a:t>	indicates what action should be taken when the window is resized. </a:t>
            </a:r>
            <a:br>
              <a:rPr lang="en-US" altLang="zh-CN" sz="1600" dirty="0" smtClean="0">
                <a:ea typeface="SimSun" pitchFamily="2" charset="-122"/>
              </a:rPr>
            </a:br>
            <a:endParaRPr lang="en-US" altLang="zh-CN" sz="1600" dirty="0" smtClean="0">
              <a:ea typeface="SimSun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glutKeyboardFunc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(void (*</a:t>
            </a: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func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)(unsigned char key, </a:t>
            </a: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int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 x, </a:t>
            </a: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int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 y)) </a:t>
            </a: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glutMouseFunc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(void (*</a:t>
            </a: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func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)(</a:t>
            </a: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int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 button, </a:t>
            </a: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int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 state, </a:t>
            </a: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int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 x, </a:t>
            </a: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int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 y))</a:t>
            </a:r>
            <a:b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</a:b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glutSpecialFunc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(void (*</a:t>
            </a: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func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)(unsigned char key, </a:t>
            </a: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int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 x, </a:t>
            </a: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int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 y))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 smtClean="0">
                <a:ea typeface="SimSun" pitchFamily="2" charset="-122"/>
              </a:rPr>
              <a:t>	allow you to link a keyboard key or a mouse button with a routine that's invoked when the key or mouse button is pressed or released. </a:t>
            </a:r>
            <a:br>
              <a:rPr lang="en-US" altLang="zh-CN" sz="1600" dirty="0" smtClean="0">
                <a:ea typeface="SimSun" pitchFamily="2" charset="-122"/>
              </a:rPr>
            </a:br>
            <a:endParaRPr lang="en-US" altLang="zh-CN" sz="1600" dirty="0" smtClean="0">
              <a:ea typeface="SimSun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glutMotionFunc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(void (*</a:t>
            </a: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func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)(</a:t>
            </a: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int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 x, </a:t>
            </a: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int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 y))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 smtClean="0">
                <a:ea typeface="SimSun" pitchFamily="2" charset="-122"/>
              </a:rPr>
              <a:t>	registers a routine to call back when the mouse is moved while a mouse button is also pressed.</a:t>
            </a:r>
          </a:p>
          <a:p>
            <a:pPr eaLnBrk="1" hangingPunct="1">
              <a:lnSpc>
                <a:spcPct val="80000"/>
              </a:lnSpc>
            </a:pPr>
            <a:endParaRPr lang="en-US" altLang="zh-CN" sz="1600" dirty="0" smtClean="0">
              <a:ea typeface="SimSun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glutIdleFunc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(void (*</a:t>
            </a:r>
            <a:r>
              <a:rPr lang="en-US" altLang="zh-CN" sz="2000" i="1" dirty="0" err="1" smtClean="0">
                <a:solidFill>
                  <a:schemeClr val="accent2"/>
                </a:solidFill>
                <a:ea typeface="SimSun" pitchFamily="2" charset="-122"/>
              </a:rPr>
              <a:t>func</a:t>
            </a:r>
            <a:r>
              <a:rPr lang="en-US" altLang="zh-CN" sz="2000" i="1" dirty="0" smtClean="0">
                <a:solidFill>
                  <a:schemeClr val="accent2"/>
                </a:solidFill>
                <a:ea typeface="SimSun" pitchFamily="2" charset="-122"/>
              </a:rPr>
              <a:t>)(void))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 smtClean="0">
                <a:ea typeface="SimSun" pitchFamily="2" charset="-122"/>
              </a:rPr>
              <a:t>	registers a function that's to be executed if no other events are pending – use for animation or continuous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Display Callback Code Example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sz="quarter"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90000"/>
              </a:lnSpc>
              <a:spcAft>
                <a:spcPct val="50000"/>
              </a:spcAft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2"/>
                </a:solidFill>
                <a:ea typeface="SimSun" pitchFamily="2" charset="-122"/>
              </a:rPr>
              <a:t>glutDisplayFunc</a:t>
            </a:r>
            <a:r>
              <a:rPr lang="en-US" altLang="zh-CN" sz="2000" dirty="0">
                <a:solidFill>
                  <a:schemeClr val="accent2"/>
                </a:solidFill>
                <a:ea typeface="SimSun" pitchFamily="2" charset="-122"/>
              </a:rPr>
              <a:t>( display );</a:t>
            </a:r>
          </a:p>
          <a:p>
            <a:pPr marL="457200" indent="-457200"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void display( void )</a:t>
            </a:r>
          </a:p>
          <a:p>
            <a:pPr marL="457200" indent="-457200"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{</a:t>
            </a:r>
          </a:p>
          <a:p>
            <a:pPr marL="457200" indent="-457200"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... ... ...</a:t>
            </a:r>
          </a:p>
          <a:p>
            <a:pPr marL="457200" indent="-457200"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</a:t>
            </a:r>
            <a:r>
              <a:rPr lang="en-US" altLang="zh-CN" sz="2000" dirty="0" err="1">
                <a:ea typeface="SimSun" pitchFamily="2" charset="-122"/>
              </a:rPr>
              <a:t>glBegin</a:t>
            </a:r>
            <a:r>
              <a:rPr lang="en-US" altLang="zh-CN" sz="2000" dirty="0">
                <a:ea typeface="SimSun" pitchFamily="2" charset="-122"/>
              </a:rPr>
              <a:t>( GL_LINE_LOOP );</a:t>
            </a:r>
          </a:p>
          <a:p>
            <a:pPr marL="457200" indent="-457200"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 glVertex3fv( v[0] );</a:t>
            </a:r>
          </a:p>
          <a:p>
            <a:pPr marL="457200" indent="-457200"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 glVertex3fv( v[1] );</a:t>
            </a:r>
          </a:p>
          <a:p>
            <a:pPr marL="457200" indent="-457200"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 glVertex3fv( v[2] );</a:t>
            </a:r>
          </a:p>
          <a:p>
            <a:pPr marL="457200" indent="-457200"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  glVertex3fv( v[3] );</a:t>
            </a:r>
          </a:p>
          <a:p>
            <a:pPr marL="457200" indent="-457200"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</a:t>
            </a:r>
            <a:r>
              <a:rPr lang="en-US" altLang="zh-CN" sz="2000" dirty="0" err="1">
                <a:ea typeface="SimSun" pitchFamily="2" charset="-122"/>
              </a:rPr>
              <a:t>glEnd</a:t>
            </a:r>
            <a:r>
              <a:rPr lang="en-US" altLang="zh-CN" sz="2000" dirty="0">
                <a:ea typeface="SimSun" pitchFamily="2" charset="-122"/>
              </a:rPr>
              <a:t>();</a:t>
            </a:r>
          </a:p>
          <a:p>
            <a:pPr marL="457200" indent="-457200"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  </a:t>
            </a:r>
            <a:r>
              <a:rPr lang="en-US" altLang="zh-CN" sz="2000" dirty="0" err="1">
                <a:ea typeface="SimSun" pitchFamily="2" charset="-122"/>
              </a:rPr>
              <a:t>glutSwapBuffers</a:t>
            </a:r>
            <a:r>
              <a:rPr lang="en-US" altLang="zh-CN" sz="2000" dirty="0">
                <a:ea typeface="SimSun" pitchFamily="2" charset="-122"/>
              </a:rPr>
              <a:t>();  </a:t>
            </a:r>
            <a:r>
              <a:rPr lang="en-US" altLang="zh-CN" sz="2000" dirty="0">
                <a:solidFill>
                  <a:schemeClr val="accent1"/>
                </a:solidFill>
                <a:ea typeface="SimSun" pitchFamily="2" charset="-122"/>
              </a:rPr>
              <a:t>// </a:t>
            </a:r>
            <a:r>
              <a:rPr lang="en-US" altLang="zh-CN" sz="2000" i="1" dirty="0">
                <a:solidFill>
                  <a:schemeClr val="accent1"/>
                </a:solidFill>
                <a:ea typeface="SimSun" pitchFamily="2" charset="-122"/>
              </a:rPr>
              <a:t>if double buffers used</a:t>
            </a:r>
          </a:p>
          <a:p>
            <a:pPr marL="457200" indent="-457200">
              <a:buClr>
                <a:srgbClr val="2AA3D8"/>
              </a:buClr>
              <a:buSzPct val="65000"/>
              <a:buFont typeface="Arial" pitchFamily="34" charset="0"/>
              <a:buNone/>
            </a:pPr>
            <a:r>
              <a:rPr lang="en-US" altLang="zh-CN" sz="2000" dirty="0">
                <a:ea typeface="SimSun" pitchFamily="2" charset="-122"/>
              </a:rPr>
              <a:t>}</a:t>
            </a:r>
          </a:p>
          <a:p>
            <a:pPr marL="457200" indent="-457200">
              <a:spcBef>
                <a:spcPct val="20000"/>
              </a:spcBef>
              <a:buClr>
                <a:srgbClr val="2AA3D8"/>
              </a:buClr>
              <a:buSzPct val="65000"/>
              <a:buFont typeface="Arial" pitchFamily="34" charset="0"/>
              <a:buNone/>
            </a:pPr>
            <a:endParaRPr lang="zh-CN" altLang="en-US" sz="2000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,amsfonts,amsmath,latexsym}&#10;\renewcommand{\Re}{{\mathbb{R}}}&#10;\newcommand{\x}{{\bf x}}&#10;\newcommand{\X}{{\boldsymbol X}}&#10;\newcommand{\bv}{{\bf v}}&#10;\newcommand{\bl}{{\bf l}}&#10;\begin{document}&#10;\begin{eqnarray*}&#10;u + v = \left[\begin{array}{c}u_1 \\ u_2\end{array}\right]  + &#10;\left[\begin{array}{c} v_1 \\ v_2 \end{array}\right] = &#10;\left[\begin{array}{c} u_1 + v_1 \\ u_2 + v_2 \end{array} \right]&#10;\end{eqnarray*}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256"/>
  <p:tag name="DEBUGINTERACTIVE" val="True"/>
  <p:tag name="ORIGWIDTH" val="362.875"/>
  <p:tag name="PICTUREFILESIZE" val="3337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renewcommand{\Re}{{\mathbb{R}}}&#10;\newcommand{\Ze}{{\mathbb Z}}&#10;\newcommand{\x}{{\bf x}}&#10;\newcommand{\X}{{\bf X}}&#10;\newcommand{\bv}{{\bf v}}&#10;\newcommand{\bl}{{\bf l}}&#10;\newcommand{\Pe}{{\mathbb P}}&#10;\newcommand{\Ee}{{\mathbb E}}&#10;\begin{document}&#10;$p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256"/>
  <p:tag name="DEBUGINTERACTIVE" val="True"/>
  <p:tag name="ORIGWIDTH" val="12"/>
  <p:tag name="PICTUREFILESIZE" val="409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,amsfonts,amsmath,latexsym}&#10;\renewcommand{\Re}{{\mathbb{R}}}&#10;\newcommand{\x}{{\bf x}}&#10;\newcommand{\X}{{\boldsymbol X}}&#10;\newcommand{\bv}{{\bf v}}&#10;\newcommand{\bl}{{\bf l}}&#10;\begin{document}&#10;\begin{eqnarray*}&#10;\X = \left[\begin{array}{c}X \\ Y \\ Z\end{array}\right]\; \in \Re^3\end{eqnarray*}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256"/>
  <p:tag name="DEBUGINTERACTIVE" val="True"/>
  <p:tag name="ORIGWIDTH" val="164.875"/>
  <p:tag name="PICTUREFILESIZE" val="2102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,amsfonts,amsmath,latexsym}&#10;\renewcommand{\Re}{{\mathbb{R}}}&#10;\newcommand{\x}{{\bf x}}&#10;\newcommand{\X}{{\bf X}}&#10;\newcommand{\bv}{{\bf v}}&#10;\newcommand{\bl}{{\bf l}}&#10;\begin{document}&#10;\begin{eqnarray*}&#10;{\bf i} = \left[\begin{array}{c}1 \\ 0 \\ 0\end{array}\right]\end{eqnarray*}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256"/>
  <p:tag name="DEBUGINTERACTIVE" val="True"/>
  <p:tag name="ORIGWIDTH" val="82.75"/>
  <p:tag name="PICTUREFILESIZE" val="10687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,amsfonts,amsmath,latexsym}&#10;\renewcommand{\Re}{{\mathbb{R}}}&#10;\newcommand{\x}{{\bf x}}&#10;\newcommand{\X}{{\bf X}}&#10;\newcommand{\bv}{{\bf v}}&#10;\newcommand{\bl}{{\bf l}}&#10;\begin{document}&#10;\begin{eqnarray*}&#10;{\bf j} = \left[\begin{array}{c}0 \\ 1 \\ 0\end{array}\right]\end{eqnarray*}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256"/>
  <p:tag name="DEBUGINTERACTIVE" val="True"/>
  <p:tag name="ORIGWIDTH" val="85.875"/>
  <p:tag name="PICTUREFILESIZE" val="1105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,amsfonts,amsmath,latexsym}&#10;\renewcommand{\Re}{{\mathbb{R}}}&#10;\newcommand{\x}{{\bf x}}&#10;\newcommand{\X}{{\bf X}}&#10;\newcommand{\bv}{{\bf v}}&#10;\newcommand{\bl}{{\bf l}}&#10;\begin{document}&#10;\begin{eqnarray*}&#10;{\bf k} = \left[\begin{array}{c}0 \\ 0 \\ 1\end{array}\right]\end{eqnarray*}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256"/>
  <p:tag name="DEBUGINTERACTIVE" val="True"/>
  <p:tag name="ORIGWIDTH" val="88.75"/>
  <p:tag name="PICTUREFILESIZE" val="11416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,amsfonts,amsmath,latexsym}&#10;\renewcommand{\Re}{{\mathbb{R}}}&#10;\newcommand{\x}{{\bf x}}&#10;\newcommand{\bi}{{\bf i}}&#10;\newcommand{\bj}{{\bf j}}&#10;\newcommand{\bk}{{\bf k}}&#10;\newcommand{\X}{{\boldsymbol X}}&#10;\newcommand{\bv}{{\bf v}}&#10;\newcommand{\bl}{{\bf l}}&#10;\begin{document}&#10;\begin{eqnarray*}&#10;\X = \left[\begin{array}{c}X \\ Y \\ Z\end{array}\right]\  = &#10;X.\bi + Y.\bj + Z. \bk&#10;\end{eqnarray*}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256"/>
  <p:tag name="DEBUGINTERACTIVE" val="True"/>
  <p:tag name="ORIGWIDTH" val="295"/>
  <p:tag name="PICTUREFILESIZE" val="37560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x}{{\bf x}}&#10;\newcommand{\X}{{\bf X}}&#10;\newcommand{\bi}{{\bf i}}&#10;\newcommand{\bj}{{\bf j}}&#10;\begin{document}&#10;$\bi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256"/>
  <p:tag name="DEBUGINTERACTIVE" val="True"/>
  <p:tag name="ORIGWIDTH" val="18.75"/>
  <p:tag name="PICTUREFILESIZE" val="28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x}{{\bf x}}&#10;\newcommand{\X}{{\bf X}}&#10;\newcommand{\bv}{{\bf v}}&#10;\newcommand{\bl}{{\bf l}}&#10;\begin{document}&#10;${\bf j}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256"/>
  <p:tag name="DEBUGINTERACTIVE" val="True"/>
  <p:tag name="ORIGWIDTH" val="7"/>
  <p:tag name="PICTUREFILESIZE" val="360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x}{{\bf x}}&#10;\newcommand{\X}{{\bf X}}&#10;\newcommand{\bv}{{\bf v}}&#10;\newcommand{\bl}{{\bf l}}&#10;\begin{document}&#10;$\bf k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256"/>
  <p:tag name="DEBUGINTERACTIVE" val="True"/>
  <p:tag name="ORIGWIDTH" val="12"/>
  <p:tag name="PICTUREFILESIZE" val="430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,amsfonts,amsmath,latexsym}&#10;\renewcommand{\Re}{{\mathbb{R}}}&#10;\newcommand{\x}{{\bf x}}&#10;\newcommand{\X}{{\boldsymbol X}}&#10;\newcommand{\bv}{{\bf v}}&#10;\newcommand{\bl}{{\bf l}}&#10;\begin{document}&#10;\begin{eqnarray*}&#10;u - v = \left[\begin{array}{c}u_1 \\ u_2\end{array}\right]  -&#10;\left[\begin{array}{c} v_1 \\ v_2 \end{array}\right] = &#10;\left[\begin{array}{c} u_1 - v_1 \\ u_2 - v_2 \end{array} \right]&#10;\end{eqnarray*}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256"/>
  <p:tag name="DEBUGINTERACTIVE" val="True"/>
  <p:tag name="ORIGWIDTH" val="354"/>
  <p:tag name="PICTUREFILESIZE" val="32579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,amsfonts,amsmath,latexsym}&#10;\renewcommand{\Re}{{\mathbb{R}}}&#10;\newcommand{\x}{{\bf x}}&#10;\newcommand{\X}{{\boldsymbol X}}&#10;\newcommand{\bv}{{\bf v}}&#10;\newcommand{\bl}{{\bf l}}&#10;\begin{document}&#10;\begin{eqnarray*}&#10;a v = a \left[\begin{array}{c} v_1 \\ v_2 \end{array}\right] = &#10;\left[\begin{array}{c}a v_1 \\a v_2 \end{array} \right]&#10;\end{eqnarray*}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256"/>
  <p:tag name="DEBUGINTERACTIVE" val="True"/>
  <p:tag name="ORIGWIDTH" val="219.875"/>
  <p:tag name="PICTUREFILESIZE" val="20259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x}{{\bf x}}&#10;\newcommand{\X}{{\bf X}}&#10;\newcommand{\bv}{{\bf v}}&#10;\newcommand{\bl}{{\bf l}}&#10;\begin{document}&#10;$o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256"/>
  <p:tag name="DEBUGINTERACTIVE" val="True"/>
  <p:tag name="ORIGWIDTH" val="9.875"/>
  <p:tag name="PICTUREFILESIZE" val="288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x}{{\bf x}}&#10;\newcommand{\X}{{\bf X}}&#10;\newcommand{\bv}{{\bf v}}&#10;\newcommand{\bl}{{\bf l}}&#10;\begin{document}&#10;$Z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256"/>
  <p:tag name="DEBUGINTERACTIVE" val="True"/>
  <p:tag name="ORIGWIDTH" val="14.875"/>
  <p:tag name="PICTUREFILESIZE" val="479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x}{{\bf x}}&#10;\newcommand{\X}{{\bf X}}&#10;\newcommand{\bv}{{\bf v}}&#10;\newcommand{\bl}{{\bf l}}&#10;\begin{document}&#10;$X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256"/>
  <p:tag name="DEBUGINTERACTIVE" val="True"/>
  <p:tag name="ORIGWIDTH" val="18"/>
  <p:tag name="PICTUREFILESIZE" val="548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x}{{\bf x}}&#10;\newcommand{\X}{{\bf X}}&#10;\newcommand{\bv}{{\bf v}}&#10;\newcommand{\bl}{{\bf l}}&#10;\begin{document}&#10;$Y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256"/>
  <p:tag name="DEBUGINTERACTIVE" val="True"/>
  <p:tag name="ORIGWIDTH" val="15.875"/>
  <p:tag name="PICTUREFILESIZE" val="50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renewcommand{\Re}{{\mathbb{R}}}&#10;\newcommand{\Ze}{{\mathbb Z}}&#10;\newcommand{\x}{{\bf x}}&#10;\newcommand{\X}{{\bf X}}&#10;\newcommand{\bv}{{\bf v}}&#10;\newcommand{\bl}{{\bf l}}&#10;\newcommand{\Pe}{{\mathbb P}}&#10;\newcommand{\Ee}{{\mathbb E}}&#10;\begin{document}&#10;$p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256"/>
  <p:tag name="DEBUGINTERACTIVE" val="True"/>
  <p:tag name="ORIGWIDTH" val="12"/>
  <p:tag name="PICTUREFILESIZE" val="409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,amsfonts,amsmath,latexsym}&#10;\renewcommand{\Re}{{\mathbb{R}}}&#10;\newcommand{\x}{{\bf x}}&#10;\newcommand{\X}{{\bf X}}&#10;\newcommand{\bv}{{\bf v}}&#10;\newcommand{\bl}{{\bf l}}&#10;\begin{document}&#10;$\Re^3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256"/>
  <p:tag name="DEBUGINTERACTIVE" val="True"/>
  <p:tag name="ORIGWIDTH" val="25"/>
  <p:tag name="PICTUREFILESIZE" val="929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1447</TotalTime>
  <Words>1616</Words>
  <Application>Microsoft Office PowerPoint</Application>
  <PresentationFormat>On-screen Show (4:3)</PresentationFormat>
  <Paragraphs>536</Paragraphs>
  <Slides>62</Slides>
  <Notes>38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Equity</vt:lpstr>
      <vt:lpstr>Equation</vt:lpstr>
      <vt:lpstr>CSE 470/598 Intro to OpenGL</vt:lpstr>
      <vt:lpstr>Disclaimer</vt:lpstr>
      <vt:lpstr>main() Function</vt:lpstr>
      <vt:lpstr>Init() Function</vt:lpstr>
      <vt:lpstr>display() Function</vt:lpstr>
      <vt:lpstr>A Simple Program (?)</vt:lpstr>
      <vt:lpstr>Callbacks</vt:lpstr>
      <vt:lpstr>GLUT/freeglut Callbacks Overview</vt:lpstr>
      <vt:lpstr>Display Callback Code Example</vt:lpstr>
      <vt:lpstr>Keyboard Callback Code Example</vt:lpstr>
      <vt:lpstr>Special Key Callback Code Example</vt:lpstr>
      <vt:lpstr>Special Keys</vt:lpstr>
      <vt:lpstr>Other Special Keys</vt:lpstr>
      <vt:lpstr>Mouse Function Callbacks</vt:lpstr>
      <vt:lpstr>Mouse Motion Callback</vt:lpstr>
      <vt:lpstr>Mouse Passive Motion Callback</vt:lpstr>
      <vt:lpstr>Double Buffering</vt:lpstr>
      <vt:lpstr>Exercises</vt:lpstr>
      <vt:lpstr>Questions?</vt:lpstr>
      <vt:lpstr>CSE 470/598 Linear Algebra Review</vt:lpstr>
      <vt:lpstr>Overview</vt:lpstr>
      <vt:lpstr>Points and Vectors</vt:lpstr>
      <vt:lpstr>Vectors</vt:lpstr>
      <vt:lpstr>Vectors</vt:lpstr>
      <vt:lpstr>Vector Addition and Subtraction</vt:lpstr>
      <vt:lpstr>Multiplication with a Scalar</vt:lpstr>
      <vt:lpstr>Point or Vector ??</vt:lpstr>
      <vt:lpstr>Point or Vector</vt:lpstr>
      <vt:lpstr>Dot Product</vt:lpstr>
      <vt:lpstr>Dot Product</vt:lpstr>
      <vt:lpstr>Dot Product Calculation</vt:lpstr>
      <vt:lpstr>Dot Product Calculation</vt:lpstr>
      <vt:lpstr>Dot Product Laws</vt:lpstr>
      <vt:lpstr>Cross Product</vt:lpstr>
      <vt:lpstr>Cross Product Computation</vt:lpstr>
      <vt:lpstr>Cross Product Laws</vt:lpstr>
      <vt:lpstr>Cross Product and Triangle Area</vt:lpstr>
      <vt:lpstr>Triangle Area Example</vt:lpstr>
      <vt:lpstr>2D Lines</vt:lpstr>
      <vt:lpstr>Defining a Line</vt:lpstr>
      <vt:lpstr>Parametric Equation of a Line</vt:lpstr>
      <vt:lpstr>Implicit Equation of a Line</vt:lpstr>
      <vt:lpstr>Slope Intercept Line Equation</vt:lpstr>
      <vt:lpstr>Distance between a point and a line</vt:lpstr>
      <vt:lpstr>Derivation</vt:lpstr>
      <vt:lpstr>Matrices</vt:lpstr>
      <vt:lpstr>Matrix</vt:lpstr>
      <vt:lpstr>Matrix Addition</vt:lpstr>
      <vt:lpstr>Matrix Subtraction</vt:lpstr>
      <vt:lpstr>Matrix Multiplication</vt:lpstr>
      <vt:lpstr>Matrix Multiplication</vt:lpstr>
      <vt:lpstr>Transpose</vt:lpstr>
      <vt:lpstr>Rules</vt:lpstr>
      <vt:lpstr>Symmetric Matrices</vt:lpstr>
      <vt:lpstr>Determinants</vt:lpstr>
      <vt:lpstr>Inverse Matrices</vt:lpstr>
      <vt:lpstr>Matrices</vt:lpstr>
      <vt:lpstr>Orthonormal Basis</vt:lpstr>
      <vt:lpstr>Orthonormal Basis</vt:lpstr>
      <vt:lpstr>Orthonormal Coordinate in 3D</vt:lpstr>
      <vt:lpstr>Change of Orthonormal Basis</vt:lpstr>
      <vt:lpstr>Change of Orthonormal Basis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114</cp:revision>
  <dcterms:created xsi:type="dcterms:W3CDTF">2011-08-04T19:58:28Z</dcterms:created>
  <dcterms:modified xsi:type="dcterms:W3CDTF">2014-08-17T18:06:04Z</dcterms:modified>
</cp:coreProperties>
</file>