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340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279" r:id="rId44"/>
    <p:sldId id="280" r:id="rId45"/>
    <p:sldId id="281" r:id="rId46"/>
    <p:sldId id="282" r:id="rId47"/>
    <p:sldId id="284" r:id="rId48"/>
    <p:sldId id="285" r:id="rId49"/>
    <p:sldId id="286" r:id="rId50"/>
    <p:sldId id="278" r:id="rId51"/>
    <p:sldId id="287" r:id="rId52"/>
    <p:sldId id="288" r:id="rId53"/>
    <p:sldId id="336" r:id="rId54"/>
    <p:sldId id="289" r:id="rId55"/>
    <p:sldId id="290" r:id="rId56"/>
    <p:sldId id="291" r:id="rId57"/>
    <p:sldId id="292" r:id="rId58"/>
    <p:sldId id="293" r:id="rId59"/>
    <p:sldId id="294" r:id="rId60"/>
    <p:sldId id="337" r:id="rId61"/>
    <p:sldId id="33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F2DDD-A3F2-4539-8EDA-A8B9C8C92BF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F2DDD-A3F2-4539-8EDA-A8B9C8C92BF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8/31/2014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4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wmf"/><Relationship Id="rId3" Type="http://schemas.openxmlformats.org/officeDocument/2006/relationships/image" Target="../media/image27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6.wmf"/><Relationship Id="rId3" Type="http://schemas.openxmlformats.org/officeDocument/2006/relationships/image" Target="../media/image28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Transforms 1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Definitions:</a:t>
            </a:r>
          </a:p>
          <a:p>
            <a:pPr lvl="1"/>
            <a:r>
              <a:rPr lang="en-US" dirty="0"/>
              <a:t>Linear Transform: </a:t>
            </a:r>
          </a:p>
          <a:p>
            <a:pPr lvl="2"/>
            <a:r>
              <a:rPr lang="en-US" dirty="0"/>
              <a:t>Preserves </a:t>
            </a:r>
            <a:r>
              <a:rPr lang="en-US" dirty="0" smtClean="0"/>
              <a:t>parallel </a:t>
            </a:r>
            <a:r>
              <a:rPr lang="en-US" dirty="0"/>
              <a:t>lines</a:t>
            </a:r>
          </a:p>
          <a:p>
            <a:pPr lvl="2"/>
            <a:r>
              <a:rPr lang="en-US" dirty="0"/>
              <a:t>Acts on a line to yield either a line or a point</a:t>
            </a:r>
          </a:p>
          <a:p>
            <a:pPr lvl="2"/>
            <a:r>
              <a:rPr lang="en-US" dirty="0"/>
              <a:t>The vector [0, 0] is always transformed to [0, 0]</a:t>
            </a:r>
          </a:p>
          <a:p>
            <a:pPr lvl="2"/>
            <a:r>
              <a:rPr lang="en-US" dirty="0"/>
              <a:t>Examples: scale and rotate</a:t>
            </a:r>
          </a:p>
          <a:p>
            <a:pPr lvl="1"/>
            <a:r>
              <a:rPr lang="en-US" dirty="0" smtClean="0"/>
              <a:t>Affine Transform:</a:t>
            </a:r>
          </a:p>
          <a:p>
            <a:pPr lvl="2"/>
            <a:r>
              <a:rPr lang="en-US" dirty="0" smtClean="0"/>
              <a:t>Preserves parallel lines</a:t>
            </a:r>
          </a:p>
          <a:p>
            <a:pPr lvl="2"/>
            <a:r>
              <a:rPr lang="en-US" dirty="0"/>
              <a:t>Acts on a line to yield either a line or a point</a:t>
            </a:r>
          </a:p>
          <a:p>
            <a:pPr lvl="2"/>
            <a:r>
              <a:rPr lang="en-US" dirty="0"/>
              <a:t>The vector [0, 0] is </a:t>
            </a:r>
            <a:r>
              <a:rPr lang="en-US" b="1" u="sng" dirty="0" smtClean="0"/>
              <a:t>NOT</a:t>
            </a:r>
            <a:r>
              <a:rPr lang="en-US" b="1" dirty="0" smtClean="0"/>
              <a:t> </a:t>
            </a:r>
            <a:r>
              <a:rPr lang="en-US" dirty="0" smtClean="0"/>
              <a:t>always </a:t>
            </a:r>
            <a:r>
              <a:rPr lang="en-US" dirty="0"/>
              <a:t>transformed to [0, 0]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translate</a:t>
            </a:r>
          </a:p>
          <a:p>
            <a:pPr lvl="1"/>
            <a:r>
              <a:rPr lang="en-US" dirty="0" smtClean="0"/>
              <a:t>Projective Transform:</a:t>
            </a:r>
          </a:p>
          <a:p>
            <a:pPr lvl="2"/>
            <a:r>
              <a:rPr lang="en-US" dirty="0" smtClean="0"/>
              <a:t>Does </a:t>
            </a:r>
            <a:r>
              <a:rPr lang="en-US" b="1" u="sng" dirty="0" smtClean="0"/>
              <a:t>NOT</a:t>
            </a:r>
            <a:r>
              <a:rPr lang="en-US" b="1" dirty="0" smtClean="0"/>
              <a:t> </a:t>
            </a:r>
            <a:r>
              <a:rPr lang="en-US" dirty="0" smtClean="0"/>
              <a:t>preserve parallel lines</a:t>
            </a:r>
          </a:p>
          <a:p>
            <a:pPr lvl="2"/>
            <a:r>
              <a:rPr lang="en-US" dirty="0"/>
              <a:t>Acts on a line to yield either a line or a point</a:t>
            </a:r>
          </a:p>
          <a:p>
            <a:pPr lvl="2"/>
            <a:r>
              <a:rPr lang="en-US" dirty="0" smtClean="0"/>
              <a:t>Examples: perspective camera (assignment 3)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850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Component-wise scalar multiplication of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is a scalar,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Without using a matrix, we would have: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What would we do with using a matrix?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Component-wise scalar multiplication of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200" b="0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a 2x2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Now: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what happens to the following 2 vertices of the house?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4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256655" y="3234119"/>
            <a:ext cx="4572000" cy="2408238"/>
            <a:chOff x="432" y="3368"/>
            <a:chExt cx="3072" cy="1618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12" y="3368"/>
              <a:ext cx="2592" cy="1618"/>
              <a:chOff x="960" y="3216"/>
              <a:chExt cx="2592" cy="1618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gray">
              <a:xfrm>
                <a:off x="960" y="3216"/>
                <a:ext cx="192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Y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gray">
              <a:xfrm>
                <a:off x="3360" y="4608"/>
                <a:ext cx="192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X</a:t>
                </a:r>
              </a:p>
            </p:txBody>
          </p:sp>
          <p:grpSp>
            <p:nvGrpSpPr>
              <p:cNvPr id="20" name="Group 20"/>
              <p:cNvGrpSpPr>
                <a:grpSpLocks/>
              </p:cNvGrpSpPr>
              <p:nvPr/>
            </p:nvGrpSpPr>
            <p:grpSpPr bwMode="auto">
              <a:xfrm>
                <a:off x="1104" y="3264"/>
                <a:ext cx="2304" cy="1509"/>
                <a:chOff x="768" y="2784"/>
                <a:chExt cx="2304" cy="1509"/>
              </a:xfrm>
            </p:grpSpPr>
            <p:grpSp>
              <p:nvGrpSpPr>
                <p:cNvPr id="21" name="Group 21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39" name="Line 22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0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7" name="Line 30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8" name="Line 31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32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33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34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35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36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37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38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39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864" y="403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1056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4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768" y="379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5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1248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6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768" y="3600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7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1440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28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1632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1824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0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2016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31" name="Text Box 49"/>
                <p:cNvSpPr txBox="1">
                  <a:spLocks noChangeArrowheads="1"/>
                </p:cNvSpPr>
                <p:nvPr/>
              </p:nvSpPr>
              <p:spPr bwMode="gray">
                <a:xfrm>
                  <a:off x="2208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32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2400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33" name="Text Box 51"/>
                <p:cNvSpPr txBox="1">
                  <a:spLocks noChangeArrowheads="1"/>
                </p:cNvSpPr>
                <p:nvPr/>
              </p:nvSpPr>
              <p:spPr bwMode="gray">
                <a:xfrm>
                  <a:off x="2592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34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2784" y="4129"/>
                  <a:ext cx="230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35" name="Text Box 53"/>
                <p:cNvSpPr txBox="1">
                  <a:spLocks noChangeArrowheads="1"/>
                </p:cNvSpPr>
                <p:nvPr/>
              </p:nvSpPr>
              <p:spPr bwMode="gray">
                <a:xfrm>
                  <a:off x="768" y="340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 dirty="0"/>
                    <a:t> 3</a:t>
                  </a:r>
                </a:p>
              </p:txBody>
            </p:sp>
            <p:sp>
              <p:nvSpPr>
                <p:cNvPr id="36" name="Text Box 54"/>
                <p:cNvSpPr txBox="1">
                  <a:spLocks noChangeArrowheads="1"/>
                </p:cNvSpPr>
                <p:nvPr/>
              </p:nvSpPr>
              <p:spPr bwMode="gray">
                <a:xfrm>
                  <a:off x="768" y="3216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7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768" y="3024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8" name="Text Box 56"/>
                <p:cNvSpPr txBox="1">
                  <a:spLocks noChangeArrowheads="1"/>
                </p:cNvSpPr>
                <p:nvPr/>
              </p:nvSpPr>
              <p:spPr bwMode="gray">
                <a:xfrm>
                  <a:off x="768" y="283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</p:grp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632" y="3964"/>
              <a:ext cx="288" cy="576"/>
              <a:chOff x="1632" y="3936"/>
              <a:chExt cx="288" cy="576"/>
            </a:xfrm>
          </p:grpSpPr>
          <p:sp>
            <p:nvSpPr>
              <p:cNvPr id="16" name="Rectangle 58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9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60"/>
            <p:cNvSpPr>
              <a:spLocks noChangeShapeType="1"/>
            </p:cNvSpPr>
            <p:nvPr/>
          </p:nvSpPr>
          <p:spPr bwMode="auto">
            <a:xfrm flipV="1">
              <a:off x="1296" y="454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" name="Object 61"/>
            <p:cNvGraphicFramePr>
              <a:graphicFrameLocks noChangeAspect="1"/>
            </p:cNvGraphicFramePr>
            <p:nvPr/>
          </p:nvGraphicFramePr>
          <p:xfrm>
            <a:off x="1643" y="4444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4" imgW="253800" imgH="457200" progId="Equation.3">
                    <p:embed/>
                  </p:oleObj>
                </mc:Choice>
                <mc:Fallback>
                  <p:oleObj name="Equation" r:id="rId4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4444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6"/>
            <p:cNvGraphicFramePr>
              <a:graphicFrameLocks noChangeAspect="1"/>
            </p:cNvGraphicFramePr>
            <p:nvPr/>
          </p:nvGraphicFramePr>
          <p:xfrm>
            <a:off x="1934" y="4444"/>
            <a:ext cx="1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6" imgW="241200" imgH="457200" progId="Equation.3">
                    <p:embed/>
                  </p:oleObj>
                </mc:Choice>
                <mc:Fallback>
                  <p:oleObj name="Equation" r:id="rId6" imgW="241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4444"/>
                          <a:ext cx="127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0"/>
            <p:cNvGraphicFramePr>
              <a:graphicFrameLocks noChangeAspect="1"/>
            </p:cNvGraphicFramePr>
            <p:nvPr/>
          </p:nvGraphicFramePr>
          <p:xfrm>
            <a:off x="432" y="3772"/>
            <a:ext cx="46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8" imgW="406080" imgH="457200" progId="Equation.3">
                    <p:embed/>
                  </p:oleObj>
                </mc:Choice>
                <mc:Fallback>
                  <p:oleObj name="Equation" r:id="rId8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772"/>
                          <a:ext cx="46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Scaling,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what happens to the following?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Uh…  Something looks wrong…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Scaling, An Example</a:t>
            </a:r>
            <a:endParaRPr lang="en-US" dirty="0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933698" y="2783667"/>
            <a:ext cx="4572000" cy="2408238"/>
            <a:chOff x="432" y="3368"/>
            <a:chExt cx="3072" cy="1618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12" y="3368"/>
              <a:ext cx="2592" cy="1618"/>
              <a:chOff x="960" y="3216"/>
              <a:chExt cx="2592" cy="1618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gray">
              <a:xfrm>
                <a:off x="960" y="3216"/>
                <a:ext cx="192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Y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gray">
              <a:xfrm>
                <a:off x="3360" y="4608"/>
                <a:ext cx="192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X</a:t>
                </a:r>
              </a:p>
            </p:txBody>
          </p:sp>
          <p:grpSp>
            <p:nvGrpSpPr>
              <p:cNvPr id="20" name="Group 20"/>
              <p:cNvGrpSpPr>
                <a:grpSpLocks/>
              </p:cNvGrpSpPr>
              <p:nvPr/>
            </p:nvGrpSpPr>
            <p:grpSpPr bwMode="auto">
              <a:xfrm>
                <a:off x="1104" y="3264"/>
                <a:ext cx="2304" cy="1509"/>
                <a:chOff x="768" y="2784"/>
                <a:chExt cx="2304" cy="1509"/>
              </a:xfrm>
            </p:grpSpPr>
            <p:grpSp>
              <p:nvGrpSpPr>
                <p:cNvPr id="21" name="Group 21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39" name="Line 22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0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7" name="Line 30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8" name="Line 31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32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33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34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35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36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37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38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39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864" y="403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1056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4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768" y="379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5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1248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6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768" y="3600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7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1440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28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1632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1824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0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2016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31" name="Text Box 49"/>
                <p:cNvSpPr txBox="1">
                  <a:spLocks noChangeArrowheads="1"/>
                </p:cNvSpPr>
                <p:nvPr/>
              </p:nvSpPr>
              <p:spPr bwMode="gray">
                <a:xfrm>
                  <a:off x="2208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32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2400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33" name="Text Box 51"/>
                <p:cNvSpPr txBox="1">
                  <a:spLocks noChangeArrowheads="1"/>
                </p:cNvSpPr>
                <p:nvPr/>
              </p:nvSpPr>
              <p:spPr bwMode="gray">
                <a:xfrm>
                  <a:off x="2592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34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2784" y="4129"/>
                  <a:ext cx="230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35" name="Text Box 53"/>
                <p:cNvSpPr txBox="1">
                  <a:spLocks noChangeArrowheads="1"/>
                </p:cNvSpPr>
                <p:nvPr/>
              </p:nvSpPr>
              <p:spPr bwMode="gray">
                <a:xfrm>
                  <a:off x="768" y="340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36" name="Text Box 54"/>
                <p:cNvSpPr txBox="1">
                  <a:spLocks noChangeArrowheads="1"/>
                </p:cNvSpPr>
                <p:nvPr/>
              </p:nvSpPr>
              <p:spPr bwMode="gray">
                <a:xfrm>
                  <a:off x="768" y="3216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7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768" y="3024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8" name="Text Box 56"/>
                <p:cNvSpPr txBox="1">
                  <a:spLocks noChangeArrowheads="1"/>
                </p:cNvSpPr>
                <p:nvPr/>
              </p:nvSpPr>
              <p:spPr bwMode="gray">
                <a:xfrm>
                  <a:off x="768" y="283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</p:grp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632" y="3964"/>
              <a:ext cx="288" cy="576"/>
              <a:chOff x="1632" y="3936"/>
              <a:chExt cx="288" cy="576"/>
            </a:xfrm>
          </p:grpSpPr>
          <p:sp>
            <p:nvSpPr>
              <p:cNvPr id="16" name="Rectangle 58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9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60"/>
            <p:cNvSpPr>
              <a:spLocks noChangeShapeType="1"/>
            </p:cNvSpPr>
            <p:nvPr/>
          </p:nvSpPr>
          <p:spPr bwMode="auto">
            <a:xfrm flipV="1">
              <a:off x="1296" y="454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" name="Object 61"/>
            <p:cNvGraphicFramePr>
              <a:graphicFrameLocks noChangeAspect="1"/>
            </p:cNvGraphicFramePr>
            <p:nvPr/>
          </p:nvGraphicFramePr>
          <p:xfrm>
            <a:off x="1643" y="4444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4" imgW="253800" imgH="457200" progId="Equation.3">
                    <p:embed/>
                  </p:oleObj>
                </mc:Choice>
                <mc:Fallback>
                  <p:oleObj name="Equation" r:id="rId4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4444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2400" y="3532"/>
              <a:ext cx="576" cy="816"/>
              <a:chOff x="1632" y="3936"/>
              <a:chExt cx="288" cy="576"/>
            </a:xfrm>
          </p:grpSpPr>
          <p:sp>
            <p:nvSpPr>
              <p:cNvPr id="14" name="Rectangle 63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64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" name="Object 66"/>
            <p:cNvGraphicFramePr>
              <a:graphicFrameLocks noChangeAspect="1"/>
            </p:cNvGraphicFramePr>
            <p:nvPr/>
          </p:nvGraphicFramePr>
          <p:xfrm>
            <a:off x="1934" y="4444"/>
            <a:ext cx="1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6" imgW="241200" imgH="457200" progId="Equation.3">
                    <p:embed/>
                  </p:oleObj>
                </mc:Choice>
                <mc:Fallback>
                  <p:oleObj name="Equation" r:id="rId6" imgW="241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4444"/>
                          <a:ext cx="127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7"/>
            <p:cNvGraphicFramePr>
              <a:graphicFrameLocks noChangeAspect="1"/>
            </p:cNvGraphicFramePr>
            <p:nvPr/>
          </p:nvGraphicFramePr>
          <p:xfrm>
            <a:off x="2411" y="4396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8" imgW="253800" imgH="457200" progId="Equation.3">
                    <p:embed/>
                  </p:oleObj>
                </mc:Choice>
                <mc:Fallback>
                  <p:oleObj name="Equation" r:id="rId8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4396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8"/>
            <p:cNvGraphicFramePr>
              <a:graphicFrameLocks noChangeAspect="1"/>
            </p:cNvGraphicFramePr>
            <p:nvPr/>
          </p:nvGraphicFramePr>
          <p:xfrm>
            <a:off x="2939" y="4396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10" imgW="253800" imgH="457200" progId="Equation.3">
                    <p:embed/>
                  </p:oleObj>
                </mc:Choice>
                <mc:Fallback>
                  <p:oleObj name="Equation" r:id="rId10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4396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0"/>
            <p:cNvGraphicFramePr>
              <a:graphicFrameLocks noChangeAspect="1"/>
            </p:cNvGraphicFramePr>
            <p:nvPr/>
          </p:nvGraphicFramePr>
          <p:xfrm>
            <a:off x="432" y="3772"/>
            <a:ext cx="46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2" imgW="406080" imgH="457200" progId="Equation.3">
                    <p:embed/>
                  </p:oleObj>
                </mc:Choice>
                <mc:Fallback>
                  <p:oleObj name="Equation" r:id="rId12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772"/>
                          <a:ext cx="46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28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what happens to the following?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What’s the problem?</a:t>
                </a:r>
              </a:p>
              <a:p>
                <a:pPr lvl="1"/>
                <a:r>
                  <a:rPr lang="en-US" dirty="0" smtClean="0"/>
                  <a:t>Lengths of the edges are not preserved!</a:t>
                </a:r>
              </a:p>
              <a:p>
                <a:pPr lvl="1"/>
                <a:r>
                  <a:rPr lang="en-US" dirty="0" smtClean="0"/>
                  <a:t>Angles between edges are not preserved!</a:t>
                </a:r>
              </a:p>
              <a:p>
                <a:pPr lvl="2"/>
                <a:r>
                  <a:rPr lang="en-US" dirty="0" smtClean="0"/>
                  <a:t>Except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3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Scaling, An Example</a:t>
            </a:r>
            <a:endParaRPr lang="en-US" dirty="0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234330" y="2416032"/>
            <a:ext cx="4572000" cy="2408238"/>
            <a:chOff x="432" y="3368"/>
            <a:chExt cx="3072" cy="1618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12" y="3368"/>
              <a:ext cx="2592" cy="1618"/>
              <a:chOff x="960" y="3216"/>
              <a:chExt cx="2592" cy="1618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gray">
              <a:xfrm>
                <a:off x="960" y="3216"/>
                <a:ext cx="192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Y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gray">
              <a:xfrm>
                <a:off x="3360" y="4608"/>
                <a:ext cx="192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X</a:t>
                </a:r>
              </a:p>
            </p:txBody>
          </p:sp>
          <p:grpSp>
            <p:nvGrpSpPr>
              <p:cNvPr id="20" name="Group 20"/>
              <p:cNvGrpSpPr>
                <a:grpSpLocks/>
              </p:cNvGrpSpPr>
              <p:nvPr/>
            </p:nvGrpSpPr>
            <p:grpSpPr bwMode="auto">
              <a:xfrm>
                <a:off x="1104" y="3264"/>
                <a:ext cx="2304" cy="1509"/>
                <a:chOff x="768" y="2784"/>
                <a:chExt cx="2304" cy="1509"/>
              </a:xfrm>
            </p:grpSpPr>
            <p:grpSp>
              <p:nvGrpSpPr>
                <p:cNvPr id="21" name="Group 21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39" name="Line 22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0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7" name="Line 30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8" name="Line 31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32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33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34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35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36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37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38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39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864" y="403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1056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4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768" y="379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5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1248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6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768" y="3600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7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1440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28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1632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1824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0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2016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31" name="Text Box 49"/>
                <p:cNvSpPr txBox="1">
                  <a:spLocks noChangeArrowheads="1"/>
                </p:cNvSpPr>
                <p:nvPr/>
              </p:nvSpPr>
              <p:spPr bwMode="gray">
                <a:xfrm>
                  <a:off x="2208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32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2400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33" name="Text Box 51"/>
                <p:cNvSpPr txBox="1">
                  <a:spLocks noChangeArrowheads="1"/>
                </p:cNvSpPr>
                <p:nvPr/>
              </p:nvSpPr>
              <p:spPr bwMode="gray">
                <a:xfrm>
                  <a:off x="2592" y="412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34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2784" y="4129"/>
                  <a:ext cx="230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35" name="Text Box 53"/>
                <p:cNvSpPr txBox="1">
                  <a:spLocks noChangeArrowheads="1"/>
                </p:cNvSpPr>
                <p:nvPr/>
              </p:nvSpPr>
              <p:spPr bwMode="gray">
                <a:xfrm>
                  <a:off x="768" y="3408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36" name="Text Box 54"/>
                <p:cNvSpPr txBox="1">
                  <a:spLocks noChangeArrowheads="1"/>
                </p:cNvSpPr>
                <p:nvPr/>
              </p:nvSpPr>
              <p:spPr bwMode="gray">
                <a:xfrm>
                  <a:off x="768" y="3216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7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768" y="3024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8" name="Text Box 56"/>
                <p:cNvSpPr txBox="1">
                  <a:spLocks noChangeArrowheads="1"/>
                </p:cNvSpPr>
                <p:nvPr/>
              </p:nvSpPr>
              <p:spPr bwMode="gray">
                <a:xfrm>
                  <a:off x="768" y="2832"/>
                  <a:ext cx="188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</p:grp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632" y="3964"/>
              <a:ext cx="288" cy="576"/>
              <a:chOff x="1632" y="3936"/>
              <a:chExt cx="288" cy="576"/>
            </a:xfrm>
          </p:grpSpPr>
          <p:sp>
            <p:nvSpPr>
              <p:cNvPr id="16" name="Rectangle 58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9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60"/>
            <p:cNvSpPr>
              <a:spLocks noChangeShapeType="1"/>
            </p:cNvSpPr>
            <p:nvPr/>
          </p:nvSpPr>
          <p:spPr bwMode="auto">
            <a:xfrm flipV="1">
              <a:off x="1296" y="454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" name="Object 61"/>
            <p:cNvGraphicFramePr>
              <a:graphicFrameLocks noChangeAspect="1"/>
            </p:cNvGraphicFramePr>
            <p:nvPr/>
          </p:nvGraphicFramePr>
          <p:xfrm>
            <a:off x="1643" y="4444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4" imgW="253800" imgH="457200" progId="Equation.3">
                    <p:embed/>
                  </p:oleObj>
                </mc:Choice>
                <mc:Fallback>
                  <p:oleObj name="Equation" r:id="rId4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4444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2400" y="3532"/>
              <a:ext cx="576" cy="816"/>
              <a:chOff x="1632" y="3936"/>
              <a:chExt cx="288" cy="576"/>
            </a:xfrm>
          </p:grpSpPr>
          <p:sp>
            <p:nvSpPr>
              <p:cNvPr id="14" name="Rectangle 63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64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" name="Object 66"/>
            <p:cNvGraphicFramePr>
              <a:graphicFrameLocks noChangeAspect="1"/>
            </p:cNvGraphicFramePr>
            <p:nvPr/>
          </p:nvGraphicFramePr>
          <p:xfrm>
            <a:off x="1934" y="4444"/>
            <a:ext cx="1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6" imgW="241200" imgH="457200" progId="Equation.3">
                    <p:embed/>
                  </p:oleObj>
                </mc:Choice>
                <mc:Fallback>
                  <p:oleObj name="Equation" r:id="rId6" imgW="241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4444"/>
                          <a:ext cx="127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7"/>
            <p:cNvGraphicFramePr>
              <a:graphicFrameLocks noChangeAspect="1"/>
            </p:cNvGraphicFramePr>
            <p:nvPr/>
          </p:nvGraphicFramePr>
          <p:xfrm>
            <a:off x="2411" y="4396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8" imgW="253800" imgH="457200" progId="Equation.3">
                    <p:embed/>
                  </p:oleObj>
                </mc:Choice>
                <mc:Fallback>
                  <p:oleObj name="Equation" r:id="rId8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4396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8"/>
            <p:cNvGraphicFramePr>
              <a:graphicFrameLocks noChangeAspect="1"/>
            </p:cNvGraphicFramePr>
            <p:nvPr/>
          </p:nvGraphicFramePr>
          <p:xfrm>
            <a:off x="2939" y="4396"/>
            <a:ext cx="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10" imgW="253800" imgH="457200" progId="Equation.3">
                    <p:embed/>
                  </p:oleObj>
                </mc:Choice>
                <mc:Fallback>
                  <p:oleObj name="Equation" r:id="rId10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4396"/>
                          <a:ext cx="13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0"/>
            <p:cNvGraphicFramePr>
              <a:graphicFrameLocks noChangeAspect="1"/>
            </p:cNvGraphicFramePr>
            <p:nvPr/>
          </p:nvGraphicFramePr>
          <p:xfrm>
            <a:off x="432" y="3772"/>
            <a:ext cx="46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12" imgW="406080" imgH="457200" progId="Equation.3">
                    <p:embed/>
                  </p:oleObj>
                </mc:Choice>
                <mc:Fallback>
                  <p:oleObj name="Equation" r:id="rId12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772"/>
                          <a:ext cx="46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17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Rotation of vectors around an angle </a:t>
                </a:r>
                <a:r>
                  <a:rPr lang="en-US" dirty="0">
                    <a:latin typeface="Symbol" pitchFamily="18" charset="2"/>
                  </a:rPr>
                  <a:t>q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which means</a:t>
                </a:r>
              </a:p>
              <a:p>
                <a:pPr lvl="5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02352" lvl="1">
                  <a:spcBef>
                    <a:spcPts val="661"/>
                  </a:spcBef>
                  <a:buClr>
                    <a:schemeClr val="accent1"/>
                  </a:buClr>
                </a:pPr>
                <a:r>
                  <a:rPr lang="en-US" sz="2600" dirty="0" smtClean="0">
                    <a:latin typeface="Corbel" pitchFamily="34" charset="0"/>
                    <a:ea typeface="Bitstream Vera Sans" pitchFamily="2"/>
                    <a:cs typeface="Bitstream Vera Sans" pitchFamily="2"/>
                  </a:rPr>
                  <a:t>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dirty="0">
                            <a:latin typeface="Cambria Math" panose="02040503050406030204" pitchFamily="18" charset="0"/>
                            <a:ea typeface="Bitstream Vera Sans" pitchFamily="2"/>
                            <a:cs typeface="Bitstream Vera Sans" pitchFamily="2"/>
                          </a:rPr>
                        </m:ctrlPr>
                      </m:sSubPr>
                      <m:e>
                        <m:r>
                          <a:rPr lang="en-US" sz="2600" b="1" i="1" dirty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𝑹</m:t>
                        </m:r>
                      </m:e>
                      <m:sub>
                        <m:r>
                          <a:rPr lang="ru-RU" sz="1800" b="1" i="1" dirty="0">
                            <a:latin typeface="Cambria Math"/>
                            <a:cs typeface="Times New Roman" pitchFamily="18"/>
                          </a:rPr>
                          <m:t>Ө</m:t>
                        </m:r>
                      </m:sub>
                    </m:sSub>
                    <m:r>
                      <a:rPr lang="en-US" sz="2600" b="1" i="1" dirty="0">
                        <a:latin typeface="Cambria Math"/>
                        <a:ea typeface="Bitstream Vera Sans" pitchFamily="2"/>
                        <a:cs typeface="Bitstream Vera Sans" pitchFamily="2"/>
                      </a:rPr>
                      <m:t> </m:t>
                    </m:r>
                  </m:oMath>
                </a14:m>
                <a:r>
                  <a:rPr lang="en-US" sz="2600" dirty="0">
                    <a:latin typeface="Corbel" pitchFamily="34" charset="0"/>
                    <a:ea typeface="Bitstream Vera Sans" pitchFamily="2"/>
                    <a:cs typeface="Bitstream Vera Sans" pitchFamily="2"/>
                  </a:rPr>
                  <a:t>by </a:t>
                </a:r>
                <a:r>
                  <a:rPr lang="en-US" sz="2600" dirty="0">
                    <a:ea typeface="Bitstream Vera Sans" pitchFamily="2"/>
                    <a:cs typeface="Bitstream Vera Sans" pitchFamily="2"/>
                  </a:rPr>
                  <a:t>determining how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𝑒</m:t>
                    </m:r>
                    <m:r>
                      <a:rPr lang="en-US" sz="2600" i="1">
                        <a:latin typeface="Cambria Math"/>
                      </a:rPr>
                      <m:t>1</m:t>
                    </m:r>
                  </m:oMath>
                </a14:m>
                <a:r>
                  <a:rPr lang="en-US" sz="2600" dirty="0">
                    <a:ea typeface="Bitstream Vera Sans" pitchFamily="2"/>
                    <a:cs typeface="Bitstream Vera Sans" pitchFamily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𝑒</m:t>
                    </m:r>
                    <m:r>
                      <a:rPr lang="en-US" sz="260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600" dirty="0">
                    <a:ea typeface="Bitstream Vera Sans" pitchFamily="2"/>
                    <a:cs typeface="Bitstream Vera Sans" pitchFamily="2"/>
                  </a:rPr>
                  <a:t> should be </a:t>
                </a:r>
                <a:r>
                  <a:rPr lang="en-US" sz="2600" dirty="0" smtClean="0">
                    <a:ea typeface="Bitstream Vera Sans" pitchFamily="2"/>
                    <a:cs typeface="Bitstream Vera Sans" pitchFamily="2"/>
                  </a:rPr>
                  <a:t>transformed</a:t>
                </a:r>
              </a:p>
              <a:p>
                <a:pPr marL="302352" lvl="1">
                  <a:spcBef>
                    <a:spcPts val="661"/>
                  </a:spcBef>
                  <a:buClr>
                    <a:schemeClr val="accent1"/>
                  </a:buClr>
                </a:pPr>
                <a:endParaRPr lang="en-US" sz="2600" dirty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pPr marL="604703" lvl="2">
                  <a:spcBef>
                    <a:spcPts val="661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𝑒</m:t>
                    </m:r>
                    <m:r>
                      <a:rPr lang="en-US" sz="1900" i="1">
                        <a:latin typeface="Cambria Math"/>
                      </a:rPr>
                      <m:t>1</m:t>
                    </m:r>
                  </m:oMath>
                </a14:m>
                <a:r>
                  <a:rPr lang="en-US" sz="1900" dirty="0">
                    <a:latin typeface="Corbel" pitchFamily="34" charset="0"/>
                    <a:ea typeface="Bitstream Vera Sans" pitchFamily="2"/>
                    <a:cs typeface="Bitstream Vera Sans" pitchFamily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>
                    <a:latin typeface="Corbel" pitchFamily="34" charset="0"/>
                  </a:rPr>
                  <a:t> </a:t>
                </a:r>
                <a:r>
                  <a:rPr lang="en-US" sz="1900" dirty="0">
                    <a:latin typeface="Corbel" pitchFamily="34" charset="0"/>
                    <a:cs typeface="Times New Roman" pitchFamily="18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900" dirty="0">
                                  <a:latin typeface="Corbel" pitchFamily="34" charset="0"/>
                                  <a:cs typeface="Times New Roman" pitchFamily="18"/>
                                </a:rPr>
                                <m:t>cos</m:t>
                              </m:r>
                              <m:r>
                                <a:rPr lang="en-US" sz="1900" b="0" i="1" dirty="0" smtClean="0">
                                  <a:latin typeface="Cambria Math"/>
                                  <a:cs typeface="Times New Roman" pitchFamily="18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900" dirty="0">
                                  <a:latin typeface="Corbel" pitchFamily="34" charset="0"/>
                                  <a:cs typeface="Times New Roman" pitchFamily="18"/>
                                </a:rPr>
                                <m:t>sin</m:t>
                              </m:r>
                              <m:r>
                                <a:rPr lang="en-US" sz="1900" b="0" i="1" dirty="0" smtClean="0">
                                  <a:latin typeface="Cambria Math"/>
                                  <a:cs typeface="Times New Roman" pitchFamily="18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>
                    <a:latin typeface="Corbel" pitchFamily="34" charset="0"/>
                  </a:rPr>
                  <a:t>  , first column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Bitstream Vera Sans" pitchFamily="2"/>
                            <a:cs typeface="Bitstream Vera Sans" pitchFamily="2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𝜽</m:t>
                        </m:r>
                      </m:sub>
                    </m:sSub>
                  </m:oMath>
                </a14:m>
                <a:endParaRPr lang="en-US" sz="1900" dirty="0">
                  <a:latin typeface="Corbel" pitchFamily="34" charset="0"/>
                </a:endParaRPr>
              </a:p>
              <a:p>
                <a:pPr marL="604703" lvl="2">
                  <a:spcBef>
                    <a:spcPts val="661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𝑒</m:t>
                    </m:r>
                    <m:r>
                      <a:rPr lang="en-US" sz="1900" i="1">
                        <a:latin typeface="Cambria Math"/>
                      </a:rPr>
                      <m:t>2 </m:t>
                    </m:r>
                  </m:oMath>
                </a14:m>
                <a:r>
                  <a:rPr lang="en-US" sz="1900" dirty="0">
                    <a:latin typeface="Corbel" pitchFamily="34" charset="0"/>
                    <a:ea typeface="Bitstream Vera Sans" pitchFamily="2"/>
                    <a:cs typeface="Bitstream Vera Sans" pitchFamily="2"/>
                  </a:rPr>
                  <a:t>=</a:t>
                </a:r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>
                    <a:latin typeface="Corbel" pitchFamily="34" charset="0"/>
                    <a:ea typeface="Bitstream Vera Sans" pitchFamily="2"/>
                    <a:cs typeface="Bitstream Vera Sans" pitchFamily="2"/>
                  </a:rPr>
                  <a:t> </a:t>
                </a:r>
                <a:r>
                  <a:rPr lang="en-US" sz="1900" dirty="0">
                    <a:latin typeface="Corbel" pitchFamily="34" charset="0"/>
                    <a:ea typeface="Bitstream Vera Sans" pitchFamily="2"/>
                    <a:cs typeface="Times New Roman" pitchFamily="18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900" b="1">
                                  <a:latin typeface="Corbel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900">
                                  <a:latin typeface="Corbel" pitchFamily="34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sz="1900" b="1" i="1" smtClean="0">
                                  <a:latin typeface="Cambria Math"/>
                                  <a:cs typeface="Arial" pitchFamily="34" charset="0"/>
                                </a:rPr>
                                <m:t>θ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900" dirty="0">
                                  <a:latin typeface="Corbel" pitchFamily="34" charset="0"/>
                                  <a:cs typeface="Times New Roman" pitchFamily="18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sz="1900" b="1" i="1" dirty="0" smtClean="0">
                                  <a:latin typeface="Cambria Math"/>
                                  <a:cs typeface="Times New Roman" pitchFamily="18"/>
                                </a:rPr>
                                <m:t>θ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>
                    <a:latin typeface="Corbel" pitchFamily="34" charset="0"/>
                  </a:rPr>
                  <a:t> , second column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Bitstream Vera Sans" pitchFamily="2"/>
                            <a:cs typeface="Bitstream Vera Sans" pitchFamily="2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𝜽</m:t>
                        </m:r>
                      </m:sub>
                    </m:sSub>
                  </m:oMath>
                </a14:m>
                <a:endParaRPr lang="en-US" sz="1900" dirty="0">
                  <a:latin typeface="Corbel" pitchFamily="34" charset="0"/>
                </a:endParaRPr>
              </a:p>
              <a:p>
                <a:pPr marL="604703" lvl="2">
                  <a:spcBef>
                    <a:spcPts val="661"/>
                  </a:spcBef>
                  <a:buClr>
                    <a:schemeClr val="accent1"/>
                  </a:buClr>
                </a:pPr>
                <a:endParaRPr lang="en-US" sz="1900" dirty="0">
                  <a:latin typeface="Corbel" pitchFamily="34" charset="0"/>
                </a:endParaRPr>
              </a:p>
              <a:p>
                <a:pPr marL="302352" lvl="1">
                  <a:spcBef>
                    <a:spcPts val="661"/>
                  </a:spcBef>
                  <a:buClr>
                    <a:schemeClr val="accent1"/>
                  </a:buClr>
                </a:pPr>
                <a:r>
                  <a:rPr lang="en-US" dirty="0">
                    <a:latin typeface="Corbel" pitchFamily="34" charset="0"/>
                  </a:rPr>
                  <a:t>Thus 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Bitstream Vera Sans" pitchFamily="2"/>
                            <a:cs typeface="Bitstream Vera Sans" pitchFamily="2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Bitstream Vera Sans" pitchFamily="2"/>
                            <a:cs typeface="Bitstream Vera Sans" pitchFamily="2"/>
                          </a:rPr>
                          <m:t>𝜽</m:t>
                        </m:r>
                      </m:sub>
                    </m:sSub>
                    <m:r>
                      <a:rPr lang="ru-RU" sz="1600" b="1" i="1" dirty="0">
                        <a:latin typeface="Cambria Math"/>
                        <a:cs typeface="Times New Roman" pitchFamily="18"/>
                      </a:rPr>
                      <m:t> </m:t>
                    </m:r>
                  </m:oMath>
                </a14:m>
                <a:r>
                  <a:rPr lang="en-US" b="1" dirty="0">
                    <a:latin typeface="Corbel" pitchFamily="34" charset="0"/>
                    <a:cs typeface="Times New Roman" pitchFamily="18"/>
                  </a:rPr>
                  <a:t>:</a:t>
                </a:r>
                <a:r>
                  <a:rPr lang="en-US" dirty="0">
                    <a:latin typeface="Corbel" pitchFamily="34" charset="0"/>
                    <a:cs typeface="Times New Roman" pitchFamily="18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800" dirty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sz="28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sz="28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sz="28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𝑐𝑜𝑠</m:t>
                              </m:r>
                              <m:r>
                                <a:rPr lang="en-US" sz="28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orbel" pitchFamily="34" charset="0"/>
                    <a:ea typeface="Bitstream Vera Sans" pitchFamily="2"/>
                    <a:cs typeface="Bitstream Vera Sans" pitchFamily="2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Rotation, Proof 1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 b="8391"/>
          <a:stretch/>
        </p:blipFill>
        <p:spPr bwMode="auto">
          <a:xfrm>
            <a:off x="6324598" y="2057400"/>
            <a:ext cx="261252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8" y="4343508"/>
            <a:ext cx="2511353" cy="182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arm6.static.flickr.com/5089/5294112193_b4c0b7b746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858000" cy="53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Rotation, Proof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arm6.static.flickr.com/5089/5294112193_b4c0b7b74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90" y="2286000"/>
            <a:ext cx="3009900" cy="233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5448300" cy="4800600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From the triangle EY’P,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Multiply both sides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′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′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Finally, from the triangle OYE,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Therefore: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5448300" cy="4800600"/>
              </a:xfrm>
              <a:blipFill rotWithShape="1">
                <a:blip r:embed="rId3"/>
                <a:stretch>
                  <a:fillRect l="-1230" b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Rotation, Proof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would the outcome be?</a:t>
            </a:r>
          </a:p>
          <a:p>
            <a:r>
              <a:rPr lang="en-US" dirty="0" smtClean="0"/>
              <a:t>How would you do this in pseudo code?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 Example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00200" y="2667191"/>
            <a:ext cx="6477000" cy="3276409"/>
            <a:chOff x="1600200" y="2667191"/>
            <a:chExt cx="5348685" cy="2591117"/>
          </a:xfrm>
        </p:grpSpPr>
        <p:pic>
          <p:nvPicPr>
            <p:cNvPr id="4" name="Picture 67"/>
            <p:cNvPicPr>
              <a:picLocks noChangeAspect="1"/>
            </p:cNvPicPr>
            <p:nvPr/>
          </p:nvPicPr>
          <p:blipFill rotWithShape="1">
            <a:blip r:embed="rId3" cstate="print">
              <a:alphaModFix/>
              <a:lum/>
            </a:blip>
            <a:srcRect t="-4940" b="4940"/>
            <a:stretch/>
          </p:blipFill>
          <p:spPr>
            <a:xfrm>
              <a:off x="1600200" y="2667191"/>
              <a:ext cx="5348685" cy="25911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2096056" y="3559814"/>
              <a:ext cx="1887164" cy="1314394"/>
              <a:chOff x="-3889152" y="2287195"/>
              <a:chExt cx="1903248" cy="1552299"/>
            </a:xfrm>
          </p:grpSpPr>
          <p:graphicFrame>
            <p:nvGraphicFramePr>
              <p:cNvPr id="6" name="Object 11"/>
              <p:cNvGraphicFramePr>
                <a:graphicFrameLocks noChangeAspect="1"/>
              </p:cNvGraphicFramePr>
              <p:nvPr/>
            </p:nvGraphicFramePr>
            <p:xfrm>
              <a:off x="-2362200" y="2287195"/>
              <a:ext cx="376296" cy="3645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Equation" r:id="rId4" imgW="406048" imgH="393359" progId="Equation.3">
                      <p:embed/>
                    </p:oleObj>
                  </mc:Choice>
                  <mc:Fallback>
                    <p:oleObj name="Equation" r:id="rId4" imgW="406048" imgH="3933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362200" y="2287195"/>
                            <a:ext cx="376296" cy="36455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Line 57"/>
              <p:cNvSpPr>
                <a:spLocks noChangeShapeType="1"/>
              </p:cNvSpPr>
              <p:nvPr/>
            </p:nvSpPr>
            <p:spPr bwMode="auto">
              <a:xfrm flipV="1">
                <a:off x="-3702756" y="3632227"/>
                <a:ext cx="1036285" cy="207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66"/>
              <p:cNvSpPr>
                <a:spLocks noChangeShapeType="1"/>
              </p:cNvSpPr>
              <p:nvPr/>
            </p:nvSpPr>
            <p:spPr bwMode="auto">
              <a:xfrm rot="19007594" flipV="1">
                <a:off x="-3889152" y="3322574"/>
                <a:ext cx="1051983" cy="1038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9" name="Object 68"/>
              <p:cNvGraphicFramePr>
                <a:graphicFrameLocks noChangeAspect="1"/>
              </p:cNvGraphicFramePr>
              <p:nvPr/>
            </p:nvGraphicFramePr>
            <p:xfrm>
              <a:off x="-3279422" y="3463179"/>
              <a:ext cx="117593" cy="16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name="Equation" r:id="rId6" imgW="126725" imgH="177415" progId="Equation.3">
                      <p:embed/>
                    </p:oleObj>
                  </mc:Choice>
                  <mc:Fallback>
                    <p:oleObj name="Equation" r:id="rId6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279422" y="3463179"/>
                            <a:ext cx="117593" cy="16463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Arc 70"/>
              <p:cNvSpPr>
                <a:spLocks/>
              </p:cNvSpPr>
              <p:nvPr/>
            </p:nvSpPr>
            <p:spPr bwMode="auto">
              <a:xfrm>
                <a:off x="-3491089" y="3433779"/>
                <a:ext cx="211667" cy="336625"/>
              </a:xfrm>
              <a:custGeom>
                <a:avLst/>
                <a:gdLst>
                  <a:gd name="T0" fmla="*/ 0 w 21600"/>
                  <a:gd name="T1" fmla="*/ 0 h 20569"/>
                  <a:gd name="T2" fmla="*/ 0 w 21600"/>
                  <a:gd name="T3" fmla="*/ 0 h 20569"/>
                  <a:gd name="T4" fmla="*/ 0 w 21600"/>
                  <a:gd name="T5" fmla="*/ 0 h 205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569"/>
                  <a:gd name="T11" fmla="*/ 21600 w 21600"/>
                  <a:gd name="T12" fmla="*/ 20569 h 205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569" fill="none" extrusionOk="0">
                    <a:moveTo>
                      <a:pt x="6593" y="-1"/>
                    </a:moveTo>
                    <a:cubicBezTo>
                      <a:pt x="15534" y="2865"/>
                      <a:pt x="21600" y="11179"/>
                      <a:pt x="21600" y="20569"/>
                    </a:cubicBezTo>
                  </a:path>
                  <a:path w="21600" h="20569" stroke="0" extrusionOk="0">
                    <a:moveTo>
                      <a:pt x="6593" y="-1"/>
                    </a:moveTo>
                    <a:cubicBezTo>
                      <a:pt x="15534" y="2865"/>
                      <a:pt x="21600" y="11179"/>
                      <a:pt x="21600" y="20569"/>
                    </a:cubicBezTo>
                    <a:lnTo>
                      <a:pt x="0" y="2056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3274075" y="3924587"/>
              <a:ext cx="453259" cy="774120"/>
              <a:chOff x="2514600" y="2590800"/>
              <a:chExt cx="457200" cy="914400"/>
            </a:xfrm>
          </p:grpSpPr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2514600" y="2590805"/>
                <a:ext cx="457200" cy="914401"/>
                <a:chOff x="3552" y="3696"/>
                <a:chExt cx="288" cy="624"/>
              </a:xfrm>
            </p:grpSpPr>
            <p:sp>
              <p:nvSpPr>
                <p:cNvPr id="14" name="Rectangle 74"/>
                <p:cNvSpPr>
                  <a:spLocks noChangeArrowheads="1"/>
                </p:cNvSpPr>
                <p:nvPr/>
              </p:nvSpPr>
              <p:spPr bwMode="auto">
                <a:xfrm>
                  <a:off x="3552" y="4032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AutoShape 75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288" cy="3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Oval 66"/>
              <p:cNvSpPr>
                <a:spLocks noChangeArrowheads="1"/>
              </p:cNvSpPr>
              <p:nvPr/>
            </p:nvSpPr>
            <p:spPr bwMode="auto">
              <a:xfrm>
                <a:off x="2514890" y="3459481"/>
                <a:ext cx="45748" cy="45719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72"/>
            <p:cNvGrpSpPr>
              <a:grpSpLocks/>
            </p:cNvGrpSpPr>
            <p:nvPr/>
          </p:nvGrpSpPr>
          <p:grpSpPr bwMode="auto">
            <a:xfrm>
              <a:off x="3274074" y="3937240"/>
              <a:ext cx="453259" cy="774120"/>
              <a:chOff x="2514600" y="2590800"/>
              <a:chExt cx="457200" cy="914400"/>
            </a:xfrm>
          </p:grpSpPr>
          <p:grpSp>
            <p:nvGrpSpPr>
              <p:cNvPr id="17" name="Group 73"/>
              <p:cNvGrpSpPr>
                <a:grpSpLocks/>
              </p:cNvGrpSpPr>
              <p:nvPr/>
            </p:nvGrpSpPr>
            <p:grpSpPr bwMode="auto">
              <a:xfrm>
                <a:off x="2514600" y="2590805"/>
                <a:ext cx="457200" cy="914401"/>
                <a:chOff x="3552" y="3696"/>
                <a:chExt cx="288" cy="624"/>
              </a:xfrm>
            </p:grpSpPr>
            <p:sp>
              <p:nvSpPr>
                <p:cNvPr id="19" name="Rectangle 74"/>
                <p:cNvSpPr>
                  <a:spLocks noChangeArrowheads="1"/>
                </p:cNvSpPr>
                <p:nvPr/>
              </p:nvSpPr>
              <p:spPr bwMode="auto">
                <a:xfrm>
                  <a:off x="3552" y="4032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utoShape 75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288" cy="3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Oval 66"/>
              <p:cNvSpPr>
                <a:spLocks noChangeArrowheads="1"/>
              </p:cNvSpPr>
              <p:nvPr/>
            </p:nvSpPr>
            <p:spPr bwMode="auto">
              <a:xfrm>
                <a:off x="2514890" y="3459481"/>
                <a:ext cx="45748" cy="45719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 Example</a:t>
            </a:r>
            <a:endParaRPr lang="en-US" dirty="0"/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300436" y="2583302"/>
            <a:ext cx="6354292" cy="3581400"/>
            <a:chOff x="576" y="3436"/>
            <a:chExt cx="2592" cy="1621"/>
          </a:xfrm>
        </p:grpSpPr>
        <p:graphicFrame>
          <p:nvGraphicFramePr>
            <p:cNvPr id="5" name="Object 11"/>
            <p:cNvGraphicFramePr>
              <a:graphicFrameLocks noChangeAspect="1"/>
            </p:cNvGraphicFramePr>
            <p:nvPr/>
          </p:nvGraphicFramePr>
          <p:xfrm>
            <a:off x="1872" y="3696"/>
            <a:ext cx="2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3" imgW="406080" imgH="393480" progId="Equation.3">
                    <p:embed/>
                  </p:oleObj>
                </mc:Choice>
                <mc:Fallback>
                  <p:oleObj name="Equation" r:id="rId3" imgW="406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696"/>
                          <a:ext cx="256" cy="2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76" y="3436"/>
              <a:ext cx="2592" cy="1621"/>
              <a:chOff x="960" y="3216"/>
              <a:chExt cx="2592" cy="1621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gray">
              <a:xfrm>
                <a:off x="960" y="3216"/>
                <a:ext cx="192" cy="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Y</a:t>
                </a: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gray">
              <a:xfrm>
                <a:off x="3360" y="4608"/>
                <a:ext cx="192" cy="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X</a:t>
                </a:r>
              </a:p>
            </p:txBody>
          </p:sp>
          <p:grpSp>
            <p:nvGrpSpPr>
              <p:cNvPr id="20" name="Group 17"/>
              <p:cNvGrpSpPr>
                <a:grpSpLocks/>
              </p:cNvGrpSpPr>
              <p:nvPr/>
            </p:nvGrpSpPr>
            <p:grpSpPr bwMode="auto">
              <a:xfrm>
                <a:off x="1104" y="3264"/>
                <a:ext cx="2304" cy="1510"/>
                <a:chOff x="768" y="2784"/>
                <a:chExt cx="2304" cy="1510"/>
              </a:xfrm>
            </p:grpSpPr>
            <p:grpSp>
              <p:nvGrpSpPr>
                <p:cNvPr id="21" name="Group 18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39" name="Line 19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0" name="Line 20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" name="Line 21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2" name="Line 22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7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8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30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31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32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33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34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35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36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Text Box 37"/>
                <p:cNvSpPr txBox="1">
                  <a:spLocks noChangeArrowheads="1"/>
                </p:cNvSpPr>
                <p:nvPr/>
              </p:nvSpPr>
              <p:spPr bwMode="gray">
                <a:xfrm>
                  <a:off x="864" y="4031"/>
                  <a:ext cx="190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23" name="Text Box 38"/>
                <p:cNvSpPr txBox="1">
                  <a:spLocks noChangeArrowheads="1"/>
                </p:cNvSpPr>
                <p:nvPr/>
              </p:nvSpPr>
              <p:spPr bwMode="gray">
                <a:xfrm>
                  <a:off x="1056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4" name="Text Box 39"/>
                <p:cNvSpPr txBox="1">
                  <a:spLocks noChangeArrowheads="1"/>
                </p:cNvSpPr>
                <p:nvPr/>
              </p:nvSpPr>
              <p:spPr bwMode="gray">
                <a:xfrm>
                  <a:off x="768" y="3791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5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1248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768" y="3599"/>
                  <a:ext cx="190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27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1439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28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1632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29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1824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0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2016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31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2208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32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2401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33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2592" y="4127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34" name="Text Box 49"/>
                <p:cNvSpPr txBox="1">
                  <a:spLocks noChangeArrowheads="1"/>
                </p:cNvSpPr>
                <p:nvPr/>
              </p:nvSpPr>
              <p:spPr bwMode="gray">
                <a:xfrm>
                  <a:off x="2784" y="4127"/>
                  <a:ext cx="233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35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768" y="3408"/>
                  <a:ext cx="190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36" name="Text Box 51"/>
                <p:cNvSpPr txBox="1">
                  <a:spLocks noChangeArrowheads="1"/>
                </p:cNvSpPr>
                <p:nvPr/>
              </p:nvSpPr>
              <p:spPr bwMode="gray">
                <a:xfrm>
                  <a:off x="768" y="3216"/>
                  <a:ext cx="190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7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768" y="3023"/>
                  <a:ext cx="190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8" name="Text Box 53"/>
                <p:cNvSpPr txBox="1">
                  <a:spLocks noChangeArrowheads="1"/>
                </p:cNvSpPr>
                <p:nvPr/>
              </p:nvSpPr>
              <p:spPr bwMode="gray">
                <a:xfrm>
                  <a:off x="768" y="2831"/>
                  <a:ext cx="190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</p:grpSp>
        </p:grp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1680" y="4032"/>
              <a:ext cx="288" cy="576"/>
              <a:chOff x="1632" y="3936"/>
              <a:chExt cx="288" cy="576"/>
            </a:xfrm>
          </p:grpSpPr>
          <p:sp>
            <p:nvSpPr>
              <p:cNvPr id="16" name="Rectangle 55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6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57"/>
            <p:cNvSpPr>
              <a:spLocks noChangeShapeType="1"/>
            </p:cNvSpPr>
            <p:nvPr/>
          </p:nvSpPr>
          <p:spPr bwMode="auto">
            <a:xfrm flipV="1">
              <a:off x="960" y="4608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Group 67"/>
            <p:cNvGrpSpPr>
              <a:grpSpLocks/>
            </p:cNvGrpSpPr>
            <p:nvPr/>
          </p:nvGrpSpPr>
          <p:grpSpPr bwMode="auto">
            <a:xfrm rot="-2592406">
              <a:off x="576" y="3744"/>
              <a:ext cx="1008" cy="720"/>
              <a:chOff x="1056" y="4128"/>
              <a:chExt cx="1008" cy="720"/>
            </a:xfrm>
          </p:grpSpPr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1776" y="4128"/>
                <a:ext cx="288" cy="576"/>
                <a:chOff x="1632" y="3936"/>
                <a:chExt cx="288" cy="576"/>
              </a:xfrm>
            </p:grpSpPr>
            <p:sp>
              <p:nvSpPr>
                <p:cNvPr id="14" name="Rectangle 64"/>
                <p:cNvSpPr>
                  <a:spLocks noChangeArrowheads="1"/>
                </p:cNvSpPr>
                <p:nvPr/>
              </p:nvSpPr>
              <p:spPr bwMode="auto">
                <a:xfrm>
                  <a:off x="1632" y="4224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AutoShape 65"/>
                <p:cNvSpPr>
                  <a:spLocks noChangeArrowheads="1"/>
                </p:cNvSpPr>
                <p:nvPr/>
              </p:nvSpPr>
              <p:spPr bwMode="auto">
                <a:xfrm>
                  <a:off x="1632" y="3936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66"/>
              <p:cNvSpPr>
                <a:spLocks noChangeShapeType="1"/>
              </p:cNvSpPr>
              <p:nvPr/>
            </p:nvSpPr>
            <p:spPr bwMode="auto">
              <a:xfrm flipV="1">
                <a:off x="1056" y="4704"/>
                <a:ext cx="72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aphicFrame>
          <p:nvGraphicFramePr>
            <p:cNvPr id="10" name="Object 68"/>
            <p:cNvGraphicFramePr>
              <a:graphicFrameLocks noChangeAspect="1"/>
            </p:cNvGraphicFramePr>
            <p:nvPr/>
          </p:nvGraphicFramePr>
          <p:xfrm>
            <a:off x="1248" y="4496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5" imgW="126720" imgH="177480" progId="Equation.3">
                    <p:embed/>
                  </p:oleObj>
                </mc:Choice>
                <mc:Fallback>
                  <p:oleObj name="Equation" r:id="rId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4496"/>
                          <a:ext cx="80" cy="1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70"/>
            <p:cNvSpPr>
              <a:spLocks/>
            </p:cNvSpPr>
            <p:nvPr/>
          </p:nvSpPr>
          <p:spPr bwMode="auto">
            <a:xfrm>
              <a:off x="1104" y="4476"/>
              <a:ext cx="144" cy="229"/>
            </a:xfrm>
            <a:custGeom>
              <a:avLst/>
              <a:gdLst>
                <a:gd name="T0" fmla="*/ 0 w 21600"/>
                <a:gd name="T1" fmla="*/ 0 h 20569"/>
                <a:gd name="T2" fmla="*/ 1 w 21600"/>
                <a:gd name="T3" fmla="*/ 3 h 20569"/>
                <a:gd name="T4" fmla="*/ 0 w 21600"/>
                <a:gd name="T5" fmla="*/ 3 h 205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569"/>
                <a:gd name="T11" fmla="*/ 21600 w 21600"/>
                <a:gd name="T12" fmla="*/ 20569 h 20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569" fill="none" extrusionOk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</a:path>
                <a:path w="21600" h="20569" stroke="0" extrusionOk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  <a:lnTo>
                    <a:pt x="0" y="205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9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To translate, scale, and rotate vectors we need a function to give a new value of x, and a function to give a new value of y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Rotation: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These are both of the form: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the transforms are given by a system of linear equations, they are called linear transformations, and is represented by the 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279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Sets of Linear Equations and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5105400" y="2743200"/>
                <a:ext cx="3516630" cy="1295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 smtClean="0"/>
                  <a:t>Scaling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743200"/>
                <a:ext cx="3516630" cy="1295400"/>
              </a:xfrm>
              <a:prstGeom prst="rect">
                <a:avLst/>
              </a:prstGeom>
              <a:blipFill rotWithShape="1">
                <a:blip r:embed="rId3"/>
                <a:stretch>
                  <a:fillRect t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 algn="ctr">
              <a:buNone/>
            </a:pPr>
            <a:r>
              <a:rPr lang="en-US" smtClean="0"/>
              <a:t>Questions?</a:t>
            </a:r>
          </a:p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Goal: moving a house from location A to location B: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Pretty easy…  Just add 5 to x and 3 to y</a:t>
            </a:r>
          </a:p>
          <a:p>
            <a:r>
              <a:rPr lang="en-US" dirty="0" smtClean="0"/>
              <a:t>If there are multiple vertices in the house, apply the addition to each and every vertex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981200" y="2067242"/>
            <a:ext cx="4876800" cy="2819400"/>
            <a:chOff x="480" y="2304"/>
            <a:chExt cx="3072" cy="177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672" y="2476"/>
              <a:ext cx="2592" cy="1604"/>
              <a:chOff x="960" y="3216"/>
              <a:chExt cx="2592" cy="1604"/>
            </a:xfrm>
          </p:grpSpPr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gray">
              <a:xfrm>
                <a:off x="960" y="3216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Y</a:t>
                </a: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gray">
              <a:xfrm>
                <a:off x="3360" y="4608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X</a:t>
                </a:r>
              </a:p>
            </p:txBody>
          </p: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1104" y="3264"/>
                <a:ext cx="2304" cy="1498"/>
                <a:chOff x="768" y="2784"/>
                <a:chExt cx="2304" cy="1498"/>
              </a:xfrm>
            </p:grpSpPr>
            <p:grpSp>
              <p:nvGrpSpPr>
                <p:cNvPr id="31" name="Group 10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49" name="Line 11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12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13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14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15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16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17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18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" name="Line 19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" name="Line 20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9" name="Line 21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0" name="Line 22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1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3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4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" name="Text Box 29"/>
                <p:cNvSpPr txBox="1">
                  <a:spLocks noChangeArrowheads="1"/>
                </p:cNvSpPr>
                <p:nvPr/>
              </p:nvSpPr>
              <p:spPr bwMode="gray">
                <a:xfrm>
                  <a:off x="864" y="4032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33" name="Text Box 30"/>
                <p:cNvSpPr txBox="1">
                  <a:spLocks noChangeArrowheads="1"/>
                </p:cNvSpPr>
                <p:nvPr/>
              </p:nvSpPr>
              <p:spPr bwMode="gray">
                <a:xfrm>
                  <a:off x="1056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34" name="Text Box 31"/>
                <p:cNvSpPr txBox="1">
                  <a:spLocks noChangeArrowheads="1"/>
                </p:cNvSpPr>
                <p:nvPr/>
              </p:nvSpPr>
              <p:spPr bwMode="gray">
                <a:xfrm>
                  <a:off x="768" y="3792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35" name="Text Box 32"/>
                <p:cNvSpPr txBox="1">
                  <a:spLocks noChangeArrowheads="1"/>
                </p:cNvSpPr>
                <p:nvPr/>
              </p:nvSpPr>
              <p:spPr bwMode="gray">
                <a:xfrm>
                  <a:off x="1248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36" name="Text Box 33"/>
                <p:cNvSpPr txBox="1">
                  <a:spLocks noChangeArrowheads="1"/>
                </p:cNvSpPr>
                <p:nvPr/>
              </p:nvSpPr>
              <p:spPr bwMode="gray">
                <a:xfrm>
                  <a:off x="768" y="3600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37" name="Text Box 34"/>
                <p:cNvSpPr txBox="1">
                  <a:spLocks noChangeArrowheads="1"/>
                </p:cNvSpPr>
                <p:nvPr/>
              </p:nvSpPr>
              <p:spPr bwMode="gray">
                <a:xfrm>
                  <a:off x="1440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38" name="Text Box 35"/>
                <p:cNvSpPr txBox="1">
                  <a:spLocks noChangeArrowheads="1"/>
                </p:cNvSpPr>
                <p:nvPr/>
              </p:nvSpPr>
              <p:spPr bwMode="gray">
                <a:xfrm>
                  <a:off x="1632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9" name="Text Box 36"/>
                <p:cNvSpPr txBox="1">
                  <a:spLocks noChangeArrowheads="1"/>
                </p:cNvSpPr>
                <p:nvPr/>
              </p:nvSpPr>
              <p:spPr bwMode="gray">
                <a:xfrm>
                  <a:off x="1824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40" name="Text Box 37"/>
                <p:cNvSpPr txBox="1">
                  <a:spLocks noChangeArrowheads="1"/>
                </p:cNvSpPr>
                <p:nvPr/>
              </p:nvSpPr>
              <p:spPr bwMode="gray">
                <a:xfrm>
                  <a:off x="2016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41" name="Text Box 38"/>
                <p:cNvSpPr txBox="1">
                  <a:spLocks noChangeArrowheads="1"/>
                </p:cNvSpPr>
                <p:nvPr/>
              </p:nvSpPr>
              <p:spPr bwMode="gray">
                <a:xfrm>
                  <a:off x="2208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42" name="Text Box 39"/>
                <p:cNvSpPr txBox="1">
                  <a:spLocks noChangeArrowheads="1"/>
                </p:cNvSpPr>
                <p:nvPr/>
              </p:nvSpPr>
              <p:spPr bwMode="gray">
                <a:xfrm>
                  <a:off x="2400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43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2592" y="412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44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2784" y="4128"/>
                  <a:ext cx="21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768" y="3408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46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768" y="3216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47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768" y="3024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48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768" y="2832"/>
                  <a:ext cx="17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</p:grpSp>
        </p:grpSp>
        <p:sp>
          <p:nvSpPr>
            <p:cNvPr id="6" name="Text Box 46"/>
            <p:cNvSpPr txBox="1">
              <a:spLocks noChangeArrowheads="1"/>
            </p:cNvSpPr>
            <p:nvPr/>
          </p:nvSpPr>
          <p:spPr bwMode="gray">
            <a:xfrm>
              <a:off x="480" y="2304"/>
              <a:ext cx="2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000"/>
                <a:t> </a:t>
              </a:r>
              <a:r>
                <a:rPr lang="en-US" sz="1600">
                  <a:latin typeface="Monotype Corsiva" pitchFamily="66" charset="0"/>
                </a:rPr>
                <a:t>R </a:t>
              </a:r>
              <a:r>
                <a:rPr lang="en-US" sz="1600" baseline="30000"/>
                <a:t>2</a:t>
              </a:r>
              <a:endParaRPr lang="en-US" sz="1600"/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1152" y="2928"/>
              <a:ext cx="402" cy="528"/>
              <a:chOff x="396" y="1008"/>
              <a:chExt cx="402" cy="528"/>
            </a:xfrm>
          </p:grpSpPr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396" y="1008"/>
                <a:ext cx="402" cy="528"/>
                <a:chOff x="1728" y="2784"/>
                <a:chExt cx="480" cy="528"/>
              </a:xfrm>
            </p:grpSpPr>
            <p:sp>
              <p:nvSpPr>
                <p:cNvPr id="22" name="Line 49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50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51"/>
                <p:cNvSpPr>
                  <a:spLocks noChangeShapeType="1"/>
                </p:cNvSpPr>
                <p:nvPr/>
              </p:nvSpPr>
              <p:spPr bwMode="auto">
                <a:xfrm>
                  <a:off x="220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72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196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54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1" name="Oval 55"/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6"/>
            <p:cNvGrpSpPr>
              <a:grpSpLocks/>
            </p:cNvGrpSpPr>
            <p:nvPr/>
          </p:nvGrpSpPr>
          <p:grpSpPr bwMode="auto">
            <a:xfrm>
              <a:off x="2112" y="2352"/>
              <a:ext cx="402" cy="528"/>
              <a:chOff x="396" y="1008"/>
              <a:chExt cx="402" cy="528"/>
            </a:xfrm>
          </p:grpSpPr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396" y="1008"/>
                <a:ext cx="402" cy="528"/>
                <a:chOff x="1728" y="2784"/>
                <a:chExt cx="480" cy="528"/>
              </a:xfrm>
            </p:grpSpPr>
            <p:sp>
              <p:nvSpPr>
                <p:cNvPr id="14" name="Line 58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" name="Line 59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" name="Line 60"/>
                <p:cNvSpPr>
                  <a:spLocks noChangeShapeType="1"/>
                </p:cNvSpPr>
                <p:nvPr/>
              </p:nvSpPr>
              <p:spPr bwMode="auto">
                <a:xfrm>
                  <a:off x="220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72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96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" name="Line 63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3" name="Oval 64"/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gray">
            <a:xfrm>
              <a:off x="1584" y="3168"/>
              <a:ext cx="120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/>
                <a:t>A</a:t>
              </a:r>
              <a:r>
                <a:rPr lang="en-US" sz="1600" dirty="0" smtClean="0"/>
                <a:t> </a:t>
              </a:r>
              <a:r>
                <a:rPr lang="en-US" sz="1600" dirty="0"/>
                <a:t>= (2, 3)</a:t>
              </a:r>
            </a:p>
          </p:txBody>
        </p:sp>
        <p:sp>
          <p:nvSpPr>
            <p:cNvPr id="10" name="Text Box 66"/>
            <p:cNvSpPr txBox="1">
              <a:spLocks noChangeArrowheads="1"/>
            </p:cNvSpPr>
            <p:nvPr/>
          </p:nvSpPr>
          <p:spPr bwMode="gray">
            <a:xfrm>
              <a:off x="672" y="2476"/>
              <a:ext cx="19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/>
                <a:t>Y</a:t>
              </a:r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gray">
            <a:xfrm>
              <a:off x="2592" y="2400"/>
              <a:ext cx="96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/>
                <a:t>B = </a:t>
              </a:r>
              <a:r>
                <a:rPr lang="en-US" sz="1600" dirty="0"/>
                <a:t>(7, 6)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5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1905000"/>
              </a:xfrm>
            </p:spPr>
            <p:txBody>
              <a:bodyPr/>
              <a:lstStyle/>
              <a:p>
                <a:r>
                  <a:rPr lang="en-US" dirty="0" smtClean="0"/>
                  <a:t>In matrix notation, this means: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Corbe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hich means: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1905000"/>
              </a:xfrm>
              <a:blipFill rotWithShape="1">
                <a:blip r:embed="rId3"/>
                <a:stretch>
                  <a:fillRect l="-741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Translate</a:t>
            </a:r>
            <a:endParaRPr lang="en-US" dirty="0"/>
          </a:p>
        </p:txBody>
      </p:sp>
      <p:grpSp>
        <p:nvGrpSpPr>
          <p:cNvPr id="4" name="Group 2109"/>
          <p:cNvGrpSpPr>
            <a:grpSpLocks/>
          </p:cNvGrpSpPr>
          <p:nvPr/>
        </p:nvGrpSpPr>
        <p:grpSpPr bwMode="auto">
          <a:xfrm>
            <a:off x="4149931" y="3534352"/>
            <a:ext cx="4876800" cy="2546350"/>
            <a:chOff x="432" y="3340"/>
            <a:chExt cx="3072" cy="1604"/>
          </a:xfrm>
        </p:grpSpPr>
        <p:grpSp>
          <p:nvGrpSpPr>
            <p:cNvPr id="5" name="Group 2108"/>
            <p:cNvGrpSpPr>
              <a:grpSpLocks/>
            </p:cNvGrpSpPr>
            <p:nvPr/>
          </p:nvGrpSpPr>
          <p:grpSpPr bwMode="auto">
            <a:xfrm>
              <a:off x="432" y="3340"/>
              <a:ext cx="3072" cy="1604"/>
              <a:chOff x="432" y="3340"/>
              <a:chExt cx="3072" cy="1604"/>
            </a:xfrm>
          </p:grpSpPr>
          <p:sp>
            <p:nvSpPr>
              <p:cNvPr id="16" name="Text Box 2057"/>
              <p:cNvSpPr txBox="1">
                <a:spLocks noChangeArrowheads="1"/>
              </p:cNvSpPr>
              <p:nvPr/>
            </p:nvSpPr>
            <p:spPr bwMode="gray">
              <a:xfrm>
                <a:off x="432" y="3984"/>
                <a:ext cx="490" cy="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dx = 2</a:t>
                </a:r>
              </a:p>
              <a:p>
                <a:pPr eaLnBrk="1" hangingPunct="1"/>
                <a:r>
                  <a:rPr lang="en-US" sz="1600"/>
                  <a:t>dy = 3</a:t>
                </a:r>
              </a:p>
            </p:txBody>
          </p:sp>
          <p:grpSp>
            <p:nvGrpSpPr>
              <p:cNvPr id="17" name="Group 2097"/>
              <p:cNvGrpSpPr>
                <a:grpSpLocks/>
              </p:cNvGrpSpPr>
              <p:nvPr/>
            </p:nvGrpSpPr>
            <p:grpSpPr bwMode="auto">
              <a:xfrm>
                <a:off x="912" y="3340"/>
                <a:ext cx="2592" cy="1604"/>
                <a:chOff x="960" y="3216"/>
                <a:chExt cx="2592" cy="1604"/>
              </a:xfrm>
            </p:grpSpPr>
            <p:sp>
              <p:nvSpPr>
                <p:cNvPr id="18" name="Text Box 2058"/>
                <p:cNvSpPr txBox="1">
                  <a:spLocks noChangeArrowheads="1"/>
                </p:cNvSpPr>
                <p:nvPr/>
              </p:nvSpPr>
              <p:spPr bwMode="gray">
                <a:xfrm>
                  <a:off x="960" y="3216"/>
                  <a:ext cx="192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600"/>
                    <a:t>Y</a:t>
                  </a:r>
                </a:p>
              </p:txBody>
            </p:sp>
            <p:sp>
              <p:nvSpPr>
                <p:cNvPr id="19" name="Text Box 2059"/>
                <p:cNvSpPr txBox="1">
                  <a:spLocks noChangeArrowheads="1"/>
                </p:cNvSpPr>
                <p:nvPr/>
              </p:nvSpPr>
              <p:spPr bwMode="gray">
                <a:xfrm>
                  <a:off x="3360" y="4608"/>
                  <a:ext cx="192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600"/>
                    <a:t>X</a:t>
                  </a:r>
                </a:p>
              </p:txBody>
            </p:sp>
            <p:grpSp>
              <p:nvGrpSpPr>
                <p:cNvPr id="20" name="Group 2060"/>
                <p:cNvGrpSpPr>
                  <a:grpSpLocks/>
                </p:cNvGrpSpPr>
                <p:nvPr/>
              </p:nvGrpSpPr>
              <p:grpSpPr bwMode="auto">
                <a:xfrm>
                  <a:off x="1104" y="3264"/>
                  <a:ext cx="2304" cy="1498"/>
                  <a:chOff x="768" y="2784"/>
                  <a:chExt cx="2304" cy="1498"/>
                </a:xfrm>
              </p:grpSpPr>
              <p:grpSp>
                <p:nvGrpSpPr>
                  <p:cNvPr id="21" name="Group 2061"/>
                  <p:cNvGrpSpPr>
                    <a:grpSpLocks/>
                  </p:cNvGrpSpPr>
                  <p:nvPr/>
                </p:nvGrpSpPr>
                <p:grpSpPr bwMode="auto">
                  <a:xfrm>
                    <a:off x="912" y="2784"/>
                    <a:ext cx="2160" cy="1344"/>
                    <a:chOff x="768" y="2832"/>
                    <a:chExt cx="2160" cy="1344"/>
                  </a:xfrm>
                </p:grpSpPr>
                <p:sp>
                  <p:nvSpPr>
                    <p:cNvPr id="39" name="Line 2062"/>
                    <p:cNvSpPr>
                      <a:spLocks noChangeShapeType="1"/>
                    </p:cNvSpPr>
                    <p:nvPr/>
                  </p:nvSpPr>
                  <p:spPr bwMode="gray">
                    <a:xfrm flipV="1">
                      <a:off x="816" y="2832"/>
                      <a:ext cx="0" cy="12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2063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864" y="4128"/>
                      <a:ext cx="20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2064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1008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2065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1200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2066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1584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2067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1392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2068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1776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2069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1968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207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160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2071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352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2072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544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2073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736" y="408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2074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768" y="3936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Line 2075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768" y="3744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Line 2076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768" y="3552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2077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768" y="3360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Line 2078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768" y="3168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Line 2079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768" y="2976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2" name="Text Box 2080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864" y="4032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0</a:t>
                    </a:r>
                  </a:p>
                </p:txBody>
              </p:sp>
              <p:sp>
                <p:nvSpPr>
                  <p:cNvPr id="23" name="Text Box 2081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1056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1</a:t>
                    </a:r>
                  </a:p>
                </p:txBody>
              </p:sp>
              <p:sp>
                <p:nvSpPr>
                  <p:cNvPr id="24" name="Text Box 208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768" y="3792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1</a:t>
                    </a:r>
                  </a:p>
                </p:txBody>
              </p:sp>
              <p:sp>
                <p:nvSpPr>
                  <p:cNvPr id="25" name="Text Box 2083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1248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2</a:t>
                    </a:r>
                  </a:p>
                </p:txBody>
              </p:sp>
              <p:sp>
                <p:nvSpPr>
                  <p:cNvPr id="26" name="Text Box 208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768" y="3600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2</a:t>
                    </a:r>
                  </a:p>
                </p:txBody>
              </p:sp>
              <p:sp>
                <p:nvSpPr>
                  <p:cNvPr id="27" name="Text Box 2085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1440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3</a:t>
                    </a:r>
                  </a:p>
                </p:txBody>
              </p:sp>
              <p:sp>
                <p:nvSpPr>
                  <p:cNvPr id="28" name="Text Box 2086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1632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4</a:t>
                    </a:r>
                  </a:p>
                </p:txBody>
              </p:sp>
              <p:sp>
                <p:nvSpPr>
                  <p:cNvPr id="29" name="Text Box 2087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1824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5</a:t>
                    </a:r>
                  </a:p>
                </p:txBody>
              </p:sp>
              <p:sp>
                <p:nvSpPr>
                  <p:cNvPr id="30" name="Text Box 2088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016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6</a:t>
                    </a:r>
                  </a:p>
                </p:txBody>
              </p:sp>
              <p:sp>
                <p:nvSpPr>
                  <p:cNvPr id="31" name="Text Box 2089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208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7</a:t>
                    </a:r>
                  </a:p>
                </p:txBody>
              </p:sp>
              <p:sp>
                <p:nvSpPr>
                  <p:cNvPr id="32" name="Text Box 2090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400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8</a:t>
                    </a:r>
                  </a:p>
                </p:txBody>
              </p:sp>
              <p:sp>
                <p:nvSpPr>
                  <p:cNvPr id="33" name="Text Box 2091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592" y="412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9</a:t>
                    </a:r>
                  </a:p>
                </p:txBody>
              </p:sp>
              <p:sp>
                <p:nvSpPr>
                  <p:cNvPr id="34" name="Text Box 209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784" y="4128"/>
                    <a:ext cx="21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10</a:t>
                    </a:r>
                  </a:p>
                </p:txBody>
              </p:sp>
              <p:sp>
                <p:nvSpPr>
                  <p:cNvPr id="35" name="Text Box 2093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768" y="3408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3</a:t>
                    </a:r>
                  </a:p>
                </p:txBody>
              </p:sp>
              <p:sp>
                <p:nvSpPr>
                  <p:cNvPr id="36" name="Text Box 209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768" y="3216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4</a:t>
                    </a:r>
                  </a:p>
                </p:txBody>
              </p:sp>
              <p:sp>
                <p:nvSpPr>
                  <p:cNvPr id="37" name="Text Box 2095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768" y="3024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5</a:t>
                    </a:r>
                  </a:p>
                </p:txBody>
              </p:sp>
              <p:sp>
                <p:nvSpPr>
                  <p:cNvPr id="38" name="Text Box 2096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768" y="2832"/>
                    <a:ext cx="17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000"/>
                      <a:t> 6</a:t>
                    </a:r>
                  </a:p>
                </p:txBody>
              </p:sp>
            </p:grpSp>
          </p:grpSp>
        </p:grpSp>
        <p:sp>
          <p:nvSpPr>
            <p:cNvPr id="6" name="Line 2105"/>
            <p:cNvSpPr>
              <a:spLocks noChangeShapeType="1"/>
            </p:cNvSpPr>
            <p:nvPr/>
          </p:nvSpPr>
          <p:spPr bwMode="auto">
            <a:xfrm flipV="1">
              <a:off x="1296" y="3936"/>
              <a:ext cx="72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2100"/>
            <p:cNvGrpSpPr>
              <a:grpSpLocks/>
            </p:cNvGrpSpPr>
            <p:nvPr/>
          </p:nvGrpSpPr>
          <p:grpSpPr bwMode="auto">
            <a:xfrm>
              <a:off x="1632" y="3936"/>
              <a:ext cx="288" cy="576"/>
              <a:chOff x="1632" y="3936"/>
              <a:chExt cx="288" cy="576"/>
            </a:xfrm>
          </p:grpSpPr>
          <p:sp>
            <p:nvSpPr>
              <p:cNvPr id="14" name="Rectangle 2098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2099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01"/>
            <p:cNvGrpSpPr>
              <a:grpSpLocks/>
            </p:cNvGrpSpPr>
            <p:nvPr/>
          </p:nvGrpSpPr>
          <p:grpSpPr bwMode="auto">
            <a:xfrm>
              <a:off x="2016" y="3360"/>
              <a:ext cx="288" cy="576"/>
              <a:chOff x="1632" y="3936"/>
              <a:chExt cx="288" cy="576"/>
            </a:xfrm>
          </p:grpSpPr>
          <p:sp>
            <p:nvSpPr>
              <p:cNvPr id="12" name="Rectangle 2102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2103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2104"/>
            <p:cNvSpPr>
              <a:spLocks noChangeShapeType="1"/>
            </p:cNvSpPr>
            <p:nvPr/>
          </p:nvSpPr>
          <p:spPr bwMode="auto">
            <a:xfrm flipV="1">
              <a:off x="1296" y="45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" name="Object 2106"/>
            <p:cNvGraphicFramePr>
              <a:graphicFrameLocks noChangeAspect="1"/>
            </p:cNvGraphicFramePr>
            <p:nvPr/>
          </p:nvGraphicFramePr>
          <p:xfrm>
            <a:off x="1952" y="4320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4" imgW="253800" imgH="457200" progId="Equation.3">
                    <p:embed/>
                  </p:oleObj>
                </mc:Choice>
                <mc:Fallback>
                  <p:oleObj name="Equation" r:id="rId4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4320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107"/>
            <p:cNvGraphicFramePr>
              <a:graphicFrameLocks noChangeAspect="1"/>
            </p:cNvGraphicFramePr>
            <p:nvPr/>
          </p:nvGraphicFramePr>
          <p:xfrm>
            <a:off x="1824" y="3600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6" imgW="253800" imgH="457200" progId="Equation.3">
                    <p:embed/>
                  </p:oleObj>
                </mc:Choice>
                <mc:Fallback>
                  <p:oleObj name="Equation" r:id="rId6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600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Content Placeholder 1"/>
          <p:cNvSpPr txBox="1">
            <a:spLocks/>
          </p:cNvSpPr>
          <p:nvPr/>
        </p:nvSpPr>
        <p:spPr>
          <a:xfrm>
            <a:off x="609600" y="3566101"/>
            <a:ext cx="4302331" cy="2422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Translation:</a:t>
            </a:r>
          </a:p>
          <a:p>
            <a:pPr lvl="1"/>
            <a:r>
              <a:rPr lang="en-US" dirty="0" smtClean="0"/>
              <a:t>Preserves lengths (isometric)</a:t>
            </a:r>
          </a:p>
          <a:p>
            <a:pPr lvl="1"/>
            <a:r>
              <a:rPr lang="en-US" dirty="0" smtClean="0"/>
              <a:t>Preserves angles (conformal)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Exercise: consider linear transformations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In matrix form: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Can translation be expressed as a linear transformation?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Think back to the previous translation example…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2160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447800"/>
                <a:ext cx="5247975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Cambria Math"/>
                  </a:rPr>
                  <a:t>Consider the example on the right:</a:t>
                </a:r>
              </a:p>
              <a:p>
                <a:pPr lvl="1"/>
                <a:r>
                  <a:rPr lang="en-US" dirty="0" smtClean="0">
                    <a:latin typeface="Cambria Math"/>
                  </a:rPr>
                  <a:t>Moving a point from (2,3) to (7,6)</a:t>
                </a:r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implies a translation of (5,3)</a:t>
                </a:r>
              </a:p>
              <a:p>
                <a:r>
                  <a:rPr lang="en-US" dirty="0" smtClean="0"/>
                  <a:t>In matrix form: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Or: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447800"/>
                <a:ext cx="5247975" cy="4800600"/>
              </a:xfrm>
              <a:blipFill rotWithShape="1">
                <a:blip r:embed="rId2"/>
                <a:stretch>
                  <a:fillRect l="-1047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417212" y="3037415"/>
            <a:ext cx="3124200" cy="1927225"/>
            <a:chOff x="1200" y="1488"/>
            <a:chExt cx="1968" cy="1214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323" y="1598"/>
              <a:ext cx="1661" cy="1104"/>
              <a:chOff x="960" y="3216"/>
              <a:chExt cx="2593" cy="1723"/>
            </a:xfrm>
          </p:grpSpPr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gray">
              <a:xfrm>
                <a:off x="960" y="3216"/>
                <a:ext cx="192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Y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gray">
              <a:xfrm>
                <a:off x="3361" y="4608"/>
                <a:ext cx="192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/>
                  <a:t>X</a:t>
                </a:r>
              </a:p>
            </p:txBody>
          </p:sp>
          <p:grpSp>
            <p:nvGrpSpPr>
              <p:cNvPr id="30" name="Group 14"/>
              <p:cNvGrpSpPr>
                <a:grpSpLocks/>
              </p:cNvGrpSpPr>
              <p:nvPr/>
            </p:nvGrpSpPr>
            <p:grpSpPr bwMode="auto">
              <a:xfrm>
                <a:off x="1100" y="3264"/>
                <a:ext cx="2358" cy="1584"/>
                <a:chOff x="764" y="2784"/>
                <a:chExt cx="2358" cy="1584"/>
              </a:xfrm>
            </p:grpSpPr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49" name="Line 16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17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18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19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20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21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22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9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0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1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2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3" name="Line 30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4" name="Line 31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" name="Line 32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" name="Line 33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" name="Text Box 34"/>
                <p:cNvSpPr txBox="1">
                  <a:spLocks noChangeArrowheads="1"/>
                </p:cNvSpPr>
                <p:nvPr/>
              </p:nvSpPr>
              <p:spPr bwMode="gray">
                <a:xfrm>
                  <a:off x="861" y="4032"/>
                  <a:ext cx="275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33" name="Text Box 35"/>
                <p:cNvSpPr txBox="1">
                  <a:spLocks noChangeArrowheads="1"/>
                </p:cNvSpPr>
                <p:nvPr/>
              </p:nvSpPr>
              <p:spPr bwMode="gray">
                <a:xfrm>
                  <a:off x="1053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34" name="Text Box 36"/>
                <p:cNvSpPr txBox="1">
                  <a:spLocks noChangeArrowheads="1"/>
                </p:cNvSpPr>
                <p:nvPr/>
              </p:nvSpPr>
              <p:spPr bwMode="gray">
                <a:xfrm>
                  <a:off x="766" y="3792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35" name="Text Box 37"/>
                <p:cNvSpPr txBox="1">
                  <a:spLocks noChangeArrowheads="1"/>
                </p:cNvSpPr>
                <p:nvPr/>
              </p:nvSpPr>
              <p:spPr bwMode="gray">
                <a:xfrm>
                  <a:off x="1245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36" name="Text Box 38"/>
                <p:cNvSpPr txBox="1">
                  <a:spLocks noChangeArrowheads="1"/>
                </p:cNvSpPr>
                <p:nvPr/>
              </p:nvSpPr>
              <p:spPr bwMode="gray">
                <a:xfrm>
                  <a:off x="766" y="3600"/>
                  <a:ext cx="275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37" name="Text Box 39"/>
                <p:cNvSpPr txBox="1">
                  <a:spLocks noChangeArrowheads="1"/>
                </p:cNvSpPr>
                <p:nvPr/>
              </p:nvSpPr>
              <p:spPr bwMode="gray">
                <a:xfrm>
                  <a:off x="1437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38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1629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9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1821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40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2013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41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2205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42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2397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43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2589" y="4128"/>
                  <a:ext cx="275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44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2784" y="4128"/>
                  <a:ext cx="33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45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766" y="3408"/>
                  <a:ext cx="275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46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766" y="3216"/>
                  <a:ext cx="275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47" name="Text Box 49"/>
                <p:cNvSpPr txBox="1">
                  <a:spLocks noChangeArrowheads="1"/>
                </p:cNvSpPr>
                <p:nvPr/>
              </p:nvSpPr>
              <p:spPr bwMode="gray">
                <a:xfrm>
                  <a:off x="766" y="3024"/>
                  <a:ext cx="275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48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764" y="2832"/>
                  <a:ext cx="275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00"/>
                    <a:t> 6</a:t>
                  </a:r>
                </a:p>
              </p:txBody>
            </p:sp>
          </p:grpSp>
        </p:grpSp>
        <p:sp>
          <p:nvSpPr>
            <p:cNvPr id="6" name="Text Box 51"/>
            <p:cNvSpPr txBox="1">
              <a:spLocks noChangeArrowheads="1"/>
            </p:cNvSpPr>
            <p:nvPr/>
          </p:nvSpPr>
          <p:spPr bwMode="gray">
            <a:xfrm>
              <a:off x="1200" y="1488"/>
              <a:ext cx="2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000"/>
                <a:t> </a:t>
              </a:r>
              <a:r>
                <a:rPr lang="en-US" sz="1600">
                  <a:latin typeface="Monotype Corsiva" pitchFamily="66" charset="0"/>
                </a:rPr>
                <a:t>R </a:t>
              </a:r>
              <a:r>
                <a:rPr lang="en-US" sz="1600" baseline="30000"/>
                <a:t>2</a:t>
              </a:r>
              <a:endParaRPr lang="en-US" sz="1600"/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1631" y="1888"/>
              <a:ext cx="257" cy="338"/>
              <a:chOff x="396" y="1008"/>
              <a:chExt cx="402" cy="528"/>
            </a:xfrm>
          </p:grpSpPr>
          <p:grpSp>
            <p:nvGrpSpPr>
              <p:cNvPr id="20" name="Group 53"/>
              <p:cNvGrpSpPr>
                <a:grpSpLocks/>
              </p:cNvGrpSpPr>
              <p:nvPr/>
            </p:nvGrpSpPr>
            <p:grpSpPr bwMode="auto">
              <a:xfrm>
                <a:off x="396" y="1008"/>
                <a:ext cx="402" cy="528"/>
                <a:chOff x="1728" y="2784"/>
                <a:chExt cx="480" cy="528"/>
              </a:xfrm>
            </p:grpSpPr>
            <p:sp>
              <p:nvSpPr>
                <p:cNvPr id="22" name="Line 54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55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72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196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59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1" name="Oval 60"/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2246" y="1519"/>
              <a:ext cx="257" cy="338"/>
              <a:chOff x="396" y="1008"/>
              <a:chExt cx="402" cy="528"/>
            </a:xfrm>
          </p:grpSpPr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396" y="1008"/>
                <a:ext cx="402" cy="528"/>
                <a:chOff x="1728" y="2784"/>
                <a:chExt cx="480" cy="528"/>
              </a:xfrm>
            </p:grpSpPr>
            <p:sp>
              <p:nvSpPr>
                <p:cNvPr id="14" name="Line 63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" name="Line 64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" name="Line 65"/>
                <p:cNvSpPr>
                  <a:spLocks noChangeShapeType="1"/>
                </p:cNvSpPr>
                <p:nvPr/>
              </p:nvSpPr>
              <p:spPr bwMode="auto">
                <a:xfrm>
                  <a:off x="2208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72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1968" y="278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" name="Line 68"/>
                <p:cNvSpPr>
                  <a:spLocks noChangeShapeType="1"/>
                </p:cNvSpPr>
                <p:nvPr/>
              </p:nvSpPr>
              <p:spPr bwMode="auto">
                <a:xfrm>
                  <a:off x="1728" y="302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3" name="Oval 69"/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70"/>
            <p:cNvSpPr txBox="1">
              <a:spLocks noChangeArrowheads="1"/>
            </p:cNvSpPr>
            <p:nvPr/>
          </p:nvSpPr>
          <p:spPr bwMode="gray">
            <a:xfrm>
              <a:off x="1907" y="2042"/>
              <a:ext cx="76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here = (2, 3)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gray">
            <a:xfrm>
              <a:off x="1323" y="159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Y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gray">
            <a:xfrm>
              <a:off x="2553" y="1550"/>
              <a:ext cx="615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/>
                <a:t>there = (7, 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1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rewrite this: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Now can you write this in matrix form in the form 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′=</m:t>
                    </m:r>
                    <m:r>
                      <a:rPr lang="en-US" b="0" i="1" smtClean="0">
                        <a:latin typeface="Cambria Math"/>
                      </a:rPr>
                      <m:t>𝑇𝑣</m:t>
                    </m:r>
                  </m:oMath>
                </a14:m>
                <a:r>
                  <a:rPr lang="en-US" dirty="0" smtClean="0"/>
                  <a:t> using the variables: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Intuitively, what we want to write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But this doesn’t work because the dimensions don’t line up right! </a:t>
                </a:r>
              </a:p>
              <a:p>
                <a:pPr lvl="1"/>
                <a:r>
                  <a:rPr lang="en-US" dirty="0" smtClean="0"/>
                  <a:t>That is, the matrix is 2x3, and the vector is 2x1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But what if…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3D Coordinate System</a:t>
            </a:r>
          </a:p>
          <a:p>
            <a:r>
              <a:rPr lang="en-US" dirty="0" smtClean="0"/>
              <a:t>Vectors and Points in 3D space</a:t>
            </a:r>
          </a:p>
          <a:p>
            <a:r>
              <a:rPr lang="en-US" dirty="0" smtClean="0"/>
              <a:t>Dot and Cross products</a:t>
            </a:r>
          </a:p>
          <a:p>
            <a:endParaRPr lang="en-US" dirty="0"/>
          </a:p>
          <a:p>
            <a:r>
              <a:rPr lang="en-US" dirty="0" smtClean="0"/>
              <a:t>Matrix notation and manipulation with other matrices, 3D vectors, and 3D points</a:t>
            </a:r>
          </a:p>
          <a:p>
            <a:r>
              <a:rPr lang="en-US" dirty="0" smtClean="0"/>
              <a:t>Homogeneous coordinates (x, y, z, </a:t>
            </a:r>
            <a:r>
              <a:rPr lang="en-US" b="1" dirty="0" smtClean="0"/>
              <a:t>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Associativity prosperity of matrix multiplication (But NOT communicative property!!)</a:t>
            </a:r>
          </a:p>
          <a:p>
            <a:pPr lvl="1"/>
            <a:r>
              <a:rPr lang="en-US" dirty="0"/>
              <a:t>Associative =&gt; (5 + 2) + 1 = 5 + (2 + 1)</a:t>
            </a:r>
          </a:p>
          <a:p>
            <a:pPr lvl="1"/>
            <a:r>
              <a:rPr lang="en-US" dirty="0"/>
              <a:t>Commutative =&gt; 5 +2 + 1 = 1 + 2 + 5 </a:t>
            </a:r>
          </a:p>
          <a:p>
            <a:r>
              <a:rPr lang="en-US" dirty="0" smtClean="0"/>
              <a:t>Matrix transpose and inverse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Intuitively, what we want to write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But this doesn’t work because the dimensions don’t line up right! </a:t>
                </a:r>
              </a:p>
              <a:p>
                <a:pPr lvl="1"/>
                <a:r>
                  <a:rPr lang="en-US" dirty="0" smtClean="0"/>
                  <a:t>That is, the matrix is 2x3, and the vector is 2x1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But what if…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This is huge!  Because now we can string together Scaling, Rotation, and Translation</a:t>
                </a:r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Recall, we had:</a:t>
                </a:r>
              </a:p>
              <a:p>
                <a:pPr lvl="1"/>
                <a:r>
                  <a:rPr lang="en-US" dirty="0"/>
                  <a:t>For Scaling, we have: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rotation, we have: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Now we add:</a:t>
                </a:r>
              </a:p>
              <a:p>
                <a:pPr lvl="1"/>
                <a:r>
                  <a:rPr lang="en-US" dirty="0" smtClean="0"/>
                  <a:t>For translation, we have: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Except that the Translation matrix is slightly bigger…</a:t>
                </a:r>
              </a:p>
              <a:p>
                <a:pPr lvl="1"/>
                <a:r>
                  <a:rPr lang="en-US" dirty="0" smtClean="0"/>
                  <a:t>What can we do?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Matrix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 Scaling, we have: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𝑆𝑣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Rotation, we have: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dirty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dirty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pPr lvl="2"/>
                <a:endParaRPr lang="en-US" dirty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r>
                  <a:rPr lang="en-US" dirty="0" smtClean="0"/>
                  <a:t>For Translation, we have: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ea typeface="Bitstream Vera Sans" pitchFamily="2"/>
                  <a:cs typeface="Bitstream Vera Sans" pitchFamily="2"/>
                </a:endParaRPr>
              </a:p>
              <a:p>
                <a:pPr lvl="1"/>
                <a:endParaRPr lang="en-US" dirty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just happened to creating the Translation matrix?  </a:t>
            </a:r>
          </a:p>
          <a:p>
            <a:pPr lvl="1"/>
            <a:r>
              <a:rPr lang="en-US" dirty="0" smtClean="0"/>
              <a:t>What does it mean to add the extra 1?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Homogeneous Coordinates: add an additional dimension, the w-axis, and an extra coordinate, the w-component</a:t>
            </a:r>
          </a:p>
          <a:p>
            <a:pPr lvl="1"/>
            <a:r>
              <a:rPr lang="en-US" dirty="0" smtClean="0"/>
              <a:t>Thus 2D-&gt;3D (effectively the hyperspace for embedding 2D space)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Uh, What Was That Again?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Allows expression of all three 2D transforms as 3x3 matrices (Scaling, Rotation, Translation)</a:t>
                </a:r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We start with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on the x-y plane, and apply a mapping to bring it to the w-plane in hyperspace: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𝑤𝑦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pPr lvl="4"/>
                <a:endParaRPr lang="en-US" dirty="0" smtClean="0"/>
              </a:p>
              <a:p>
                <a:r>
                  <a:rPr lang="en-US" dirty="0" smtClean="0"/>
                  <a:t>The resulting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coordinates in our new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 are different from the original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in that: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𝑤𝑥</m:t>
                    </m:r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𝑤𝑦</m:t>
                    </m:r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we have this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, we can apply a homogenized version of our translation matrices to it to get a new point in hyperspace</a:t>
                </a:r>
              </a:p>
              <a:p>
                <a:endParaRPr lang="en-US" dirty="0"/>
              </a:p>
              <a:p>
                <a:r>
                  <a:rPr lang="en-US" dirty="0" smtClean="0"/>
                  <a:t>Finally, we want to obtain the resulting point in 2D-space again, so we perform a reverse mapping to convert from hyperspace back to 2D space: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1905000"/>
              </a:xfrm>
            </p:spPr>
            <p:txBody>
              <a:bodyPr/>
              <a:lstStyle/>
              <a:p>
                <a:r>
                  <a:rPr lang="en-US" dirty="0" smtClean="0"/>
                  <a:t>It’s obvious that for our purposes, it’s easiest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intersection of the line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 with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plane: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1905000"/>
              </a:xfrm>
              <a:blipFill rotWithShape="1">
                <a:blip r:embed="rId2"/>
                <a:stretch>
                  <a:fillRect l="-741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Coordinates</a:t>
            </a:r>
          </a:p>
        </p:txBody>
      </p:sp>
      <p:pic>
        <p:nvPicPr>
          <p:cNvPr id="4" name="Picture 2" descr="C:\Users\Roger\Downloads\pict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581400" cy="25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609600" y="3680922"/>
                <a:ext cx="4343400" cy="2491278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To reiterate, the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now represented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we represent our vertex on the </a:t>
                </a:r>
                <a:r>
                  <a:rPr lang="en-US" dirty="0" err="1" smtClean="0"/>
                  <a:t>hyperplane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80922"/>
                <a:ext cx="4343400" cy="2491278"/>
              </a:xfrm>
              <a:prstGeom prst="rect">
                <a:avLst/>
              </a:prstGeom>
              <a:blipFill rotWithShape="1">
                <a:blip r:embed="rId4"/>
                <a:stretch>
                  <a:fillRect l="-1122" t="-5379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 algn="ctr">
              <a:buNone/>
            </a:pPr>
            <a:r>
              <a:rPr lang="en-US" smtClean="0"/>
              <a:t>Questions?</a:t>
            </a:r>
          </a:p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Question, we just said that we can represent a vertex 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in our homogeneous coordinate system.</a:t>
                </a:r>
              </a:p>
              <a:p>
                <a:endParaRPr lang="en-US" dirty="0"/>
              </a:p>
              <a:p>
                <a:r>
                  <a:rPr lang="en-US" dirty="0" smtClean="0"/>
                  <a:t>How do we represent a vector?</a:t>
                </a:r>
              </a:p>
              <a:p>
                <a:pPr lvl="1"/>
                <a:r>
                  <a:rPr lang="en-US" dirty="0" smtClean="0"/>
                  <a:t>The same?</a:t>
                </a:r>
              </a:p>
              <a:p>
                <a:pPr lvl="1"/>
                <a:r>
                  <a:rPr lang="en-US" dirty="0" smtClean="0"/>
                  <a:t>Or different?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vs.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it turns out, we represent vectors differently…</a:t>
                </a:r>
              </a:p>
              <a:p>
                <a:pPr lvl="1"/>
                <a:r>
                  <a:rPr lang="en-US" dirty="0" smtClean="0"/>
                  <a:t>For a point, we say: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a vector, we say: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Why do you think that’s the case?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vs.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we have some matrix, like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and we want to know what it’ll do to a 2D point.</a:t>
                </a:r>
              </a:p>
              <a:p>
                <a:pPr lvl="3"/>
                <a:endParaRPr lang="en-US" dirty="0"/>
              </a:p>
              <a:p>
                <a:r>
                  <a:rPr lang="en-US" dirty="0" smtClean="0"/>
                  <a:t>First, we multiply this matrix by two unit basis vectors, the x-axis and the y-axis: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Notice the results are the two columns of the matrix…</a:t>
                </a:r>
              </a:p>
              <a:p>
                <a:r>
                  <a:rPr lang="en-US" dirty="0" smtClean="0"/>
                  <a:t>So let’s visualize how the x and y axes have been transformed using our matrix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Explained (Visually)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 Scaling, we have: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𝑆𝑣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Rotation, we have: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dirty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dirty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pPr lvl="2"/>
                <a:endParaRPr lang="en-US" dirty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r>
                  <a:rPr lang="en-US" dirty="0" smtClean="0"/>
                  <a:t>For Translation, we have: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ea typeface="Bitstream Vera Sans" pitchFamily="2"/>
                  <a:cs typeface="Bitstream Vera Sans" pitchFamily="2"/>
                </a:endParaRPr>
              </a:p>
              <a:p>
                <a:pPr lvl="1"/>
                <a:endParaRPr lang="en-US" dirty="0">
                  <a:latin typeface="Corbel" pitchFamily="34" charset="0"/>
                  <a:ea typeface="Bitstream Vera Sans" pitchFamily="2"/>
                  <a:cs typeface="Bitstream Vera Sans" pitchFamily="2"/>
                </a:endParaRP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values of x’, y’ and w’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did we just find out?</a:t>
            </a:r>
          </a:p>
          <a:p>
            <a:endParaRPr lang="en-US" dirty="0"/>
          </a:p>
          <a:p>
            <a:r>
              <a:rPr lang="en-US" dirty="0" smtClean="0"/>
              <a:t>That a vector can be </a:t>
            </a:r>
          </a:p>
          <a:p>
            <a:pPr lvl="1"/>
            <a:r>
              <a:rPr lang="en-US" dirty="0" smtClean="0"/>
              <a:t>Scaled</a:t>
            </a:r>
          </a:p>
          <a:p>
            <a:pPr lvl="1"/>
            <a:r>
              <a:rPr lang="en-US" dirty="0" smtClean="0"/>
              <a:t>Rotated</a:t>
            </a:r>
          </a:p>
          <a:p>
            <a:pPr lvl="1"/>
            <a:endParaRPr lang="en-US" dirty="0"/>
          </a:p>
          <a:p>
            <a:r>
              <a:rPr lang="en-US" dirty="0" smtClean="0"/>
              <a:t>But NOT</a:t>
            </a:r>
          </a:p>
          <a:p>
            <a:pPr lvl="1"/>
            <a:r>
              <a:rPr lang="en-US" dirty="0" smtClean="0"/>
              <a:t>Translated…</a:t>
            </a:r>
          </a:p>
          <a:p>
            <a:pPr lvl="1"/>
            <a:endParaRPr lang="en-US" dirty="0"/>
          </a:p>
          <a:p>
            <a:r>
              <a:rPr lang="en-US" dirty="0" smtClean="0"/>
              <a:t>Which fits our original definition of a vector!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 algn="ctr">
              <a:buNone/>
            </a:pPr>
            <a:r>
              <a:rPr lang="en-US" smtClean="0"/>
              <a:t>Questions?</a:t>
            </a:r>
          </a:p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…………..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glutInitWindowSize</a:t>
            </a:r>
            <a:r>
              <a:rPr lang="en-US" dirty="0" smtClean="0"/>
              <a:t>(500, 500);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glutInitWindowPosition</a:t>
            </a:r>
            <a:r>
              <a:rPr lang="en-US" dirty="0" smtClean="0"/>
              <a:t>(200, 200);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glutCreateWindow</a:t>
            </a:r>
            <a:r>
              <a:rPr lang="en-US" dirty="0" smtClean="0"/>
              <a:t>("Coordinates");</a:t>
            </a:r>
          </a:p>
          <a:p>
            <a:pPr>
              <a:buNone/>
            </a:pPr>
            <a:r>
              <a:rPr lang="en-US" dirty="0" smtClean="0"/>
              <a:t>	……………</a:t>
            </a:r>
          </a:p>
          <a:p>
            <a:pPr>
              <a:buNone/>
            </a:pPr>
            <a:r>
              <a:rPr lang="en-US" dirty="0" smtClean="0"/>
              <a:t>/* create a callback routine for (re-)display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glutDisplayFunc</a:t>
            </a:r>
            <a:r>
              <a:rPr lang="en-US" dirty="0" smtClean="0"/>
              <a:t>(display);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void display()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/* clear the screen*/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glClear</a:t>
            </a:r>
            <a:r>
              <a:rPr lang="en-US" dirty="0" smtClean="0"/>
              <a:t>(GL_COLOR_BUFFER_BIT);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glMatrixMode</a:t>
            </a:r>
            <a:r>
              <a:rPr lang="en-US" dirty="0" smtClean="0"/>
              <a:t>(GL_MODELVIEW);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glLoadIdentity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glColor3f(1, .5, .5);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drawAxes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drawAxes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glBegin</a:t>
            </a:r>
            <a:r>
              <a:rPr lang="en-US" dirty="0" smtClean="0"/>
              <a:t>(GL_LINES);</a:t>
            </a:r>
          </a:p>
          <a:p>
            <a:pPr>
              <a:buNone/>
            </a:pPr>
            <a:r>
              <a:rPr lang="en-US" dirty="0" smtClean="0"/>
              <a:t>		glVertex2f(0, -.2);</a:t>
            </a:r>
          </a:p>
          <a:p>
            <a:pPr>
              <a:buNone/>
            </a:pPr>
            <a:r>
              <a:rPr lang="en-US" dirty="0" smtClean="0"/>
              <a:t>		glVertex2f(0, .2);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glEnd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glBegin</a:t>
            </a:r>
            <a:r>
              <a:rPr lang="en-US" dirty="0" smtClean="0"/>
              <a:t>(GL_LINES);</a:t>
            </a:r>
          </a:p>
          <a:p>
            <a:pPr>
              <a:buNone/>
            </a:pPr>
            <a:r>
              <a:rPr lang="en-US" dirty="0" smtClean="0"/>
              <a:t>		glVertex2f(-.2, 0);</a:t>
            </a:r>
          </a:p>
          <a:p>
            <a:pPr>
              <a:buNone/>
            </a:pPr>
            <a:r>
              <a:rPr lang="en-US" dirty="0" smtClean="0"/>
              <a:t>		glVertex2f(.2, 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371600"/>
            <a:ext cx="4895850" cy="510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 want to move my local coordinate system to (.2, .2)</a:t>
            </a:r>
          </a:p>
          <a:p>
            <a:r>
              <a:rPr lang="en-US" dirty="0" smtClean="0"/>
              <a:t>What do I do?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glTranslatef</a:t>
            </a:r>
            <a:r>
              <a:rPr lang="en-US" dirty="0" smtClean="0"/>
              <a:t>(.2, .2, 0);</a:t>
            </a:r>
          </a:p>
          <a:p>
            <a:pPr>
              <a:buNone/>
            </a:pPr>
            <a:r>
              <a:rPr lang="en-US" dirty="0" smtClean="0"/>
              <a:t>	glColor3f(0, 1, 1);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drawAxes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981200"/>
            <a:ext cx="438504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 want to rotate an object about the center of my new local coordinate system.</a:t>
            </a:r>
          </a:p>
          <a:p>
            <a:r>
              <a:rPr lang="en-US" dirty="0" smtClean="0"/>
              <a:t>What do I do?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glTranslatef</a:t>
            </a:r>
            <a:r>
              <a:rPr lang="en-US" dirty="0" smtClean="0"/>
              <a:t>(.35, .35, 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glRotatef</a:t>
            </a:r>
            <a:r>
              <a:rPr lang="en-US" dirty="0" smtClean="0"/>
              <a:t>(angle, 0, 0, 1);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drawAxes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86000"/>
            <a:ext cx="403789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5262"/>
            <a:ext cx="4038600" cy="421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86000"/>
            <a:ext cx="4038600" cy="421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286000"/>
            <a:ext cx="401962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I want to rotate an object about the center of my new local coordinate system.</a:t>
            </a:r>
          </a:p>
          <a:p>
            <a:r>
              <a:rPr lang="en-US" dirty="0" smtClean="0"/>
              <a:t>What do I do?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err="1" smtClean="0"/>
              <a:t>glRotatef</a:t>
            </a:r>
            <a:r>
              <a:rPr lang="en-US" dirty="0" smtClean="0"/>
              <a:t>(angle, 0, 0, 1);</a:t>
            </a:r>
          </a:p>
          <a:p>
            <a:pPr>
              <a:buNone/>
            </a:pPr>
            <a:r>
              <a:rPr lang="en-US" dirty="0" err="1" smtClean="0"/>
              <a:t>glTranslatef</a:t>
            </a:r>
            <a:r>
              <a:rPr lang="en-US" dirty="0" smtClean="0"/>
              <a:t>(.35, .35, 0);</a:t>
            </a:r>
          </a:p>
          <a:p>
            <a:pPr>
              <a:buNone/>
            </a:pPr>
            <a:r>
              <a:rPr lang="en-US" dirty="0" err="1" smtClean="0"/>
              <a:t>glRotatef</a:t>
            </a:r>
            <a:r>
              <a:rPr lang="en-US" dirty="0" smtClean="0"/>
              <a:t>(-angle, 0, 0, 1);</a:t>
            </a:r>
          </a:p>
          <a:p>
            <a:pPr>
              <a:buNone/>
            </a:pPr>
            <a:r>
              <a:rPr lang="en-US" dirty="0" err="1" smtClean="0"/>
              <a:t>drawAxes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905000"/>
            <a:ext cx="4345808" cy="45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05000"/>
            <a:ext cx="4345808" cy="45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905000"/>
            <a:ext cx="4345808" cy="45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1905000"/>
            <a:ext cx="4345808" cy="45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5400000" flipH="1" flipV="1">
            <a:off x="2705894" y="4762500"/>
            <a:ext cx="837406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81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new local coordinate system is rotated if you don’t add this in!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24200" y="3352800"/>
            <a:ext cx="28194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want to rotate yet another object around my new </a:t>
            </a:r>
            <a:r>
              <a:rPr lang="en-US" dirty="0" err="1" smtClean="0"/>
              <a:t>new</a:t>
            </a:r>
            <a:r>
              <a:rPr lang="en-US" dirty="0" smtClean="0"/>
              <a:t> local coordinate system.</a:t>
            </a:r>
          </a:p>
          <a:p>
            <a:r>
              <a:rPr lang="en-US" dirty="0" smtClean="0"/>
              <a:t>How do I do that?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glRotatef</a:t>
            </a:r>
            <a:r>
              <a:rPr lang="en-US" dirty="0" smtClean="0"/>
              <a:t>(angle/2, 0, 0, 1);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glTranslatef</a:t>
            </a:r>
            <a:r>
              <a:rPr lang="en-US" dirty="0" smtClean="0"/>
              <a:t>(.1, .1, 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Program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What if I had wanted to rotate two separate things about our send local coordinate system, do I have to do all my matrix operations again?</a:t>
            </a:r>
          </a:p>
          <a:p>
            <a:r>
              <a:rPr lang="en-US" sz="2400" dirty="0" smtClean="0"/>
              <a:t>NO!</a:t>
            </a:r>
          </a:p>
          <a:p>
            <a:pPr>
              <a:buNone/>
            </a:pPr>
            <a:r>
              <a:rPr lang="en-US" sz="2400" dirty="0" smtClean="0"/>
              <a:t> -Translate to first local coordinate system.</a:t>
            </a:r>
          </a:p>
          <a:p>
            <a:pPr marL="514350" indent="-514350">
              <a:buNone/>
            </a:pPr>
            <a:r>
              <a:rPr lang="en-US" sz="2400" dirty="0" smtClean="0"/>
              <a:t> - Translate to second local coordinate system.</a:t>
            </a:r>
          </a:p>
          <a:p>
            <a:pPr marL="514350" indent="-514350">
              <a:buNone/>
            </a:pPr>
            <a:r>
              <a:rPr lang="en-US" sz="2400" dirty="0" smtClean="0"/>
              <a:t>Now, I want to draw two objects rotating about this</a:t>
            </a:r>
          </a:p>
          <a:p>
            <a:pPr marL="514350" indent="-514350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glPushMatrix</a:t>
            </a:r>
            <a:r>
              <a:rPr lang="en-US" sz="2400" dirty="0" smtClean="0"/>
              <a:t>(); /*This saves the matrix that gives me our current local coordinate system (LCS != Local Comic Store)</a:t>
            </a:r>
          </a:p>
          <a:p>
            <a:pPr marL="514350" indent="-514350">
              <a:buNone/>
            </a:pPr>
            <a:r>
              <a:rPr lang="en-US" sz="2400" dirty="0" smtClean="0"/>
              <a:t> - Draw your first object with rotation, translate, etc.</a:t>
            </a:r>
          </a:p>
          <a:p>
            <a:pPr marL="514350" indent="-514350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glPopMatrix</a:t>
            </a:r>
            <a:r>
              <a:rPr lang="en-US" sz="2400" dirty="0" smtClean="0"/>
              <a:t>; /*This undoes the matrix operations done in drawing our first object */</a:t>
            </a:r>
          </a:p>
          <a:p>
            <a:pPr marL="514350" indent="-514350">
              <a:buNone/>
            </a:pPr>
            <a:r>
              <a:rPr lang="en-US" sz="2400" dirty="0" smtClean="0"/>
              <a:t> - Draw your second object with its rotation, translate, etc.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"/>
            <a:ext cx="2995666" cy="312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52400"/>
            <a:ext cx="299644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After we apply the transform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Multiplication Explained (Visually)</a:t>
            </a:r>
          </a:p>
        </p:txBody>
      </p:sp>
      <p:grpSp>
        <p:nvGrpSpPr>
          <p:cNvPr id="6" name="Group 1138"/>
          <p:cNvGrpSpPr>
            <a:grpSpLocks/>
          </p:cNvGrpSpPr>
          <p:nvPr/>
        </p:nvGrpSpPr>
        <p:grpSpPr bwMode="auto">
          <a:xfrm>
            <a:off x="906836" y="2664489"/>
            <a:ext cx="2836285" cy="2745711"/>
            <a:chOff x="1344" y="1830"/>
            <a:chExt cx="1056" cy="1056"/>
          </a:xfrm>
        </p:grpSpPr>
        <p:grpSp>
          <p:nvGrpSpPr>
            <p:cNvPr id="7" name="Group 1104"/>
            <p:cNvGrpSpPr>
              <a:grpSpLocks/>
            </p:cNvGrpSpPr>
            <p:nvPr/>
          </p:nvGrpSpPr>
          <p:grpSpPr bwMode="auto">
            <a:xfrm>
              <a:off x="1344" y="1830"/>
              <a:ext cx="1056" cy="1056"/>
              <a:chOff x="1344" y="2640"/>
              <a:chExt cx="1056" cy="1056"/>
            </a:xfrm>
          </p:grpSpPr>
          <p:grpSp>
            <p:nvGrpSpPr>
              <p:cNvPr id="10" name="Group 1103"/>
              <p:cNvGrpSpPr>
                <a:grpSpLocks/>
              </p:cNvGrpSpPr>
              <p:nvPr/>
            </p:nvGrpSpPr>
            <p:grpSpPr bwMode="auto">
              <a:xfrm>
                <a:off x="1392" y="2640"/>
                <a:ext cx="960" cy="1056"/>
                <a:chOff x="1392" y="2640"/>
                <a:chExt cx="960" cy="1008"/>
              </a:xfrm>
            </p:grpSpPr>
            <p:sp>
              <p:nvSpPr>
                <p:cNvPr id="22" name="Line 1081"/>
                <p:cNvSpPr>
                  <a:spLocks noChangeShapeType="1"/>
                </p:cNvSpPr>
                <p:nvPr/>
              </p:nvSpPr>
              <p:spPr bwMode="auto">
                <a:xfrm flipH="1">
                  <a:off x="1392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1082"/>
                <p:cNvSpPr>
                  <a:spLocks noChangeShapeType="1"/>
                </p:cNvSpPr>
                <p:nvPr/>
              </p:nvSpPr>
              <p:spPr bwMode="auto">
                <a:xfrm flipH="1">
                  <a:off x="1488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1083"/>
                <p:cNvSpPr>
                  <a:spLocks noChangeShapeType="1"/>
                </p:cNvSpPr>
                <p:nvPr/>
              </p:nvSpPr>
              <p:spPr bwMode="auto">
                <a:xfrm flipH="1">
                  <a:off x="1584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" name="Line 1084"/>
                <p:cNvSpPr>
                  <a:spLocks noChangeShapeType="1"/>
                </p:cNvSpPr>
                <p:nvPr/>
              </p:nvSpPr>
              <p:spPr bwMode="auto">
                <a:xfrm flipH="1">
                  <a:off x="1680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1085"/>
                <p:cNvSpPr>
                  <a:spLocks noChangeShapeType="1"/>
                </p:cNvSpPr>
                <p:nvPr/>
              </p:nvSpPr>
              <p:spPr bwMode="auto">
                <a:xfrm flipH="1">
                  <a:off x="1776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1086"/>
                <p:cNvSpPr>
                  <a:spLocks noChangeShapeType="1"/>
                </p:cNvSpPr>
                <p:nvPr/>
              </p:nvSpPr>
              <p:spPr bwMode="auto">
                <a:xfrm flipH="1">
                  <a:off x="1872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" name="Line 1087"/>
                <p:cNvSpPr>
                  <a:spLocks noChangeShapeType="1"/>
                </p:cNvSpPr>
                <p:nvPr/>
              </p:nvSpPr>
              <p:spPr bwMode="auto">
                <a:xfrm flipH="1">
                  <a:off x="1968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" name="Line 1088"/>
                <p:cNvSpPr>
                  <a:spLocks noChangeShapeType="1"/>
                </p:cNvSpPr>
                <p:nvPr/>
              </p:nvSpPr>
              <p:spPr bwMode="auto">
                <a:xfrm flipH="1">
                  <a:off x="2064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" name="Line 1089"/>
                <p:cNvSpPr>
                  <a:spLocks noChangeShapeType="1"/>
                </p:cNvSpPr>
                <p:nvPr/>
              </p:nvSpPr>
              <p:spPr bwMode="auto">
                <a:xfrm flipH="1">
                  <a:off x="2160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1090"/>
                <p:cNvSpPr>
                  <a:spLocks noChangeShapeType="1"/>
                </p:cNvSpPr>
                <p:nvPr/>
              </p:nvSpPr>
              <p:spPr bwMode="auto">
                <a:xfrm flipH="1">
                  <a:off x="2256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1091"/>
                <p:cNvSpPr>
                  <a:spLocks noChangeShapeType="1"/>
                </p:cNvSpPr>
                <p:nvPr/>
              </p:nvSpPr>
              <p:spPr bwMode="auto">
                <a:xfrm flipH="1">
                  <a:off x="2352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1" name="Line 1092"/>
              <p:cNvSpPr>
                <a:spLocks noChangeShapeType="1"/>
              </p:cNvSpPr>
              <p:nvPr/>
            </p:nvSpPr>
            <p:spPr bwMode="auto">
              <a:xfrm>
                <a:off x="1344" y="26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093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094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095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096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09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098"/>
              <p:cNvSpPr>
                <a:spLocks noChangeShapeType="1"/>
              </p:cNvSpPr>
              <p:nvPr/>
            </p:nvSpPr>
            <p:spPr bwMode="auto">
              <a:xfrm>
                <a:off x="1344" y="326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099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100"/>
              <p:cNvSpPr>
                <a:spLocks noChangeShapeType="1"/>
              </p:cNvSpPr>
              <p:nvPr/>
            </p:nvSpPr>
            <p:spPr bwMode="auto">
              <a:xfrm>
                <a:off x="1344" y="345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101"/>
              <p:cNvSpPr>
                <a:spLocks noChangeShapeType="1"/>
              </p:cNvSpPr>
              <p:nvPr/>
            </p:nvSpPr>
            <p:spPr bwMode="auto">
              <a:xfrm>
                <a:off x="1344" y="355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102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Line 1105"/>
            <p:cNvSpPr>
              <a:spLocks noChangeShapeType="1"/>
            </p:cNvSpPr>
            <p:nvPr/>
          </p:nvSpPr>
          <p:spPr bwMode="auto">
            <a:xfrm>
              <a:off x="1872" y="2352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106"/>
            <p:cNvSpPr>
              <a:spLocks noChangeShapeType="1"/>
            </p:cNvSpPr>
            <p:nvPr/>
          </p:nvSpPr>
          <p:spPr bwMode="auto">
            <a:xfrm flipV="1">
              <a:off x="1872" y="2256"/>
              <a:ext cx="0" cy="96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137"/>
          <p:cNvGrpSpPr>
            <a:grpSpLocks/>
          </p:cNvGrpSpPr>
          <p:nvPr/>
        </p:nvGrpSpPr>
        <p:grpSpPr bwMode="auto">
          <a:xfrm>
            <a:off x="4733721" y="2556322"/>
            <a:ext cx="3868850" cy="3532309"/>
            <a:chOff x="1392" y="3648"/>
            <a:chExt cx="1272" cy="1200"/>
          </a:xfrm>
        </p:grpSpPr>
        <p:sp>
          <p:nvSpPr>
            <p:cNvPr id="35" name="Line 1108"/>
            <p:cNvSpPr>
              <a:spLocks noChangeShapeType="1"/>
            </p:cNvSpPr>
            <p:nvPr/>
          </p:nvSpPr>
          <p:spPr bwMode="auto">
            <a:xfrm flipV="1">
              <a:off x="1920" y="427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1109"/>
            <p:cNvSpPr>
              <a:spLocks noChangeShapeType="1"/>
            </p:cNvSpPr>
            <p:nvPr/>
          </p:nvSpPr>
          <p:spPr bwMode="auto">
            <a:xfrm flipV="1">
              <a:off x="1920" y="4176"/>
              <a:ext cx="96" cy="19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1110"/>
            <p:cNvSpPr>
              <a:spLocks noChangeShapeType="1"/>
            </p:cNvSpPr>
            <p:nvPr/>
          </p:nvSpPr>
          <p:spPr bwMode="auto">
            <a:xfrm flipV="1">
              <a:off x="1440" y="3648"/>
              <a:ext cx="12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111"/>
            <p:cNvSpPr>
              <a:spLocks noChangeShapeType="1"/>
            </p:cNvSpPr>
            <p:nvPr/>
          </p:nvSpPr>
          <p:spPr bwMode="auto">
            <a:xfrm flipV="1">
              <a:off x="1680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112"/>
            <p:cNvSpPr>
              <a:spLocks noChangeShapeType="1"/>
            </p:cNvSpPr>
            <p:nvPr/>
          </p:nvSpPr>
          <p:spPr bwMode="auto">
            <a:xfrm flipV="1">
              <a:off x="1440" y="3648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113"/>
            <p:cNvSpPr>
              <a:spLocks noChangeShapeType="1"/>
            </p:cNvSpPr>
            <p:nvPr/>
          </p:nvSpPr>
          <p:spPr bwMode="auto">
            <a:xfrm flipV="1">
              <a:off x="1536" y="379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1114"/>
            <p:cNvSpPr>
              <a:spLocks noChangeShapeType="1"/>
            </p:cNvSpPr>
            <p:nvPr/>
          </p:nvSpPr>
          <p:spPr bwMode="auto">
            <a:xfrm flipV="1">
              <a:off x="1728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1115"/>
            <p:cNvSpPr>
              <a:spLocks noChangeShapeType="1"/>
            </p:cNvSpPr>
            <p:nvPr/>
          </p:nvSpPr>
          <p:spPr bwMode="auto">
            <a:xfrm flipV="1">
              <a:off x="1776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1116"/>
            <p:cNvSpPr>
              <a:spLocks noChangeShapeType="1"/>
            </p:cNvSpPr>
            <p:nvPr/>
          </p:nvSpPr>
          <p:spPr bwMode="auto">
            <a:xfrm flipV="1">
              <a:off x="1536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117"/>
            <p:cNvSpPr>
              <a:spLocks noChangeShapeType="1"/>
            </p:cNvSpPr>
            <p:nvPr/>
          </p:nvSpPr>
          <p:spPr bwMode="auto">
            <a:xfrm flipV="1">
              <a:off x="1584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118"/>
            <p:cNvSpPr>
              <a:spLocks noChangeShapeType="1"/>
            </p:cNvSpPr>
            <p:nvPr/>
          </p:nvSpPr>
          <p:spPr bwMode="auto">
            <a:xfrm flipV="1">
              <a:off x="1632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119"/>
            <p:cNvSpPr>
              <a:spLocks noChangeShapeType="1"/>
            </p:cNvSpPr>
            <p:nvPr/>
          </p:nvSpPr>
          <p:spPr bwMode="auto">
            <a:xfrm flipV="1">
              <a:off x="1824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120"/>
            <p:cNvSpPr>
              <a:spLocks noChangeShapeType="1"/>
            </p:cNvSpPr>
            <p:nvPr/>
          </p:nvSpPr>
          <p:spPr bwMode="auto">
            <a:xfrm flipV="1">
              <a:off x="1872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1121"/>
            <p:cNvSpPr>
              <a:spLocks noChangeShapeType="1"/>
            </p:cNvSpPr>
            <p:nvPr/>
          </p:nvSpPr>
          <p:spPr bwMode="auto">
            <a:xfrm flipV="1">
              <a:off x="1920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1122"/>
            <p:cNvSpPr>
              <a:spLocks noChangeShapeType="1"/>
            </p:cNvSpPr>
            <p:nvPr/>
          </p:nvSpPr>
          <p:spPr bwMode="auto">
            <a:xfrm flipV="1">
              <a:off x="1728" y="4176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123"/>
            <p:cNvSpPr>
              <a:spLocks noChangeShapeType="1"/>
            </p:cNvSpPr>
            <p:nvPr/>
          </p:nvSpPr>
          <p:spPr bwMode="auto">
            <a:xfrm flipV="1">
              <a:off x="1632" y="3984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124"/>
            <p:cNvSpPr>
              <a:spLocks noChangeShapeType="1"/>
            </p:cNvSpPr>
            <p:nvPr/>
          </p:nvSpPr>
          <p:spPr bwMode="auto">
            <a:xfrm flipV="1">
              <a:off x="1824" y="436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1125"/>
            <p:cNvSpPr>
              <a:spLocks noChangeShapeType="1"/>
            </p:cNvSpPr>
            <p:nvPr/>
          </p:nvSpPr>
          <p:spPr bwMode="auto">
            <a:xfrm flipV="1">
              <a:off x="1392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126"/>
            <p:cNvSpPr>
              <a:spLocks noChangeShapeType="1"/>
            </p:cNvSpPr>
            <p:nvPr/>
          </p:nvSpPr>
          <p:spPr bwMode="auto">
            <a:xfrm flipV="1">
              <a:off x="1440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127"/>
            <p:cNvSpPr>
              <a:spLocks noChangeShapeType="1"/>
            </p:cNvSpPr>
            <p:nvPr/>
          </p:nvSpPr>
          <p:spPr bwMode="auto">
            <a:xfrm flipV="1">
              <a:off x="1488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129"/>
            <p:cNvSpPr>
              <a:spLocks noChangeShapeType="1"/>
            </p:cNvSpPr>
            <p:nvPr/>
          </p:nvSpPr>
          <p:spPr bwMode="auto">
            <a:xfrm flipV="1">
              <a:off x="2016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1128"/>
            <p:cNvSpPr>
              <a:spLocks noChangeShapeType="1"/>
            </p:cNvSpPr>
            <p:nvPr/>
          </p:nvSpPr>
          <p:spPr bwMode="auto">
            <a:xfrm flipV="1">
              <a:off x="1968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1130"/>
            <p:cNvSpPr>
              <a:spLocks noChangeShapeType="1"/>
            </p:cNvSpPr>
            <p:nvPr/>
          </p:nvSpPr>
          <p:spPr bwMode="auto">
            <a:xfrm flipV="1">
              <a:off x="2064" y="3648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1131"/>
            <p:cNvSpPr>
              <a:spLocks noChangeShapeType="1"/>
            </p:cNvSpPr>
            <p:nvPr/>
          </p:nvSpPr>
          <p:spPr bwMode="auto">
            <a:xfrm flipV="1">
              <a:off x="1920" y="45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132"/>
            <p:cNvSpPr>
              <a:spLocks noChangeShapeType="1"/>
            </p:cNvSpPr>
            <p:nvPr/>
          </p:nvSpPr>
          <p:spPr bwMode="auto">
            <a:xfrm flipV="1">
              <a:off x="1536" y="3648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1133"/>
            <p:cNvSpPr>
              <a:spLocks noChangeShapeType="1"/>
            </p:cNvSpPr>
            <p:nvPr/>
          </p:nvSpPr>
          <p:spPr bwMode="auto">
            <a:xfrm flipV="1">
              <a:off x="1824" y="36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1134"/>
            <p:cNvSpPr>
              <a:spLocks noChangeShapeType="1"/>
            </p:cNvSpPr>
            <p:nvPr/>
          </p:nvSpPr>
          <p:spPr bwMode="auto">
            <a:xfrm flipV="1">
              <a:off x="1728" y="364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1135"/>
            <p:cNvSpPr>
              <a:spLocks noChangeShapeType="1"/>
            </p:cNvSpPr>
            <p:nvPr/>
          </p:nvSpPr>
          <p:spPr bwMode="auto">
            <a:xfrm flipV="1">
              <a:off x="1632" y="3648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1136"/>
            <p:cNvSpPr>
              <a:spLocks noChangeShapeType="1"/>
            </p:cNvSpPr>
            <p:nvPr/>
          </p:nvSpPr>
          <p:spPr bwMode="auto">
            <a:xfrm flipV="1">
              <a:off x="1920" y="364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Other Concepts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Viewports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Defines a rectangular region in window for drawing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i="1" dirty="0"/>
              <a:t>Example</a:t>
            </a:r>
            <a:r>
              <a:rPr lang="en-US" sz="2400" dirty="0"/>
              <a:t>: </a:t>
            </a:r>
            <a:r>
              <a:rPr lang="en-US" sz="2400" dirty="0" err="1"/>
              <a:t>Powerpoint</a:t>
            </a:r>
            <a:r>
              <a:rPr lang="en-US" sz="2400" dirty="0"/>
              <a:t> slide edit viewport, slide layout viewport, slides overview viewport.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Example</a:t>
            </a:r>
            <a:r>
              <a:rPr lang="en-US" sz="2400" dirty="0"/>
              <a:t>: </a:t>
            </a:r>
            <a:r>
              <a:rPr lang="en-US" sz="2400" dirty="0" smtClean="0"/>
              <a:t>Car </a:t>
            </a:r>
            <a:r>
              <a:rPr lang="en-US" sz="2400" dirty="0"/>
              <a:t>control viewport and </a:t>
            </a:r>
            <a:r>
              <a:rPr lang="en-US" sz="2400" dirty="0" smtClean="0"/>
              <a:t>car </a:t>
            </a:r>
            <a:r>
              <a:rPr lang="en-US" sz="2400" dirty="0"/>
              <a:t>viewport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905000" y="4495800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981200" y="4648200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6200" y="4648200"/>
            <a:ext cx="9144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80125" y="46085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window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080125" y="5446713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viewports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4876800" y="4724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4572000" y="563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3581400" y="5715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Viewports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685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/>
              <a:t>glViewport(x, y, width, height)</a:t>
            </a:r>
            <a:endParaRPr 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2286000"/>
            <a:ext cx="43434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43000" y="2743200"/>
            <a:ext cx="2514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62000" y="4419600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  <a:p>
            <a:r>
              <a:rPr lang="en-US" b="1"/>
              <a:t>y</a:t>
            </a: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1066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905000" y="46482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width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733800" y="35052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height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334000" y="2362200"/>
            <a:ext cx="32766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Parameters in terms of pixels</a:t>
            </a:r>
          </a:p>
          <a:p>
            <a:endParaRPr lang="en-US"/>
          </a:p>
          <a:p>
            <a:r>
              <a:rPr lang="en-US"/>
              <a:t>Keep in mind that the </a:t>
            </a:r>
            <a:r>
              <a:rPr lang="en-US" i="1"/>
              <a:t>windowing </a:t>
            </a:r>
            <a:r>
              <a:rPr lang="en-US"/>
              <a:t>system returns [x,y] relative to the origin at the </a:t>
            </a:r>
            <a:r>
              <a:rPr lang="en-US" i="1"/>
              <a:t>upper-left</a:t>
            </a:r>
            <a:r>
              <a:rPr lang="en-US"/>
              <a:t> corner, but the </a:t>
            </a:r>
            <a:r>
              <a:rPr lang="en-US" i="1"/>
              <a:t>viewport</a:t>
            </a:r>
            <a:r>
              <a:rPr lang="en-US"/>
              <a:t> is defined relative to the origin at the </a:t>
            </a:r>
            <a:r>
              <a:rPr lang="en-US" i="1"/>
              <a:t>lower-left</a:t>
            </a:r>
            <a:r>
              <a:rPr lang="en-US"/>
              <a:t> corner.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127125" y="5573713"/>
            <a:ext cx="5907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-- when ready to draw, set the appropriate viewport</a:t>
            </a:r>
          </a:p>
          <a:p>
            <a:r>
              <a:rPr lang="en-US" sz="2000"/>
              <a:t>-- aspect ratio of viewport = aspect ratio of ortho2D</a:t>
            </a:r>
          </a:p>
          <a:p>
            <a:r>
              <a:rPr lang="en-US" sz="2000"/>
              <a:t>-- when window resized, must resize viewport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glMatrixMode</a:t>
            </a:r>
            <a:r>
              <a:rPr lang="en-US" sz="3500" dirty="0" smtClean="0"/>
              <a:t>(GL_PROJECTION);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glLoadIdentity</a:t>
            </a:r>
            <a:r>
              <a:rPr lang="en-US" sz="3500" dirty="0" smtClean="0"/>
              <a:t>();</a:t>
            </a:r>
          </a:p>
          <a:p>
            <a:pPr>
              <a:buNone/>
            </a:pPr>
            <a:r>
              <a:rPr lang="en-US" sz="3500" dirty="0" smtClean="0"/>
              <a:t>	gluOrtho2D(-1.0, 1.0, -.8, .8);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glViewport</a:t>
            </a:r>
            <a:r>
              <a:rPr lang="en-US" sz="3500" dirty="0" smtClean="0"/>
              <a:t>(0, 0, </a:t>
            </a:r>
            <a:r>
              <a:rPr lang="en-US" sz="3500" dirty="0" err="1" smtClean="0"/>
              <a:t>window_width</a:t>
            </a:r>
            <a:r>
              <a:rPr lang="en-US" sz="3500" dirty="0" smtClean="0"/>
              <a:t>, .2*</a:t>
            </a:r>
            <a:r>
              <a:rPr lang="en-US" sz="3500" dirty="0" err="1" smtClean="0"/>
              <a:t>window_height</a:t>
            </a:r>
            <a:r>
              <a:rPr lang="en-US" sz="3500" dirty="0" smtClean="0"/>
              <a:t>);	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glViewport</a:t>
            </a:r>
            <a:r>
              <a:rPr lang="en-US" sz="3500" dirty="0" smtClean="0"/>
              <a:t>(0, .2*</a:t>
            </a:r>
            <a:r>
              <a:rPr lang="en-US" sz="3500" dirty="0" err="1" smtClean="0"/>
              <a:t>window_height</a:t>
            </a:r>
            <a:r>
              <a:rPr lang="en-US" sz="3500" dirty="0" smtClean="0"/>
              <a:t>, </a:t>
            </a:r>
            <a:r>
              <a:rPr lang="en-US" sz="3500" dirty="0" err="1" smtClean="0"/>
              <a:t>window_width</a:t>
            </a:r>
            <a:r>
              <a:rPr lang="en-US" sz="3500" dirty="0" smtClean="0"/>
              <a:t>, .8*</a:t>
            </a:r>
            <a:r>
              <a:rPr lang="en-US" sz="3500" dirty="0" err="1" smtClean="0"/>
              <a:t>window_height</a:t>
            </a:r>
            <a:r>
              <a:rPr lang="en-US" sz="3500" dirty="0" smtClean="0"/>
              <a:t>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glMatrixMode</a:t>
            </a:r>
            <a:r>
              <a:rPr lang="en-US" sz="3500" dirty="0" smtClean="0"/>
              <a:t>(GL_MODELVIEW);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glLoadIdentity</a:t>
            </a:r>
            <a:r>
              <a:rPr lang="en-US" sz="3500" dirty="0" smtClean="0"/>
              <a:t>();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	DRAW SOMETHING …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glMatrixMode</a:t>
            </a:r>
            <a:r>
              <a:rPr lang="en-US" sz="3500" dirty="0" smtClean="0"/>
              <a:t>(GL_PROJECTION);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glLoadIdentity</a:t>
            </a:r>
            <a:r>
              <a:rPr lang="en-US" sz="3500" dirty="0" smtClean="0"/>
              <a:t>();</a:t>
            </a:r>
          </a:p>
          <a:p>
            <a:pPr>
              <a:buNone/>
            </a:pPr>
            <a:r>
              <a:rPr lang="en-US" sz="3500" dirty="0" smtClean="0"/>
              <a:t>	/* the window will correspond to these world </a:t>
            </a:r>
            <a:r>
              <a:rPr lang="en-US" sz="3500" dirty="0" err="1" smtClean="0"/>
              <a:t>coorinates</a:t>
            </a:r>
            <a:r>
              <a:rPr lang="en-US" sz="3500" dirty="0" smtClean="0"/>
              <a:t> */</a:t>
            </a:r>
          </a:p>
          <a:p>
            <a:pPr>
              <a:buNone/>
            </a:pPr>
            <a:r>
              <a:rPr lang="en-US" sz="3500" dirty="0" smtClean="0"/>
              <a:t>	gluOrtho2D(-1.0, 1.0, -.2, .2);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glViewport</a:t>
            </a:r>
            <a:r>
              <a:rPr lang="en-US" sz="3500" dirty="0" smtClean="0"/>
              <a:t>(0, 0, </a:t>
            </a:r>
            <a:r>
              <a:rPr lang="en-US" sz="3500" dirty="0" err="1" smtClean="0"/>
              <a:t>window_width</a:t>
            </a:r>
            <a:r>
              <a:rPr lang="en-US" sz="3500" dirty="0" smtClean="0"/>
              <a:t>, .2*</a:t>
            </a:r>
            <a:r>
              <a:rPr lang="en-US" sz="3500" dirty="0" err="1" smtClean="0"/>
              <a:t>window_height</a:t>
            </a:r>
            <a:r>
              <a:rPr lang="en-US" sz="3500" dirty="0" smtClean="0"/>
              <a:t>);	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glMatrixMode</a:t>
            </a:r>
            <a:r>
              <a:rPr lang="en-US" sz="3500" dirty="0" smtClean="0"/>
              <a:t>(GL_MODELVIEW);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glLoadIdentity</a:t>
            </a:r>
            <a:r>
              <a:rPr lang="en-US" sz="3500" dirty="0" smtClean="0"/>
              <a:t>();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	DRAW SOMETHING ELSE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2667000"/>
            <a:ext cx="10668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686300" y="2857500"/>
            <a:ext cx="685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352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Width and Height come from my reshape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Coordinate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Object  </a:t>
            </a:r>
            <a:r>
              <a:rPr lang="en-US">
                <a:sym typeface="Wingdings" pitchFamily="2" charset="2"/>
              </a:rPr>
              <a:t>  World    Viewport    Window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2590800"/>
            <a:ext cx="20732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Input geometry:</a:t>
            </a:r>
            <a:br>
              <a:rPr lang="en-US" sz="2000"/>
            </a:br>
            <a:r>
              <a:rPr lang="en-US" sz="2000"/>
              <a:t>e.g. star vertices</a:t>
            </a:r>
            <a:br>
              <a:rPr lang="en-US" sz="2000"/>
            </a:br>
            <a:r>
              <a:rPr lang="en-US" sz="2000"/>
              <a:t>created at origin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90800" y="2590800"/>
            <a:ext cx="1354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space or</a:t>
            </a:r>
            <a:br>
              <a:rPr lang="en-US" sz="2000"/>
            </a:br>
            <a:r>
              <a:rPr lang="en-US" sz="2000"/>
              <a:t>spacecraft</a:t>
            </a:r>
            <a:br>
              <a:rPr lang="en-US" sz="2000"/>
            </a:br>
            <a:r>
              <a:rPr lang="en-US" sz="2000"/>
              <a:t>scene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0" y="2667000"/>
            <a:ext cx="2160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portion of window</a:t>
            </a:r>
            <a:br>
              <a:rPr lang="en-US" sz="2000"/>
            </a:br>
            <a:r>
              <a:rPr lang="en-US" sz="2000"/>
              <a:t>you’ll draw to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2000" y="5334000"/>
            <a:ext cx="589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window </a:t>
            </a:r>
            <a:r>
              <a:rPr lang="en-US" sz="2000" i="1"/>
              <a:t>to</a:t>
            </a:r>
            <a:r>
              <a:rPr lang="en-US" sz="2000"/>
              <a:t> viewport </a:t>
            </a:r>
            <a:r>
              <a:rPr lang="en-US" sz="2000" i="1"/>
              <a:t>to</a:t>
            </a:r>
            <a:r>
              <a:rPr lang="en-US" sz="2000"/>
              <a:t> world transformation needed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85800" y="4241800"/>
            <a:ext cx="718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input geometry should be transformed (translate, rotate, scale)</a:t>
            </a:r>
            <a:br>
              <a:rPr lang="en-US" sz="2000"/>
            </a:br>
            <a:r>
              <a:rPr lang="en-US" sz="2000"/>
              <a:t>to live in your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Bitmapped Fonts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91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set position</a:t>
            </a:r>
            <a:br>
              <a:rPr lang="en-US" sz="2400"/>
            </a:br>
            <a:r>
              <a:rPr lang="en-US" sz="2400"/>
              <a:t>glRasterPos2f(x, y); (in world coordinates)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create character</a:t>
            </a:r>
            <a:br>
              <a:rPr lang="en-US" sz="2400"/>
            </a:br>
            <a:r>
              <a:rPr lang="en-US" sz="2400"/>
              <a:t>glutBitmapCharacter(</a:t>
            </a:r>
            <a:r>
              <a:rPr lang="en-US" sz="1200"/>
              <a:t>GLUT_BITMAP_TIMES_ROMAN_10, </a:t>
            </a:r>
            <a:r>
              <a:rPr lang="en-US" sz="2400"/>
              <a:t>‘H’);</a:t>
            </a:r>
            <a:br>
              <a:rPr lang="en-US" sz="2400"/>
            </a:br>
            <a:endParaRPr lang="en-US" sz="2000" i="1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086600" y="3429000"/>
            <a:ext cx="18288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you can find more fonts in glut.h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5800" y="5715000"/>
            <a:ext cx="6665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For 2D bitmapped fonts ok. </a:t>
            </a:r>
            <a:br>
              <a:rPr lang="en-US" sz="2000"/>
            </a:br>
            <a:r>
              <a:rPr lang="en-US" sz="2000"/>
              <a:t>For 3D stroke fonts might be better – can scale and rotate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46125" y="4887913"/>
            <a:ext cx="544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Next</a:t>
            </a:r>
            <a:r>
              <a:rPr lang="en-US" sz="2000"/>
              <a:t>: Display lists are a good way to use fonts.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Rendering modes: immediate and retained</a:t>
            </a:r>
          </a:p>
          <a:p>
            <a:pPr>
              <a:buFontTx/>
              <a:buNone/>
            </a:pPr>
            <a:endParaRPr lang="en-US" sz="280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74725" y="2703513"/>
            <a:ext cx="66484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immediate</a:t>
            </a:r>
            <a:r>
              <a:rPr lang="en-US"/>
              <a:t>: </a:t>
            </a:r>
          </a:p>
          <a:p>
            <a:r>
              <a:rPr lang="en-US"/>
              <a:t>-- what we have been doing</a:t>
            </a:r>
          </a:p>
          <a:p>
            <a:r>
              <a:rPr lang="en-US"/>
              <a:t>-- primitives down pipeline then no longer in system (on screen)</a:t>
            </a:r>
          </a:p>
          <a:p>
            <a:r>
              <a:rPr lang="en-US"/>
              <a:t>-- primitives generated with each redraw </a:t>
            </a:r>
          </a:p>
          <a:p>
            <a:r>
              <a:rPr lang="en-US"/>
              <a:t>-- can be slow for complex scene or in client/server environment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90600" y="4724400"/>
            <a:ext cx="6026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retained</a:t>
            </a:r>
            <a:r>
              <a:rPr lang="en-US"/>
              <a:t>:</a:t>
            </a:r>
          </a:p>
          <a:p>
            <a:r>
              <a:rPr lang="en-US"/>
              <a:t>-- primitives and states stored as an object in a </a:t>
            </a:r>
            <a:r>
              <a:rPr lang="en-US" i="1"/>
              <a:t>display list</a:t>
            </a:r>
          </a:p>
          <a:p>
            <a:r>
              <a:rPr lang="en-US"/>
              <a:t>-- internal format makes them fast for display; cached</a:t>
            </a:r>
          </a:p>
          <a:p>
            <a:r>
              <a:rPr lang="en-US"/>
              <a:t>-- good for redrawing geometry multiple times </a:t>
            </a:r>
          </a:p>
          <a:p>
            <a:r>
              <a:rPr lang="en-US"/>
              <a:t>-- good for fast redraw of a complex object/scene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Define a single display list:</a:t>
            </a:r>
            <a:br>
              <a:rPr lang="en-US" sz="24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#define SQUARE</a:t>
            </a:r>
            <a:br>
              <a:rPr lang="en-US" sz="2000"/>
            </a:br>
            <a:r>
              <a:rPr lang="en-US" sz="2000"/>
              <a:t>glNewList(SQUARE, GL_COMPILE);</a:t>
            </a:r>
            <a:br>
              <a:rPr lang="en-US" sz="2000"/>
            </a:br>
            <a:r>
              <a:rPr lang="en-US" sz="2000"/>
              <a:t>	glPushAttrib(GL_CURRENT_BIT);</a:t>
            </a:r>
            <a:br>
              <a:rPr lang="en-US" sz="2000"/>
            </a:br>
            <a:r>
              <a:rPr lang="en-US" sz="2000"/>
              <a:t>	glColor3f(1, 0, 0);</a:t>
            </a:r>
            <a:br>
              <a:rPr lang="en-US" sz="2000"/>
            </a:br>
            <a:r>
              <a:rPr lang="en-US" sz="2000"/>
              <a:t>	glRectf(0, 0, 1, 1);</a:t>
            </a:r>
            <a:br>
              <a:rPr lang="en-US" sz="2000"/>
            </a:br>
            <a:r>
              <a:rPr lang="en-US" sz="2000"/>
              <a:t>	glPopAttrib();</a:t>
            </a:r>
            <a:br>
              <a:rPr lang="en-US" sz="2000"/>
            </a:br>
            <a:r>
              <a:rPr lang="en-US" sz="2000"/>
              <a:t>glEndList();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Draw this display list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glCallList(SQUARE);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91000" y="5486400"/>
            <a:ext cx="418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forming</a:t>
            </a:r>
            <a:r>
              <a:rPr lang="en-US"/>
              <a:t> of display list called </a:t>
            </a:r>
            <a:r>
              <a:rPr lang="en-US" i="1"/>
              <a:t>compiling</a:t>
            </a:r>
            <a:r>
              <a:rPr lang="en-US"/>
              <a:t> it</a:t>
            </a:r>
          </a:p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239000" y="2743200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see next topic:</a:t>
            </a:r>
            <a:br>
              <a:rPr lang="en-US"/>
            </a:br>
            <a:r>
              <a:rPr lang="en-US"/>
              <a:t>Attributes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638800" y="2895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2000" y="6248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RedBook: See Ch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Display Lists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When working with many display lists</a:t>
            </a:r>
            <a:br>
              <a:rPr lang="en-US" sz="2800"/>
            </a:br>
            <a:r>
              <a:rPr lang="en-US" sz="2800"/>
              <a:t>for example: text</a:t>
            </a:r>
          </a:p>
          <a:p>
            <a:pPr>
              <a:buFontTx/>
              <a:buNone/>
            </a:pPr>
            <a:r>
              <a:rPr lang="en-US" sz="2800"/>
              <a:t>the multiple list utilities are nice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3505200"/>
            <a:ext cx="830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font_base = glGenLists(256);</a:t>
            </a:r>
          </a:p>
          <a:p>
            <a:r>
              <a:rPr lang="en-US" sz="2000"/>
              <a:t>for(i=0; i &lt; 256; i++) {</a:t>
            </a:r>
          </a:p>
          <a:p>
            <a:r>
              <a:rPr lang="en-US" sz="2000"/>
              <a:t>	glNewList(base + i, </a:t>
            </a:r>
            <a:r>
              <a:rPr lang="en-US" b="1"/>
              <a:t>GL_COMPILE</a:t>
            </a:r>
            <a:r>
              <a:rPr lang="en-US" sz="2000"/>
              <a:t>);</a:t>
            </a:r>
          </a:p>
          <a:p>
            <a:r>
              <a:rPr lang="en-US" sz="2000"/>
              <a:t>	    glutBitMapCharacter(GLUT_BITMAP…., i);</a:t>
            </a:r>
          </a:p>
          <a:p>
            <a:r>
              <a:rPr lang="en-US" sz="2000"/>
              <a:t>	glEndList();</a:t>
            </a:r>
          </a:p>
          <a:p>
            <a:r>
              <a:rPr lang="en-US" sz="2000"/>
              <a:t>}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char *text;</a:t>
            </a:r>
          </a:p>
          <a:p>
            <a:r>
              <a:rPr lang="en-US" sz="2000"/>
              <a:t>glListBase(font_base);</a:t>
            </a:r>
          </a:p>
          <a:p>
            <a:r>
              <a:rPr lang="en-US" sz="2000"/>
              <a:t>glCallLists( (GLint) strlen(text), GL_UNSIGNED_BYTE, text);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508750" y="3276600"/>
            <a:ext cx="2635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the starting point for</a:t>
            </a:r>
            <a:br>
              <a:rPr lang="en-US"/>
            </a:br>
            <a:r>
              <a:rPr lang="en-US"/>
              <a:t> 256 consecutive,</a:t>
            </a:r>
            <a:br>
              <a:rPr lang="en-US"/>
            </a:br>
            <a:r>
              <a:rPr lang="en-US"/>
              <a:t>free integers for DL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34000" y="5715000"/>
            <a:ext cx="314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accessing DL from 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Groups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State variables are grouped</a:t>
            </a:r>
            <a:br>
              <a:rPr lang="en-US" sz="2800"/>
            </a:br>
            <a:r>
              <a:rPr lang="en-US" sz="2800" i="1"/>
              <a:t>see chapter 2 “Attribute Groups” for a list</a:t>
            </a:r>
            <a:br>
              <a:rPr lang="en-US" sz="2800" i="1"/>
            </a:br>
            <a:r>
              <a:rPr lang="en-US" sz="2800" i="1"/>
              <a:t/>
            </a:r>
            <a:br>
              <a:rPr lang="en-US" sz="2800" i="1"/>
            </a:br>
            <a:r>
              <a:rPr lang="en-US" sz="2400"/>
              <a:t>Example: all </a:t>
            </a:r>
            <a:r>
              <a:rPr lang="en-US" sz="2400" i="1"/>
              <a:t>line</a:t>
            </a:r>
            <a:r>
              <a:rPr lang="en-US" sz="2400"/>
              <a:t> characteristics </a:t>
            </a:r>
            <a:br>
              <a:rPr lang="en-US" sz="2400"/>
            </a:br>
            <a:r>
              <a:rPr lang="en-US" sz="2400"/>
              <a:t>(width, stipple, pattern, …) in GL_LINE_BIT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Example from display list slide: </a:t>
            </a:r>
          </a:p>
          <a:p>
            <a:pPr>
              <a:buFontTx/>
              <a:buNone/>
            </a:pPr>
            <a:r>
              <a:rPr lang="en-US" sz="2000"/>
              <a:t>glPushAttrib(GL_CURRENT_BIT);</a:t>
            </a:r>
            <a:br>
              <a:rPr lang="en-US" sz="2000"/>
            </a:br>
            <a:r>
              <a:rPr lang="en-US" sz="2000"/>
              <a:t>glColor3f(1, 0, 0);</a:t>
            </a:r>
            <a:br>
              <a:rPr lang="en-US" sz="2000"/>
            </a:br>
            <a:r>
              <a:rPr lang="en-US" sz="2000"/>
              <a:t>glRectf(0, 0, 1, 1);</a:t>
            </a:r>
          </a:p>
          <a:p>
            <a:pPr>
              <a:buFontTx/>
              <a:buNone/>
            </a:pPr>
            <a:r>
              <a:rPr lang="en-US" sz="2000"/>
              <a:t>glPopAttrib();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715000" y="4648200"/>
            <a:ext cx="320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&gt; save current state</a:t>
            </a:r>
            <a:br>
              <a:rPr lang="en-US"/>
            </a:br>
            <a:r>
              <a:rPr lang="en-US"/>
              <a:t>&gt; change the color and draw</a:t>
            </a:r>
            <a:br>
              <a:rPr lang="en-US"/>
            </a:br>
            <a:r>
              <a:rPr lang="en-US"/>
              <a:t>&gt; restore the state as it 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test the new coordinate system on a new point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52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 see what this looks like in the original Cartesian coordinate system: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Multiplication Explained (Visually)</a:t>
            </a: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821665" y="3196693"/>
            <a:ext cx="2494674" cy="2335998"/>
            <a:chOff x="1296" y="2352"/>
            <a:chExt cx="1272" cy="1200"/>
          </a:xfrm>
        </p:grpSpPr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1344" y="2352"/>
              <a:ext cx="12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1584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1344" y="2352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1440" y="2496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1632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1680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1440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1488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1536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1728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1776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1824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1632" y="2880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536" y="268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728" y="3072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296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1344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1392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1920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1872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1968" y="2352"/>
              <a:ext cx="6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1824" y="32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1440" y="2352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1728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1632" y="235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1536" y="2352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1824" y="23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" name="Group 45"/>
            <p:cNvGrpSpPr>
              <a:grpSpLocks/>
            </p:cNvGrpSpPr>
            <p:nvPr/>
          </p:nvGrpSpPr>
          <p:grpSpPr bwMode="auto">
            <a:xfrm>
              <a:off x="1824" y="2400"/>
              <a:ext cx="480" cy="768"/>
              <a:chOff x="1824" y="2400"/>
              <a:chExt cx="480" cy="768"/>
            </a:xfrm>
          </p:grpSpPr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1824" y="2976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 flipV="1">
                <a:off x="2016" y="2592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1920" y="297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288" cy="57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 flipV="1">
                <a:off x="2112" y="240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1" name="Group 79"/>
          <p:cNvGrpSpPr>
            <a:grpSpLocks/>
          </p:cNvGrpSpPr>
          <p:nvPr/>
        </p:nvGrpSpPr>
        <p:grpSpPr bwMode="auto">
          <a:xfrm>
            <a:off x="5278582" y="3360056"/>
            <a:ext cx="2246789" cy="2094541"/>
            <a:chOff x="1440" y="4032"/>
            <a:chExt cx="1056" cy="1056"/>
          </a:xfrm>
        </p:grpSpPr>
        <p:grpSp>
          <p:nvGrpSpPr>
            <p:cNvPr id="42" name="Group 46"/>
            <p:cNvGrpSpPr>
              <a:grpSpLocks/>
            </p:cNvGrpSpPr>
            <p:nvPr/>
          </p:nvGrpSpPr>
          <p:grpSpPr bwMode="auto">
            <a:xfrm>
              <a:off x="1776" y="4080"/>
              <a:ext cx="480" cy="768"/>
              <a:chOff x="1824" y="2400"/>
              <a:chExt cx="480" cy="768"/>
            </a:xfrm>
          </p:grpSpPr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flipV="1">
                <a:off x="1824" y="2976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 flipV="1">
                <a:off x="2016" y="2592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flipV="1">
                <a:off x="1920" y="297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52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288" cy="57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 flipV="1">
                <a:off x="2112" y="240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" name="Group 54"/>
            <p:cNvGrpSpPr>
              <a:grpSpLocks/>
            </p:cNvGrpSpPr>
            <p:nvPr/>
          </p:nvGrpSpPr>
          <p:grpSpPr bwMode="auto">
            <a:xfrm>
              <a:off x="1440" y="4032"/>
              <a:ext cx="1056" cy="1056"/>
              <a:chOff x="1344" y="2640"/>
              <a:chExt cx="1056" cy="1056"/>
            </a:xfrm>
          </p:grpSpPr>
          <p:grpSp>
            <p:nvGrpSpPr>
              <p:cNvPr id="44" name="Group 55"/>
              <p:cNvGrpSpPr>
                <a:grpSpLocks/>
              </p:cNvGrpSpPr>
              <p:nvPr/>
            </p:nvGrpSpPr>
            <p:grpSpPr bwMode="auto">
              <a:xfrm>
                <a:off x="1392" y="2640"/>
                <a:ext cx="960" cy="1056"/>
                <a:chOff x="1392" y="2640"/>
                <a:chExt cx="960" cy="1008"/>
              </a:xfrm>
            </p:grpSpPr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92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488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584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680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776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872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968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2064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160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256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352" y="264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" name="Line 67"/>
              <p:cNvSpPr>
                <a:spLocks noChangeShapeType="1"/>
              </p:cNvSpPr>
              <p:nvPr/>
            </p:nvSpPr>
            <p:spPr bwMode="auto">
              <a:xfrm>
                <a:off x="1344" y="26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68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69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Line 70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71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" name="Line 72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73"/>
              <p:cNvSpPr>
                <a:spLocks noChangeShapeType="1"/>
              </p:cNvSpPr>
              <p:nvPr/>
            </p:nvSpPr>
            <p:spPr bwMode="auto">
              <a:xfrm>
                <a:off x="1344" y="326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7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75"/>
              <p:cNvSpPr>
                <a:spLocks noChangeShapeType="1"/>
              </p:cNvSpPr>
              <p:nvPr/>
            </p:nvSpPr>
            <p:spPr bwMode="auto">
              <a:xfrm>
                <a:off x="1344" y="345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76"/>
              <p:cNvSpPr>
                <a:spLocks noChangeShapeType="1"/>
              </p:cNvSpPr>
              <p:nvPr/>
            </p:nvSpPr>
            <p:spPr bwMode="auto">
              <a:xfrm>
                <a:off x="1344" y="355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7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5" name="Content Placeholder 1"/>
          <p:cNvSpPr txBox="1">
            <a:spLocks/>
          </p:cNvSpPr>
          <p:nvPr/>
        </p:nvSpPr>
        <p:spPr>
          <a:xfrm>
            <a:off x="609600" y="5715000"/>
            <a:ext cx="7848600" cy="685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demonstrates the concept of “change of basis”.  The row vectors of the new matrix define the new basis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371600" y="28310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32882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286000" y="28310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2324100" y="1954768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1828800" y="1916668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95875" y="23281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33325" y="189741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99925" y="23265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1100" y="32505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14325" y="32505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16543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78988" y="21115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78988" y="31021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1877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en-US" sz="16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1783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3440668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bounding box of a polygon is a rectangle, with the lower left point being (min</a:t>
            </a:r>
            <a:r>
              <a:rPr lang="en-US" baseline="-25000" dirty="0" smtClean="0"/>
              <a:t>x</a:t>
            </a:r>
            <a:r>
              <a:rPr lang="en-US" dirty="0" smtClean="0"/>
              <a:t>(V),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y</a:t>
            </a:r>
            <a:r>
              <a:rPr lang="en-US" dirty="0" smtClean="0"/>
              <a:t>(V)) and the upper right point being (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x</a:t>
            </a:r>
            <a:r>
              <a:rPr lang="en-US" dirty="0" smtClean="0"/>
              <a:t>(V),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y</a:t>
            </a:r>
            <a:r>
              <a:rPr lang="en-US" dirty="0" smtClean="0"/>
              <a:t>(V)) 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828800" y="1916668"/>
            <a:ext cx="914401" cy="1371600"/>
            <a:chOff x="1828800" y="2971800"/>
            <a:chExt cx="914401" cy="1371600"/>
          </a:xfrm>
        </p:grpSpPr>
        <p:cxnSp>
          <p:nvCxnSpPr>
            <p:cNvPr id="28" name="Straight Connector 27"/>
            <p:cNvCxnSpPr/>
            <p:nvPr/>
          </p:nvCxnSpPr>
          <p:spPr>
            <a:xfrm rot="5400000" flipH="1" flipV="1">
              <a:off x="20574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828800" y="29718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1430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828801" y="43434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572000" y="28310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4686300" y="2564368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53000" y="2450068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448300" y="2716768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19600" y="298346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953000" y="30596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29200" y="31358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5105400" y="30596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81600" y="298346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410200" y="30596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86400" y="31358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5562600" y="30596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638800" y="2983468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V="1">
            <a:off x="4305300" y="2564368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4457700" y="2259568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4343400" y="2069068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 flipV="1">
            <a:off x="4191000" y="2069068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91000" y="2145268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4191000" y="2221468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191000" y="2297668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H="1">
            <a:off x="4076700" y="2640568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191000" y="2069068"/>
            <a:ext cx="1524000" cy="1066800"/>
            <a:chOff x="4191000" y="3124200"/>
            <a:chExt cx="1524000" cy="1066800"/>
          </a:xfrm>
        </p:grpSpPr>
        <p:cxnSp>
          <p:nvCxnSpPr>
            <p:cNvPr id="86" name="Straight Connector 85"/>
            <p:cNvCxnSpPr/>
            <p:nvPr/>
          </p:nvCxnSpPr>
          <p:spPr>
            <a:xfrm rot="5400000" flipH="1" flipV="1">
              <a:off x="3657600" y="36576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191000" y="4191000"/>
              <a:ext cx="15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5181600" y="36576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91000" y="3124200"/>
              <a:ext cx="15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914400" y="4419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how do I detect a collision?</a:t>
            </a:r>
          </a:p>
          <a:p>
            <a:endParaRPr lang="en-US" dirty="0" smtClean="0"/>
          </a:p>
          <a:p>
            <a:r>
              <a:rPr lang="en-US" dirty="0" smtClean="0"/>
              <a:t>See if any of the four corners of the dinosaur are in the house box!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371600" y="28310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32882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286000" y="28310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2324100" y="1954768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1828800" y="1916668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95875" y="23281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33325" y="189741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99925" y="23265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1100" y="32505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14325" y="32505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16543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78988" y="21115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78988" y="31021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1877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en-US" sz="16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1783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grpSp>
        <p:nvGrpSpPr>
          <p:cNvPr id="3" name="Group 33"/>
          <p:cNvGrpSpPr/>
          <p:nvPr/>
        </p:nvGrpSpPr>
        <p:grpSpPr>
          <a:xfrm>
            <a:off x="1828800" y="1916668"/>
            <a:ext cx="914401" cy="1371600"/>
            <a:chOff x="1828800" y="2971800"/>
            <a:chExt cx="914401" cy="1371600"/>
          </a:xfrm>
        </p:grpSpPr>
        <p:cxnSp>
          <p:nvCxnSpPr>
            <p:cNvPr id="28" name="Straight Connector 27"/>
            <p:cNvCxnSpPr/>
            <p:nvPr/>
          </p:nvCxnSpPr>
          <p:spPr>
            <a:xfrm rot="5400000" flipH="1" flipV="1">
              <a:off x="20574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828800" y="29718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1430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828801" y="43434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362200" y="2895600"/>
            <a:ext cx="1524000" cy="1066800"/>
            <a:chOff x="4191000" y="2069068"/>
            <a:chExt cx="1524000" cy="1066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4572000" y="2831068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4686300" y="2564368"/>
              <a:ext cx="381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53000" y="2450068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448300" y="2716768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19600" y="2983468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9530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029200" y="31358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1054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81600" y="2983468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54102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486400" y="31358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55626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38800" y="2983468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V="1">
              <a:off x="4305300" y="2564368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4457700" y="22595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4343400" y="2069068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 flipV="1">
              <a:off x="4191000" y="20690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191000" y="21452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V="1">
              <a:off x="4191000" y="22214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91000" y="22976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4076700" y="2640568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92"/>
            <p:cNvGrpSpPr/>
            <p:nvPr/>
          </p:nvGrpSpPr>
          <p:grpSpPr>
            <a:xfrm>
              <a:off x="4191000" y="2069068"/>
              <a:ext cx="1524000" cy="1066800"/>
              <a:chOff x="4191000" y="3124200"/>
              <a:chExt cx="1524000" cy="10668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5400000" flipH="1" flipV="1">
                <a:off x="3657600" y="3657600"/>
                <a:ext cx="106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191000" y="4191000"/>
                <a:ext cx="152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 flipH="1" flipV="1">
                <a:off x="5181600" y="3657600"/>
                <a:ext cx="106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1000" y="3124200"/>
                <a:ext cx="152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Connector 52"/>
          <p:cNvCxnSpPr/>
          <p:nvPr/>
        </p:nvCxnSpPr>
        <p:spPr>
          <a:xfrm rot="5400000">
            <a:off x="4800600" y="27548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32120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5715000" y="27548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5753100" y="1878568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5257800" y="1840468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124875" y="22519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62325" y="182121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228925" y="22503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220100" y="31743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43325" y="31743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715000" y="15781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6107988" y="20353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6107988" y="30259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953000" y="21115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en-US" sz="16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4953000" y="31021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grpSp>
        <p:nvGrpSpPr>
          <p:cNvPr id="80" name="Group 33"/>
          <p:cNvGrpSpPr/>
          <p:nvPr/>
        </p:nvGrpSpPr>
        <p:grpSpPr>
          <a:xfrm>
            <a:off x="5257800" y="1840468"/>
            <a:ext cx="914401" cy="1371600"/>
            <a:chOff x="1828800" y="2971800"/>
            <a:chExt cx="914401" cy="1371600"/>
          </a:xfrm>
        </p:grpSpPr>
        <p:cxnSp>
          <p:nvCxnSpPr>
            <p:cNvPr id="81" name="Straight Connector 80"/>
            <p:cNvCxnSpPr/>
            <p:nvPr/>
          </p:nvCxnSpPr>
          <p:spPr>
            <a:xfrm rot="5400000" flipH="1" flipV="1">
              <a:off x="20574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828800" y="29718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11430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828801" y="43434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019800" y="990600"/>
            <a:ext cx="1524000" cy="1066800"/>
            <a:chOff x="4191000" y="2069068"/>
            <a:chExt cx="1524000" cy="10668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4572000" y="2831068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4686300" y="2564368"/>
              <a:ext cx="381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953000" y="2450068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448300" y="2716768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19600" y="2983468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9530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029200" y="31358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1054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181600" y="2983468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4102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486400" y="31358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55626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8800" y="2983468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V="1">
              <a:off x="4305300" y="2564368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4457700" y="22595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0800000">
              <a:off x="4343400" y="2069068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4191000" y="20690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191000" y="21452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 flipV="1">
              <a:off x="4191000" y="22214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191000" y="22976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4076700" y="2640568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92"/>
            <p:cNvGrpSpPr/>
            <p:nvPr/>
          </p:nvGrpSpPr>
          <p:grpSpPr>
            <a:xfrm>
              <a:off x="4191000" y="2069068"/>
              <a:ext cx="1524000" cy="1066800"/>
              <a:chOff x="4191000" y="3124200"/>
              <a:chExt cx="15240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rot="5400000" flipH="1" flipV="1">
                <a:off x="3657600" y="3657600"/>
                <a:ext cx="106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191000" y="4191000"/>
                <a:ext cx="152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5181600" y="3657600"/>
                <a:ext cx="106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191000" y="3124200"/>
                <a:ext cx="152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8" name="Straight Connector 117"/>
          <p:cNvCxnSpPr/>
          <p:nvPr/>
        </p:nvCxnSpPr>
        <p:spPr>
          <a:xfrm rot="5400000">
            <a:off x="4572000" y="48122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029200" y="52694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5486400" y="481226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V="1">
            <a:off x="5524500" y="3935968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 flipV="1">
            <a:off x="5029200" y="3897868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896275" y="43093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33725" y="387861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00325" y="430774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991500" y="52317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914725" y="52317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486400" y="36355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879388" y="40927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79388" y="50833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24400" y="41689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en-US" sz="16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4400" y="515951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grpSp>
        <p:nvGrpSpPr>
          <p:cNvPr id="133" name="Group 33"/>
          <p:cNvGrpSpPr/>
          <p:nvPr/>
        </p:nvGrpSpPr>
        <p:grpSpPr>
          <a:xfrm>
            <a:off x="5029200" y="3897868"/>
            <a:ext cx="914401" cy="1371600"/>
            <a:chOff x="1828800" y="2971800"/>
            <a:chExt cx="914401" cy="1371600"/>
          </a:xfrm>
        </p:grpSpPr>
        <p:cxnSp>
          <p:nvCxnSpPr>
            <p:cNvPr id="134" name="Straight Connector 133"/>
            <p:cNvCxnSpPr/>
            <p:nvPr/>
          </p:nvCxnSpPr>
          <p:spPr>
            <a:xfrm rot="5400000" flipH="1" flipV="1">
              <a:off x="20574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1828800" y="29718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1143000" y="36576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>
              <a:off x="1828801" y="43434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657600" y="4724400"/>
            <a:ext cx="1524000" cy="1066800"/>
            <a:chOff x="4191000" y="2069068"/>
            <a:chExt cx="1524000" cy="1066800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4572000" y="2831068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4686300" y="2564368"/>
              <a:ext cx="381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953000" y="2450068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5448300" y="2716768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419600" y="2983468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9530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029200" y="31358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 flipH="1" flipV="1">
              <a:off x="51054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181600" y="2983468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4102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486400" y="31358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 flipH="1" flipV="1">
              <a:off x="5562600" y="305966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638800" y="2983468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305300" y="2564368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 flipH="1" flipV="1">
              <a:off x="4457700" y="22595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4343400" y="2069068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0800000" flipV="1">
              <a:off x="4191000" y="20690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191000" y="21452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0800000" flipV="1">
              <a:off x="4191000" y="22214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191000" y="2297668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16200000" flipH="1">
              <a:off x="4076700" y="2640568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92"/>
            <p:cNvGrpSpPr/>
            <p:nvPr/>
          </p:nvGrpSpPr>
          <p:grpSpPr>
            <a:xfrm>
              <a:off x="4191000" y="2069068"/>
              <a:ext cx="1524000" cy="1066800"/>
              <a:chOff x="4191000" y="3124200"/>
              <a:chExt cx="1524000" cy="1066800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 rot="5400000" flipH="1" flipV="1">
                <a:off x="3657600" y="3657600"/>
                <a:ext cx="106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191000" y="4191000"/>
                <a:ext cx="152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 flipH="1" flipV="1">
                <a:off x="5181600" y="3657600"/>
                <a:ext cx="106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191000" y="3124200"/>
                <a:ext cx="152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 algn="ctr">
              <a:buNone/>
            </a:pPr>
            <a:r>
              <a:rPr lang="en-US" smtClean="0"/>
              <a:t>Questions?</a:t>
            </a:r>
          </a:p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Elemental Transformations: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Shearing</a:t>
            </a:r>
          </a:p>
          <a:p>
            <a:pPr lvl="1"/>
            <a:endParaRPr lang="en-US" dirty="0"/>
          </a:p>
          <a:p>
            <a:r>
              <a:rPr lang="en-US" dirty="0" smtClean="0"/>
              <a:t>Of the four, three of them are affine and linear:</a:t>
            </a:r>
          </a:p>
          <a:p>
            <a:pPr lvl="1"/>
            <a:r>
              <a:rPr lang="en-US" dirty="0" smtClean="0"/>
              <a:t>Rotation, Scaling, and Shearing</a:t>
            </a:r>
          </a:p>
          <a:p>
            <a:r>
              <a:rPr lang="en-US" dirty="0"/>
              <a:t>O</a:t>
            </a:r>
            <a:r>
              <a:rPr lang="en-US" dirty="0" smtClean="0"/>
              <a:t>ne is affine but non-linear</a:t>
            </a:r>
          </a:p>
          <a:p>
            <a:pPr lvl="1"/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Transformations in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Projective ⊃ Affine ⊃ Linear</a:t>
            </a:r>
          </a:p>
          <a:p>
            <a:pPr lvl="1"/>
            <a:r>
              <a:rPr lang="en-US" dirty="0" smtClean="0"/>
              <a:t>Meaning that all linear transforms are also affine transforms, which are also projective transforms.</a:t>
            </a:r>
          </a:p>
          <a:p>
            <a:pPr lvl="1"/>
            <a:r>
              <a:rPr lang="en-US" dirty="0" smtClean="0"/>
              <a:t>However, not all affine transforms are linear transforms, and not all projective transforms are affine.</a:t>
            </a:r>
          </a:p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Linear Transform: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reserves all parallel lines</a:t>
            </a:r>
          </a:p>
          <a:p>
            <a:pPr lvl="2"/>
            <a:r>
              <a:rPr lang="en-US" dirty="0" smtClean="0"/>
              <a:t>Acts on a line to yield either a line or a point</a:t>
            </a:r>
          </a:p>
          <a:p>
            <a:pPr lvl="2"/>
            <a:r>
              <a:rPr lang="en-US" dirty="0" smtClean="0"/>
              <a:t>The vector [0, 0] is always transformed to [0, 0]</a:t>
            </a:r>
          </a:p>
          <a:p>
            <a:pPr lvl="2"/>
            <a:r>
              <a:rPr lang="en-US" dirty="0" smtClean="0"/>
              <a:t>Examples: scale and rotate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of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1670</TotalTime>
  <Words>1906</Words>
  <Application>Microsoft Office PowerPoint</Application>
  <PresentationFormat>On-screen Show (4:3)</PresentationFormat>
  <Paragraphs>670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Arial</vt:lpstr>
      <vt:lpstr>Bitstream Vera Sans</vt:lpstr>
      <vt:lpstr>Calibri</vt:lpstr>
      <vt:lpstr>Cambria Math</vt:lpstr>
      <vt:lpstr>Corbel</vt:lpstr>
      <vt:lpstr>Franklin Gothic Book</vt:lpstr>
      <vt:lpstr>Monotype Corsiva</vt:lpstr>
      <vt:lpstr>Perpetua</vt:lpstr>
      <vt:lpstr>Symbol</vt:lpstr>
      <vt:lpstr>Times New Roman</vt:lpstr>
      <vt:lpstr>Wingdings</vt:lpstr>
      <vt:lpstr>Wingdings 2</vt:lpstr>
      <vt:lpstr>Wingdings 3</vt:lpstr>
      <vt:lpstr>Equity</vt:lpstr>
      <vt:lpstr>Equation</vt:lpstr>
      <vt:lpstr>CSE 470/598 Transforms 1</vt:lpstr>
      <vt:lpstr>Disclaimer</vt:lpstr>
      <vt:lpstr>Concepts in Linear Algebra</vt:lpstr>
      <vt:lpstr>Matrix Multiplication Explained (Visually)</vt:lpstr>
      <vt:lpstr>Matrix Multiplication Explained (Visually)</vt:lpstr>
      <vt:lpstr>Matrix Multiplication Explained (Visually)</vt:lpstr>
      <vt:lpstr>PowerPoint Presentation</vt:lpstr>
      <vt:lpstr>Transformations in Computer Graphics</vt:lpstr>
      <vt:lpstr>Definitions of Transformations</vt:lpstr>
      <vt:lpstr>Definitions of Transformations</vt:lpstr>
      <vt:lpstr>2D Scaling</vt:lpstr>
      <vt:lpstr>2D Scaling</vt:lpstr>
      <vt:lpstr>2D Scaling, An Example</vt:lpstr>
      <vt:lpstr>2D Scaling, An Example</vt:lpstr>
      <vt:lpstr>2D Scaling, An Example</vt:lpstr>
      <vt:lpstr>2D Rotation</vt:lpstr>
      <vt:lpstr>2D Rotation, Proof 1</vt:lpstr>
      <vt:lpstr>2D Rotation, Proof 2</vt:lpstr>
      <vt:lpstr>2D Rotation, Proof 2</vt:lpstr>
      <vt:lpstr>2D Rotation Example</vt:lpstr>
      <vt:lpstr>2D Rotation Example</vt:lpstr>
      <vt:lpstr>Sets of Linear Equations and Matrices</vt:lpstr>
      <vt:lpstr>PowerPoint Presentation</vt:lpstr>
      <vt:lpstr>2D Translation</vt:lpstr>
      <vt:lpstr>2D Translate</vt:lpstr>
      <vt:lpstr>2D Translation</vt:lpstr>
      <vt:lpstr>2D Translation</vt:lpstr>
      <vt:lpstr>2D Translation</vt:lpstr>
      <vt:lpstr>2D Translation</vt:lpstr>
      <vt:lpstr>2D Translation</vt:lpstr>
      <vt:lpstr>Composite Matrix Transform</vt:lpstr>
      <vt:lpstr>Recap</vt:lpstr>
      <vt:lpstr>Uh, What Was That Again?</vt:lpstr>
      <vt:lpstr>Homogeneous Coordinates</vt:lpstr>
      <vt:lpstr>Homogeneous Coordinates</vt:lpstr>
      <vt:lpstr>Homogeneous Coordinates</vt:lpstr>
      <vt:lpstr>PowerPoint Presentation</vt:lpstr>
      <vt:lpstr>Points vs. Vectors</vt:lpstr>
      <vt:lpstr>Points vs. Vectors</vt:lpstr>
      <vt:lpstr>Find the values of x’, y’ and w’</vt:lpstr>
      <vt:lpstr>Cool!</vt:lpstr>
      <vt:lpstr>PowerPoint Presentation</vt:lpstr>
      <vt:lpstr>Our Local Coordinate System</vt:lpstr>
      <vt:lpstr>Our Local Coordinate System</vt:lpstr>
      <vt:lpstr>Our Local Coordinate System</vt:lpstr>
      <vt:lpstr>Our Local Coordinate System</vt:lpstr>
      <vt:lpstr>Our Local Coordinate System</vt:lpstr>
      <vt:lpstr>Our Local Coordinate System</vt:lpstr>
      <vt:lpstr>Our Local Coordinate System</vt:lpstr>
      <vt:lpstr>Other Concepts</vt:lpstr>
      <vt:lpstr>Viewports</vt:lpstr>
      <vt:lpstr>Viewports</vt:lpstr>
      <vt:lpstr>Viewports</vt:lpstr>
      <vt:lpstr>Coordinate Systems</vt:lpstr>
      <vt:lpstr>Bitmapped Fonts</vt:lpstr>
      <vt:lpstr>Display Lists</vt:lpstr>
      <vt:lpstr>Display Lists</vt:lpstr>
      <vt:lpstr>Multiple Display Lists</vt:lpstr>
      <vt:lpstr>Attribute Groups</vt:lpstr>
      <vt:lpstr>Bounding Boxes</vt:lpstr>
      <vt:lpstr>Collisions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Rajat Aggarwal (Student)</cp:lastModifiedBy>
  <cp:revision>141</cp:revision>
  <dcterms:created xsi:type="dcterms:W3CDTF">2011-08-04T19:58:28Z</dcterms:created>
  <dcterms:modified xsi:type="dcterms:W3CDTF">2014-09-01T03:43:55Z</dcterms:modified>
</cp:coreProperties>
</file>