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3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6" r:id="rId50"/>
    <p:sldId id="307" r:id="rId51"/>
    <p:sldId id="305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27" r:id="rId7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56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4DA344-B74A-44B8-A72B-59C85FA8AFA8}" type="datetimeFigureOut">
              <a:rPr lang="en-US" smtClean="0"/>
              <a:pPr/>
              <a:t>8/29/2013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4F2DDD-A3F2-4539-8EDA-A8B9C8C92B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05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02756" indent="-270291" defTabSz="914485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081164" indent="-216233" defTabSz="914485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513629" indent="-216233" defTabSz="914485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1946095" indent="-216233" defTabSz="914485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378560" indent="-216233" defTabSz="914485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811026" indent="-216233" defTabSz="914485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243491" indent="-216233" defTabSz="914485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675957" indent="-216233" defTabSz="914485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EDC90876-A1DA-40E2-A395-DBB5CBD4E28E}" type="slidenum">
              <a:rPr lang="de-AT" smtClean="0"/>
              <a:pPr eaLnBrk="1" hangingPunct="1"/>
              <a:t>38</a:t>
            </a:fld>
            <a:endParaRPr lang="de-AT" smtClean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02756" indent="-270291" defTabSz="914485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081164" indent="-216233" defTabSz="914485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513629" indent="-216233" defTabSz="914485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1946095" indent="-216233" defTabSz="914485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378560" indent="-216233" defTabSz="914485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811026" indent="-216233" defTabSz="914485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243491" indent="-216233" defTabSz="914485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675957" indent="-216233" defTabSz="914485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06F9C5B5-41DE-4F85-9F09-395951752D68}" type="slidenum">
              <a:rPr lang="de-AT" smtClean="0"/>
              <a:pPr eaLnBrk="1" hangingPunct="1"/>
              <a:t>47</a:t>
            </a:fld>
            <a:endParaRPr lang="de-AT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0207" y="686405"/>
            <a:ext cx="4500563" cy="3429000"/>
          </a:xfrm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0207" y="686405"/>
            <a:ext cx="4500563" cy="3429000"/>
          </a:xfrm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0207" y="686405"/>
            <a:ext cx="4500563" cy="3429000"/>
          </a:xfrm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0207" y="686405"/>
            <a:ext cx="4500563" cy="3429000"/>
          </a:xfrm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02756" indent="-270291" defTabSz="914485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081164" indent="-216233" defTabSz="914485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513629" indent="-216233" defTabSz="914485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1946095" indent="-216233" defTabSz="914485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378560" indent="-216233" defTabSz="914485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811026" indent="-216233" defTabSz="914485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243491" indent="-216233" defTabSz="914485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675957" indent="-216233" defTabSz="914485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C37D7427-F396-4DD0-BDA5-E42ACF0ED294}" type="slidenum">
              <a:rPr lang="de-AT" smtClean="0"/>
              <a:pPr eaLnBrk="1" hangingPunct="1"/>
              <a:t>52</a:t>
            </a:fld>
            <a:endParaRPr lang="de-AT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02756" indent="-270291" defTabSz="914485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081164" indent="-216233" defTabSz="914485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513629" indent="-216233" defTabSz="914485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1946095" indent="-216233" defTabSz="914485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378560" indent="-216233" defTabSz="914485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811026" indent="-216233" defTabSz="914485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243491" indent="-216233" defTabSz="914485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675957" indent="-216233" defTabSz="914485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9E6432C8-B564-4EF8-B7DD-524C07265F01}" type="slidenum">
              <a:rPr lang="de-AT" smtClean="0"/>
              <a:pPr eaLnBrk="1" hangingPunct="1"/>
              <a:t>53</a:t>
            </a:fld>
            <a:endParaRPr lang="de-AT" smtClean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02756" indent="-270291" defTabSz="914485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081164" indent="-216233" defTabSz="914485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513629" indent="-216233" defTabSz="914485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1946095" indent="-216233" defTabSz="914485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378560" indent="-216233" defTabSz="914485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811026" indent="-216233" defTabSz="914485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243491" indent="-216233" defTabSz="914485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675957" indent="-216233" defTabSz="914485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9A0C46D-9EAE-4EC1-836C-4254104A3E3A}" type="slidenum">
              <a:rPr lang="de-AT" smtClean="0"/>
              <a:pPr eaLnBrk="1" hangingPunct="1"/>
              <a:t>54</a:t>
            </a:fld>
            <a:endParaRPr lang="de-AT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02756" indent="-270291" defTabSz="914485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081164" indent="-216233" defTabSz="914485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513629" indent="-216233" defTabSz="914485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1946095" indent="-216233" defTabSz="914485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378560" indent="-216233" defTabSz="914485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811026" indent="-216233" defTabSz="914485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243491" indent="-216233" defTabSz="914485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675957" indent="-216233" defTabSz="914485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03D00654-ED2F-4FC4-9DF8-7DAF4F592E7A}" type="slidenum">
              <a:rPr lang="de-AT" smtClean="0"/>
              <a:pPr eaLnBrk="1" hangingPunct="1"/>
              <a:t>55</a:t>
            </a:fld>
            <a:endParaRPr lang="de-AT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02756" indent="-270291" defTabSz="914485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081164" indent="-216233" defTabSz="914485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513629" indent="-216233" defTabSz="914485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1946095" indent="-216233" defTabSz="914485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378560" indent="-216233" defTabSz="914485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811026" indent="-216233" defTabSz="914485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243491" indent="-216233" defTabSz="914485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675957" indent="-216233" defTabSz="914485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E35376CA-397A-4A1C-8B11-CB8BB684870B}" type="slidenum">
              <a:rPr lang="de-AT" smtClean="0"/>
              <a:pPr eaLnBrk="1" hangingPunct="1"/>
              <a:t>56</a:t>
            </a:fld>
            <a:endParaRPr lang="de-AT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02756" indent="-270291" defTabSz="914485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081164" indent="-216233" defTabSz="914485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513629" indent="-216233" defTabSz="914485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1946095" indent="-216233" defTabSz="914485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378560" indent="-216233" defTabSz="914485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811026" indent="-216233" defTabSz="914485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243491" indent="-216233" defTabSz="914485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675957" indent="-216233" defTabSz="914485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747F4608-27EC-42F1-8504-CFE010E8ABB4}" type="slidenum">
              <a:rPr lang="de-AT" smtClean="0"/>
              <a:pPr eaLnBrk="1" hangingPunct="1"/>
              <a:t>39</a:t>
            </a:fld>
            <a:endParaRPr lang="de-AT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02756" indent="-270291" defTabSz="914485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081164" indent="-216233" defTabSz="914485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513629" indent="-216233" defTabSz="914485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1946095" indent="-216233" defTabSz="914485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378560" indent="-216233" defTabSz="914485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811026" indent="-216233" defTabSz="914485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243491" indent="-216233" defTabSz="914485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675957" indent="-216233" defTabSz="914485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8A49A139-AE25-45D3-B7AD-625032026531}" type="slidenum">
              <a:rPr lang="de-AT" smtClean="0"/>
              <a:pPr eaLnBrk="1" hangingPunct="1"/>
              <a:t>57</a:t>
            </a:fld>
            <a:endParaRPr lang="de-AT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02756" indent="-270291" defTabSz="914485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081164" indent="-216233" defTabSz="914485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513629" indent="-216233" defTabSz="914485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1946095" indent="-216233" defTabSz="914485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378560" indent="-216233" defTabSz="914485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811026" indent="-216233" defTabSz="914485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243491" indent="-216233" defTabSz="914485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675957" indent="-216233" defTabSz="914485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CE3A7CAE-919E-4276-95E4-2FB54CA91506}" type="slidenum">
              <a:rPr lang="de-AT" smtClean="0"/>
              <a:pPr eaLnBrk="1" hangingPunct="1"/>
              <a:t>58</a:t>
            </a:fld>
            <a:endParaRPr lang="de-AT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02756" indent="-270291" defTabSz="914485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081164" indent="-216233" defTabSz="914485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513629" indent="-216233" defTabSz="914485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1946095" indent="-216233" defTabSz="914485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378560" indent="-216233" defTabSz="914485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811026" indent="-216233" defTabSz="914485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243491" indent="-216233" defTabSz="914485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675957" indent="-216233" defTabSz="914485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74EB362F-1864-487A-9706-364C1D2AB205}" type="slidenum">
              <a:rPr lang="de-AT" smtClean="0"/>
              <a:pPr eaLnBrk="1" hangingPunct="1"/>
              <a:t>59</a:t>
            </a:fld>
            <a:endParaRPr lang="de-AT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02756" indent="-270291" defTabSz="914485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081164" indent="-216233" defTabSz="914485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513629" indent="-216233" defTabSz="914485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1946095" indent="-216233" defTabSz="914485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378560" indent="-216233" defTabSz="914485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811026" indent="-216233" defTabSz="914485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243491" indent="-216233" defTabSz="914485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675957" indent="-216233" defTabSz="914485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74268C55-2F3A-4F23-8CB3-C32D45A3C359}" type="slidenum">
              <a:rPr lang="de-AT" smtClean="0"/>
              <a:pPr eaLnBrk="1" hangingPunct="1"/>
              <a:t>60</a:t>
            </a:fld>
            <a:endParaRPr lang="de-AT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02756" indent="-270291" defTabSz="914485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081164" indent="-216233" defTabSz="914485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513629" indent="-216233" defTabSz="914485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1946095" indent="-216233" defTabSz="914485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378560" indent="-216233" defTabSz="914485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811026" indent="-216233" defTabSz="914485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243491" indent="-216233" defTabSz="914485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675957" indent="-216233" defTabSz="914485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D40A08D-F2F9-44AF-9A3F-F4E827051117}" type="slidenum">
              <a:rPr lang="de-AT" smtClean="0"/>
              <a:pPr eaLnBrk="1" hangingPunct="1"/>
              <a:t>61</a:t>
            </a:fld>
            <a:endParaRPr lang="de-AT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02756" indent="-270291" defTabSz="914485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081164" indent="-216233" defTabSz="914485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513629" indent="-216233" defTabSz="914485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1946095" indent="-216233" defTabSz="914485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378560" indent="-216233" defTabSz="914485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811026" indent="-216233" defTabSz="914485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243491" indent="-216233" defTabSz="914485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675957" indent="-216233" defTabSz="914485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5425B1AB-027C-4044-8076-92C4E42E371C}" type="slidenum">
              <a:rPr lang="de-AT" smtClean="0"/>
              <a:pPr eaLnBrk="1" hangingPunct="1"/>
              <a:t>62</a:t>
            </a:fld>
            <a:endParaRPr lang="de-AT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02756" indent="-270291" defTabSz="914485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081164" indent="-216233" defTabSz="914485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513629" indent="-216233" defTabSz="914485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1946095" indent="-216233" defTabSz="914485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378560" indent="-216233" defTabSz="914485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811026" indent="-216233" defTabSz="914485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243491" indent="-216233" defTabSz="914485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675957" indent="-216233" defTabSz="914485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B25E3FCC-2532-4BD6-9648-68E9E263F580}" type="slidenum">
              <a:rPr lang="de-AT" smtClean="0"/>
              <a:pPr eaLnBrk="1" hangingPunct="1"/>
              <a:t>63</a:t>
            </a:fld>
            <a:endParaRPr lang="de-AT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02756" indent="-270291" defTabSz="914485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081164" indent="-216233" defTabSz="914485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513629" indent="-216233" defTabSz="914485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1946095" indent="-216233" defTabSz="914485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378560" indent="-216233" defTabSz="914485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811026" indent="-216233" defTabSz="914485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243491" indent="-216233" defTabSz="914485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675957" indent="-216233" defTabSz="914485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0879F217-09FE-40FE-952A-F410516D87F3}" type="slidenum">
              <a:rPr lang="de-AT" smtClean="0"/>
              <a:pPr eaLnBrk="1" hangingPunct="1"/>
              <a:t>64</a:t>
            </a:fld>
            <a:endParaRPr lang="de-AT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02756" indent="-270291" defTabSz="914485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081164" indent="-216233" defTabSz="914485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513629" indent="-216233" defTabSz="914485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1946095" indent="-216233" defTabSz="914485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378560" indent="-216233" defTabSz="914485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811026" indent="-216233" defTabSz="914485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243491" indent="-216233" defTabSz="914485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675957" indent="-216233" defTabSz="914485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EC22DDB2-2BB1-4615-BD4B-030E9B0F5CEE}" type="slidenum">
              <a:rPr lang="de-AT" smtClean="0"/>
              <a:pPr eaLnBrk="1" hangingPunct="1"/>
              <a:t>65</a:t>
            </a:fld>
            <a:endParaRPr lang="de-AT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02756" indent="-270291" defTabSz="914485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081164" indent="-216233" defTabSz="914485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513629" indent="-216233" defTabSz="914485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1946095" indent="-216233" defTabSz="914485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378560" indent="-216233" defTabSz="914485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811026" indent="-216233" defTabSz="914485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243491" indent="-216233" defTabSz="914485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675957" indent="-216233" defTabSz="914485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57C4C7E2-2BEE-4DCD-A8F2-A129E36697FC}" type="slidenum">
              <a:rPr lang="de-AT" smtClean="0"/>
              <a:pPr eaLnBrk="1" hangingPunct="1"/>
              <a:t>40</a:t>
            </a:fld>
            <a:endParaRPr lang="de-AT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02756" indent="-270291" defTabSz="914485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081164" indent="-216233" defTabSz="914485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513629" indent="-216233" defTabSz="914485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1946095" indent="-216233" defTabSz="914485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378560" indent="-216233" defTabSz="914485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811026" indent="-216233" defTabSz="914485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243491" indent="-216233" defTabSz="914485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675957" indent="-216233" defTabSz="914485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0D94528E-DD4B-44D0-93BC-CE567A814133}" type="slidenum">
              <a:rPr lang="de-AT" smtClean="0"/>
              <a:pPr eaLnBrk="1" hangingPunct="1"/>
              <a:t>68</a:t>
            </a:fld>
            <a:endParaRPr lang="de-AT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02756" indent="-270291" defTabSz="914485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081164" indent="-216233" defTabSz="914485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513629" indent="-216233" defTabSz="914485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1946095" indent="-216233" defTabSz="914485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378560" indent="-216233" defTabSz="914485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811026" indent="-216233" defTabSz="914485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243491" indent="-216233" defTabSz="914485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675957" indent="-216233" defTabSz="914485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547EEC4D-A6FB-45DD-BAF6-4E64878C1AE1}" type="slidenum">
              <a:rPr lang="de-AT" smtClean="0"/>
              <a:pPr eaLnBrk="1" hangingPunct="1"/>
              <a:t>69</a:t>
            </a:fld>
            <a:endParaRPr lang="de-AT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02756" indent="-270291" defTabSz="914485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081164" indent="-216233" defTabSz="914485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513629" indent="-216233" defTabSz="914485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1946095" indent="-216233" defTabSz="914485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378560" indent="-216233" defTabSz="914485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811026" indent="-216233" defTabSz="914485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243491" indent="-216233" defTabSz="914485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675957" indent="-216233" defTabSz="914485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85A005BB-FA7C-490D-A96A-C64AF2A83F51}" type="slidenum">
              <a:rPr lang="de-AT" smtClean="0"/>
              <a:pPr eaLnBrk="1" hangingPunct="1"/>
              <a:t>70</a:t>
            </a:fld>
            <a:endParaRPr lang="de-AT" smtClean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0207" y="686405"/>
            <a:ext cx="4500563" cy="3429000"/>
          </a:xfrm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02756" indent="-270291" defTabSz="914485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081164" indent="-216233" defTabSz="914485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513629" indent="-216233" defTabSz="914485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1946095" indent="-216233" defTabSz="914485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378560" indent="-216233" defTabSz="914485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811026" indent="-216233" defTabSz="914485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243491" indent="-216233" defTabSz="914485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675957" indent="-216233" defTabSz="914485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75D17532-BE3E-4731-95B8-BB86995616C8}" type="slidenum">
              <a:rPr lang="de-AT" smtClean="0"/>
              <a:pPr eaLnBrk="1" hangingPunct="1"/>
              <a:t>41</a:t>
            </a:fld>
            <a:endParaRPr lang="de-AT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02756" indent="-270291" defTabSz="914485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081164" indent="-216233" defTabSz="914485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513629" indent="-216233" defTabSz="914485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1946095" indent="-216233" defTabSz="914485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378560" indent="-216233" defTabSz="914485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811026" indent="-216233" defTabSz="914485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243491" indent="-216233" defTabSz="914485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675957" indent="-216233" defTabSz="914485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AA39F31F-958B-48AD-9FC8-A7E6202FC7D5}" type="slidenum">
              <a:rPr lang="de-AT" smtClean="0"/>
              <a:pPr eaLnBrk="1" hangingPunct="1"/>
              <a:t>42</a:t>
            </a:fld>
            <a:endParaRPr lang="de-AT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02756" indent="-270291" defTabSz="914485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081164" indent="-216233" defTabSz="914485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513629" indent="-216233" defTabSz="914485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1946095" indent="-216233" defTabSz="914485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378560" indent="-216233" defTabSz="914485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811026" indent="-216233" defTabSz="914485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243491" indent="-216233" defTabSz="914485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675957" indent="-216233" defTabSz="914485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9860753B-DE09-4E0B-AD08-D58FD6E94C2D}" type="slidenum">
              <a:rPr lang="de-AT" smtClean="0"/>
              <a:pPr eaLnBrk="1" hangingPunct="1"/>
              <a:t>43</a:t>
            </a:fld>
            <a:endParaRPr lang="de-AT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02756" indent="-270291" defTabSz="914485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081164" indent="-216233" defTabSz="914485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513629" indent="-216233" defTabSz="914485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1946095" indent="-216233" defTabSz="914485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378560" indent="-216233" defTabSz="914485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811026" indent="-216233" defTabSz="914485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243491" indent="-216233" defTabSz="914485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675957" indent="-216233" defTabSz="914485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E0F20F53-CBB8-4D38-94E5-F03F04B5EF15}" type="slidenum">
              <a:rPr lang="de-AT" smtClean="0"/>
              <a:pPr eaLnBrk="1" hangingPunct="1"/>
              <a:t>44</a:t>
            </a:fld>
            <a:endParaRPr lang="de-AT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02756" indent="-270291" defTabSz="914485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081164" indent="-216233" defTabSz="914485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513629" indent="-216233" defTabSz="914485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1946095" indent="-216233" defTabSz="914485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378560" indent="-216233" defTabSz="914485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811026" indent="-216233" defTabSz="914485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243491" indent="-216233" defTabSz="914485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675957" indent="-216233" defTabSz="914485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E9CDEDE5-ED16-4A6B-AAC6-9D2A7DFFC4E6}" type="slidenum">
              <a:rPr lang="de-AT" smtClean="0"/>
              <a:pPr eaLnBrk="1" hangingPunct="1"/>
              <a:t>45</a:t>
            </a:fld>
            <a:endParaRPr lang="de-AT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02756" indent="-270291" defTabSz="914485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081164" indent="-216233" defTabSz="914485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513629" indent="-216233" defTabSz="914485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1946095" indent="-216233" defTabSz="914485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378560" indent="-216233" defTabSz="914485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811026" indent="-216233" defTabSz="914485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243491" indent="-216233" defTabSz="914485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675957" indent="-216233" defTabSz="914485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3C694C70-12DC-4A36-B791-0DCF24ABCCC3}" type="slidenum">
              <a:rPr lang="de-AT" smtClean="0"/>
              <a:pPr eaLnBrk="1" hangingPunct="1"/>
              <a:t>46</a:t>
            </a:fld>
            <a:endParaRPr lang="de-AT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8/29/2013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 sz="1400" dirty="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8/29/2013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8/29/2013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8/29/2013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8/29/2013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8/29/2013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8/29/2013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8/29/2013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8/29/2013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8/29/2013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8/29/2013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fld id="{564CF2E0-CCC4-4E1E-9902-C3C36AB3FDA4}" type="datetimeFigureOut">
              <a:rPr lang="en-US" smtClean="0"/>
              <a:pPr algn="r" eaLnBrk="1" latinLnBrk="0" hangingPunct="1"/>
              <a:t>8/29/2013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eaLnBrk="1" latinLnBrk="0" hangingPunct="1"/>
            <a:fld id="{6F42FDE4-A7DD-41A7-A0A6-9B649FB43336}" type="slidenum">
              <a:rPr kumimoji="0" lang="en-US" smtClean="0"/>
              <a:pPr algn="ctr" eaLnBrk="1" latinLnBrk="0" hangingPunct="1"/>
              <a:t>‹#›</a:t>
            </a:fld>
            <a:endParaRPr kumimoji="0" lang="en-US" sz="1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7.png"/><Relationship Id="rId4" Type="http://schemas.openxmlformats.org/officeDocument/2006/relationships/oleObject" Target="../embeddings/oleObject1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8.png"/><Relationship Id="rId4" Type="http://schemas.openxmlformats.org/officeDocument/2006/relationships/oleObject" Target="../embeddings/oleObject2.bin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2.png"/><Relationship Id="rId4" Type="http://schemas.openxmlformats.org/officeDocument/2006/relationships/oleObject" Target="../embeddings/oleObject3.bin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jpeg"/><Relationship Id="rId4" Type="http://schemas.openxmlformats.org/officeDocument/2006/relationships/image" Target="../media/image26.jpe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Ross </a:t>
            </a:r>
            <a:r>
              <a:rPr lang="en-US" dirty="0" err="1" smtClean="0"/>
              <a:t>Maciejewski</a:t>
            </a:r>
            <a:endParaRPr lang="en-US" dirty="0" smtClean="0"/>
          </a:p>
          <a:p>
            <a:r>
              <a:rPr lang="en-US" dirty="0" smtClean="0"/>
              <a:t>rmacieje@asu.edu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CSE 470/598</a:t>
            </a:r>
            <a:br>
              <a:rPr lang="en-US" dirty="0" smtClean="0"/>
            </a:br>
            <a:r>
              <a:rPr lang="en-US" dirty="0" smtClean="0"/>
              <a:t>Hierarchical Modeling</a:t>
            </a:r>
            <a:endParaRPr lang="en-US" dirty="0"/>
          </a:p>
        </p:txBody>
      </p:sp>
      <p:pic>
        <p:nvPicPr>
          <p:cNvPr id="4" name="Picture 7" descr="ASU Logo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6400" y="5486400"/>
            <a:ext cx="3384550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 descr="C:\Users\cadlabadmin\Desktop\tumblr_lp2so4aYv71r0cv6do1_500.gif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4919662"/>
            <a:ext cx="2787651" cy="20907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Tree Model of Car</a:t>
            </a:r>
          </a:p>
        </p:txBody>
      </p:sp>
      <p:pic>
        <p:nvPicPr>
          <p:cNvPr id="23558" name="Picture 4" descr="C:\BOOK\OpenGL\Paul Final\jpeg_new\AN09F0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2667000"/>
            <a:ext cx="6781800" cy="277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DAG Model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700" smtClean="0"/>
              <a:t>If we use the fact that all the wheels are identical, we get a </a:t>
            </a:r>
            <a:r>
              <a:rPr lang="en-US" sz="2700" i="1" smtClean="0"/>
              <a:t>directed acyclic graph</a:t>
            </a:r>
          </a:p>
          <a:p>
            <a:pPr lvl="1"/>
            <a:r>
              <a:rPr lang="en-US" smtClean="0"/>
              <a:t>Not much different than dealing with a tree</a:t>
            </a:r>
          </a:p>
        </p:txBody>
      </p:sp>
      <p:pic>
        <p:nvPicPr>
          <p:cNvPr id="24582" name="Picture 4" descr="C:\BOOK\OpenGL\Paul Final\jpeg_new\AN09F0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0" y="3124200"/>
            <a:ext cx="2263775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Modeling with Trees</a:t>
            </a:r>
            <a:r>
              <a:rPr lang="en-US" i="1" smtClean="0"/>
              <a:t> 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Must decide what information to place in nodes and what to put in edges</a:t>
            </a:r>
          </a:p>
          <a:p>
            <a:r>
              <a:rPr lang="en-US" smtClean="0"/>
              <a:t>Nodes</a:t>
            </a:r>
          </a:p>
          <a:p>
            <a:pPr lvl="1"/>
            <a:r>
              <a:rPr lang="en-US" smtClean="0"/>
              <a:t>What to draw</a:t>
            </a:r>
          </a:p>
          <a:p>
            <a:pPr lvl="1"/>
            <a:r>
              <a:rPr lang="en-US" smtClean="0"/>
              <a:t>Pointers to children</a:t>
            </a:r>
          </a:p>
          <a:p>
            <a:r>
              <a:rPr lang="en-US" smtClean="0"/>
              <a:t>Edges</a:t>
            </a:r>
          </a:p>
          <a:p>
            <a:pPr lvl="1"/>
            <a:r>
              <a:rPr lang="en-US" smtClean="0"/>
              <a:t>May have information on incremental changes to transformation matrices (can also store in nodes)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Robot Arm</a:t>
            </a:r>
          </a:p>
        </p:txBody>
      </p:sp>
      <p:pic>
        <p:nvPicPr>
          <p:cNvPr id="26629" name="Picture 5" descr="C:\BOOK\OpenGL\Paul Final\jpeg\AN09F08.jpg"/>
          <p:cNvPicPr>
            <a:picLocks noChangeAspect="1" noChangeArrowheads="1"/>
          </p:cNvPicPr>
          <p:nvPr/>
        </p:nvPicPr>
        <p:blipFill>
          <a:blip r:embed="rId2" cstate="print"/>
          <a:srcRect b="10182"/>
          <a:stretch>
            <a:fillRect/>
          </a:stretch>
        </p:blipFill>
        <p:spPr bwMode="auto">
          <a:xfrm>
            <a:off x="685800" y="1600200"/>
            <a:ext cx="8218488" cy="294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1066800" y="4800600"/>
            <a:ext cx="148907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>
                <a:latin typeface="Arial" charset="0"/>
              </a:rPr>
              <a:t>robot arm</a:t>
            </a:r>
          </a:p>
        </p:txBody>
      </p:sp>
      <p:sp>
        <p:nvSpPr>
          <p:cNvPr id="26631" name="Text Box 7"/>
          <p:cNvSpPr txBox="1">
            <a:spLocks noChangeArrowheads="1"/>
          </p:cNvSpPr>
          <p:nvPr/>
        </p:nvSpPr>
        <p:spPr bwMode="auto">
          <a:xfrm>
            <a:off x="4572000" y="4648200"/>
            <a:ext cx="2709863" cy="8223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>
                <a:latin typeface="Arial" charset="0"/>
              </a:rPr>
              <a:t>parts in their own </a:t>
            </a:r>
          </a:p>
          <a:p>
            <a:r>
              <a:rPr lang="en-US">
                <a:latin typeface="Arial" charset="0"/>
              </a:rPr>
              <a:t>coodinate systems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Articulated Models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Robot arm is an example of an articulated model</a:t>
            </a:r>
          </a:p>
          <a:p>
            <a:pPr lvl="1"/>
            <a:r>
              <a:rPr lang="en-US" dirty="0" smtClean="0"/>
              <a:t>Parts connected at joints</a:t>
            </a:r>
          </a:p>
          <a:p>
            <a:pPr lvl="1"/>
            <a:r>
              <a:rPr lang="en-US" dirty="0" smtClean="0"/>
              <a:t>Can specify state of model</a:t>
            </a:r>
            <a:br>
              <a:rPr lang="en-US" dirty="0" smtClean="0"/>
            </a:br>
            <a:r>
              <a:rPr lang="en-US" dirty="0" smtClean="0"/>
              <a:t>by giving all joint angles</a:t>
            </a:r>
          </a:p>
        </p:txBody>
      </p:sp>
      <p:pic>
        <p:nvPicPr>
          <p:cNvPr id="27654" name="Picture 4" descr="C:\BOOK\OpenGL\Paul Final\jpeg_new\AN09F0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00" y="2286000"/>
            <a:ext cx="255905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28600"/>
            <a:ext cx="6705600" cy="1066800"/>
          </a:xfrm>
        </p:spPr>
        <p:txBody>
          <a:bodyPr>
            <a:normAutofit/>
          </a:bodyPr>
          <a:lstStyle/>
          <a:p>
            <a:r>
              <a:rPr lang="en-US" smtClean="0"/>
              <a:t>Relationships in Robot Arm</a:t>
            </a:r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8001000" cy="47244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mtClean="0"/>
              <a:t>Base rotates independently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Single angle determines position</a:t>
            </a:r>
          </a:p>
          <a:p>
            <a:pPr>
              <a:lnSpc>
                <a:spcPct val="90000"/>
              </a:lnSpc>
            </a:pPr>
            <a:r>
              <a:rPr lang="en-US" smtClean="0"/>
              <a:t>Lower arm attached to base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Its position depends on rotation of base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Must also translate relative to base and rotate about connecting joint</a:t>
            </a:r>
          </a:p>
          <a:p>
            <a:pPr>
              <a:lnSpc>
                <a:spcPct val="90000"/>
              </a:lnSpc>
            </a:pPr>
            <a:r>
              <a:rPr lang="en-US" smtClean="0"/>
              <a:t>Upper arm attached to lower arm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Its position depends on both base and lower arm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Must translate relative to lower arm and rotate about joint connecting to lower arm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Required Matrices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305800" cy="4724400"/>
          </a:xfrm>
        </p:spPr>
        <p:txBody>
          <a:bodyPr/>
          <a:lstStyle/>
          <a:p>
            <a:r>
              <a:rPr lang="en-US" sz="2700" smtClean="0"/>
              <a:t>Rotation of base: </a:t>
            </a:r>
            <a:r>
              <a:rPr lang="en-US" sz="2700" b="1" smtClean="0">
                <a:latin typeface="Times New Roman" charset="0"/>
              </a:rPr>
              <a:t>R</a:t>
            </a:r>
            <a:r>
              <a:rPr lang="en-US" sz="2700" baseline="-25000" smtClean="0">
                <a:latin typeface="Times New Roman" charset="0"/>
              </a:rPr>
              <a:t>b</a:t>
            </a:r>
          </a:p>
          <a:p>
            <a:pPr lvl="1"/>
            <a:r>
              <a:rPr lang="en-US" smtClean="0">
                <a:latin typeface="Times New Roman" charset="0"/>
              </a:rPr>
              <a:t>Apply </a:t>
            </a:r>
            <a:r>
              <a:rPr lang="en-US" b="1" smtClean="0">
                <a:latin typeface="Times New Roman" charset="0"/>
              </a:rPr>
              <a:t>M</a:t>
            </a:r>
            <a:r>
              <a:rPr lang="en-US" smtClean="0">
                <a:latin typeface="Times New Roman" charset="0"/>
              </a:rPr>
              <a:t> = </a:t>
            </a:r>
            <a:r>
              <a:rPr lang="en-US" b="1" smtClean="0">
                <a:latin typeface="Times New Roman" charset="0"/>
              </a:rPr>
              <a:t>R</a:t>
            </a:r>
            <a:r>
              <a:rPr lang="en-US" baseline="-25000" smtClean="0">
                <a:latin typeface="Times New Roman" charset="0"/>
              </a:rPr>
              <a:t>b </a:t>
            </a:r>
            <a:r>
              <a:rPr lang="en-US" smtClean="0">
                <a:latin typeface="Times New Roman" charset="0"/>
              </a:rPr>
              <a:t>to base</a:t>
            </a:r>
          </a:p>
          <a:p>
            <a:r>
              <a:rPr lang="en-US" sz="2700" smtClean="0"/>
              <a:t>Translate lower arm </a:t>
            </a:r>
            <a:r>
              <a:rPr lang="en-US" sz="2700" u="sng" smtClean="0"/>
              <a:t>relative</a:t>
            </a:r>
            <a:r>
              <a:rPr lang="en-US" sz="2700" smtClean="0"/>
              <a:t> to base: </a:t>
            </a:r>
            <a:r>
              <a:rPr lang="en-US" sz="2700" b="1" smtClean="0">
                <a:latin typeface="Times New Roman" charset="0"/>
              </a:rPr>
              <a:t>T</a:t>
            </a:r>
            <a:r>
              <a:rPr lang="en-US" sz="2700" baseline="-25000" smtClean="0">
                <a:latin typeface="Times New Roman" charset="0"/>
              </a:rPr>
              <a:t>lu</a:t>
            </a:r>
          </a:p>
          <a:p>
            <a:r>
              <a:rPr lang="en-US" sz="2700" smtClean="0"/>
              <a:t>Rotate lower arm around joint: </a:t>
            </a:r>
            <a:r>
              <a:rPr lang="en-US" sz="2700" b="1" smtClean="0">
                <a:latin typeface="Times New Roman" charset="0"/>
              </a:rPr>
              <a:t>R</a:t>
            </a:r>
            <a:r>
              <a:rPr lang="en-US" sz="2700" baseline="-25000" smtClean="0">
                <a:latin typeface="Times New Roman" charset="0"/>
              </a:rPr>
              <a:t>lu</a:t>
            </a:r>
          </a:p>
          <a:p>
            <a:pPr lvl="1"/>
            <a:r>
              <a:rPr lang="en-US" smtClean="0">
                <a:latin typeface="Times New Roman" charset="0"/>
              </a:rPr>
              <a:t>Apply </a:t>
            </a:r>
            <a:r>
              <a:rPr lang="en-US" b="1" smtClean="0">
                <a:latin typeface="Times New Roman" charset="0"/>
              </a:rPr>
              <a:t>M</a:t>
            </a:r>
            <a:r>
              <a:rPr lang="en-US" smtClean="0">
                <a:latin typeface="Times New Roman" charset="0"/>
              </a:rPr>
              <a:t> = </a:t>
            </a:r>
            <a:r>
              <a:rPr lang="en-US" b="1" smtClean="0">
                <a:latin typeface="Times New Roman" charset="0"/>
              </a:rPr>
              <a:t>R</a:t>
            </a:r>
            <a:r>
              <a:rPr lang="en-US" baseline="-25000" smtClean="0">
                <a:latin typeface="Times New Roman" charset="0"/>
              </a:rPr>
              <a:t>b </a:t>
            </a:r>
            <a:r>
              <a:rPr lang="en-US" b="1" smtClean="0">
                <a:latin typeface="Times New Roman" charset="0"/>
              </a:rPr>
              <a:t>T</a:t>
            </a:r>
            <a:r>
              <a:rPr lang="en-US" baseline="-25000" smtClean="0">
                <a:latin typeface="Times New Roman" charset="0"/>
              </a:rPr>
              <a:t>lu </a:t>
            </a:r>
            <a:r>
              <a:rPr lang="en-US" b="1" smtClean="0">
                <a:latin typeface="Times New Roman" charset="0"/>
              </a:rPr>
              <a:t>R</a:t>
            </a:r>
            <a:r>
              <a:rPr lang="en-US" baseline="-25000" smtClean="0">
                <a:latin typeface="Times New Roman" charset="0"/>
              </a:rPr>
              <a:t>lu </a:t>
            </a:r>
            <a:r>
              <a:rPr lang="en-US" smtClean="0">
                <a:latin typeface="Times New Roman" charset="0"/>
              </a:rPr>
              <a:t>to lower arm</a:t>
            </a:r>
            <a:endParaRPr lang="en-US" sz="2200" baseline="-25000" smtClean="0">
              <a:latin typeface="Times New Roman" charset="0"/>
            </a:endParaRPr>
          </a:p>
          <a:p>
            <a:r>
              <a:rPr lang="en-US" sz="2700" smtClean="0"/>
              <a:t>Translate upper arm </a:t>
            </a:r>
            <a:r>
              <a:rPr lang="en-US" sz="2700" u="sng" smtClean="0"/>
              <a:t>relative</a:t>
            </a:r>
            <a:r>
              <a:rPr lang="en-US" sz="2700" smtClean="0"/>
              <a:t> to upper arm: </a:t>
            </a:r>
            <a:r>
              <a:rPr lang="en-US" sz="2700" b="1" smtClean="0">
                <a:latin typeface="Times New Roman" charset="0"/>
              </a:rPr>
              <a:t>T</a:t>
            </a:r>
            <a:r>
              <a:rPr lang="en-US" sz="2700" baseline="-25000" smtClean="0">
                <a:latin typeface="Times New Roman" charset="0"/>
              </a:rPr>
              <a:t>uu</a:t>
            </a:r>
          </a:p>
          <a:p>
            <a:r>
              <a:rPr lang="en-US" sz="2700" smtClean="0"/>
              <a:t>Rotate upper arm around joint: </a:t>
            </a:r>
            <a:r>
              <a:rPr lang="en-US" sz="2700" b="1" smtClean="0">
                <a:latin typeface="Times New Roman" charset="0"/>
              </a:rPr>
              <a:t>R</a:t>
            </a:r>
            <a:r>
              <a:rPr lang="en-US" sz="2700" baseline="-25000" smtClean="0">
                <a:latin typeface="Times New Roman" charset="0"/>
              </a:rPr>
              <a:t>uu</a:t>
            </a:r>
          </a:p>
          <a:p>
            <a:pPr lvl="1"/>
            <a:r>
              <a:rPr lang="en-US" smtClean="0">
                <a:latin typeface="Times New Roman" charset="0"/>
              </a:rPr>
              <a:t>Apply </a:t>
            </a:r>
            <a:r>
              <a:rPr lang="en-US" b="1" smtClean="0">
                <a:latin typeface="Times New Roman" charset="0"/>
              </a:rPr>
              <a:t>M</a:t>
            </a:r>
            <a:r>
              <a:rPr lang="en-US" smtClean="0">
                <a:latin typeface="Times New Roman" charset="0"/>
              </a:rPr>
              <a:t> = </a:t>
            </a:r>
            <a:r>
              <a:rPr lang="en-US" b="1" smtClean="0">
                <a:latin typeface="Times New Roman" charset="0"/>
              </a:rPr>
              <a:t>R</a:t>
            </a:r>
            <a:r>
              <a:rPr lang="en-US" baseline="-25000" smtClean="0">
                <a:latin typeface="Times New Roman" charset="0"/>
              </a:rPr>
              <a:t>b </a:t>
            </a:r>
            <a:r>
              <a:rPr lang="en-US" b="1" smtClean="0">
                <a:latin typeface="Times New Roman" charset="0"/>
              </a:rPr>
              <a:t>T</a:t>
            </a:r>
            <a:r>
              <a:rPr lang="en-US" baseline="-25000" smtClean="0">
                <a:latin typeface="Times New Roman" charset="0"/>
              </a:rPr>
              <a:t>lu </a:t>
            </a:r>
            <a:r>
              <a:rPr lang="en-US" b="1" smtClean="0">
                <a:latin typeface="Times New Roman" charset="0"/>
              </a:rPr>
              <a:t>R</a:t>
            </a:r>
            <a:r>
              <a:rPr lang="en-US" baseline="-25000" smtClean="0">
                <a:latin typeface="Times New Roman" charset="0"/>
              </a:rPr>
              <a:t>lu </a:t>
            </a:r>
            <a:r>
              <a:rPr lang="en-US" b="1" smtClean="0">
                <a:latin typeface="Times New Roman" charset="0"/>
              </a:rPr>
              <a:t>T</a:t>
            </a:r>
            <a:r>
              <a:rPr lang="en-US" baseline="-25000" smtClean="0">
                <a:latin typeface="Times New Roman" charset="0"/>
              </a:rPr>
              <a:t>uu </a:t>
            </a:r>
            <a:r>
              <a:rPr lang="en-US" b="1" smtClean="0">
                <a:latin typeface="Times New Roman" charset="0"/>
              </a:rPr>
              <a:t>R</a:t>
            </a:r>
            <a:r>
              <a:rPr lang="en-US" baseline="-25000" smtClean="0">
                <a:latin typeface="Times New Roman" charset="0"/>
              </a:rPr>
              <a:t>uu </a:t>
            </a:r>
            <a:r>
              <a:rPr lang="en-US" smtClean="0">
                <a:latin typeface="Times New Roman" charset="0"/>
              </a:rPr>
              <a:t>to upper arm</a:t>
            </a:r>
            <a:endParaRPr lang="en-US" sz="2200" baseline="-25000" smtClean="0">
              <a:latin typeface="Times New Roman" charset="0"/>
            </a:endParaRPr>
          </a:p>
          <a:p>
            <a:endParaRPr lang="en-US" sz="2700" baseline="-25000" smtClean="0"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OpenGL Code for Robot</a:t>
            </a:r>
          </a:p>
        </p:txBody>
      </p:sp>
      <p:sp>
        <p:nvSpPr>
          <p:cNvPr id="30725" name="Text Box 5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400" b="1" dirty="0" err="1" smtClean="0">
                <a:latin typeface="Courier New" charset="0"/>
              </a:rPr>
              <a:t>robot_arm</a:t>
            </a:r>
            <a:r>
              <a:rPr lang="en-US" sz="2400" b="1" dirty="0" smtClean="0">
                <a:latin typeface="Courier New" charset="0"/>
              </a:rPr>
              <a:t>()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400" b="1" dirty="0" smtClean="0">
                <a:latin typeface="Courier New" charset="0"/>
              </a:rPr>
              <a:t>    </a:t>
            </a:r>
            <a:r>
              <a:rPr lang="en-US" sz="2400" b="1" dirty="0" err="1" smtClean="0">
                <a:latin typeface="Courier New" charset="0"/>
              </a:rPr>
              <a:t>glRotate</a:t>
            </a:r>
            <a:r>
              <a:rPr lang="en-US" sz="2400" b="1" dirty="0" smtClean="0">
                <a:latin typeface="Courier New" charset="0"/>
              </a:rPr>
              <a:t>(theta, 0.0, 1.0, 0.0);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400" b="1" dirty="0" smtClean="0">
                <a:latin typeface="Courier New" charset="0"/>
              </a:rPr>
              <a:t>    base();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400" b="1" dirty="0" smtClean="0">
                <a:latin typeface="Courier New" charset="0"/>
              </a:rPr>
              <a:t>    </a:t>
            </a:r>
            <a:r>
              <a:rPr lang="en-US" sz="2400" b="1" dirty="0" err="1" smtClean="0">
                <a:latin typeface="Courier New" charset="0"/>
              </a:rPr>
              <a:t>glTranslate</a:t>
            </a:r>
            <a:r>
              <a:rPr lang="en-US" sz="2400" b="1" dirty="0" smtClean="0">
                <a:latin typeface="Courier New" charset="0"/>
              </a:rPr>
              <a:t>(0.0, h1, 0.0);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400" b="1" dirty="0" smtClean="0">
                <a:latin typeface="Courier New" charset="0"/>
              </a:rPr>
              <a:t>    </a:t>
            </a:r>
            <a:r>
              <a:rPr lang="en-US" sz="2400" b="1" dirty="0" err="1" smtClean="0">
                <a:latin typeface="Courier New" charset="0"/>
              </a:rPr>
              <a:t>glRotate</a:t>
            </a:r>
            <a:r>
              <a:rPr lang="en-US" sz="2400" b="1" dirty="0" smtClean="0">
                <a:latin typeface="Courier New" charset="0"/>
              </a:rPr>
              <a:t>(phi, 0.0, 1.0, 0.0);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400" b="1" dirty="0" smtClean="0">
                <a:latin typeface="Courier New" charset="0"/>
              </a:rPr>
              <a:t>    </a:t>
            </a:r>
            <a:r>
              <a:rPr lang="en-US" sz="2400" b="1" dirty="0" err="1" smtClean="0">
                <a:latin typeface="Courier New" charset="0"/>
              </a:rPr>
              <a:t>lower_arm</a:t>
            </a:r>
            <a:r>
              <a:rPr lang="en-US" sz="2400" b="1" dirty="0" smtClean="0">
                <a:latin typeface="Courier New" charset="0"/>
              </a:rPr>
              <a:t>();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400" b="1" dirty="0" smtClean="0">
                <a:latin typeface="Courier New" charset="0"/>
              </a:rPr>
              <a:t>    </a:t>
            </a:r>
            <a:r>
              <a:rPr lang="en-US" sz="2400" b="1" dirty="0" err="1" smtClean="0">
                <a:latin typeface="Courier New" charset="0"/>
              </a:rPr>
              <a:t>glTranslate</a:t>
            </a:r>
            <a:r>
              <a:rPr lang="en-US" sz="2400" b="1" dirty="0" smtClean="0">
                <a:latin typeface="Courier New" charset="0"/>
              </a:rPr>
              <a:t>(0.0, h2, 0.0);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400" b="1" dirty="0" smtClean="0">
                <a:latin typeface="Courier New" charset="0"/>
              </a:rPr>
              <a:t>    </a:t>
            </a:r>
            <a:r>
              <a:rPr lang="en-US" sz="2400" b="1" dirty="0" err="1" smtClean="0">
                <a:latin typeface="Courier New" charset="0"/>
              </a:rPr>
              <a:t>glRotate</a:t>
            </a:r>
            <a:r>
              <a:rPr lang="en-US" sz="2400" b="1" dirty="0" smtClean="0">
                <a:latin typeface="Courier New" charset="0"/>
              </a:rPr>
              <a:t>(psi, 0.0, 1.0, 0.0);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400" b="1" dirty="0" smtClean="0">
                <a:latin typeface="Courier New" charset="0"/>
              </a:rPr>
              <a:t>    </a:t>
            </a:r>
            <a:r>
              <a:rPr lang="en-US" sz="2400" b="1" dirty="0" err="1" smtClean="0">
                <a:latin typeface="Courier New" charset="0"/>
              </a:rPr>
              <a:t>upper_arm</a:t>
            </a:r>
            <a:r>
              <a:rPr lang="en-US" sz="2400" b="1" dirty="0" smtClean="0">
                <a:latin typeface="Courier New" charset="0"/>
              </a:rPr>
              <a:t>();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400" b="1" dirty="0" smtClean="0">
                <a:latin typeface="Courier New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Tree Model of Robot</a:t>
            </a:r>
          </a:p>
        </p:txBody>
      </p:sp>
      <p:sp>
        <p:nvSpPr>
          <p:cNvPr id="317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 code shows relationships between parts of model</a:t>
            </a:r>
          </a:p>
          <a:p>
            <a:pPr lvl="1"/>
            <a:r>
              <a:rPr lang="en-US" dirty="0" smtClean="0"/>
              <a:t>Can change “look” of parts easily without altering relationships</a:t>
            </a:r>
          </a:p>
          <a:p>
            <a:r>
              <a:rPr lang="en-US" dirty="0" smtClean="0"/>
              <a:t>Simple example of tree model</a:t>
            </a:r>
          </a:p>
          <a:p>
            <a:r>
              <a:rPr lang="en-US" dirty="0" smtClean="0"/>
              <a:t>Want a general node structure</a:t>
            </a:r>
            <a:br>
              <a:rPr lang="en-US" dirty="0" smtClean="0"/>
            </a:br>
            <a:r>
              <a:rPr lang="en-US" dirty="0" smtClean="0"/>
              <a:t>for nodes</a:t>
            </a:r>
          </a:p>
        </p:txBody>
      </p:sp>
      <p:pic>
        <p:nvPicPr>
          <p:cNvPr id="31750" name="Picture 4" descr="C:\BOOK\OpenGL\Paul Final\jpeg_new\AN09F1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34175" y="3124200"/>
            <a:ext cx="1366838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Possible Node Structure</a:t>
            </a:r>
          </a:p>
        </p:txBody>
      </p:sp>
      <p:pic>
        <p:nvPicPr>
          <p:cNvPr id="32773" name="Picture 4" descr="C:\BOOK\OpenGL\Paul Final\jpeg_new\AN09F1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3200" y="2286000"/>
            <a:ext cx="3833813" cy="190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4" name="Text Box 5"/>
          <p:cNvSpPr txBox="1">
            <a:spLocks noChangeArrowheads="1"/>
          </p:cNvSpPr>
          <p:nvPr/>
        </p:nvSpPr>
        <p:spPr bwMode="auto">
          <a:xfrm>
            <a:off x="4800600" y="1828800"/>
            <a:ext cx="3838575" cy="8223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>
                <a:latin typeface="Arial" charset="0"/>
              </a:rPr>
              <a:t>Code for drawing part or</a:t>
            </a:r>
          </a:p>
          <a:p>
            <a:r>
              <a:rPr lang="en-US">
                <a:latin typeface="Arial" charset="0"/>
              </a:rPr>
              <a:t>pointer to drawing function</a:t>
            </a:r>
            <a:r>
              <a:rPr lang="en-US"/>
              <a:t> </a:t>
            </a:r>
          </a:p>
        </p:txBody>
      </p:sp>
      <p:sp>
        <p:nvSpPr>
          <p:cNvPr id="32775" name="Line 6"/>
          <p:cNvSpPr>
            <a:spLocks noChangeShapeType="1"/>
          </p:cNvSpPr>
          <p:nvPr/>
        </p:nvSpPr>
        <p:spPr bwMode="auto">
          <a:xfrm flipH="1">
            <a:off x="4191000" y="2209800"/>
            <a:ext cx="609600" cy="3810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anchor="ctr" anchorCtr="1"/>
          <a:lstStyle/>
          <a:p>
            <a:endParaRPr lang="en-US"/>
          </a:p>
        </p:txBody>
      </p:sp>
      <p:sp>
        <p:nvSpPr>
          <p:cNvPr id="32776" name="Text Box 7"/>
          <p:cNvSpPr txBox="1">
            <a:spLocks noChangeArrowheads="1"/>
          </p:cNvSpPr>
          <p:nvPr/>
        </p:nvSpPr>
        <p:spPr bwMode="auto">
          <a:xfrm>
            <a:off x="2438400" y="4419600"/>
            <a:ext cx="4440238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>
                <a:latin typeface="Arial" charset="0"/>
              </a:rPr>
              <a:t>linked list of pointers to children</a:t>
            </a:r>
          </a:p>
        </p:txBody>
      </p:sp>
      <p:sp>
        <p:nvSpPr>
          <p:cNvPr id="32777" name="Line 8"/>
          <p:cNvSpPr>
            <a:spLocks noChangeShapeType="1"/>
          </p:cNvSpPr>
          <p:nvPr/>
        </p:nvSpPr>
        <p:spPr bwMode="auto">
          <a:xfrm flipV="1">
            <a:off x="1676400" y="3200400"/>
            <a:ext cx="990600" cy="22098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anchor="ctr" anchorCtr="1"/>
          <a:lstStyle/>
          <a:p>
            <a:endParaRPr lang="en-US"/>
          </a:p>
        </p:txBody>
      </p:sp>
      <p:sp>
        <p:nvSpPr>
          <p:cNvPr id="32778" name="Text Box 9"/>
          <p:cNvSpPr txBox="1">
            <a:spLocks noChangeArrowheads="1"/>
          </p:cNvSpPr>
          <p:nvPr/>
        </p:nvSpPr>
        <p:spPr bwMode="auto">
          <a:xfrm>
            <a:off x="533400" y="5486400"/>
            <a:ext cx="4151313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>
                <a:latin typeface="Arial" charset="0"/>
              </a:rPr>
              <a:t>matrix relating node to parent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Disclaimer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 smtClean="0"/>
              <a:t>These slides can only be used as study material for the class 470 at ASU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The slides cannot be distributed or used for another purpose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Generalizations</a:t>
            </a:r>
          </a:p>
        </p:txBody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Need to deal with multiple children</a:t>
            </a:r>
          </a:p>
          <a:p>
            <a:pPr lvl="1"/>
            <a:r>
              <a:rPr lang="en-US" smtClean="0"/>
              <a:t>How do we represent a more general tree?</a:t>
            </a:r>
          </a:p>
          <a:p>
            <a:pPr lvl="1"/>
            <a:r>
              <a:rPr lang="en-US" smtClean="0"/>
              <a:t>How do we traverse such a data structure?</a:t>
            </a:r>
          </a:p>
          <a:p>
            <a:r>
              <a:rPr lang="en-US" smtClean="0"/>
              <a:t>Animation</a:t>
            </a:r>
          </a:p>
          <a:p>
            <a:pPr lvl="1"/>
            <a:r>
              <a:rPr lang="en-US" smtClean="0"/>
              <a:t>How to use dynamically?</a:t>
            </a:r>
          </a:p>
          <a:p>
            <a:pPr lvl="1"/>
            <a:r>
              <a:rPr lang="en-US" smtClean="0"/>
              <a:t>Can we create and delete nodes during execution?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Humanoid Figure</a:t>
            </a:r>
          </a:p>
        </p:txBody>
      </p:sp>
      <p:pic>
        <p:nvPicPr>
          <p:cNvPr id="17414" name="Picture 4" descr="C:\BOOK\OpenGL\Paul Final\jpeg_new\AN09F1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2209800"/>
            <a:ext cx="1644650" cy="343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5" name="Picture 5" descr="C:\BOOK\OpenGL\Paul Final\jpeg_new\AN09F1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0400" y="2514600"/>
            <a:ext cx="5121275" cy="248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Building the Model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Can build a simple implementation using quadrics: ellipsoids and cylinders</a:t>
            </a:r>
          </a:p>
          <a:p>
            <a:r>
              <a:rPr lang="en-US" smtClean="0"/>
              <a:t>Access parts through functions</a:t>
            </a:r>
          </a:p>
          <a:p>
            <a:pPr lvl="1"/>
            <a:r>
              <a:rPr lang="en-US" b="1" smtClean="0">
                <a:latin typeface="Courier New" charset="0"/>
              </a:rPr>
              <a:t>torso()</a:t>
            </a:r>
          </a:p>
          <a:p>
            <a:pPr lvl="1"/>
            <a:r>
              <a:rPr lang="en-US" b="1" smtClean="0">
                <a:latin typeface="Courier New" charset="0"/>
              </a:rPr>
              <a:t>left_upper_arm()</a:t>
            </a:r>
          </a:p>
          <a:p>
            <a:r>
              <a:rPr lang="en-US" smtClean="0"/>
              <a:t>Matrices describe position of node with respect to its parent</a:t>
            </a:r>
          </a:p>
          <a:p>
            <a:pPr lvl="1"/>
            <a:r>
              <a:rPr lang="en-US" b="1" smtClean="0">
                <a:latin typeface="Times New Roman" charset="0"/>
              </a:rPr>
              <a:t>M</a:t>
            </a:r>
            <a:r>
              <a:rPr lang="en-US" baseline="-25000" smtClean="0">
                <a:latin typeface="Times New Roman" charset="0"/>
              </a:rPr>
              <a:t>lla</a:t>
            </a:r>
            <a:r>
              <a:rPr lang="en-US" smtClean="0"/>
              <a:t> positions left lower leg with respect to left upper arm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Tree with Matrices</a:t>
            </a:r>
          </a:p>
        </p:txBody>
      </p:sp>
      <p:pic>
        <p:nvPicPr>
          <p:cNvPr id="19462" name="Picture 4" descr="C:\BOOK\OpenGL\Paul Final\jpeg_new\AN09F1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752600"/>
            <a:ext cx="7696200" cy="373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Display and Traversal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The position of the figure is determined by 11 joint angles (two for the head and one for each other part)</a:t>
            </a:r>
          </a:p>
          <a:p>
            <a:r>
              <a:rPr lang="en-US" smtClean="0"/>
              <a:t>Display of the tree requires a </a:t>
            </a:r>
            <a:r>
              <a:rPr lang="en-US" i="1" smtClean="0"/>
              <a:t>graph traversal</a:t>
            </a:r>
          </a:p>
          <a:p>
            <a:pPr lvl="1"/>
            <a:r>
              <a:rPr lang="en-US" smtClean="0"/>
              <a:t>Visit each node once</a:t>
            </a:r>
          </a:p>
          <a:p>
            <a:pPr lvl="1"/>
            <a:r>
              <a:rPr lang="en-US" smtClean="0"/>
              <a:t>Display function at each node that describes the part associated with the node, applying the correct transformation matrix for position and orientation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Transformation Matrices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There are 10 relevant matrices</a:t>
            </a:r>
          </a:p>
          <a:p>
            <a:pPr lvl="1"/>
            <a:r>
              <a:rPr lang="en-US" b="1" smtClean="0">
                <a:latin typeface="Times New Roman" charset="0"/>
              </a:rPr>
              <a:t>M</a:t>
            </a:r>
            <a:r>
              <a:rPr lang="en-US" smtClean="0"/>
              <a:t> positions and orients entire figure through the torso which is the root node</a:t>
            </a:r>
          </a:p>
          <a:p>
            <a:pPr lvl="1"/>
            <a:r>
              <a:rPr lang="en-US" b="1" smtClean="0">
                <a:latin typeface="Times New Roman" charset="0"/>
              </a:rPr>
              <a:t>M</a:t>
            </a:r>
            <a:r>
              <a:rPr lang="en-US" baseline="-25000" smtClean="0">
                <a:latin typeface="Times New Roman" charset="0"/>
              </a:rPr>
              <a:t>h</a:t>
            </a:r>
            <a:r>
              <a:rPr lang="en-US" smtClean="0"/>
              <a:t> positions head with respect to torso</a:t>
            </a:r>
          </a:p>
          <a:p>
            <a:pPr lvl="1"/>
            <a:r>
              <a:rPr lang="en-US" b="1" smtClean="0">
                <a:latin typeface="Times New Roman" charset="0"/>
              </a:rPr>
              <a:t>M</a:t>
            </a:r>
            <a:r>
              <a:rPr lang="en-US" baseline="-25000" smtClean="0">
                <a:latin typeface="Times New Roman" charset="0"/>
              </a:rPr>
              <a:t>lua</a:t>
            </a:r>
            <a:r>
              <a:rPr lang="en-US" smtClean="0">
                <a:latin typeface="Times New Roman" charset="0"/>
              </a:rPr>
              <a:t>, </a:t>
            </a:r>
            <a:r>
              <a:rPr lang="en-US" b="1" smtClean="0">
                <a:latin typeface="Times New Roman" charset="0"/>
              </a:rPr>
              <a:t>M</a:t>
            </a:r>
            <a:r>
              <a:rPr lang="en-US" baseline="-25000" smtClean="0">
                <a:latin typeface="Times New Roman" charset="0"/>
              </a:rPr>
              <a:t>rua</a:t>
            </a:r>
            <a:r>
              <a:rPr lang="en-US" smtClean="0">
                <a:latin typeface="Times New Roman" charset="0"/>
              </a:rPr>
              <a:t>, </a:t>
            </a:r>
            <a:r>
              <a:rPr lang="en-US" b="1" smtClean="0">
                <a:latin typeface="Times New Roman" charset="0"/>
              </a:rPr>
              <a:t>M</a:t>
            </a:r>
            <a:r>
              <a:rPr lang="en-US" baseline="-25000" smtClean="0">
                <a:latin typeface="Times New Roman" charset="0"/>
              </a:rPr>
              <a:t>lul</a:t>
            </a:r>
            <a:r>
              <a:rPr lang="en-US" smtClean="0">
                <a:latin typeface="Times New Roman" charset="0"/>
              </a:rPr>
              <a:t>, </a:t>
            </a:r>
            <a:r>
              <a:rPr lang="en-US" b="1" smtClean="0">
                <a:latin typeface="Times New Roman" charset="0"/>
              </a:rPr>
              <a:t>M</a:t>
            </a:r>
            <a:r>
              <a:rPr lang="en-US" baseline="-25000" smtClean="0">
                <a:latin typeface="Times New Roman" charset="0"/>
              </a:rPr>
              <a:t>rul</a:t>
            </a:r>
            <a:r>
              <a:rPr lang="en-US" smtClean="0"/>
              <a:t> position arms and legs with respect to torso</a:t>
            </a:r>
          </a:p>
          <a:p>
            <a:pPr lvl="1"/>
            <a:r>
              <a:rPr lang="en-US" b="1" smtClean="0">
                <a:latin typeface="Times New Roman" charset="0"/>
              </a:rPr>
              <a:t>M</a:t>
            </a:r>
            <a:r>
              <a:rPr lang="en-US" baseline="-25000" smtClean="0">
                <a:latin typeface="Times New Roman" charset="0"/>
              </a:rPr>
              <a:t>lla</a:t>
            </a:r>
            <a:r>
              <a:rPr lang="en-US" smtClean="0">
                <a:latin typeface="Times New Roman" charset="0"/>
              </a:rPr>
              <a:t>, </a:t>
            </a:r>
            <a:r>
              <a:rPr lang="en-US" b="1" smtClean="0">
                <a:latin typeface="Times New Roman" charset="0"/>
              </a:rPr>
              <a:t>M</a:t>
            </a:r>
            <a:r>
              <a:rPr lang="en-US" baseline="-25000" smtClean="0">
                <a:latin typeface="Times New Roman" charset="0"/>
              </a:rPr>
              <a:t>rla</a:t>
            </a:r>
            <a:r>
              <a:rPr lang="en-US" smtClean="0">
                <a:latin typeface="Times New Roman" charset="0"/>
              </a:rPr>
              <a:t>, </a:t>
            </a:r>
            <a:r>
              <a:rPr lang="en-US" b="1" smtClean="0">
                <a:latin typeface="Times New Roman" charset="0"/>
              </a:rPr>
              <a:t>M</a:t>
            </a:r>
            <a:r>
              <a:rPr lang="en-US" baseline="-25000" smtClean="0">
                <a:latin typeface="Times New Roman" charset="0"/>
              </a:rPr>
              <a:t>lll</a:t>
            </a:r>
            <a:r>
              <a:rPr lang="en-US" smtClean="0">
                <a:latin typeface="Times New Roman" charset="0"/>
              </a:rPr>
              <a:t>, </a:t>
            </a:r>
            <a:r>
              <a:rPr lang="en-US" b="1" smtClean="0">
                <a:latin typeface="Times New Roman" charset="0"/>
              </a:rPr>
              <a:t>M</a:t>
            </a:r>
            <a:r>
              <a:rPr lang="en-US" baseline="-25000" smtClean="0">
                <a:latin typeface="Times New Roman" charset="0"/>
              </a:rPr>
              <a:t>rll</a:t>
            </a:r>
            <a:r>
              <a:rPr lang="en-US" smtClean="0"/>
              <a:t> position lower parts of limbs with respect to corresponding upper limbs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Stack-based Traversal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8001000" cy="4724400"/>
          </a:xfrm>
        </p:spPr>
        <p:txBody>
          <a:bodyPr>
            <a:normAutofit/>
          </a:bodyPr>
          <a:lstStyle/>
          <a:p>
            <a:r>
              <a:rPr lang="en-US" smtClean="0"/>
              <a:t>Set model-view matrix to </a:t>
            </a:r>
            <a:r>
              <a:rPr lang="en-US" b="1" smtClean="0">
                <a:latin typeface="Times New Roman" charset="0"/>
              </a:rPr>
              <a:t>M</a:t>
            </a:r>
            <a:r>
              <a:rPr lang="en-US" smtClean="0"/>
              <a:t> and draw torso</a:t>
            </a:r>
          </a:p>
          <a:p>
            <a:r>
              <a:rPr lang="en-US" smtClean="0"/>
              <a:t>Set model-view matrix to </a:t>
            </a:r>
            <a:r>
              <a:rPr lang="en-US" b="1" smtClean="0">
                <a:latin typeface="Times New Roman" charset="0"/>
              </a:rPr>
              <a:t>MM</a:t>
            </a:r>
            <a:r>
              <a:rPr lang="en-US" baseline="-25000" smtClean="0">
                <a:latin typeface="Times New Roman" charset="0"/>
              </a:rPr>
              <a:t>h</a:t>
            </a:r>
            <a:r>
              <a:rPr lang="en-US" smtClean="0"/>
              <a:t> and draw head</a:t>
            </a:r>
          </a:p>
          <a:p>
            <a:r>
              <a:rPr lang="en-US" smtClean="0"/>
              <a:t>For left-upper arm need </a:t>
            </a:r>
            <a:r>
              <a:rPr lang="en-US" b="1" smtClean="0">
                <a:latin typeface="Times New Roman" charset="0"/>
              </a:rPr>
              <a:t>MM</a:t>
            </a:r>
            <a:r>
              <a:rPr lang="en-US" baseline="-25000" smtClean="0">
                <a:latin typeface="Times New Roman" charset="0"/>
              </a:rPr>
              <a:t>lua </a:t>
            </a:r>
            <a:r>
              <a:rPr lang="en-US" smtClean="0"/>
              <a:t>and so on</a:t>
            </a:r>
          </a:p>
          <a:p>
            <a:r>
              <a:rPr lang="en-US" smtClean="0"/>
              <a:t>Rather than recomputing </a:t>
            </a:r>
            <a:r>
              <a:rPr lang="en-US" b="1" smtClean="0">
                <a:latin typeface="Times New Roman" charset="0"/>
              </a:rPr>
              <a:t>MM</a:t>
            </a:r>
            <a:r>
              <a:rPr lang="en-US" baseline="-25000" smtClean="0">
                <a:latin typeface="Times New Roman" charset="0"/>
              </a:rPr>
              <a:t>lua</a:t>
            </a:r>
            <a:r>
              <a:rPr lang="en-US" smtClean="0"/>
              <a:t> from scratch or using an inverse matrix, we can use the matrix stack to store </a:t>
            </a:r>
            <a:r>
              <a:rPr lang="en-US" b="1" smtClean="0">
                <a:latin typeface="Times New Roman" charset="0"/>
              </a:rPr>
              <a:t>M </a:t>
            </a:r>
            <a:r>
              <a:rPr lang="en-US" smtClean="0"/>
              <a:t>and other matrices as we traverse the tree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Traversal Code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300" b="1" smtClean="0">
                <a:latin typeface="Courier New" charset="0"/>
              </a:rPr>
              <a:t>figure()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300" b="1" smtClean="0">
                <a:latin typeface="Courier New" charset="0"/>
              </a:rPr>
              <a:t>   glPushMatrix()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300" b="1" smtClean="0">
                <a:latin typeface="Courier New" charset="0"/>
              </a:rPr>
              <a:t>   torso();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300" b="1" smtClean="0">
                <a:latin typeface="Courier New" charset="0"/>
              </a:rPr>
              <a:t>   glRotate3f(…);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300" b="1" smtClean="0">
                <a:latin typeface="Courier New" charset="0"/>
              </a:rPr>
              <a:t>   head();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300" b="1" smtClean="0">
                <a:latin typeface="Courier New" charset="0"/>
              </a:rPr>
              <a:t>   glPopMatrix();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300" b="1" smtClean="0">
                <a:latin typeface="Courier New" charset="0"/>
              </a:rPr>
              <a:t>   glPushMatrix();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300" b="1" smtClean="0">
                <a:latin typeface="Courier New" charset="0"/>
              </a:rPr>
              <a:t>   glTranslate3f(…);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300" b="1" smtClean="0">
                <a:latin typeface="Courier New" charset="0"/>
              </a:rPr>
              <a:t>   glRotate3f(…);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300" b="1" smtClean="0">
                <a:latin typeface="Courier New" charset="0"/>
              </a:rPr>
              <a:t>   left_upper_arm();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300" b="1" smtClean="0">
                <a:latin typeface="Courier New" charset="0"/>
              </a:rPr>
              <a:t>   glPopMatrix();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300" b="1" smtClean="0">
                <a:latin typeface="Courier New" charset="0"/>
              </a:rPr>
              <a:t>   glPushMatrix();</a:t>
            </a:r>
          </a:p>
        </p:txBody>
      </p:sp>
      <p:sp>
        <p:nvSpPr>
          <p:cNvPr id="23558" name="Line 4"/>
          <p:cNvSpPr>
            <a:spLocks noChangeShapeType="1"/>
          </p:cNvSpPr>
          <p:nvPr/>
        </p:nvSpPr>
        <p:spPr bwMode="auto">
          <a:xfrm flipH="1">
            <a:off x="3657600" y="6248400"/>
            <a:ext cx="1600200" cy="762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anchor="ctr" anchorCtr="1"/>
          <a:lstStyle/>
          <a:p>
            <a:endParaRPr lang="en-US"/>
          </a:p>
        </p:txBody>
      </p:sp>
      <p:sp>
        <p:nvSpPr>
          <p:cNvPr id="23559" name="Line 5"/>
          <p:cNvSpPr>
            <a:spLocks noChangeShapeType="1"/>
          </p:cNvSpPr>
          <p:nvPr/>
        </p:nvSpPr>
        <p:spPr bwMode="auto">
          <a:xfrm flipH="1">
            <a:off x="3810000" y="1981200"/>
            <a:ext cx="533400" cy="2286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anchor="ctr" anchorCtr="1"/>
          <a:lstStyle/>
          <a:p>
            <a:endParaRPr lang="en-US"/>
          </a:p>
        </p:txBody>
      </p:sp>
      <p:sp>
        <p:nvSpPr>
          <p:cNvPr id="23560" name="Text Box 6"/>
          <p:cNvSpPr txBox="1">
            <a:spLocks noChangeArrowheads="1"/>
          </p:cNvSpPr>
          <p:nvPr/>
        </p:nvSpPr>
        <p:spPr bwMode="auto">
          <a:xfrm>
            <a:off x="4343400" y="1676400"/>
            <a:ext cx="447357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>
                <a:latin typeface="Arial" charset="0"/>
              </a:rPr>
              <a:t>save present model-view matrix</a:t>
            </a:r>
          </a:p>
        </p:txBody>
      </p:sp>
      <p:sp>
        <p:nvSpPr>
          <p:cNvPr id="23561" name="Text Box 7"/>
          <p:cNvSpPr txBox="1">
            <a:spLocks noChangeArrowheads="1"/>
          </p:cNvSpPr>
          <p:nvPr/>
        </p:nvSpPr>
        <p:spPr bwMode="auto">
          <a:xfrm>
            <a:off x="4278313" y="2286000"/>
            <a:ext cx="48641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>
                <a:latin typeface="Arial" charset="0"/>
              </a:rPr>
              <a:t>update model-view matrix for head</a:t>
            </a:r>
          </a:p>
        </p:txBody>
      </p:sp>
      <p:sp>
        <p:nvSpPr>
          <p:cNvPr id="23562" name="Line 8"/>
          <p:cNvSpPr>
            <a:spLocks noChangeShapeType="1"/>
          </p:cNvSpPr>
          <p:nvPr/>
        </p:nvSpPr>
        <p:spPr bwMode="auto">
          <a:xfrm flipH="1">
            <a:off x="3810000" y="2667000"/>
            <a:ext cx="533400" cy="2286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anchor="ctr" anchorCtr="1"/>
          <a:lstStyle/>
          <a:p>
            <a:endParaRPr lang="en-US"/>
          </a:p>
        </p:txBody>
      </p:sp>
      <p:sp>
        <p:nvSpPr>
          <p:cNvPr id="23563" name="Text Box 9"/>
          <p:cNvSpPr txBox="1">
            <a:spLocks noChangeArrowheads="1"/>
          </p:cNvSpPr>
          <p:nvPr/>
        </p:nvSpPr>
        <p:spPr bwMode="auto">
          <a:xfrm>
            <a:off x="4327525" y="3124200"/>
            <a:ext cx="4814888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>
                <a:latin typeface="Arial" charset="0"/>
              </a:rPr>
              <a:t>recover original model-view matrix</a:t>
            </a:r>
          </a:p>
        </p:txBody>
      </p:sp>
      <p:sp>
        <p:nvSpPr>
          <p:cNvPr id="23564" name="Line 10"/>
          <p:cNvSpPr>
            <a:spLocks noChangeShapeType="1"/>
          </p:cNvSpPr>
          <p:nvPr/>
        </p:nvSpPr>
        <p:spPr bwMode="auto">
          <a:xfrm flipH="1">
            <a:off x="3733800" y="3429000"/>
            <a:ext cx="533400" cy="2286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anchor="ctr" anchorCtr="1"/>
          <a:lstStyle/>
          <a:p>
            <a:endParaRPr lang="en-US"/>
          </a:p>
        </p:txBody>
      </p:sp>
      <p:sp>
        <p:nvSpPr>
          <p:cNvPr id="23565" name="Text Box 11"/>
          <p:cNvSpPr txBox="1">
            <a:spLocks noChangeArrowheads="1"/>
          </p:cNvSpPr>
          <p:nvPr/>
        </p:nvSpPr>
        <p:spPr bwMode="auto">
          <a:xfrm>
            <a:off x="5257800" y="3733800"/>
            <a:ext cx="1897063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>
                <a:latin typeface="Arial" charset="0"/>
              </a:rPr>
              <a:t>save it again</a:t>
            </a:r>
          </a:p>
        </p:txBody>
      </p:sp>
      <p:sp>
        <p:nvSpPr>
          <p:cNvPr id="23566" name="Line 12"/>
          <p:cNvSpPr>
            <a:spLocks noChangeShapeType="1"/>
          </p:cNvSpPr>
          <p:nvPr/>
        </p:nvSpPr>
        <p:spPr bwMode="auto">
          <a:xfrm flipH="1">
            <a:off x="4114800" y="3962400"/>
            <a:ext cx="1143000" cy="762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anchor="ctr" anchorCtr="1"/>
          <a:lstStyle/>
          <a:p>
            <a:endParaRPr lang="en-US"/>
          </a:p>
        </p:txBody>
      </p:sp>
      <p:sp>
        <p:nvSpPr>
          <p:cNvPr id="23567" name="Text Box 13"/>
          <p:cNvSpPr txBox="1">
            <a:spLocks noChangeArrowheads="1"/>
          </p:cNvSpPr>
          <p:nvPr/>
        </p:nvSpPr>
        <p:spPr bwMode="auto">
          <a:xfrm>
            <a:off x="4876800" y="4343400"/>
            <a:ext cx="3744913" cy="8223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>
                <a:latin typeface="Arial" charset="0"/>
              </a:rPr>
              <a:t>update model-view matrix </a:t>
            </a:r>
          </a:p>
          <a:p>
            <a:r>
              <a:rPr lang="en-US">
                <a:latin typeface="Arial" charset="0"/>
              </a:rPr>
              <a:t>for left upper arm</a:t>
            </a:r>
          </a:p>
        </p:txBody>
      </p:sp>
      <p:sp>
        <p:nvSpPr>
          <p:cNvPr id="23568" name="Line 14"/>
          <p:cNvSpPr>
            <a:spLocks noChangeShapeType="1"/>
          </p:cNvSpPr>
          <p:nvPr/>
        </p:nvSpPr>
        <p:spPr bwMode="auto">
          <a:xfrm flipH="1">
            <a:off x="4038600" y="4724400"/>
            <a:ext cx="762000" cy="762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anchor="ctr" anchorCtr="1"/>
          <a:lstStyle/>
          <a:p>
            <a:endParaRPr lang="en-US"/>
          </a:p>
        </p:txBody>
      </p:sp>
      <p:sp>
        <p:nvSpPr>
          <p:cNvPr id="23569" name="Text Box 15"/>
          <p:cNvSpPr txBox="1">
            <a:spLocks noChangeArrowheads="1"/>
          </p:cNvSpPr>
          <p:nvPr/>
        </p:nvSpPr>
        <p:spPr bwMode="auto">
          <a:xfrm>
            <a:off x="4800600" y="5257800"/>
            <a:ext cx="3678238" cy="8223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>
                <a:latin typeface="Arial" charset="0"/>
              </a:rPr>
              <a:t>recover and save original </a:t>
            </a:r>
          </a:p>
          <a:p>
            <a:r>
              <a:rPr lang="en-US">
                <a:latin typeface="Arial" charset="0"/>
              </a:rPr>
              <a:t>model-view matrix again</a:t>
            </a:r>
          </a:p>
        </p:txBody>
      </p:sp>
      <p:sp>
        <p:nvSpPr>
          <p:cNvPr id="23570" name="Line 16"/>
          <p:cNvSpPr>
            <a:spLocks noChangeShapeType="1"/>
          </p:cNvSpPr>
          <p:nvPr/>
        </p:nvSpPr>
        <p:spPr bwMode="auto">
          <a:xfrm flipH="1">
            <a:off x="3886200" y="5638800"/>
            <a:ext cx="838200" cy="1524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anchor="ctr" anchorCtr="1"/>
          <a:lstStyle/>
          <a:p>
            <a:endParaRPr lang="en-US"/>
          </a:p>
        </p:txBody>
      </p:sp>
      <p:sp>
        <p:nvSpPr>
          <p:cNvPr id="23571" name="Text Box 17"/>
          <p:cNvSpPr txBox="1">
            <a:spLocks noChangeArrowheads="1"/>
          </p:cNvSpPr>
          <p:nvPr/>
        </p:nvSpPr>
        <p:spPr bwMode="auto">
          <a:xfrm>
            <a:off x="5334000" y="6096000"/>
            <a:ext cx="1776413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>
                <a:latin typeface="Arial" charset="0"/>
              </a:rPr>
              <a:t>rest of code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Analysis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The code describes a particular tree and a particular traversal strategy</a:t>
            </a:r>
          </a:p>
          <a:p>
            <a:pPr lvl="1"/>
            <a:r>
              <a:rPr lang="en-US" smtClean="0"/>
              <a:t>Can we develop a more general approach?</a:t>
            </a:r>
          </a:p>
          <a:p>
            <a:r>
              <a:rPr lang="en-US" smtClean="0"/>
              <a:t>Note that the sample code does not include state changes, such as changes to colors</a:t>
            </a:r>
          </a:p>
          <a:p>
            <a:pPr lvl="1"/>
            <a:r>
              <a:rPr lang="en-US" smtClean="0"/>
              <a:t>May also want to use </a:t>
            </a:r>
            <a:r>
              <a:rPr lang="en-US" b="1" smtClean="0">
                <a:latin typeface="Courier New" charset="0"/>
              </a:rPr>
              <a:t>glPushAttrib</a:t>
            </a:r>
            <a:r>
              <a:rPr lang="en-US" smtClean="0"/>
              <a:t> and </a:t>
            </a:r>
            <a:r>
              <a:rPr lang="en-US" b="1" smtClean="0">
                <a:latin typeface="Courier New" charset="0"/>
              </a:rPr>
              <a:t>glPopAttrib</a:t>
            </a:r>
            <a:r>
              <a:rPr lang="en-US" smtClean="0"/>
              <a:t> to protect against unexpected state changes affecting later parts of the code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28600"/>
            <a:ext cx="6477000" cy="1066800"/>
          </a:xfrm>
        </p:spPr>
        <p:txBody>
          <a:bodyPr>
            <a:normAutofit/>
          </a:bodyPr>
          <a:lstStyle/>
          <a:p>
            <a:r>
              <a:rPr lang="en-US" smtClean="0"/>
              <a:t>General Tree Data Structure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Need a data structure to represent tree and an algorithm to traverse the tree</a:t>
            </a:r>
          </a:p>
          <a:p>
            <a:r>
              <a:rPr lang="en-US" smtClean="0"/>
              <a:t>We will use a </a:t>
            </a:r>
            <a:r>
              <a:rPr lang="en-US" i="1" smtClean="0"/>
              <a:t>left-child right sibling</a:t>
            </a:r>
            <a:r>
              <a:rPr lang="en-US" smtClean="0"/>
              <a:t> structure</a:t>
            </a:r>
          </a:p>
          <a:p>
            <a:pPr lvl="1"/>
            <a:r>
              <a:rPr lang="en-US" smtClean="0"/>
              <a:t>Uses linked lists</a:t>
            </a:r>
          </a:p>
          <a:p>
            <a:pPr lvl="1"/>
            <a:r>
              <a:rPr lang="en-US" smtClean="0"/>
              <a:t>Each node in data structure is two pointers</a:t>
            </a:r>
          </a:p>
          <a:p>
            <a:pPr lvl="1"/>
            <a:r>
              <a:rPr lang="en-US" smtClean="0"/>
              <a:t>Left: next node</a:t>
            </a:r>
          </a:p>
          <a:p>
            <a:pPr lvl="1"/>
            <a:r>
              <a:rPr lang="en-US" smtClean="0"/>
              <a:t>Right: linked list of children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Objectives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Examine the limitations of linear modeling</a:t>
            </a:r>
          </a:p>
          <a:p>
            <a:pPr lvl="1"/>
            <a:r>
              <a:rPr lang="en-US" smtClean="0"/>
              <a:t>Symbols and instances</a:t>
            </a:r>
          </a:p>
          <a:p>
            <a:r>
              <a:rPr lang="en-US" smtClean="0"/>
              <a:t>Introduce hierarchical models</a:t>
            </a:r>
          </a:p>
          <a:p>
            <a:pPr lvl="1"/>
            <a:r>
              <a:rPr lang="en-US" smtClean="0"/>
              <a:t>Articulated models</a:t>
            </a:r>
          </a:p>
          <a:p>
            <a:pPr lvl="1"/>
            <a:r>
              <a:rPr lang="en-US" smtClean="0"/>
              <a:t>Robots</a:t>
            </a:r>
          </a:p>
          <a:p>
            <a:r>
              <a:rPr lang="en-US" smtClean="0"/>
              <a:t>Introduce Tree and DAG models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28600"/>
            <a:ext cx="6781800" cy="1066800"/>
          </a:xfrm>
        </p:spPr>
        <p:txBody>
          <a:bodyPr>
            <a:normAutofit/>
          </a:bodyPr>
          <a:lstStyle/>
          <a:p>
            <a:r>
              <a:rPr lang="en-US" smtClean="0"/>
              <a:t>Left-Child Right-Sibling Tree</a:t>
            </a:r>
          </a:p>
        </p:txBody>
      </p:sp>
      <p:pic>
        <p:nvPicPr>
          <p:cNvPr id="26629" name="Picture 4" descr="C:\BOOK\OpenGL\Paul Final\jpeg_new\AN09F15.jpg"/>
          <p:cNvPicPr>
            <a:picLocks noChangeAspect="1" noChangeArrowheads="1"/>
          </p:cNvPicPr>
          <p:nvPr/>
        </p:nvPicPr>
        <p:blipFill>
          <a:blip r:embed="rId2" cstate="print"/>
          <a:srcRect t="41936" b="4839"/>
          <a:stretch>
            <a:fillRect/>
          </a:stretch>
        </p:blipFill>
        <p:spPr bwMode="auto">
          <a:xfrm>
            <a:off x="990600" y="2438400"/>
            <a:ext cx="283845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30" name="Picture 5" descr="C:\BOOK\OpenGL\Paul Final\jpeg_new\AN09F15.jpg"/>
          <p:cNvPicPr>
            <a:picLocks noChangeAspect="1" noChangeArrowheads="1"/>
          </p:cNvPicPr>
          <p:nvPr/>
        </p:nvPicPr>
        <p:blipFill>
          <a:blip r:embed="rId2" cstate="print"/>
          <a:srcRect b="69354"/>
          <a:stretch>
            <a:fillRect/>
          </a:stretch>
        </p:blipFill>
        <p:spPr bwMode="auto">
          <a:xfrm>
            <a:off x="4876800" y="2438400"/>
            <a:ext cx="3505200" cy="205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31" name="Line 11"/>
          <p:cNvSpPr>
            <a:spLocks noChangeShapeType="1"/>
          </p:cNvSpPr>
          <p:nvPr/>
        </p:nvSpPr>
        <p:spPr bwMode="auto">
          <a:xfrm flipH="1">
            <a:off x="1828800" y="2438400"/>
            <a:ext cx="4419600" cy="3048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sm" len="sm"/>
          </a:ln>
        </p:spPr>
        <p:txBody>
          <a:bodyPr anchor="ctr" anchorCtr="1"/>
          <a:lstStyle/>
          <a:p>
            <a:endParaRPr lang="en-US"/>
          </a:p>
        </p:txBody>
      </p:sp>
      <p:sp>
        <p:nvSpPr>
          <p:cNvPr id="26632" name="Line 12"/>
          <p:cNvSpPr>
            <a:spLocks noChangeShapeType="1"/>
          </p:cNvSpPr>
          <p:nvPr/>
        </p:nvSpPr>
        <p:spPr bwMode="auto">
          <a:xfrm flipH="1">
            <a:off x="1676400" y="3200400"/>
            <a:ext cx="35052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sm" len="sm"/>
          </a:ln>
        </p:spPr>
        <p:txBody>
          <a:bodyPr anchor="ctr" anchorCtr="1"/>
          <a:lstStyle/>
          <a:p>
            <a:endParaRPr lang="en-US"/>
          </a:p>
        </p:txBody>
      </p:sp>
      <p:sp>
        <p:nvSpPr>
          <p:cNvPr id="26633" name="Line 13"/>
          <p:cNvSpPr>
            <a:spLocks noChangeShapeType="1"/>
          </p:cNvSpPr>
          <p:nvPr/>
        </p:nvSpPr>
        <p:spPr bwMode="auto">
          <a:xfrm flipH="1" flipV="1">
            <a:off x="2133600" y="3657600"/>
            <a:ext cx="2819400" cy="5334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sm" len="sm"/>
          </a:ln>
        </p:spPr>
        <p:txBody>
          <a:bodyPr anchor="ctr" anchorCtr="1"/>
          <a:lstStyle/>
          <a:p>
            <a:endParaRPr lang="en-US"/>
          </a:p>
        </p:txBody>
      </p:sp>
      <p:sp>
        <p:nvSpPr>
          <p:cNvPr id="26634" name="Line 14"/>
          <p:cNvSpPr>
            <a:spLocks noChangeShapeType="1"/>
          </p:cNvSpPr>
          <p:nvPr/>
        </p:nvSpPr>
        <p:spPr bwMode="auto">
          <a:xfrm flipH="1" flipV="1">
            <a:off x="2971800" y="3581400"/>
            <a:ext cx="2514600" cy="5334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sm" len="sm"/>
          </a:ln>
        </p:spPr>
        <p:txBody>
          <a:bodyPr anchor="ctr" anchorCtr="1"/>
          <a:lstStyle/>
          <a:p>
            <a:endParaRPr lang="en-US"/>
          </a:p>
        </p:txBody>
      </p:sp>
      <p:sp>
        <p:nvSpPr>
          <p:cNvPr id="26635" name="Line 15"/>
          <p:cNvSpPr>
            <a:spLocks noChangeShapeType="1"/>
          </p:cNvSpPr>
          <p:nvPr/>
        </p:nvSpPr>
        <p:spPr bwMode="auto">
          <a:xfrm flipH="1">
            <a:off x="3886200" y="4343400"/>
            <a:ext cx="4343400" cy="4572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sm" len="sm"/>
          </a:ln>
        </p:spPr>
        <p:txBody>
          <a:bodyPr anchor="ctr" anchorCtr="1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Tree node Structure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At each node we need to store </a:t>
            </a:r>
          </a:p>
          <a:p>
            <a:pPr lvl="1"/>
            <a:r>
              <a:rPr lang="en-US" smtClean="0"/>
              <a:t>Pointer to sibling</a:t>
            </a:r>
          </a:p>
          <a:p>
            <a:pPr lvl="1"/>
            <a:r>
              <a:rPr lang="en-US" smtClean="0"/>
              <a:t>Pointer to child</a:t>
            </a:r>
          </a:p>
          <a:p>
            <a:pPr lvl="1"/>
            <a:r>
              <a:rPr lang="en-US" smtClean="0"/>
              <a:t>Pointer to a function that draws the object represented by the node</a:t>
            </a:r>
          </a:p>
          <a:p>
            <a:pPr lvl="1"/>
            <a:r>
              <a:rPr lang="en-US" smtClean="0"/>
              <a:t>Homogeneous coordinate matrix to multiply on the right of the current model-view matrix</a:t>
            </a:r>
          </a:p>
          <a:p>
            <a:pPr lvl="2"/>
            <a:r>
              <a:rPr lang="en-US" sz="2400" smtClean="0"/>
              <a:t>Represents changes going from parent to node</a:t>
            </a:r>
          </a:p>
          <a:p>
            <a:pPr lvl="2"/>
            <a:r>
              <a:rPr lang="en-US" sz="2400" smtClean="0"/>
              <a:t>In OpenGL this matrix is a 1D array storing matrix by columns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 Definition of treenode</a:t>
            </a:r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b="1" smtClean="0">
                <a:latin typeface="Courier New" charset="0"/>
              </a:rPr>
              <a:t>typedef struct treenode</a:t>
            </a:r>
          </a:p>
          <a:p>
            <a:pPr>
              <a:buFontTx/>
              <a:buNone/>
            </a:pPr>
            <a:r>
              <a:rPr lang="en-US" b="1" smtClean="0">
                <a:latin typeface="Courier New" charset="0"/>
              </a:rPr>
              <a:t>{</a:t>
            </a:r>
          </a:p>
          <a:p>
            <a:pPr>
              <a:buFontTx/>
              <a:buNone/>
            </a:pPr>
            <a:r>
              <a:rPr lang="en-US" b="1" smtClean="0">
                <a:latin typeface="Courier New" charset="0"/>
              </a:rPr>
              <a:t>   GLfloat m[16];</a:t>
            </a:r>
          </a:p>
          <a:p>
            <a:pPr>
              <a:buFontTx/>
              <a:buNone/>
            </a:pPr>
            <a:r>
              <a:rPr lang="en-US" b="1" smtClean="0">
                <a:latin typeface="Courier New" charset="0"/>
              </a:rPr>
              <a:t>   void (*f)();</a:t>
            </a:r>
          </a:p>
          <a:p>
            <a:pPr>
              <a:buFontTx/>
              <a:buNone/>
            </a:pPr>
            <a:r>
              <a:rPr lang="en-US" b="1" smtClean="0">
                <a:latin typeface="Courier New" charset="0"/>
              </a:rPr>
              <a:t>   struct treenode *sibling;</a:t>
            </a:r>
          </a:p>
          <a:p>
            <a:pPr>
              <a:buFontTx/>
              <a:buNone/>
            </a:pPr>
            <a:r>
              <a:rPr lang="en-US" b="1" smtClean="0">
                <a:latin typeface="Courier New" charset="0"/>
              </a:rPr>
              <a:t>   struct treenode *child;</a:t>
            </a:r>
          </a:p>
          <a:p>
            <a:pPr>
              <a:buFontTx/>
              <a:buNone/>
            </a:pPr>
            <a:r>
              <a:rPr lang="en-US" b="1" smtClean="0">
                <a:latin typeface="Courier New" charset="0"/>
              </a:rPr>
              <a:t>} treenode;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Defining the torso node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458200" cy="47244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300" b="1" smtClean="0">
                <a:latin typeface="Courier New" charset="0"/>
              </a:rPr>
              <a:t>treenode torso_node, head_node, lua_node,</a:t>
            </a:r>
            <a:r>
              <a:rPr lang="en-US" sz="2700" b="1" smtClean="0">
                <a:latin typeface="Courier New" charset="0"/>
              </a:rPr>
              <a:t> … 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700" b="1" smtClean="0">
                <a:latin typeface="Courier New" charset="0"/>
              </a:rPr>
              <a:t> </a:t>
            </a:r>
            <a:r>
              <a:rPr lang="en-US" sz="2300" b="1" smtClean="0">
                <a:latin typeface="Courier New" charset="0"/>
              </a:rPr>
              <a:t>/* use OpenGL functions to form matrix */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300" b="1" smtClean="0">
                <a:latin typeface="Courier New" charset="0"/>
              </a:rPr>
              <a:t>glLoadIdentity();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300" b="1" smtClean="0">
                <a:latin typeface="Courier New" charset="0"/>
              </a:rPr>
              <a:t>glRotatef(theta[0], 0.0, 1.0, 0.0);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300" b="1" smtClean="0">
                <a:latin typeface="Courier New" charset="0"/>
              </a:rPr>
              <a:t> /* move model-view matrix to m */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300" b="1" smtClean="0">
                <a:latin typeface="Courier New" charset="0"/>
              </a:rPr>
              <a:t>glGetFloatv(GL_MODELVIEW_MATRIX, torso_node.m)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700" b="1" smtClean="0">
              <a:latin typeface="Courier New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300" b="1" smtClean="0">
                <a:latin typeface="Courier New" charset="0"/>
              </a:rPr>
              <a:t>torso_node.f = torso; /* torso() draws torso */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300" b="1" smtClean="0">
                <a:latin typeface="Courier New" charset="0"/>
              </a:rPr>
              <a:t>Torso_node.sibling = NULL;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300" b="1" smtClean="0">
                <a:latin typeface="Courier New" charset="0"/>
              </a:rPr>
              <a:t>Torso_node.child = &amp;head_node;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70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Notes</a:t>
            </a: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700" smtClean="0"/>
              <a:t>The position of figure is determined by 11 joint angles stored in</a:t>
            </a:r>
            <a:r>
              <a:rPr lang="en-US" smtClean="0"/>
              <a:t> </a:t>
            </a:r>
            <a:r>
              <a:rPr lang="en-US" sz="2700" b="1" smtClean="0">
                <a:latin typeface="Courier New" charset="0"/>
              </a:rPr>
              <a:t>theta[11]</a:t>
            </a:r>
          </a:p>
          <a:p>
            <a:r>
              <a:rPr lang="en-US" sz="2700" smtClean="0"/>
              <a:t>Animate by changing the angles and redisplaying</a:t>
            </a:r>
          </a:p>
          <a:p>
            <a:r>
              <a:rPr lang="en-US" sz="2700" smtClean="0"/>
              <a:t>We form the required matrices using</a:t>
            </a:r>
            <a:r>
              <a:rPr lang="en-US" smtClean="0"/>
              <a:t> </a:t>
            </a:r>
            <a:r>
              <a:rPr lang="en-US" sz="2700" b="1" smtClean="0">
                <a:latin typeface="Courier New" charset="0"/>
              </a:rPr>
              <a:t>glRotate</a:t>
            </a:r>
            <a:r>
              <a:rPr lang="en-US" smtClean="0"/>
              <a:t> </a:t>
            </a:r>
            <a:r>
              <a:rPr lang="en-US" sz="2700" smtClean="0"/>
              <a:t>and</a:t>
            </a:r>
            <a:r>
              <a:rPr lang="en-US" smtClean="0"/>
              <a:t> </a:t>
            </a:r>
            <a:r>
              <a:rPr lang="en-US" sz="2700" b="1" smtClean="0">
                <a:latin typeface="Courier New" charset="0"/>
              </a:rPr>
              <a:t>glTranslate</a:t>
            </a:r>
            <a:r>
              <a:rPr lang="en-US" smtClean="0"/>
              <a:t> </a:t>
            </a:r>
          </a:p>
          <a:p>
            <a:pPr lvl="1"/>
            <a:r>
              <a:rPr lang="en-US" smtClean="0"/>
              <a:t>More efficient than software</a:t>
            </a:r>
          </a:p>
          <a:p>
            <a:pPr lvl="1"/>
            <a:r>
              <a:rPr lang="en-US" smtClean="0"/>
              <a:t>Because the matrix is formed in model-view matrix, we may want to first push original model-view matrix on matrix stack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Preorder Traversal</a:t>
            </a:r>
          </a:p>
        </p:txBody>
      </p:sp>
      <p:sp>
        <p:nvSpPr>
          <p:cNvPr id="317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300" b="1" smtClean="0">
                <a:latin typeface="Courier New" charset="0"/>
              </a:rPr>
              <a:t>void traverse(treenode *root)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300" b="1" smtClean="0">
                <a:latin typeface="Courier New" charset="0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300" b="1" smtClean="0">
                <a:latin typeface="Courier New" charset="0"/>
              </a:rPr>
              <a:t>  if(root == NULL) return;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300" b="1" smtClean="0">
                <a:latin typeface="Courier New" charset="0"/>
              </a:rPr>
              <a:t>  glPushMatrix();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300" b="1" smtClean="0">
                <a:latin typeface="Courier New" charset="0"/>
              </a:rPr>
              <a:t>  glMultMatrix(root-&gt;m);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300" b="1" smtClean="0">
                <a:latin typeface="Courier New" charset="0"/>
              </a:rPr>
              <a:t>  root-&gt;f();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300" b="1" smtClean="0">
                <a:latin typeface="Courier New" charset="0"/>
              </a:rPr>
              <a:t>  if(root-&gt;child != NULL)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300" b="1" smtClean="0">
                <a:latin typeface="Courier New" charset="0"/>
              </a:rPr>
              <a:t>     traverse(root-&gt;child);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300" b="1" smtClean="0">
                <a:latin typeface="Courier New" charset="0"/>
              </a:rPr>
              <a:t>  glPopMatrix();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300" b="1" smtClean="0">
                <a:latin typeface="Courier New" charset="0"/>
              </a:rPr>
              <a:t>  if(root-&gt;sibling != NULL)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300" b="1" smtClean="0">
                <a:latin typeface="Courier New" charset="0"/>
              </a:rPr>
              <a:t>     traverse(root-&gt;sibling);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300" b="1" smtClean="0">
                <a:latin typeface="Courier New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Notes</a:t>
            </a:r>
          </a:p>
        </p:txBody>
      </p:sp>
      <p:sp>
        <p:nvSpPr>
          <p:cNvPr id="327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mtClean="0"/>
              <a:t>We must save model-view matrix before multiplying it by node matrix 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Updated matrix applies to children of node but not to siblings which contain their own matrices</a:t>
            </a:r>
          </a:p>
          <a:p>
            <a:pPr>
              <a:lnSpc>
                <a:spcPct val="90000"/>
              </a:lnSpc>
            </a:pPr>
            <a:r>
              <a:rPr lang="en-US" smtClean="0"/>
              <a:t>The traversal program applies to any left-child right-sibling tree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The particular tree is encoded in the definition of the individual nodes</a:t>
            </a:r>
          </a:p>
          <a:p>
            <a:pPr>
              <a:lnSpc>
                <a:spcPct val="90000"/>
              </a:lnSpc>
            </a:pPr>
            <a:r>
              <a:rPr lang="en-US" smtClean="0"/>
              <a:t>The order of traversal matters because of possible state changes in the functions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Dynamic Trees</a:t>
            </a:r>
          </a:p>
        </p:txBody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700" smtClean="0"/>
              <a:t>If we use pointers, the structure can be dynamic</a:t>
            </a:r>
          </a:p>
          <a:p>
            <a:endParaRPr lang="en-US" sz="2700" smtClean="0"/>
          </a:p>
          <a:p>
            <a:pPr>
              <a:buFontTx/>
              <a:buNone/>
            </a:pPr>
            <a:r>
              <a:rPr lang="en-US" sz="2300" b="1" smtClean="0">
                <a:latin typeface="Courier New" charset="0"/>
              </a:rPr>
              <a:t>typedef treenode *tree_ptr;</a:t>
            </a:r>
          </a:p>
          <a:p>
            <a:pPr>
              <a:buFontTx/>
              <a:buNone/>
            </a:pPr>
            <a:r>
              <a:rPr lang="en-US" sz="2300" b="1" smtClean="0">
                <a:latin typeface="Courier New" charset="0"/>
              </a:rPr>
              <a:t>tree_ptr torso_ptr;</a:t>
            </a:r>
          </a:p>
          <a:p>
            <a:pPr>
              <a:buFontTx/>
              <a:buNone/>
            </a:pPr>
            <a:r>
              <a:rPr lang="en-US" sz="2300" b="1" smtClean="0">
                <a:latin typeface="Courier New" charset="0"/>
              </a:rPr>
              <a:t>torso_ptr = malloc(sizeof(treenode));</a:t>
            </a:r>
          </a:p>
          <a:p>
            <a:pPr>
              <a:buFontTx/>
              <a:buNone/>
            </a:pPr>
            <a:endParaRPr lang="en-US" sz="2300" b="1" smtClean="0">
              <a:latin typeface="Courier New" charset="0"/>
            </a:endParaRPr>
          </a:p>
          <a:p>
            <a:r>
              <a:rPr lang="en-US" sz="2800" smtClean="0"/>
              <a:t>Definition of nodes and traversal are essentially the same as before but we can add and delete nodes during execution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 hierarchical data structures?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Organize geometry in n-dimensional space</a:t>
            </a:r>
            <a:br>
              <a:rPr lang="en-US" smtClean="0"/>
            </a:br>
            <a:r>
              <a:rPr lang="en-US" smtClean="0"/>
              <a:t>(2D and 3D) </a:t>
            </a:r>
          </a:p>
          <a:p>
            <a:r>
              <a:rPr lang="en-US" smtClean="0"/>
              <a:t>Traverse the scene hierarchy top-down</a:t>
            </a:r>
          </a:p>
          <a:p>
            <a:r>
              <a:rPr lang="en-US" smtClean="0"/>
              <a:t>Occlusion culling / View frustum culling</a:t>
            </a:r>
          </a:p>
          <a:p>
            <a:r>
              <a:rPr lang="en-US" smtClean="0"/>
              <a:t>Shadow generation / transparency</a:t>
            </a:r>
          </a:p>
          <a:p>
            <a:r>
              <a:rPr lang="en-US" smtClean="0"/>
              <a:t>Ray tracing intersection tests</a:t>
            </a:r>
          </a:p>
          <a:p>
            <a:r>
              <a:rPr lang="en-US" smtClean="0"/>
              <a:t>Collision detection</a:t>
            </a:r>
          </a:p>
          <a:p>
            <a:r>
              <a:rPr lang="en-US" smtClean="0"/>
              <a:t>Point location (what is the nearest point?)</a:t>
            </a:r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39714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Overview of Hierarchical Data Structures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Quadtree</a:t>
            </a:r>
          </a:p>
          <a:p>
            <a:r>
              <a:rPr lang="en-US" smtClean="0"/>
              <a:t>Octree</a:t>
            </a:r>
          </a:p>
          <a:p>
            <a:r>
              <a:rPr lang="en-US" smtClean="0"/>
              <a:t>Bounding Volume Hierarchy (BVH)</a:t>
            </a:r>
          </a:p>
          <a:p>
            <a:r>
              <a:rPr lang="en-US" smtClean="0"/>
              <a:t>Binary Space Partitioning Trees (BSP trees)</a:t>
            </a:r>
          </a:p>
          <a:p>
            <a:r>
              <a:rPr lang="en-US" smtClean="0"/>
              <a:t>kD-trees</a:t>
            </a:r>
          </a:p>
          <a:p>
            <a:r>
              <a:rPr lang="en-US" smtClean="0"/>
              <a:t>Voronoi Diagrams / Delauney Triangulation</a:t>
            </a:r>
          </a:p>
        </p:txBody>
      </p:sp>
    </p:spTree>
    <p:extLst>
      <p:ext uri="{BB962C8B-B14F-4D97-AF65-F5344CB8AC3E}">
        <p14:creationId xmlns:p14="http://schemas.microsoft.com/office/powerpoint/2010/main" val="533075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Instance Transformation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Start with a prototype object (a </a:t>
            </a:r>
            <a:r>
              <a:rPr lang="en-US" i="1" smtClean="0"/>
              <a:t>symbol</a:t>
            </a:r>
            <a:r>
              <a:rPr lang="en-US" smtClean="0"/>
              <a:t>)</a:t>
            </a:r>
          </a:p>
          <a:p>
            <a:r>
              <a:rPr lang="en-US" sz="3200" smtClean="0"/>
              <a:t>Each appearance of the object in the model is an </a:t>
            </a:r>
            <a:r>
              <a:rPr lang="en-US" sz="3200" i="1" smtClean="0"/>
              <a:t>instance</a:t>
            </a:r>
          </a:p>
          <a:p>
            <a:pPr lvl="1"/>
            <a:r>
              <a:rPr lang="en-US" sz="2800" smtClean="0"/>
              <a:t>Must scale, orient, position</a:t>
            </a:r>
          </a:p>
          <a:p>
            <a:pPr lvl="1"/>
            <a:r>
              <a:rPr lang="en-US" sz="2800" smtClean="0"/>
              <a:t>Defines instance transformation</a:t>
            </a:r>
          </a:p>
        </p:txBody>
      </p:sp>
      <p:pic>
        <p:nvPicPr>
          <p:cNvPr id="17414" name="Picture 5" descr="C:\BOOK\OpenGL\Paul Final\jpeg_new\AN09F0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4267200"/>
            <a:ext cx="6932613" cy="199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Quadtrees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Hierarchical data structure</a:t>
            </a:r>
            <a:br>
              <a:rPr lang="en-US" smtClean="0"/>
            </a:br>
            <a:r>
              <a:rPr lang="en-US" smtClean="0"/>
              <a:t>to manage space</a:t>
            </a:r>
          </a:p>
          <a:p>
            <a:r>
              <a:rPr lang="en-US" smtClean="0"/>
              <a:t>Quadtree is 2D</a:t>
            </a:r>
          </a:p>
          <a:p>
            <a:r>
              <a:rPr lang="en-US" smtClean="0"/>
              <a:t>Hierarchical subdivision until</a:t>
            </a:r>
            <a:br>
              <a:rPr lang="en-US" smtClean="0"/>
            </a:br>
            <a:r>
              <a:rPr lang="en-US" smtClean="0"/>
              <a:t>a region is homogeneous</a:t>
            </a:r>
          </a:p>
          <a:p>
            <a:r>
              <a:rPr lang="en-US" smtClean="0"/>
              <a:t>Root node</a:t>
            </a:r>
          </a:p>
          <a:p>
            <a:pPr lvl="1"/>
            <a:r>
              <a:rPr lang="en-US" i="1" smtClean="0"/>
              <a:t>Q </a:t>
            </a:r>
            <a:r>
              <a:rPr lang="en-US" smtClean="0"/>
              <a:t>= [</a:t>
            </a:r>
            <a:r>
              <a:rPr lang="en-US" i="1" smtClean="0"/>
              <a:t>x</a:t>
            </a:r>
            <a:r>
              <a:rPr lang="en-US" smtClean="0"/>
              <a:t>min</a:t>
            </a:r>
            <a:r>
              <a:rPr lang="en-US" i="1" smtClean="0"/>
              <a:t> :</a:t>
            </a:r>
            <a:r>
              <a:rPr lang="en-US" smtClean="0"/>
              <a:t> xmax] </a:t>
            </a:r>
            <a:r>
              <a:rPr lang="en-US" i="1" smtClean="0"/>
              <a:t>x </a:t>
            </a:r>
            <a:r>
              <a:rPr lang="en-US" smtClean="0"/>
              <a:t>[ymin</a:t>
            </a:r>
            <a:r>
              <a:rPr lang="en-US" i="1" smtClean="0"/>
              <a:t> </a:t>
            </a:r>
            <a:r>
              <a:rPr lang="en-US" smtClean="0"/>
              <a:t>: ymax]</a:t>
            </a:r>
          </a:p>
          <a:p>
            <a:pPr lvl="1"/>
            <a:r>
              <a:rPr lang="en-US" smtClean="0"/>
              <a:t>Each internal node has 4 children</a:t>
            </a:r>
          </a:p>
        </p:txBody>
      </p:sp>
      <p:sp>
        <p:nvSpPr>
          <p:cNvPr id="1029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30237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de-AT"/>
              <a:t>Peter Wonka</a:t>
            </a: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5389563" y="0"/>
          <a:ext cx="3754437" cy="381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Image" r:id="rId4" imgW="3481821" imgH="3532651" progId="Photoshop.Image.5">
                  <p:embed/>
                </p:oleObj>
              </mc:Choice>
              <mc:Fallback>
                <p:oleObj name="Image" r:id="rId4" imgW="3481821" imgH="3532651" progId="Photoshop.Image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9563" y="0"/>
                        <a:ext cx="3754437" cy="381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84082262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0" y="3019425"/>
          <a:ext cx="3427413" cy="350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Image" r:id="rId4" imgW="3342040" imgH="3418285" progId="Photoshop.Image.5">
                  <p:embed/>
                </p:oleObj>
              </mc:Choice>
              <mc:Fallback>
                <p:oleObj name="Image" r:id="rId4" imgW="3342040" imgH="3418285" progId="Photoshop.Image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019425"/>
                        <a:ext cx="3427413" cy="350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>
          <a:xfrm>
            <a:off x="468313" y="44450"/>
            <a:ext cx="7761287" cy="684213"/>
          </a:xfrm>
        </p:spPr>
        <p:txBody>
          <a:bodyPr>
            <a:normAutofit fontScale="90000"/>
          </a:bodyPr>
          <a:lstStyle/>
          <a:p>
            <a:r>
              <a:rPr lang="en-US" smtClean="0"/>
              <a:t>Quadtrees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E.g. Quatree for black and white images</a:t>
            </a:r>
          </a:p>
          <a:p>
            <a:pPr lvl="1"/>
            <a:r>
              <a:rPr lang="en-US" smtClean="0"/>
              <a:t>area with 2</a:t>
            </a:r>
            <a:r>
              <a:rPr lang="en-US" baseline="30000" smtClean="0"/>
              <a:t>n</a:t>
            </a:r>
            <a:r>
              <a:rPr lang="en-US" smtClean="0"/>
              <a:t> by 2</a:t>
            </a:r>
            <a:r>
              <a:rPr lang="en-US" baseline="30000" smtClean="0"/>
              <a:t>n</a:t>
            </a:r>
            <a:r>
              <a:rPr lang="en-US" smtClean="0"/>
              <a:t> pixels </a:t>
            </a:r>
            <a:r>
              <a:rPr lang="en-US" smtClean="0">
                <a:sym typeface="Symbol" pitchFamily="18" charset="2"/>
              </a:rPr>
              <a:t> </a:t>
            </a:r>
            <a:r>
              <a:rPr lang="en-US" smtClean="0"/>
              <a:t>quadtree with n levels</a:t>
            </a:r>
          </a:p>
          <a:p>
            <a:r>
              <a:rPr lang="en-US" smtClean="0"/>
              <a:t>storage efficiency</a:t>
            </a:r>
          </a:p>
        </p:txBody>
      </p:sp>
      <p:sp>
        <p:nvSpPr>
          <p:cNvPr id="2053" name="Text Box 7"/>
          <p:cNvSpPr txBox="1">
            <a:spLocks noChangeArrowheads="1"/>
          </p:cNvSpPr>
          <p:nvPr/>
        </p:nvSpPr>
        <p:spPr bwMode="auto">
          <a:xfrm>
            <a:off x="3563938" y="3068638"/>
            <a:ext cx="16557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accent2"/>
                </a:solidFill>
              </a:rPr>
              <a:t>My notation:</a:t>
            </a:r>
          </a:p>
        </p:txBody>
      </p:sp>
      <p:sp>
        <p:nvSpPr>
          <p:cNvPr id="2054" name="Text Box 8"/>
          <p:cNvSpPr txBox="1">
            <a:spLocks noChangeArrowheads="1"/>
          </p:cNvSpPr>
          <p:nvPr/>
        </p:nvSpPr>
        <p:spPr bwMode="auto">
          <a:xfrm>
            <a:off x="5795963" y="2997200"/>
            <a:ext cx="10080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/>
              <a:t>root</a:t>
            </a:r>
          </a:p>
        </p:txBody>
      </p:sp>
      <p:sp>
        <p:nvSpPr>
          <p:cNvPr id="2055" name="Line 9"/>
          <p:cNvSpPr>
            <a:spLocks noChangeShapeType="1"/>
          </p:cNvSpPr>
          <p:nvPr/>
        </p:nvSpPr>
        <p:spPr bwMode="auto">
          <a:xfrm flipH="1">
            <a:off x="4283075" y="3284538"/>
            <a:ext cx="1081088" cy="576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6" name="Line 10"/>
          <p:cNvSpPr>
            <a:spLocks noChangeShapeType="1"/>
          </p:cNvSpPr>
          <p:nvPr/>
        </p:nvSpPr>
        <p:spPr bwMode="auto">
          <a:xfrm flipH="1">
            <a:off x="5075238" y="3284538"/>
            <a:ext cx="360362" cy="576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7" name="Line 11"/>
          <p:cNvSpPr>
            <a:spLocks noChangeShapeType="1"/>
          </p:cNvSpPr>
          <p:nvPr/>
        </p:nvSpPr>
        <p:spPr bwMode="auto">
          <a:xfrm>
            <a:off x="5507038" y="3284538"/>
            <a:ext cx="288925" cy="576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8" name="Line 12"/>
          <p:cNvSpPr>
            <a:spLocks noChangeShapeType="1"/>
          </p:cNvSpPr>
          <p:nvPr/>
        </p:nvSpPr>
        <p:spPr bwMode="auto">
          <a:xfrm>
            <a:off x="5507038" y="3284538"/>
            <a:ext cx="1008062" cy="576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9" name="Oval 13"/>
          <p:cNvSpPr>
            <a:spLocks noChangeArrowheads="1"/>
          </p:cNvSpPr>
          <p:nvPr/>
        </p:nvSpPr>
        <p:spPr bwMode="auto">
          <a:xfrm>
            <a:off x="5364163" y="3140075"/>
            <a:ext cx="215900" cy="215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60" name="Oval 14"/>
          <p:cNvSpPr>
            <a:spLocks noChangeArrowheads="1"/>
          </p:cNvSpPr>
          <p:nvPr/>
        </p:nvSpPr>
        <p:spPr bwMode="auto">
          <a:xfrm>
            <a:off x="4211638" y="3716338"/>
            <a:ext cx="215900" cy="215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0</a:t>
            </a:r>
          </a:p>
        </p:txBody>
      </p:sp>
      <p:sp>
        <p:nvSpPr>
          <p:cNvPr id="2061" name="Oval 15"/>
          <p:cNvSpPr>
            <a:spLocks noChangeArrowheads="1"/>
          </p:cNvSpPr>
          <p:nvPr/>
        </p:nvSpPr>
        <p:spPr bwMode="auto">
          <a:xfrm>
            <a:off x="5003800" y="3716338"/>
            <a:ext cx="215900" cy="215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2062" name="Oval 16"/>
          <p:cNvSpPr>
            <a:spLocks noChangeArrowheads="1"/>
          </p:cNvSpPr>
          <p:nvPr/>
        </p:nvSpPr>
        <p:spPr bwMode="auto">
          <a:xfrm>
            <a:off x="6372225" y="3716338"/>
            <a:ext cx="215900" cy="215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2063" name="Line 17"/>
          <p:cNvSpPr>
            <a:spLocks noChangeShapeType="1"/>
          </p:cNvSpPr>
          <p:nvPr/>
        </p:nvSpPr>
        <p:spPr bwMode="auto">
          <a:xfrm flipH="1">
            <a:off x="4570413" y="3860800"/>
            <a:ext cx="1081087" cy="5762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64" name="Line 18"/>
          <p:cNvSpPr>
            <a:spLocks noChangeShapeType="1"/>
          </p:cNvSpPr>
          <p:nvPr/>
        </p:nvSpPr>
        <p:spPr bwMode="auto">
          <a:xfrm flipH="1">
            <a:off x="5362575" y="3860800"/>
            <a:ext cx="360363" cy="5762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65" name="Line 19"/>
          <p:cNvSpPr>
            <a:spLocks noChangeShapeType="1"/>
          </p:cNvSpPr>
          <p:nvPr/>
        </p:nvSpPr>
        <p:spPr bwMode="auto">
          <a:xfrm>
            <a:off x="5794375" y="3860800"/>
            <a:ext cx="288925" cy="5762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66" name="Line 20"/>
          <p:cNvSpPr>
            <a:spLocks noChangeShapeType="1"/>
          </p:cNvSpPr>
          <p:nvPr/>
        </p:nvSpPr>
        <p:spPr bwMode="auto">
          <a:xfrm>
            <a:off x="5794375" y="3860800"/>
            <a:ext cx="1008063" cy="5762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67" name="Oval 21"/>
          <p:cNvSpPr>
            <a:spLocks noChangeArrowheads="1"/>
          </p:cNvSpPr>
          <p:nvPr/>
        </p:nvSpPr>
        <p:spPr bwMode="auto">
          <a:xfrm>
            <a:off x="4498975" y="4292600"/>
            <a:ext cx="215900" cy="215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0</a:t>
            </a:r>
          </a:p>
        </p:txBody>
      </p:sp>
      <p:sp>
        <p:nvSpPr>
          <p:cNvPr id="2068" name="Oval 22"/>
          <p:cNvSpPr>
            <a:spLocks noChangeArrowheads="1"/>
          </p:cNvSpPr>
          <p:nvPr/>
        </p:nvSpPr>
        <p:spPr bwMode="auto">
          <a:xfrm>
            <a:off x="5291138" y="4292600"/>
            <a:ext cx="215900" cy="215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2069" name="Oval 23"/>
          <p:cNvSpPr>
            <a:spLocks noChangeArrowheads="1"/>
          </p:cNvSpPr>
          <p:nvPr/>
        </p:nvSpPr>
        <p:spPr bwMode="auto">
          <a:xfrm>
            <a:off x="5938838" y="4292600"/>
            <a:ext cx="215900" cy="215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2070" name="Oval 24"/>
          <p:cNvSpPr>
            <a:spLocks noChangeArrowheads="1"/>
          </p:cNvSpPr>
          <p:nvPr/>
        </p:nvSpPr>
        <p:spPr bwMode="auto">
          <a:xfrm>
            <a:off x="6659563" y="4292600"/>
            <a:ext cx="215900" cy="215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2071" name="Oval 25"/>
          <p:cNvSpPr>
            <a:spLocks noChangeArrowheads="1"/>
          </p:cNvSpPr>
          <p:nvPr/>
        </p:nvSpPr>
        <p:spPr bwMode="auto">
          <a:xfrm>
            <a:off x="5651500" y="3716338"/>
            <a:ext cx="215900" cy="215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055087811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</p:txBody>
      </p:sp>
      <p:pic>
        <p:nvPicPr>
          <p:cNvPr id="10244" name="Picture 5" descr="quadtree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0" y="1463675"/>
            <a:ext cx="3509963" cy="4630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8556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34938"/>
            <a:ext cx="7761287" cy="576262"/>
          </a:xfrm>
          <a:noFill/>
        </p:spPr>
        <p:txBody>
          <a:bodyPr lIns="88413" tIns="44931" rIns="88413" bIns="44931">
            <a:spAutoFit/>
          </a:bodyPr>
          <a:lstStyle/>
          <a:p>
            <a:pPr defTabSz="808038"/>
            <a:r>
              <a:rPr lang="en-US" smtClean="0"/>
              <a:t>Quadtree for an Image Example</a:t>
            </a:r>
          </a:p>
        </p:txBody>
      </p:sp>
      <p:grpSp>
        <p:nvGrpSpPr>
          <p:cNvPr id="11267" name="Group 3"/>
          <p:cNvGrpSpPr>
            <a:grpSpLocks/>
          </p:cNvGrpSpPr>
          <p:nvPr/>
        </p:nvGrpSpPr>
        <p:grpSpPr bwMode="auto">
          <a:xfrm>
            <a:off x="377825" y="1208088"/>
            <a:ext cx="2876550" cy="2959100"/>
            <a:chOff x="268" y="803"/>
            <a:chExt cx="2038" cy="1968"/>
          </a:xfrm>
        </p:grpSpPr>
        <p:sp>
          <p:nvSpPr>
            <p:cNvPr id="11269" name="Rectangle 4"/>
            <p:cNvSpPr>
              <a:spLocks noChangeArrowheads="1"/>
            </p:cNvSpPr>
            <p:nvPr/>
          </p:nvSpPr>
          <p:spPr bwMode="auto">
            <a:xfrm>
              <a:off x="270" y="836"/>
              <a:ext cx="2034" cy="193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0" name="Rectangle 5"/>
            <p:cNvSpPr>
              <a:spLocks noChangeArrowheads="1"/>
            </p:cNvSpPr>
            <p:nvPr/>
          </p:nvSpPr>
          <p:spPr bwMode="auto">
            <a:xfrm>
              <a:off x="268" y="835"/>
              <a:ext cx="2038" cy="1936"/>
            </a:xfrm>
            <a:prstGeom prst="rect">
              <a:avLst/>
            </a:prstGeom>
            <a:noFill/>
            <a:ln w="508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1" name="Rectangle 6" descr="25%"/>
            <p:cNvSpPr>
              <a:spLocks noChangeArrowheads="1"/>
            </p:cNvSpPr>
            <p:nvPr/>
          </p:nvSpPr>
          <p:spPr bwMode="auto">
            <a:xfrm>
              <a:off x="270" y="1816"/>
              <a:ext cx="1008" cy="945"/>
            </a:xfrm>
            <a:prstGeom prst="rect">
              <a:avLst/>
            </a:prstGeom>
            <a:pattFill prst="pct25">
              <a:fgClr>
                <a:srgbClr val="FFFFFF"/>
              </a:fgClr>
              <a:bgClr>
                <a:srgbClr val="000000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2" name="Rectangle 7"/>
            <p:cNvSpPr>
              <a:spLocks noChangeArrowheads="1"/>
            </p:cNvSpPr>
            <p:nvPr/>
          </p:nvSpPr>
          <p:spPr bwMode="auto">
            <a:xfrm>
              <a:off x="268" y="1815"/>
              <a:ext cx="1012" cy="947"/>
            </a:xfrm>
            <a:prstGeom prst="rect">
              <a:avLst/>
            </a:prstGeom>
            <a:noFill/>
            <a:ln w="508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3" name="Rectangle 8"/>
            <p:cNvSpPr>
              <a:spLocks noChangeArrowheads="1"/>
            </p:cNvSpPr>
            <p:nvPr/>
          </p:nvSpPr>
          <p:spPr bwMode="auto">
            <a:xfrm>
              <a:off x="1287" y="836"/>
              <a:ext cx="1008" cy="97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4" name="Rectangle 9"/>
            <p:cNvSpPr>
              <a:spLocks noChangeArrowheads="1"/>
            </p:cNvSpPr>
            <p:nvPr/>
          </p:nvSpPr>
          <p:spPr bwMode="auto">
            <a:xfrm>
              <a:off x="1285" y="835"/>
              <a:ext cx="1012" cy="973"/>
            </a:xfrm>
            <a:prstGeom prst="rect">
              <a:avLst/>
            </a:prstGeom>
            <a:noFill/>
            <a:ln w="508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5" name="Rectangle 10" descr="25%"/>
            <p:cNvSpPr>
              <a:spLocks noChangeArrowheads="1"/>
            </p:cNvSpPr>
            <p:nvPr/>
          </p:nvSpPr>
          <p:spPr bwMode="auto">
            <a:xfrm>
              <a:off x="1800" y="836"/>
              <a:ext cx="504" cy="498"/>
            </a:xfrm>
            <a:prstGeom prst="rect">
              <a:avLst/>
            </a:prstGeom>
            <a:pattFill prst="pct25">
              <a:fgClr>
                <a:srgbClr val="FFFFFF"/>
              </a:fgClr>
              <a:bgClr>
                <a:srgbClr val="000000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6" name="Rectangle 11"/>
            <p:cNvSpPr>
              <a:spLocks noChangeArrowheads="1"/>
            </p:cNvSpPr>
            <p:nvPr/>
          </p:nvSpPr>
          <p:spPr bwMode="auto">
            <a:xfrm>
              <a:off x="1798" y="835"/>
              <a:ext cx="508" cy="500"/>
            </a:xfrm>
            <a:prstGeom prst="rect">
              <a:avLst/>
            </a:prstGeom>
            <a:noFill/>
            <a:ln w="508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7" name="Rectangle 12" descr="25%"/>
            <p:cNvSpPr>
              <a:spLocks noChangeArrowheads="1"/>
            </p:cNvSpPr>
            <p:nvPr/>
          </p:nvSpPr>
          <p:spPr bwMode="auto">
            <a:xfrm>
              <a:off x="1800" y="1317"/>
              <a:ext cx="504" cy="499"/>
            </a:xfrm>
            <a:prstGeom prst="rect">
              <a:avLst/>
            </a:prstGeom>
            <a:pattFill prst="pct25">
              <a:fgClr>
                <a:srgbClr val="FFFFFF"/>
              </a:fgClr>
              <a:bgClr>
                <a:srgbClr val="000000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8" name="Rectangle 13"/>
            <p:cNvSpPr>
              <a:spLocks noChangeArrowheads="1"/>
            </p:cNvSpPr>
            <p:nvPr/>
          </p:nvSpPr>
          <p:spPr bwMode="auto">
            <a:xfrm>
              <a:off x="1798" y="1316"/>
              <a:ext cx="508" cy="500"/>
            </a:xfrm>
            <a:prstGeom prst="rect">
              <a:avLst/>
            </a:prstGeom>
            <a:noFill/>
            <a:ln w="508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9" name="Rectangle 14" descr="25%"/>
            <p:cNvSpPr>
              <a:spLocks noChangeArrowheads="1"/>
            </p:cNvSpPr>
            <p:nvPr/>
          </p:nvSpPr>
          <p:spPr bwMode="auto">
            <a:xfrm>
              <a:off x="1548" y="1579"/>
              <a:ext cx="243" cy="228"/>
            </a:xfrm>
            <a:prstGeom prst="rect">
              <a:avLst/>
            </a:prstGeom>
            <a:pattFill prst="pct25">
              <a:fgClr>
                <a:srgbClr val="FFFFFF"/>
              </a:fgClr>
              <a:bgClr>
                <a:srgbClr val="000000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0" name="Rectangle 15"/>
            <p:cNvSpPr>
              <a:spLocks noChangeArrowheads="1"/>
            </p:cNvSpPr>
            <p:nvPr/>
          </p:nvSpPr>
          <p:spPr bwMode="auto">
            <a:xfrm>
              <a:off x="1546" y="1578"/>
              <a:ext cx="247" cy="230"/>
            </a:xfrm>
            <a:prstGeom prst="rect">
              <a:avLst/>
            </a:prstGeom>
            <a:noFill/>
            <a:ln w="508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1" name="Rectangle 16" descr="25%"/>
            <p:cNvSpPr>
              <a:spLocks noChangeArrowheads="1"/>
            </p:cNvSpPr>
            <p:nvPr/>
          </p:nvSpPr>
          <p:spPr bwMode="auto">
            <a:xfrm>
              <a:off x="1287" y="1579"/>
              <a:ext cx="243" cy="228"/>
            </a:xfrm>
            <a:prstGeom prst="rect">
              <a:avLst/>
            </a:prstGeom>
            <a:pattFill prst="pct25">
              <a:fgClr>
                <a:srgbClr val="FFFFFF"/>
              </a:fgClr>
              <a:bgClr>
                <a:srgbClr val="000000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2" name="Rectangle 17"/>
            <p:cNvSpPr>
              <a:spLocks noChangeArrowheads="1"/>
            </p:cNvSpPr>
            <p:nvPr/>
          </p:nvSpPr>
          <p:spPr bwMode="auto">
            <a:xfrm>
              <a:off x="1285" y="1578"/>
              <a:ext cx="247" cy="230"/>
            </a:xfrm>
            <a:prstGeom prst="rect">
              <a:avLst/>
            </a:prstGeom>
            <a:noFill/>
            <a:ln w="508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3" name="Rectangle 18" descr="25%"/>
            <p:cNvSpPr>
              <a:spLocks noChangeArrowheads="1"/>
            </p:cNvSpPr>
            <p:nvPr/>
          </p:nvSpPr>
          <p:spPr bwMode="auto">
            <a:xfrm>
              <a:off x="1035" y="1579"/>
              <a:ext cx="243" cy="228"/>
            </a:xfrm>
            <a:prstGeom prst="rect">
              <a:avLst/>
            </a:prstGeom>
            <a:pattFill prst="pct25">
              <a:fgClr>
                <a:srgbClr val="FFFFFF"/>
              </a:fgClr>
              <a:bgClr>
                <a:srgbClr val="000000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4" name="Rectangle 19"/>
            <p:cNvSpPr>
              <a:spLocks noChangeArrowheads="1"/>
            </p:cNvSpPr>
            <p:nvPr/>
          </p:nvSpPr>
          <p:spPr bwMode="auto">
            <a:xfrm>
              <a:off x="1033" y="1578"/>
              <a:ext cx="247" cy="230"/>
            </a:xfrm>
            <a:prstGeom prst="rect">
              <a:avLst/>
            </a:prstGeom>
            <a:noFill/>
            <a:ln w="508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5" name="Line 20"/>
            <p:cNvSpPr>
              <a:spLocks noChangeShapeType="1"/>
            </p:cNvSpPr>
            <p:nvPr/>
          </p:nvSpPr>
          <p:spPr bwMode="auto">
            <a:xfrm>
              <a:off x="268" y="1317"/>
              <a:ext cx="1525" cy="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6" name="Line 21"/>
            <p:cNvSpPr>
              <a:spLocks noChangeShapeType="1"/>
            </p:cNvSpPr>
            <p:nvPr/>
          </p:nvSpPr>
          <p:spPr bwMode="auto">
            <a:xfrm flipV="1">
              <a:off x="783" y="803"/>
              <a:ext cx="0" cy="1037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7" name="Line 22"/>
            <p:cNvSpPr>
              <a:spLocks noChangeShapeType="1"/>
            </p:cNvSpPr>
            <p:nvPr/>
          </p:nvSpPr>
          <p:spPr bwMode="auto">
            <a:xfrm flipH="1">
              <a:off x="749" y="1579"/>
              <a:ext cx="311" cy="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8" name="Line 23"/>
            <p:cNvSpPr>
              <a:spLocks noChangeShapeType="1"/>
            </p:cNvSpPr>
            <p:nvPr/>
          </p:nvSpPr>
          <p:spPr bwMode="auto">
            <a:xfrm>
              <a:off x="1035" y="1316"/>
              <a:ext cx="0" cy="256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9" name="Line 24"/>
            <p:cNvSpPr>
              <a:spLocks noChangeShapeType="1"/>
            </p:cNvSpPr>
            <p:nvPr/>
          </p:nvSpPr>
          <p:spPr bwMode="auto">
            <a:xfrm>
              <a:off x="1548" y="1316"/>
              <a:ext cx="0" cy="256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268" name="Rectangle 28"/>
          <p:cNvSpPr>
            <a:spLocks noChangeArrowheads="1"/>
          </p:cNvSpPr>
          <p:nvPr/>
        </p:nvSpPr>
        <p:spPr bwMode="auto">
          <a:xfrm>
            <a:off x="828675" y="5354638"/>
            <a:ext cx="6378575" cy="592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8413" tIns="44931" rIns="88413" bIns="44931">
            <a:spAutoFit/>
          </a:bodyPr>
          <a:lstStyle/>
          <a:p>
            <a:pPr defTabSz="738188" eaLnBrk="0" hangingPunct="0"/>
            <a:r>
              <a:rPr lang="en-US" sz="3300"/>
              <a:t>How does the quadtree look like?</a:t>
            </a:r>
          </a:p>
        </p:txBody>
      </p:sp>
    </p:spTree>
    <p:extLst>
      <p:ext uri="{BB962C8B-B14F-4D97-AF65-F5344CB8AC3E}">
        <p14:creationId xmlns:p14="http://schemas.microsoft.com/office/powerpoint/2010/main" val="665641105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34938"/>
            <a:ext cx="7761287" cy="576262"/>
          </a:xfrm>
          <a:noFill/>
        </p:spPr>
        <p:txBody>
          <a:bodyPr lIns="88413" tIns="44931" rIns="88413" bIns="44931">
            <a:spAutoFit/>
          </a:bodyPr>
          <a:lstStyle/>
          <a:p>
            <a:pPr defTabSz="808038"/>
            <a:r>
              <a:rPr lang="en-US" smtClean="0"/>
              <a:t>Quadtree for an Image Example</a:t>
            </a:r>
          </a:p>
        </p:txBody>
      </p:sp>
      <p:grpSp>
        <p:nvGrpSpPr>
          <p:cNvPr id="12291" name="Group 3"/>
          <p:cNvGrpSpPr>
            <a:grpSpLocks/>
          </p:cNvGrpSpPr>
          <p:nvPr/>
        </p:nvGrpSpPr>
        <p:grpSpPr bwMode="auto">
          <a:xfrm>
            <a:off x="377825" y="1208088"/>
            <a:ext cx="2876550" cy="2959100"/>
            <a:chOff x="268" y="803"/>
            <a:chExt cx="2038" cy="1968"/>
          </a:xfrm>
        </p:grpSpPr>
        <p:sp>
          <p:nvSpPr>
            <p:cNvPr id="12296" name="Rectangle 4"/>
            <p:cNvSpPr>
              <a:spLocks noChangeArrowheads="1"/>
            </p:cNvSpPr>
            <p:nvPr/>
          </p:nvSpPr>
          <p:spPr bwMode="auto">
            <a:xfrm>
              <a:off x="270" y="836"/>
              <a:ext cx="2034" cy="193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97" name="Rectangle 5"/>
            <p:cNvSpPr>
              <a:spLocks noChangeArrowheads="1"/>
            </p:cNvSpPr>
            <p:nvPr/>
          </p:nvSpPr>
          <p:spPr bwMode="auto">
            <a:xfrm>
              <a:off x="268" y="835"/>
              <a:ext cx="2038" cy="1936"/>
            </a:xfrm>
            <a:prstGeom prst="rect">
              <a:avLst/>
            </a:prstGeom>
            <a:noFill/>
            <a:ln w="508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98" name="Rectangle 6" descr="25%"/>
            <p:cNvSpPr>
              <a:spLocks noChangeArrowheads="1"/>
            </p:cNvSpPr>
            <p:nvPr/>
          </p:nvSpPr>
          <p:spPr bwMode="auto">
            <a:xfrm>
              <a:off x="270" y="1816"/>
              <a:ext cx="1008" cy="945"/>
            </a:xfrm>
            <a:prstGeom prst="rect">
              <a:avLst/>
            </a:prstGeom>
            <a:pattFill prst="pct25">
              <a:fgClr>
                <a:srgbClr val="FFFFFF"/>
              </a:fgClr>
              <a:bgClr>
                <a:srgbClr val="000000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99" name="Rectangle 7"/>
            <p:cNvSpPr>
              <a:spLocks noChangeArrowheads="1"/>
            </p:cNvSpPr>
            <p:nvPr/>
          </p:nvSpPr>
          <p:spPr bwMode="auto">
            <a:xfrm>
              <a:off x="268" y="1815"/>
              <a:ext cx="1012" cy="947"/>
            </a:xfrm>
            <a:prstGeom prst="rect">
              <a:avLst/>
            </a:prstGeom>
            <a:noFill/>
            <a:ln w="508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0" name="Rectangle 8"/>
            <p:cNvSpPr>
              <a:spLocks noChangeArrowheads="1"/>
            </p:cNvSpPr>
            <p:nvPr/>
          </p:nvSpPr>
          <p:spPr bwMode="auto">
            <a:xfrm>
              <a:off x="1287" y="836"/>
              <a:ext cx="1008" cy="97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1" name="Rectangle 9"/>
            <p:cNvSpPr>
              <a:spLocks noChangeArrowheads="1"/>
            </p:cNvSpPr>
            <p:nvPr/>
          </p:nvSpPr>
          <p:spPr bwMode="auto">
            <a:xfrm>
              <a:off x="1285" y="835"/>
              <a:ext cx="1012" cy="973"/>
            </a:xfrm>
            <a:prstGeom prst="rect">
              <a:avLst/>
            </a:prstGeom>
            <a:noFill/>
            <a:ln w="508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2" name="Rectangle 10" descr="25%"/>
            <p:cNvSpPr>
              <a:spLocks noChangeArrowheads="1"/>
            </p:cNvSpPr>
            <p:nvPr/>
          </p:nvSpPr>
          <p:spPr bwMode="auto">
            <a:xfrm>
              <a:off x="1800" y="836"/>
              <a:ext cx="504" cy="498"/>
            </a:xfrm>
            <a:prstGeom prst="rect">
              <a:avLst/>
            </a:prstGeom>
            <a:pattFill prst="pct25">
              <a:fgClr>
                <a:srgbClr val="FFFFFF"/>
              </a:fgClr>
              <a:bgClr>
                <a:srgbClr val="000000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3" name="Rectangle 11"/>
            <p:cNvSpPr>
              <a:spLocks noChangeArrowheads="1"/>
            </p:cNvSpPr>
            <p:nvPr/>
          </p:nvSpPr>
          <p:spPr bwMode="auto">
            <a:xfrm>
              <a:off x="1798" y="835"/>
              <a:ext cx="508" cy="500"/>
            </a:xfrm>
            <a:prstGeom prst="rect">
              <a:avLst/>
            </a:prstGeom>
            <a:noFill/>
            <a:ln w="508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4" name="Rectangle 12" descr="25%"/>
            <p:cNvSpPr>
              <a:spLocks noChangeArrowheads="1"/>
            </p:cNvSpPr>
            <p:nvPr/>
          </p:nvSpPr>
          <p:spPr bwMode="auto">
            <a:xfrm>
              <a:off x="1800" y="1317"/>
              <a:ext cx="504" cy="499"/>
            </a:xfrm>
            <a:prstGeom prst="rect">
              <a:avLst/>
            </a:prstGeom>
            <a:pattFill prst="pct25">
              <a:fgClr>
                <a:srgbClr val="FFFFFF"/>
              </a:fgClr>
              <a:bgClr>
                <a:srgbClr val="000000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5" name="Rectangle 13"/>
            <p:cNvSpPr>
              <a:spLocks noChangeArrowheads="1"/>
            </p:cNvSpPr>
            <p:nvPr/>
          </p:nvSpPr>
          <p:spPr bwMode="auto">
            <a:xfrm>
              <a:off x="1798" y="1316"/>
              <a:ext cx="508" cy="500"/>
            </a:xfrm>
            <a:prstGeom prst="rect">
              <a:avLst/>
            </a:prstGeom>
            <a:noFill/>
            <a:ln w="508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6" name="Rectangle 14" descr="25%"/>
            <p:cNvSpPr>
              <a:spLocks noChangeArrowheads="1"/>
            </p:cNvSpPr>
            <p:nvPr/>
          </p:nvSpPr>
          <p:spPr bwMode="auto">
            <a:xfrm>
              <a:off x="1548" y="1579"/>
              <a:ext cx="243" cy="228"/>
            </a:xfrm>
            <a:prstGeom prst="rect">
              <a:avLst/>
            </a:prstGeom>
            <a:pattFill prst="pct25">
              <a:fgClr>
                <a:srgbClr val="FFFFFF"/>
              </a:fgClr>
              <a:bgClr>
                <a:srgbClr val="000000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7" name="Rectangle 15"/>
            <p:cNvSpPr>
              <a:spLocks noChangeArrowheads="1"/>
            </p:cNvSpPr>
            <p:nvPr/>
          </p:nvSpPr>
          <p:spPr bwMode="auto">
            <a:xfrm>
              <a:off x="1546" y="1578"/>
              <a:ext cx="247" cy="230"/>
            </a:xfrm>
            <a:prstGeom prst="rect">
              <a:avLst/>
            </a:prstGeom>
            <a:noFill/>
            <a:ln w="508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8" name="Rectangle 16" descr="25%"/>
            <p:cNvSpPr>
              <a:spLocks noChangeArrowheads="1"/>
            </p:cNvSpPr>
            <p:nvPr/>
          </p:nvSpPr>
          <p:spPr bwMode="auto">
            <a:xfrm>
              <a:off x="1287" y="1579"/>
              <a:ext cx="243" cy="228"/>
            </a:xfrm>
            <a:prstGeom prst="rect">
              <a:avLst/>
            </a:prstGeom>
            <a:pattFill prst="pct25">
              <a:fgClr>
                <a:srgbClr val="FFFFFF"/>
              </a:fgClr>
              <a:bgClr>
                <a:srgbClr val="000000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9" name="Rectangle 17"/>
            <p:cNvSpPr>
              <a:spLocks noChangeArrowheads="1"/>
            </p:cNvSpPr>
            <p:nvPr/>
          </p:nvSpPr>
          <p:spPr bwMode="auto">
            <a:xfrm>
              <a:off x="1285" y="1578"/>
              <a:ext cx="247" cy="230"/>
            </a:xfrm>
            <a:prstGeom prst="rect">
              <a:avLst/>
            </a:prstGeom>
            <a:noFill/>
            <a:ln w="508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0" name="Rectangle 18" descr="25%"/>
            <p:cNvSpPr>
              <a:spLocks noChangeArrowheads="1"/>
            </p:cNvSpPr>
            <p:nvPr/>
          </p:nvSpPr>
          <p:spPr bwMode="auto">
            <a:xfrm>
              <a:off x="1035" y="1579"/>
              <a:ext cx="243" cy="228"/>
            </a:xfrm>
            <a:prstGeom prst="rect">
              <a:avLst/>
            </a:prstGeom>
            <a:pattFill prst="pct25">
              <a:fgClr>
                <a:srgbClr val="FFFFFF"/>
              </a:fgClr>
              <a:bgClr>
                <a:srgbClr val="000000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1" name="Rectangle 19"/>
            <p:cNvSpPr>
              <a:spLocks noChangeArrowheads="1"/>
            </p:cNvSpPr>
            <p:nvPr/>
          </p:nvSpPr>
          <p:spPr bwMode="auto">
            <a:xfrm>
              <a:off x="1033" y="1578"/>
              <a:ext cx="247" cy="230"/>
            </a:xfrm>
            <a:prstGeom prst="rect">
              <a:avLst/>
            </a:prstGeom>
            <a:noFill/>
            <a:ln w="508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2" name="Line 20"/>
            <p:cNvSpPr>
              <a:spLocks noChangeShapeType="1"/>
            </p:cNvSpPr>
            <p:nvPr/>
          </p:nvSpPr>
          <p:spPr bwMode="auto">
            <a:xfrm>
              <a:off x="268" y="1317"/>
              <a:ext cx="1525" cy="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3" name="Line 21"/>
            <p:cNvSpPr>
              <a:spLocks noChangeShapeType="1"/>
            </p:cNvSpPr>
            <p:nvPr/>
          </p:nvSpPr>
          <p:spPr bwMode="auto">
            <a:xfrm flipV="1">
              <a:off x="783" y="803"/>
              <a:ext cx="0" cy="1037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4" name="Line 22"/>
            <p:cNvSpPr>
              <a:spLocks noChangeShapeType="1"/>
            </p:cNvSpPr>
            <p:nvPr/>
          </p:nvSpPr>
          <p:spPr bwMode="auto">
            <a:xfrm flipH="1">
              <a:off x="749" y="1579"/>
              <a:ext cx="311" cy="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5" name="Line 23"/>
            <p:cNvSpPr>
              <a:spLocks noChangeShapeType="1"/>
            </p:cNvSpPr>
            <p:nvPr/>
          </p:nvSpPr>
          <p:spPr bwMode="auto">
            <a:xfrm>
              <a:off x="1035" y="1316"/>
              <a:ext cx="0" cy="256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6" name="Line 24"/>
            <p:cNvSpPr>
              <a:spLocks noChangeShapeType="1"/>
            </p:cNvSpPr>
            <p:nvPr/>
          </p:nvSpPr>
          <p:spPr bwMode="auto">
            <a:xfrm>
              <a:off x="1548" y="1316"/>
              <a:ext cx="0" cy="256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292" name="Group 25"/>
          <p:cNvGrpSpPr>
            <a:grpSpLocks/>
          </p:cNvGrpSpPr>
          <p:nvPr/>
        </p:nvGrpSpPr>
        <p:grpSpPr bwMode="auto">
          <a:xfrm>
            <a:off x="3733800" y="1066800"/>
            <a:ext cx="5181600" cy="4114800"/>
            <a:chOff x="2352" y="672"/>
            <a:chExt cx="3264" cy="2592"/>
          </a:xfrm>
        </p:grpSpPr>
        <p:sp>
          <p:nvSpPr>
            <p:cNvPr id="12294" name="Rectangle 26"/>
            <p:cNvSpPr>
              <a:spLocks noChangeArrowheads="1"/>
            </p:cNvSpPr>
            <p:nvPr/>
          </p:nvSpPr>
          <p:spPr bwMode="auto">
            <a:xfrm>
              <a:off x="2352" y="672"/>
              <a:ext cx="3264" cy="25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12295" name="Picture 27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3" y="760"/>
              <a:ext cx="3106" cy="24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2293" name="Rectangle 28"/>
          <p:cNvSpPr>
            <a:spLocks noChangeArrowheads="1"/>
          </p:cNvSpPr>
          <p:nvPr/>
        </p:nvSpPr>
        <p:spPr bwMode="auto">
          <a:xfrm>
            <a:off x="828675" y="5354638"/>
            <a:ext cx="7077075" cy="592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8413" tIns="44931" rIns="88413" bIns="44931">
            <a:spAutoFit/>
          </a:bodyPr>
          <a:lstStyle/>
          <a:p>
            <a:pPr defTabSz="738188" eaLnBrk="0" hangingPunct="0"/>
            <a:r>
              <a:rPr lang="en-US" sz="3300"/>
              <a:t>suitable for representing (2D) images</a:t>
            </a:r>
          </a:p>
        </p:txBody>
      </p:sp>
    </p:spTree>
    <p:extLst>
      <p:ext uri="{BB962C8B-B14F-4D97-AF65-F5344CB8AC3E}">
        <p14:creationId xmlns:p14="http://schemas.microsoft.com/office/powerpoint/2010/main" val="3520501526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152400" y="1066800"/>
            <a:ext cx="8915400" cy="2819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title"/>
          </p:nvPr>
        </p:nvSpPr>
        <p:spPr>
          <a:xfrm>
            <a:off x="468313" y="46038"/>
            <a:ext cx="7761287" cy="754062"/>
          </a:xfrm>
          <a:noFill/>
        </p:spPr>
        <p:txBody>
          <a:bodyPr lIns="88413" tIns="44931" rIns="88413" bIns="44931">
            <a:spAutoFit/>
          </a:bodyPr>
          <a:lstStyle/>
          <a:p>
            <a:pPr defTabSz="808038"/>
            <a:r>
              <a:rPr lang="en-US" smtClean="0"/>
              <a:t>Octree</a:t>
            </a: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457200" y="4191000"/>
            <a:ext cx="8188325" cy="159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8413" tIns="44931" rIns="88413" bIns="44931">
            <a:spAutoFit/>
          </a:bodyPr>
          <a:lstStyle/>
          <a:p>
            <a:pPr defTabSz="738188" eaLnBrk="0" hangingPunct="0"/>
            <a:r>
              <a:rPr lang="en-US" sz="3300"/>
              <a:t>regular space subdivision:</a:t>
            </a:r>
          </a:p>
          <a:p>
            <a:pPr marL="554038" lvl="1" defTabSz="738188" eaLnBrk="0" hangingPunct="0">
              <a:buFontTx/>
              <a:buChar char="•"/>
            </a:pPr>
            <a:r>
              <a:rPr lang="en-US" sz="3300"/>
              <a:t> simple (empty or uniform) </a:t>
            </a:r>
            <a:r>
              <a:rPr lang="en-US" sz="3300">
                <a:latin typeface="Symbol" pitchFamily="18" charset="2"/>
              </a:rPr>
              <a:t></a:t>
            </a:r>
            <a:r>
              <a:rPr lang="en-US" sz="3300"/>
              <a:t> leaf node</a:t>
            </a:r>
          </a:p>
          <a:p>
            <a:pPr marL="554038" lvl="1" defTabSz="738188" eaLnBrk="0" hangingPunct="0">
              <a:buFontTx/>
              <a:buChar char="•"/>
            </a:pPr>
            <a:r>
              <a:rPr lang="en-US" sz="3300"/>
              <a:t> complex (other cases) </a:t>
            </a:r>
            <a:r>
              <a:rPr lang="en-US" sz="3300">
                <a:latin typeface="Symbol" pitchFamily="18" charset="2"/>
              </a:rPr>
              <a:t></a:t>
            </a:r>
            <a:r>
              <a:rPr lang="en-US" sz="3300"/>
              <a:t> divide further</a:t>
            </a:r>
          </a:p>
        </p:txBody>
      </p:sp>
      <p:pic>
        <p:nvPicPr>
          <p:cNvPr id="13317" name="Picture 5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50" y="1282700"/>
            <a:ext cx="8402638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1322002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Octrees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70000"/>
              </a:lnSpc>
            </a:pPr>
            <a:r>
              <a:rPr lang="en-US" smtClean="0"/>
              <a:t>Octree divides 3D cube into octants</a:t>
            </a:r>
          </a:p>
          <a:p>
            <a:pPr>
              <a:lnSpc>
                <a:spcPct val="70000"/>
              </a:lnSpc>
            </a:pPr>
            <a:r>
              <a:rPr lang="en-US" smtClean="0"/>
              <a:t>Volume elements (= voxels, similar to pixel)</a:t>
            </a:r>
          </a:p>
          <a:p>
            <a:pPr>
              <a:lnSpc>
                <a:spcPct val="70000"/>
              </a:lnSpc>
            </a:pPr>
            <a:r>
              <a:rPr lang="en-US" smtClean="0"/>
              <a:t>Set operations easy on octrees</a:t>
            </a:r>
          </a:p>
          <a:p>
            <a:pPr>
              <a:lnSpc>
                <a:spcPct val="70000"/>
              </a:lnSpc>
            </a:pPr>
            <a:r>
              <a:rPr lang="en-US" smtClean="0"/>
              <a:t>Geometric transformations difficult on octrees</a:t>
            </a:r>
          </a:p>
        </p:txBody>
      </p:sp>
      <p:sp>
        <p:nvSpPr>
          <p:cNvPr id="3077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30237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de-AT"/>
              <a:t>Peter Wonka</a:t>
            </a:r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0" y="3352800"/>
          <a:ext cx="3335338" cy="350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Image" r:id="rId4" imgW="2732086" imgH="2871867" progId="Photoshop.Image.5">
                  <p:embed/>
                </p:oleObj>
              </mc:Choice>
              <mc:Fallback>
                <p:oleObj name="Image" r:id="rId4" imgW="2732086" imgH="2871867" progId="Photoshop.Image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352800"/>
                        <a:ext cx="3335338" cy="350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3116263" y="3505200"/>
            <a:ext cx="453548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3200" dirty="0"/>
              <a:t>region of a 3-dim. space</a:t>
            </a:r>
          </a:p>
        </p:txBody>
      </p:sp>
    </p:spTree>
    <p:extLst>
      <p:ext uri="{BB962C8B-B14F-4D97-AF65-F5344CB8AC3E}">
        <p14:creationId xmlns:p14="http://schemas.microsoft.com/office/powerpoint/2010/main" val="3351406874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Grp="1" noChangeArrowheads="1"/>
          </p:cNvSpPr>
          <p:nvPr>
            <p:ph type="title"/>
          </p:nvPr>
        </p:nvSpPr>
        <p:spPr>
          <a:xfrm>
            <a:off x="468313" y="134938"/>
            <a:ext cx="7761287" cy="576262"/>
          </a:xfrm>
          <a:noFill/>
        </p:spPr>
        <p:txBody>
          <a:bodyPr lIns="88413" tIns="44931" rIns="88413" bIns="44931">
            <a:spAutoFit/>
          </a:bodyPr>
          <a:lstStyle/>
          <a:p>
            <a:pPr defTabSz="808038"/>
            <a:r>
              <a:rPr lang="en-US" smtClean="0"/>
              <a:t>Octree Simple Example</a:t>
            </a:r>
          </a:p>
        </p:txBody>
      </p:sp>
      <p:sp>
        <p:nvSpPr>
          <p:cNvPr id="1433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Octrees</a:t>
            </a:r>
            <a:r>
              <a:rPr lang="en-US" dirty="0" smtClean="0"/>
              <a:t> and </a:t>
            </a:r>
            <a:r>
              <a:rPr lang="en-US" dirty="0" err="1" smtClean="0"/>
              <a:t>Quadtrees</a:t>
            </a:r>
            <a:r>
              <a:rPr lang="en-US" dirty="0" smtClean="0"/>
              <a:t> are very similar</a:t>
            </a:r>
          </a:p>
          <a:p>
            <a:r>
              <a:rPr lang="en-US" dirty="0" err="1" smtClean="0"/>
              <a:t>Quadtrees</a:t>
            </a:r>
            <a:r>
              <a:rPr lang="en-US" dirty="0" smtClean="0"/>
              <a:t> are </a:t>
            </a:r>
            <a:r>
              <a:rPr lang="en-US" dirty="0" err="1" smtClean="0"/>
              <a:t>prefered</a:t>
            </a:r>
            <a:r>
              <a:rPr lang="en-US" dirty="0" smtClean="0"/>
              <a:t> for illustration purposes</a:t>
            </a:r>
          </a:p>
          <a:p>
            <a:r>
              <a:rPr lang="en-US" dirty="0" smtClean="0"/>
              <a:t>Variant: split voxel in 3x3 voxels instead of 2x2</a:t>
            </a:r>
          </a:p>
        </p:txBody>
      </p:sp>
      <p:pic>
        <p:nvPicPr>
          <p:cNvPr id="14340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" y="1447800"/>
            <a:ext cx="8015288" cy="241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0118355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352425" y="228600"/>
            <a:ext cx="8410575" cy="825500"/>
          </a:xfrm>
        </p:spPr>
        <p:txBody>
          <a:bodyPr/>
          <a:lstStyle/>
          <a:p>
            <a:r>
              <a:rPr lang="en-US" smtClean="0"/>
              <a:t>Operations with Octrees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9413" y="1463675"/>
            <a:ext cx="8350250" cy="4084638"/>
          </a:xfrm>
        </p:spPr>
        <p:txBody>
          <a:bodyPr/>
          <a:lstStyle/>
          <a:p>
            <a:r>
              <a:rPr lang="en-US" b="1" smtClean="0"/>
              <a:t>transformations</a:t>
            </a:r>
            <a:r>
              <a:rPr lang="en-US" smtClean="0">
                <a:solidFill>
                  <a:srgbClr val="FFFF00"/>
                </a:solidFill>
              </a:rPr>
              <a:t> </a:t>
            </a:r>
          </a:p>
          <a:p>
            <a:pPr lvl="1"/>
            <a:r>
              <a:rPr lang="en-US" smtClean="0">
                <a:solidFill>
                  <a:srgbClr val="C00000"/>
                </a:solidFill>
              </a:rPr>
              <a:t>very complicated </a:t>
            </a:r>
            <a:r>
              <a:rPr lang="en-US" smtClean="0"/>
              <a:t>except for a few special cases,</a:t>
            </a:r>
            <a:br>
              <a:rPr lang="en-US" smtClean="0"/>
            </a:br>
            <a:r>
              <a:rPr lang="en-US" smtClean="0"/>
              <a:t>e.g. rotation by 90</a:t>
            </a:r>
            <a:r>
              <a:rPr lang="en-US" b="1" smtClean="0">
                <a:latin typeface="Symbol" pitchFamily="18" charset="2"/>
              </a:rPr>
              <a:t></a:t>
            </a:r>
            <a:r>
              <a:rPr lang="en-US" smtClean="0"/>
              <a:t>, mirroring at a subdivision plane, scalation by 2</a:t>
            </a:r>
            <a:r>
              <a:rPr lang="en-US" b="1" baseline="30000" smtClean="0"/>
              <a:t>n</a:t>
            </a:r>
          </a:p>
          <a:p>
            <a:r>
              <a:rPr lang="en-US" b="1" smtClean="0"/>
              <a:t>combinations</a:t>
            </a:r>
            <a:r>
              <a:rPr lang="en-US" smtClean="0">
                <a:solidFill>
                  <a:srgbClr val="FFFF00"/>
                </a:solidFill>
              </a:rPr>
              <a:t> </a:t>
            </a:r>
          </a:p>
          <a:p>
            <a:pPr lvl="1"/>
            <a:r>
              <a:rPr lang="en-US" smtClean="0">
                <a:solidFill>
                  <a:srgbClr val="C00000"/>
                </a:solidFill>
              </a:rPr>
              <a:t>very simple</a:t>
            </a:r>
            <a:r>
              <a:rPr lang="en-US" smtClean="0">
                <a:solidFill>
                  <a:srgbClr val="FFFF00"/>
                </a:solidFill>
              </a:rPr>
              <a:t>: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if A or B homogeneous</a:t>
            </a:r>
            <a:r>
              <a:rPr lang="en-US" b="1" smtClean="0">
                <a:latin typeface="Symbol" pitchFamily="18" charset="2"/>
              </a:rPr>
              <a:t></a:t>
            </a:r>
            <a:r>
              <a:rPr lang="en-US" smtClean="0"/>
              <a:t>simple rules</a:t>
            </a:r>
            <a:br>
              <a:rPr lang="en-US" smtClean="0"/>
            </a:br>
            <a:r>
              <a:rPr lang="en-US" smtClean="0"/>
              <a:t>else combine recursively all 8 octants of A and B</a:t>
            </a:r>
          </a:p>
        </p:txBody>
      </p:sp>
    </p:spTree>
    <p:extLst>
      <p:ext uri="{BB962C8B-B14F-4D97-AF65-F5344CB8AC3E}">
        <p14:creationId xmlns:p14="http://schemas.microsoft.com/office/powerpoint/2010/main" val="1339660854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2133600"/>
            <a:ext cx="381000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>
          <a:xfrm>
            <a:off x="352425" y="228600"/>
            <a:ext cx="8410575" cy="825500"/>
          </a:xfrm>
        </p:spPr>
        <p:txBody>
          <a:bodyPr/>
          <a:lstStyle/>
          <a:p>
            <a:r>
              <a:rPr lang="en-US" smtClean="0"/>
              <a:t>Properties of Octrees</a:t>
            </a:r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76200" y="914400"/>
            <a:ext cx="7989888" cy="4876800"/>
          </a:xfrm>
        </p:spPr>
        <p:txBody>
          <a:bodyPr/>
          <a:lstStyle/>
          <a:p>
            <a:r>
              <a:rPr lang="en-US" b="1" smtClean="0">
                <a:solidFill>
                  <a:schemeClr val="accent2"/>
                </a:solidFill>
              </a:rPr>
              <a:t>advantages</a:t>
            </a:r>
            <a:endParaRPr lang="en-US" smtClean="0">
              <a:solidFill>
                <a:schemeClr val="accent2"/>
              </a:solidFill>
            </a:endParaRPr>
          </a:p>
          <a:p>
            <a:pPr lvl="1"/>
            <a:r>
              <a:rPr lang="en-US" smtClean="0"/>
              <a:t>combinations very simple</a:t>
            </a:r>
          </a:p>
          <a:p>
            <a:pPr lvl="1"/>
            <a:r>
              <a:rPr lang="en-US" smtClean="0"/>
              <a:t>fast rendering</a:t>
            </a:r>
          </a:p>
          <a:p>
            <a:pPr lvl="1"/>
            <a:r>
              <a:rPr lang="en-US" smtClean="0"/>
              <a:t>spatial search possible</a:t>
            </a:r>
          </a:p>
          <a:p>
            <a:r>
              <a:rPr lang="en-US" b="1" smtClean="0">
                <a:solidFill>
                  <a:schemeClr val="accent2"/>
                </a:solidFill>
              </a:rPr>
              <a:t>disadvantages</a:t>
            </a:r>
            <a:endParaRPr lang="en-US" smtClean="0">
              <a:solidFill>
                <a:schemeClr val="accent2"/>
              </a:solidFill>
            </a:endParaRPr>
          </a:p>
          <a:p>
            <a:pPr lvl="1"/>
            <a:r>
              <a:rPr lang="en-US" smtClean="0"/>
              <a:t>inexact representation</a:t>
            </a:r>
          </a:p>
          <a:p>
            <a:pPr lvl="1"/>
            <a:r>
              <a:rPr lang="en-US" smtClean="0"/>
              <a:t>low image quality</a:t>
            </a:r>
          </a:p>
          <a:p>
            <a:pPr lvl="1"/>
            <a:r>
              <a:rPr lang="en-US" smtClean="0"/>
              <a:t>restricted transformations</a:t>
            </a:r>
          </a:p>
          <a:p>
            <a:pPr lvl="1"/>
            <a:r>
              <a:rPr lang="en-US" smtClean="0"/>
              <a:t>high memory cost</a:t>
            </a:r>
          </a:p>
        </p:txBody>
      </p:sp>
      <p:sp>
        <p:nvSpPr>
          <p:cNvPr id="17413" name="Line 5"/>
          <p:cNvSpPr>
            <a:spLocks noChangeShapeType="1"/>
          </p:cNvSpPr>
          <p:nvPr/>
        </p:nvSpPr>
        <p:spPr bwMode="auto">
          <a:xfrm flipV="1">
            <a:off x="4419600" y="4495800"/>
            <a:ext cx="1066800" cy="228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530584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Symbol-Instance Table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924800" cy="47244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800" dirty="0" smtClean="0"/>
              <a:t>Can store a model by assigning a number to each symbol and storing the parameters for the instance transformation</a:t>
            </a:r>
          </a:p>
        </p:txBody>
      </p:sp>
      <p:pic>
        <p:nvPicPr>
          <p:cNvPr id="18438" name="Picture 5" descr="C:\BOOK\OpenGL\Paul Final\jpeg\AN09F0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3124200"/>
            <a:ext cx="4800600" cy="328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Octree Example</a:t>
            </a:r>
          </a:p>
        </p:txBody>
      </p:sp>
      <p:pic>
        <p:nvPicPr>
          <p:cNvPr id="18435" name="Picture 3" descr="Untitled-3 cop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689350"/>
            <a:ext cx="4475163" cy="260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6" name="Picture 4" descr="Untitled-1 cop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2060575"/>
            <a:ext cx="4392613" cy="245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7" name="Picture 5" descr="Untitled-2 copy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052513"/>
            <a:ext cx="4475163" cy="2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8" name="Text Box 6"/>
          <p:cNvSpPr txBox="1">
            <a:spLocks noChangeArrowheads="1"/>
          </p:cNvSpPr>
          <p:nvPr/>
        </p:nvSpPr>
        <p:spPr bwMode="auto">
          <a:xfrm>
            <a:off x="1547813" y="5661025"/>
            <a:ext cx="2946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de-AT" sz="2000"/>
              <a:t>(c) </a:t>
            </a:r>
            <a:r>
              <a:rPr lang="de-AT" sz="2000" b="1"/>
              <a:t>Yoshifumi Kitamura</a:t>
            </a:r>
            <a:endParaRPr lang="de-AT" sz="2000"/>
          </a:p>
        </p:txBody>
      </p:sp>
    </p:spTree>
    <p:extLst>
      <p:ext uri="{BB962C8B-B14F-4D97-AF65-F5344CB8AC3E}">
        <p14:creationId xmlns:p14="http://schemas.microsoft.com/office/powerpoint/2010/main" val="1087731037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52425" y="230188"/>
            <a:ext cx="8410575" cy="911225"/>
          </a:xfrm>
          <a:noFill/>
        </p:spPr>
        <p:txBody>
          <a:bodyPr lIns="88413" tIns="44931" rIns="88413" bIns="44931">
            <a:spAutoFit/>
          </a:bodyPr>
          <a:lstStyle/>
          <a:p>
            <a:pPr defTabSz="808038"/>
            <a:r>
              <a:rPr lang="en-US" smtClean="0"/>
              <a:t>Rendering of Octrees</a:t>
            </a:r>
            <a:endParaRPr lang="en-US" sz="2800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5963" y="1674813"/>
            <a:ext cx="7718425" cy="3944937"/>
          </a:xfrm>
          <a:noFill/>
        </p:spPr>
        <p:txBody>
          <a:bodyPr lIns="88413" tIns="44931" rIns="88413" bIns="44931"/>
          <a:lstStyle/>
          <a:p>
            <a:pPr marL="363538" indent="-363538" defTabSz="808038"/>
            <a:r>
              <a:rPr lang="en-US" smtClean="0"/>
              <a:t>algorithm:</a:t>
            </a:r>
          </a:p>
          <a:p>
            <a:pPr marL="787400" lvl="1" indent="-303213" defTabSz="808038"/>
            <a:r>
              <a:rPr lang="en-US" smtClean="0"/>
              <a:t>if octree node is </a:t>
            </a:r>
            <a:r>
              <a:rPr lang="en-US" i="1" smtClean="0">
                <a:solidFill>
                  <a:srgbClr val="C00000"/>
                </a:solidFill>
              </a:rPr>
              <a:t>full</a:t>
            </a:r>
            <a:r>
              <a:rPr lang="en-US" i="1" smtClean="0">
                <a:solidFill>
                  <a:schemeClr val="accent2"/>
                </a:solidFill>
              </a:rPr>
              <a:t>:</a:t>
            </a:r>
            <a:r>
              <a:rPr lang="en-US" smtClean="0"/>
              <a:t> draw the cube</a:t>
            </a:r>
          </a:p>
          <a:p>
            <a:pPr marL="787400" lvl="1" indent="-303213" defTabSz="808038"/>
            <a:r>
              <a:rPr lang="en-US" smtClean="0"/>
              <a:t>if octree node is </a:t>
            </a:r>
            <a:r>
              <a:rPr lang="en-US" i="1" smtClean="0">
                <a:solidFill>
                  <a:srgbClr val="C00000"/>
                </a:solidFill>
              </a:rPr>
              <a:t>empty</a:t>
            </a:r>
            <a:r>
              <a:rPr lang="en-US" i="1" smtClean="0">
                <a:solidFill>
                  <a:srgbClr val="FFFF00"/>
                </a:solidFill>
              </a:rPr>
              <a:t>:</a:t>
            </a:r>
            <a:r>
              <a:rPr lang="en-US" smtClean="0">
                <a:solidFill>
                  <a:schemeClr val="hlink"/>
                </a:solidFill>
              </a:rPr>
              <a:t> </a:t>
            </a:r>
            <a:r>
              <a:rPr lang="en-US" smtClean="0"/>
              <a:t>do nothing</a:t>
            </a:r>
          </a:p>
          <a:p>
            <a:pPr marL="787400" lvl="1" indent="-303213" defTabSz="808038"/>
            <a:r>
              <a:rPr lang="en-US" smtClean="0"/>
              <a:t>if octree node is </a:t>
            </a:r>
            <a:r>
              <a:rPr lang="en-US" i="1" smtClean="0">
                <a:solidFill>
                  <a:srgbClr val="C00000"/>
                </a:solidFill>
              </a:rPr>
              <a:t>inhomogeneous</a:t>
            </a:r>
            <a:r>
              <a:rPr lang="en-US" i="1" smtClean="0">
                <a:solidFill>
                  <a:schemeClr val="accent2"/>
                </a:solidFill>
              </a:rPr>
              <a:t>:</a:t>
            </a:r>
            <a:br>
              <a:rPr lang="en-US" i="1" smtClean="0">
                <a:solidFill>
                  <a:schemeClr val="accent2"/>
                </a:solidFill>
              </a:rPr>
            </a:br>
            <a:r>
              <a:rPr lang="en-US" smtClean="0"/>
              <a:t>render the 8 octants from back to front </a:t>
            </a:r>
          </a:p>
        </p:txBody>
      </p:sp>
    </p:spTree>
    <p:extLst>
      <p:ext uri="{BB962C8B-B14F-4D97-AF65-F5344CB8AC3E}">
        <p14:creationId xmlns:p14="http://schemas.microsoft.com/office/powerpoint/2010/main" val="3605376005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Quadtree</a:t>
            </a:r>
            <a:r>
              <a:rPr lang="en-US" dirty="0" smtClean="0"/>
              <a:t> for Points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Instead of marking squares as full or empty: </a:t>
            </a:r>
          </a:p>
          <a:p>
            <a:pPr lvl="1"/>
            <a:r>
              <a:rPr lang="en-US" smtClean="0"/>
              <a:t>Internal nodes</a:t>
            </a:r>
          </a:p>
          <a:p>
            <a:pPr lvl="1"/>
            <a:r>
              <a:rPr lang="en-US" smtClean="0"/>
              <a:t>Leaf nodes with one point or no point</a:t>
            </a:r>
          </a:p>
          <a:p>
            <a:pPr lvl="1"/>
            <a:r>
              <a:rPr lang="en-US" smtClean="0"/>
              <a:t>Variation leaf node list of points</a:t>
            </a:r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52926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Quadtree for Triangles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347663" y="1298575"/>
            <a:ext cx="8597900" cy="4583113"/>
          </a:xfrm>
        </p:spPr>
        <p:txBody>
          <a:bodyPr/>
          <a:lstStyle/>
          <a:p>
            <a:r>
              <a:rPr lang="en-US" smtClean="0"/>
              <a:t>Objects (Triangles) are at leaf nodes</a:t>
            </a:r>
          </a:p>
          <a:p>
            <a:r>
              <a:rPr lang="en-US" smtClean="0"/>
              <a:t>Problem: Object (Triangle) intersects splitting planes</a:t>
            </a:r>
          </a:p>
          <a:p>
            <a:pPr lvl="1"/>
            <a:r>
              <a:rPr lang="en-US" smtClean="0"/>
              <a:t>Object can be stored higher up in the tree</a:t>
            </a:r>
          </a:p>
          <a:p>
            <a:pPr lvl="1"/>
            <a:r>
              <a:rPr lang="en-US" smtClean="0"/>
              <a:t>Object can be split into two along splitting plane</a:t>
            </a:r>
          </a:p>
          <a:p>
            <a:pPr lvl="1"/>
            <a:r>
              <a:rPr lang="en-US" smtClean="0"/>
              <a:t>Object can be stored with two different nodes</a:t>
            </a:r>
          </a:p>
        </p:txBody>
      </p:sp>
      <p:sp>
        <p:nvSpPr>
          <p:cNvPr id="20484" name="Rectangle 5"/>
          <p:cNvSpPr>
            <a:spLocks noChangeArrowheads="1"/>
          </p:cNvSpPr>
          <p:nvPr/>
        </p:nvSpPr>
        <p:spPr bwMode="auto">
          <a:xfrm>
            <a:off x="1338263" y="3759200"/>
            <a:ext cx="2870200" cy="29083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5" name="Rectangle 6"/>
          <p:cNvSpPr>
            <a:spLocks noChangeArrowheads="1"/>
          </p:cNvSpPr>
          <p:nvPr/>
        </p:nvSpPr>
        <p:spPr bwMode="auto">
          <a:xfrm>
            <a:off x="1335088" y="3757613"/>
            <a:ext cx="2876550" cy="2911475"/>
          </a:xfrm>
          <a:prstGeom prst="rect">
            <a:avLst/>
          </a:prstGeom>
          <a:noFill/>
          <a:ln w="508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6" name="Rectangle 8"/>
          <p:cNvSpPr>
            <a:spLocks noChangeArrowheads="1"/>
          </p:cNvSpPr>
          <p:nvPr/>
        </p:nvSpPr>
        <p:spPr bwMode="auto">
          <a:xfrm>
            <a:off x="1335088" y="5232400"/>
            <a:ext cx="1428750" cy="1422400"/>
          </a:xfrm>
          <a:prstGeom prst="rect">
            <a:avLst/>
          </a:prstGeom>
          <a:noFill/>
          <a:ln w="508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7" name="Rectangle 9"/>
          <p:cNvSpPr>
            <a:spLocks noChangeArrowheads="1"/>
          </p:cNvSpPr>
          <p:nvPr/>
        </p:nvSpPr>
        <p:spPr bwMode="auto">
          <a:xfrm>
            <a:off x="2773363" y="3759200"/>
            <a:ext cx="1422400" cy="14605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8" name="Rectangle 10"/>
          <p:cNvSpPr>
            <a:spLocks noChangeArrowheads="1"/>
          </p:cNvSpPr>
          <p:nvPr/>
        </p:nvSpPr>
        <p:spPr bwMode="auto">
          <a:xfrm>
            <a:off x="2770188" y="3757613"/>
            <a:ext cx="1428750" cy="1463675"/>
          </a:xfrm>
          <a:prstGeom prst="rect">
            <a:avLst/>
          </a:prstGeom>
          <a:noFill/>
          <a:ln w="508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9" name="Rectangle 12"/>
          <p:cNvSpPr>
            <a:spLocks noChangeArrowheads="1"/>
          </p:cNvSpPr>
          <p:nvPr/>
        </p:nvSpPr>
        <p:spPr bwMode="auto">
          <a:xfrm>
            <a:off x="3494088" y="3757613"/>
            <a:ext cx="717550" cy="752475"/>
          </a:xfrm>
          <a:prstGeom prst="rect">
            <a:avLst/>
          </a:prstGeom>
          <a:noFill/>
          <a:ln w="508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0" name="Rectangle 14"/>
          <p:cNvSpPr>
            <a:spLocks noChangeArrowheads="1"/>
          </p:cNvSpPr>
          <p:nvPr/>
        </p:nvSpPr>
        <p:spPr bwMode="auto">
          <a:xfrm>
            <a:off x="3494088" y="4481513"/>
            <a:ext cx="717550" cy="750887"/>
          </a:xfrm>
          <a:prstGeom prst="rect">
            <a:avLst/>
          </a:prstGeom>
          <a:noFill/>
          <a:ln w="508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1" name="Rectangle 16"/>
          <p:cNvSpPr>
            <a:spLocks noChangeArrowheads="1"/>
          </p:cNvSpPr>
          <p:nvPr/>
        </p:nvSpPr>
        <p:spPr bwMode="auto">
          <a:xfrm>
            <a:off x="3138488" y="4875213"/>
            <a:ext cx="349250" cy="346075"/>
          </a:xfrm>
          <a:prstGeom prst="rect">
            <a:avLst/>
          </a:prstGeom>
          <a:noFill/>
          <a:ln w="508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2" name="Rectangle 18"/>
          <p:cNvSpPr>
            <a:spLocks noChangeArrowheads="1"/>
          </p:cNvSpPr>
          <p:nvPr/>
        </p:nvSpPr>
        <p:spPr bwMode="auto">
          <a:xfrm>
            <a:off x="2770188" y="4875213"/>
            <a:ext cx="349250" cy="346075"/>
          </a:xfrm>
          <a:prstGeom prst="rect">
            <a:avLst/>
          </a:prstGeom>
          <a:noFill/>
          <a:ln w="508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3" name="Rectangle 20"/>
          <p:cNvSpPr>
            <a:spLocks noChangeArrowheads="1"/>
          </p:cNvSpPr>
          <p:nvPr/>
        </p:nvSpPr>
        <p:spPr bwMode="auto">
          <a:xfrm>
            <a:off x="2414588" y="4875213"/>
            <a:ext cx="349250" cy="346075"/>
          </a:xfrm>
          <a:prstGeom prst="rect">
            <a:avLst/>
          </a:prstGeom>
          <a:noFill/>
          <a:ln w="508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4" name="Line 21"/>
          <p:cNvSpPr>
            <a:spLocks noChangeShapeType="1"/>
          </p:cNvSpPr>
          <p:nvPr/>
        </p:nvSpPr>
        <p:spPr bwMode="auto">
          <a:xfrm>
            <a:off x="1335088" y="4483100"/>
            <a:ext cx="2152650" cy="0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5" name="Line 22"/>
          <p:cNvSpPr>
            <a:spLocks noChangeShapeType="1"/>
          </p:cNvSpPr>
          <p:nvPr/>
        </p:nvSpPr>
        <p:spPr bwMode="auto">
          <a:xfrm flipV="1">
            <a:off x="2062163" y="3709988"/>
            <a:ext cx="0" cy="1558925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6" name="Line 23"/>
          <p:cNvSpPr>
            <a:spLocks noChangeShapeType="1"/>
          </p:cNvSpPr>
          <p:nvPr/>
        </p:nvSpPr>
        <p:spPr bwMode="auto">
          <a:xfrm flipH="1">
            <a:off x="2014538" y="4876800"/>
            <a:ext cx="438150" cy="0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7" name="Line 24"/>
          <p:cNvSpPr>
            <a:spLocks noChangeShapeType="1"/>
          </p:cNvSpPr>
          <p:nvPr/>
        </p:nvSpPr>
        <p:spPr bwMode="auto">
          <a:xfrm>
            <a:off x="2417763" y="4481513"/>
            <a:ext cx="0" cy="384175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8" name="Line 25"/>
          <p:cNvSpPr>
            <a:spLocks noChangeShapeType="1"/>
          </p:cNvSpPr>
          <p:nvPr/>
        </p:nvSpPr>
        <p:spPr bwMode="auto">
          <a:xfrm>
            <a:off x="3141663" y="4481513"/>
            <a:ext cx="0" cy="384175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9" name="AutoShape 26"/>
          <p:cNvSpPr>
            <a:spLocks noChangeArrowheads="1"/>
          </p:cNvSpPr>
          <p:nvPr/>
        </p:nvSpPr>
        <p:spPr bwMode="auto">
          <a:xfrm>
            <a:off x="3635375" y="5084763"/>
            <a:ext cx="381000" cy="304800"/>
          </a:xfrm>
          <a:prstGeom prst="plus">
            <a:avLst>
              <a:gd name="adj" fmla="val 250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00" name="AutoShape 60"/>
          <p:cNvSpPr>
            <a:spLocks noChangeArrowheads="1"/>
          </p:cNvSpPr>
          <p:nvPr/>
        </p:nvSpPr>
        <p:spPr bwMode="auto">
          <a:xfrm>
            <a:off x="1547813" y="4149725"/>
            <a:ext cx="287337" cy="277813"/>
          </a:xfrm>
          <a:prstGeom prst="hexagon">
            <a:avLst>
              <a:gd name="adj" fmla="val 25857"/>
              <a:gd name="vf" fmla="val 11547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01" name="AutoShape 61"/>
          <p:cNvSpPr>
            <a:spLocks noChangeArrowheads="1"/>
          </p:cNvSpPr>
          <p:nvPr/>
        </p:nvSpPr>
        <p:spPr bwMode="auto">
          <a:xfrm>
            <a:off x="1908175" y="5734050"/>
            <a:ext cx="287338" cy="277813"/>
          </a:xfrm>
          <a:prstGeom prst="hexagon">
            <a:avLst>
              <a:gd name="adj" fmla="val 25857"/>
              <a:gd name="vf" fmla="val 11547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02" name="AutoShape 62"/>
          <p:cNvSpPr>
            <a:spLocks noChangeArrowheads="1"/>
          </p:cNvSpPr>
          <p:nvPr/>
        </p:nvSpPr>
        <p:spPr bwMode="auto">
          <a:xfrm>
            <a:off x="1547813" y="4724400"/>
            <a:ext cx="287337" cy="277813"/>
          </a:xfrm>
          <a:prstGeom prst="hexagon">
            <a:avLst>
              <a:gd name="adj" fmla="val 25857"/>
              <a:gd name="vf" fmla="val 11547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03" name="AutoShape 63"/>
          <p:cNvSpPr>
            <a:spLocks noChangeArrowheads="1"/>
          </p:cNvSpPr>
          <p:nvPr/>
        </p:nvSpPr>
        <p:spPr bwMode="auto">
          <a:xfrm>
            <a:off x="2195513" y="3860800"/>
            <a:ext cx="503237" cy="504825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04" name="AutoShape 65"/>
          <p:cNvSpPr>
            <a:spLocks noChangeArrowheads="1"/>
          </p:cNvSpPr>
          <p:nvPr/>
        </p:nvSpPr>
        <p:spPr bwMode="auto">
          <a:xfrm>
            <a:off x="2124075" y="4581525"/>
            <a:ext cx="142875" cy="144463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05" name="AutoShape 68"/>
          <p:cNvSpPr>
            <a:spLocks noChangeArrowheads="1"/>
          </p:cNvSpPr>
          <p:nvPr/>
        </p:nvSpPr>
        <p:spPr bwMode="auto">
          <a:xfrm>
            <a:off x="2124075" y="5013325"/>
            <a:ext cx="142875" cy="144463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06" name="AutoShape 69"/>
          <p:cNvSpPr>
            <a:spLocks noChangeArrowheads="1"/>
          </p:cNvSpPr>
          <p:nvPr/>
        </p:nvSpPr>
        <p:spPr bwMode="auto">
          <a:xfrm>
            <a:off x="2555875" y="4581525"/>
            <a:ext cx="142875" cy="144463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07" name="AutoShape 70"/>
          <p:cNvSpPr>
            <a:spLocks noChangeArrowheads="1"/>
          </p:cNvSpPr>
          <p:nvPr/>
        </p:nvSpPr>
        <p:spPr bwMode="auto">
          <a:xfrm>
            <a:off x="2987675" y="4005263"/>
            <a:ext cx="142875" cy="144462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08" name="AutoShape 71"/>
          <p:cNvSpPr>
            <a:spLocks noChangeArrowheads="1"/>
          </p:cNvSpPr>
          <p:nvPr/>
        </p:nvSpPr>
        <p:spPr bwMode="auto">
          <a:xfrm>
            <a:off x="3276600" y="4652963"/>
            <a:ext cx="142875" cy="144462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09" name="AutoShape 72"/>
          <p:cNvSpPr>
            <a:spLocks noChangeArrowheads="1"/>
          </p:cNvSpPr>
          <p:nvPr/>
        </p:nvSpPr>
        <p:spPr bwMode="auto">
          <a:xfrm>
            <a:off x="2916238" y="5013325"/>
            <a:ext cx="142875" cy="144463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10" name="AutoShape 75"/>
          <p:cNvSpPr>
            <a:spLocks noChangeArrowheads="1"/>
          </p:cNvSpPr>
          <p:nvPr/>
        </p:nvSpPr>
        <p:spPr bwMode="auto">
          <a:xfrm>
            <a:off x="5219700" y="4005263"/>
            <a:ext cx="287338" cy="277812"/>
          </a:xfrm>
          <a:prstGeom prst="hexagon">
            <a:avLst>
              <a:gd name="adj" fmla="val 25857"/>
              <a:gd name="vf" fmla="val 11547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11" name="Text Box 76"/>
          <p:cNvSpPr txBox="1">
            <a:spLocks noChangeArrowheads="1"/>
          </p:cNvSpPr>
          <p:nvPr/>
        </p:nvSpPr>
        <p:spPr bwMode="auto">
          <a:xfrm>
            <a:off x="5795963" y="3933825"/>
            <a:ext cx="295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/>
              <a:t>Object fits well in the tree</a:t>
            </a:r>
          </a:p>
        </p:txBody>
      </p:sp>
      <p:sp>
        <p:nvSpPr>
          <p:cNvPr id="20512" name="AutoShape 77"/>
          <p:cNvSpPr>
            <a:spLocks noChangeArrowheads="1"/>
          </p:cNvSpPr>
          <p:nvPr/>
        </p:nvSpPr>
        <p:spPr bwMode="auto">
          <a:xfrm>
            <a:off x="5148263" y="4797425"/>
            <a:ext cx="381000" cy="304800"/>
          </a:xfrm>
          <a:prstGeom prst="plus">
            <a:avLst>
              <a:gd name="adj" fmla="val 250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13" name="Text Box 78"/>
          <p:cNvSpPr txBox="1">
            <a:spLocks noChangeArrowheads="1"/>
          </p:cNvSpPr>
          <p:nvPr/>
        </p:nvSpPr>
        <p:spPr bwMode="auto">
          <a:xfrm>
            <a:off x="5867400" y="4718050"/>
            <a:ext cx="2952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/>
              <a:t>Object intersects splitting plane</a:t>
            </a:r>
          </a:p>
        </p:txBody>
      </p:sp>
    </p:spTree>
    <p:extLst>
      <p:ext uri="{BB962C8B-B14F-4D97-AF65-F5344CB8AC3E}">
        <p14:creationId xmlns:p14="http://schemas.microsoft.com/office/powerpoint/2010/main" val="2808451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Scene management with Quad / Octrees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Note: If new objects are inserted, existing objects in the tree can intersect the splitting plane</a:t>
            </a: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1338263" y="3248025"/>
            <a:ext cx="2870200" cy="29083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1335088" y="3246438"/>
            <a:ext cx="2876550" cy="2911475"/>
          </a:xfrm>
          <a:prstGeom prst="rect">
            <a:avLst/>
          </a:prstGeom>
          <a:noFill/>
          <a:ln w="508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1335088" y="4721225"/>
            <a:ext cx="1428750" cy="1422400"/>
          </a:xfrm>
          <a:prstGeom prst="rect">
            <a:avLst/>
          </a:prstGeom>
          <a:noFill/>
          <a:ln w="508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1" name="Rectangle 7"/>
          <p:cNvSpPr>
            <a:spLocks noChangeArrowheads="1"/>
          </p:cNvSpPr>
          <p:nvPr/>
        </p:nvSpPr>
        <p:spPr bwMode="auto">
          <a:xfrm>
            <a:off x="2773363" y="3248025"/>
            <a:ext cx="1422400" cy="14605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2" name="Rectangle 8"/>
          <p:cNvSpPr>
            <a:spLocks noChangeArrowheads="1"/>
          </p:cNvSpPr>
          <p:nvPr/>
        </p:nvSpPr>
        <p:spPr bwMode="auto">
          <a:xfrm>
            <a:off x="2770188" y="3246438"/>
            <a:ext cx="1428750" cy="1463675"/>
          </a:xfrm>
          <a:prstGeom prst="rect">
            <a:avLst/>
          </a:prstGeom>
          <a:noFill/>
          <a:ln w="508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3" name="Rectangle 9"/>
          <p:cNvSpPr>
            <a:spLocks noChangeArrowheads="1"/>
          </p:cNvSpPr>
          <p:nvPr/>
        </p:nvSpPr>
        <p:spPr bwMode="auto">
          <a:xfrm>
            <a:off x="3494088" y="3246438"/>
            <a:ext cx="717550" cy="752475"/>
          </a:xfrm>
          <a:prstGeom prst="rect">
            <a:avLst/>
          </a:prstGeom>
          <a:noFill/>
          <a:ln w="508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4" name="Rectangle 10"/>
          <p:cNvSpPr>
            <a:spLocks noChangeArrowheads="1"/>
          </p:cNvSpPr>
          <p:nvPr/>
        </p:nvSpPr>
        <p:spPr bwMode="auto">
          <a:xfrm>
            <a:off x="3494088" y="3970338"/>
            <a:ext cx="717550" cy="750887"/>
          </a:xfrm>
          <a:prstGeom prst="rect">
            <a:avLst/>
          </a:prstGeom>
          <a:noFill/>
          <a:ln w="508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5" name="Rectangle 11"/>
          <p:cNvSpPr>
            <a:spLocks noChangeArrowheads="1"/>
          </p:cNvSpPr>
          <p:nvPr/>
        </p:nvSpPr>
        <p:spPr bwMode="auto">
          <a:xfrm>
            <a:off x="3138488" y="4364038"/>
            <a:ext cx="349250" cy="346075"/>
          </a:xfrm>
          <a:prstGeom prst="rect">
            <a:avLst/>
          </a:prstGeom>
          <a:noFill/>
          <a:ln w="508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6" name="Rectangle 12"/>
          <p:cNvSpPr>
            <a:spLocks noChangeArrowheads="1"/>
          </p:cNvSpPr>
          <p:nvPr/>
        </p:nvSpPr>
        <p:spPr bwMode="auto">
          <a:xfrm>
            <a:off x="2770188" y="4364038"/>
            <a:ext cx="349250" cy="346075"/>
          </a:xfrm>
          <a:prstGeom prst="rect">
            <a:avLst/>
          </a:prstGeom>
          <a:noFill/>
          <a:ln w="508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7" name="Rectangle 13"/>
          <p:cNvSpPr>
            <a:spLocks noChangeArrowheads="1"/>
          </p:cNvSpPr>
          <p:nvPr/>
        </p:nvSpPr>
        <p:spPr bwMode="auto">
          <a:xfrm>
            <a:off x="2414588" y="4364038"/>
            <a:ext cx="349250" cy="346075"/>
          </a:xfrm>
          <a:prstGeom prst="rect">
            <a:avLst/>
          </a:prstGeom>
          <a:noFill/>
          <a:ln w="508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8" name="Line 14"/>
          <p:cNvSpPr>
            <a:spLocks noChangeShapeType="1"/>
          </p:cNvSpPr>
          <p:nvPr/>
        </p:nvSpPr>
        <p:spPr bwMode="auto">
          <a:xfrm>
            <a:off x="1335088" y="3971925"/>
            <a:ext cx="2152650" cy="0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9" name="Line 15"/>
          <p:cNvSpPr>
            <a:spLocks noChangeShapeType="1"/>
          </p:cNvSpPr>
          <p:nvPr/>
        </p:nvSpPr>
        <p:spPr bwMode="auto">
          <a:xfrm flipV="1">
            <a:off x="2062163" y="3198813"/>
            <a:ext cx="0" cy="1558925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0" name="Line 16"/>
          <p:cNvSpPr>
            <a:spLocks noChangeShapeType="1"/>
          </p:cNvSpPr>
          <p:nvPr/>
        </p:nvSpPr>
        <p:spPr bwMode="auto">
          <a:xfrm flipH="1">
            <a:off x="2014538" y="4365625"/>
            <a:ext cx="438150" cy="0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1" name="Line 17"/>
          <p:cNvSpPr>
            <a:spLocks noChangeShapeType="1"/>
          </p:cNvSpPr>
          <p:nvPr/>
        </p:nvSpPr>
        <p:spPr bwMode="auto">
          <a:xfrm>
            <a:off x="2417763" y="3970338"/>
            <a:ext cx="0" cy="384175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2" name="Line 18"/>
          <p:cNvSpPr>
            <a:spLocks noChangeShapeType="1"/>
          </p:cNvSpPr>
          <p:nvPr/>
        </p:nvSpPr>
        <p:spPr bwMode="auto">
          <a:xfrm>
            <a:off x="3141663" y="3970338"/>
            <a:ext cx="0" cy="384175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3" name="AutoShape 20"/>
          <p:cNvSpPr>
            <a:spLocks noChangeArrowheads="1"/>
          </p:cNvSpPr>
          <p:nvPr/>
        </p:nvSpPr>
        <p:spPr bwMode="auto">
          <a:xfrm>
            <a:off x="1547813" y="3638550"/>
            <a:ext cx="287337" cy="277813"/>
          </a:xfrm>
          <a:prstGeom prst="hexagon">
            <a:avLst>
              <a:gd name="adj" fmla="val 25857"/>
              <a:gd name="vf" fmla="val 11547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24" name="AutoShape 21"/>
          <p:cNvSpPr>
            <a:spLocks noChangeArrowheads="1"/>
          </p:cNvSpPr>
          <p:nvPr/>
        </p:nvSpPr>
        <p:spPr bwMode="auto">
          <a:xfrm>
            <a:off x="1908175" y="5222875"/>
            <a:ext cx="287338" cy="277813"/>
          </a:xfrm>
          <a:prstGeom prst="hexagon">
            <a:avLst>
              <a:gd name="adj" fmla="val 25857"/>
              <a:gd name="vf" fmla="val 11547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25" name="AutoShape 22"/>
          <p:cNvSpPr>
            <a:spLocks noChangeArrowheads="1"/>
          </p:cNvSpPr>
          <p:nvPr/>
        </p:nvSpPr>
        <p:spPr bwMode="auto">
          <a:xfrm>
            <a:off x="1547813" y="4213225"/>
            <a:ext cx="287337" cy="277813"/>
          </a:xfrm>
          <a:prstGeom prst="hexagon">
            <a:avLst>
              <a:gd name="adj" fmla="val 25857"/>
              <a:gd name="vf" fmla="val 11547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26" name="AutoShape 23"/>
          <p:cNvSpPr>
            <a:spLocks noChangeArrowheads="1"/>
          </p:cNvSpPr>
          <p:nvPr/>
        </p:nvSpPr>
        <p:spPr bwMode="auto">
          <a:xfrm>
            <a:off x="2195513" y="3349625"/>
            <a:ext cx="503237" cy="504825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27" name="AutoShape 24"/>
          <p:cNvSpPr>
            <a:spLocks noChangeArrowheads="1"/>
          </p:cNvSpPr>
          <p:nvPr/>
        </p:nvSpPr>
        <p:spPr bwMode="auto">
          <a:xfrm>
            <a:off x="3636963" y="5438775"/>
            <a:ext cx="287337" cy="277813"/>
          </a:xfrm>
          <a:prstGeom prst="hexagon">
            <a:avLst>
              <a:gd name="adj" fmla="val 25857"/>
              <a:gd name="vf" fmla="val 11547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28" name="AutoShape 25"/>
          <p:cNvSpPr>
            <a:spLocks noChangeArrowheads="1"/>
          </p:cNvSpPr>
          <p:nvPr/>
        </p:nvSpPr>
        <p:spPr bwMode="auto">
          <a:xfrm>
            <a:off x="2124075" y="4070350"/>
            <a:ext cx="142875" cy="144463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29" name="AutoShape 26"/>
          <p:cNvSpPr>
            <a:spLocks noChangeArrowheads="1"/>
          </p:cNvSpPr>
          <p:nvPr/>
        </p:nvSpPr>
        <p:spPr bwMode="auto">
          <a:xfrm>
            <a:off x="2124075" y="4502150"/>
            <a:ext cx="142875" cy="144463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30" name="AutoShape 27"/>
          <p:cNvSpPr>
            <a:spLocks noChangeArrowheads="1"/>
          </p:cNvSpPr>
          <p:nvPr/>
        </p:nvSpPr>
        <p:spPr bwMode="auto">
          <a:xfrm>
            <a:off x="2555875" y="4070350"/>
            <a:ext cx="142875" cy="144463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31" name="AutoShape 28"/>
          <p:cNvSpPr>
            <a:spLocks noChangeArrowheads="1"/>
          </p:cNvSpPr>
          <p:nvPr/>
        </p:nvSpPr>
        <p:spPr bwMode="auto">
          <a:xfrm>
            <a:off x="2987675" y="3494088"/>
            <a:ext cx="142875" cy="144462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32" name="AutoShape 29"/>
          <p:cNvSpPr>
            <a:spLocks noChangeArrowheads="1"/>
          </p:cNvSpPr>
          <p:nvPr/>
        </p:nvSpPr>
        <p:spPr bwMode="auto">
          <a:xfrm>
            <a:off x="3276600" y="4141788"/>
            <a:ext cx="142875" cy="144462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33" name="AutoShape 30"/>
          <p:cNvSpPr>
            <a:spLocks noChangeArrowheads="1"/>
          </p:cNvSpPr>
          <p:nvPr/>
        </p:nvSpPr>
        <p:spPr bwMode="auto">
          <a:xfrm>
            <a:off x="2916238" y="4502150"/>
            <a:ext cx="142875" cy="144463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34" name="AutoShape 31"/>
          <p:cNvSpPr>
            <a:spLocks noChangeArrowheads="1"/>
          </p:cNvSpPr>
          <p:nvPr/>
        </p:nvSpPr>
        <p:spPr bwMode="auto">
          <a:xfrm>
            <a:off x="5219700" y="3494088"/>
            <a:ext cx="287338" cy="277812"/>
          </a:xfrm>
          <a:prstGeom prst="hexagon">
            <a:avLst>
              <a:gd name="adj" fmla="val 25857"/>
              <a:gd name="vf" fmla="val 11547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35" name="Text Box 32"/>
          <p:cNvSpPr txBox="1">
            <a:spLocks noChangeArrowheads="1"/>
          </p:cNvSpPr>
          <p:nvPr/>
        </p:nvSpPr>
        <p:spPr bwMode="auto">
          <a:xfrm>
            <a:off x="5795963" y="3422650"/>
            <a:ext cx="295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/>
              <a:t>Object fits well in the tree</a:t>
            </a:r>
          </a:p>
        </p:txBody>
      </p:sp>
      <p:sp>
        <p:nvSpPr>
          <p:cNvPr id="21536" name="Text Box 34"/>
          <p:cNvSpPr txBox="1">
            <a:spLocks noChangeArrowheads="1"/>
          </p:cNvSpPr>
          <p:nvPr/>
        </p:nvSpPr>
        <p:spPr bwMode="auto">
          <a:xfrm>
            <a:off x="5867400" y="4206875"/>
            <a:ext cx="2952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/>
              <a:t>Object intersects splitting plane</a:t>
            </a:r>
          </a:p>
        </p:txBody>
      </p:sp>
      <p:sp>
        <p:nvSpPr>
          <p:cNvPr id="21537" name="AutoShape 35"/>
          <p:cNvSpPr>
            <a:spLocks noChangeArrowheads="1"/>
          </p:cNvSpPr>
          <p:nvPr/>
        </p:nvSpPr>
        <p:spPr bwMode="auto">
          <a:xfrm>
            <a:off x="5219700" y="4357688"/>
            <a:ext cx="287338" cy="277812"/>
          </a:xfrm>
          <a:prstGeom prst="hexagon">
            <a:avLst>
              <a:gd name="adj" fmla="val 25857"/>
              <a:gd name="vf" fmla="val 11547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38" name="Text Box 36"/>
          <p:cNvSpPr txBox="1">
            <a:spLocks noChangeArrowheads="1"/>
          </p:cNvSpPr>
          <p:nvPr/>
        </p:nvSpPr>
        <p:spPr bwMode="auto">
          <a:xfrm>
            <a:off x="5867400" y="5084763"/>
            <a:ext cx="2952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/>
              <a:t>new object inserted into tree</a:t>
            </a:r>
          </a:p>
        </p:txBody>
      </p:sp>
      <p:sp>
        <p:nvSpPr>
          <p:cNvPr id="21539" name="AutoShape 37"/>
          <p:cNvSpPr>
            <a:spLocks noChangeArrowheads="1"/>
          </p:cNvSpPr>
          <p:nvPr/>
        </p:nvSpPr>
        <p:spPr bwMode="auto">
          <a:xfrm>
            <a:off x="5219700" y="5222875"/>
            <a:ext cx="287338" cy="277813"/>
          </a:xfrm>
          <a:prstGeom prst="hexagon">
            <a:avLst>
              <a:gd name="adj" fmla="val 25857"/>
              <a:gd name="vf" fmla="val 115470"/>
            </a:avLst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40" name="AutoShape 38"/>
          <p:cNvSpPr>
            <a:spLocks noChangeArrowheads="1"/>
          </p:cNvSpPr>
          <p:nvPr/>
        </p:nvSpPr>
        <p:spPr bwMode="auto">
          <a:xfrm>
            <a:off x="2268538" y="4862513"/>
            <a:ext cx="287337" cy="277812"/>
          </a:xfrm>
          <a:prstGeom prst="hexagon">
            <a:avLst>
              <a:gd name="adj" fmla="val 25857"/>
              <a:gd name="vf" fmla="val 115470"/>
            </a:avLst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14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Mailboxes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Store object with two or more nodes</a:t>
            </a:r>
          </a:p>
          <a:p>
            <a:r>
              <a:rPr lang="en-US" smtClean="0"/>
              <a:t>Use ID to avoid multiple consideration</a:t>
            </a:r>
          </a:p>
          <a:p>
            <a:r>
              <a:rPr lang="en-US" smtClean="0"/>
              <a:t>Example:</a:t>
            </a:r>
          </a:p>
          <a:p>
            <a:pPr lvl="1"/>
            <a:r>
              <a:rPr lang="en-US" smtClean="0"/>
              <a:t>Ray tracing, store last ray ID with each object</a:t>
            </a:r>
          </a:p>
          <a:p>
            <a:pPr lvl="1"/>
            <a:r>
              <a:rPr lang="en-US" smtClean="0"/>
              <a:t>Use counter as ray ID</a:t>
            </a:r>
          </a:p>
        </p:txBody>
      </p:sp>
    </p:spTree>
    <p:extLst>
      <p:ext uri="{BB962C8B-B14F-4D97-AF65-F5344CB8AC3E}">
        <p14:creationId xmlns:p14="http://schemas.microsoft.com/office/powerpoint/2010/main" val="944540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Quadtree / Octree Algorithms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Construction</a:t>
            </a:r>
          </a:p>
          <a:p>
            <a:pPr lvl="1"/>
            <a:r>
              <a:rPr lang="en-US" smtClean="0"/>
              <a:t>Input: Image, set of points, set of triangles, …</a:t>
            </a:r>
          </a:p>
          <a:p>
            <a:pPr lvl="1"/>
            <a:r>
              <a:rPr lang="en-US" smtClean="0"/>
              <a:t>Output: Quadtree organizing image, points, triangles, …</a:t>
            </a:r>
          </a:p>
          <a:p>
            <a:r>
              <a:rPr lang="en-US" smtClean="0"/>
              <a:t>Neighborhood finding</a:t>
            </a:r>
          </a:p>
          <a:p>
            <a:pPr lvl="1"/>
            <a:r>
              <a:rPr lang="en-US" smtClean="0"/>
              <a:t>Input: Quadtree cell</a:t>
            </a:r>
          </a:p>
          <a:p>
            <a:pPr lvl="1"/>
            <a:r>
              <a:rPr lang="en-US" smtClean="0"/>
              <a:t>Output: Find neighbor to the north, south, east or west</a:t>
            </a:r>
          </a:p>
          <a:p>
            <a:r>
              <a:rPr lang="en-US" smtClean="0"/>
              <a:t>Ray Shooting (for Quadtree / Octree with triangles)</a:t>
            </a:r>
          </a:p>
          <a:p>
            <a:pPr lvl="1"/>
            <a:r>
              <a:rPr lang="en-US" smtClean="0"/>
              <a:t>Input: Ray with starting point </a:t>
            </a:r>
            <a:r>
              <a:rPr lang="en-US" i="1" smtClean="0">
                <a:solidFill>
                  <a:schemeClr val="accent2"/>
                </a:solidFill>
              </a:rPr>
              <a:t>ps</a:t>
            </a:r>
            <a:r>
              <a:rPr lang="en-US" i="1" smtClean="0"/>
              <a:t> </a:t>
            </a:r>
            <a:r>
              <a:rPr lang="en-US" smtClean="0"/>
              <a:t>and direction vector </a:t>
            </a:r>
            <a:r>
              <a:rPr lang="en-US" i="1" smtClean="0">
                <a:solidFill>
                  <a:schemeClr val="accent2"/>
                </a:solidFill>
              </a:rPr>
              <a:t>dir</a:t>
            </a:r>
          </a:p>
          <a:p>
            <a:pPr lvl="1"/>
            <a:r>
              <a:rPr lang="en-US" smtClean="0"/>
              <a:t>Output: First triangle that intersects the ray</a:t>
            </a:r>
          </a:p>
        </p:txBody>
      </p:sp>
    </p:spTree>
    <p:extLst>
      <p:ext uri="{BB962C8B-B14F-4D97-AF65-F5344CB8AC3E}">
        <p14:creationId xmlns:p14="http://schemas.microsoft.com/office/powerpoint/2010/main" val="998430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Ray shooting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Top down</a:t>
            </a:r>
          </a:p>
          <a:p>
            <a:r>
              <a:rPr lang="en-US" smtClean="0"/>
              <a:t>Bottom up</a:t>
            </a:r>
          </a:p>
        </p:txBody>
      </p:sp>
      <p:pic>
        <p:nvPicPr>
          <p:cNvPr id="24580" name="Picture 4" descr="RayShooting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509215"/>
            <a:ext cx="4694238" cy="4684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1570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smtClean="0"/>
              <a:t>Binary Space Partitioning (BSP) Trees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100" smtClean="0"/>
              <a:t>Main purpose – depth sorting </a:t>
            </a:r>
          </a:p>
          <a:p>
            <a:r>
              <a:rPr lang="en-US" sz="2100" smtClean="0"/>
              <a:t>Consisting of a dividing plane, and a BSP tree on each side of the dividing plane (note the recursive definition)</a:t>
            </a:r>
          </a:p>
          <a:p>
            <a:r>
              <a:rPr lang="en-US" sz="2100" smtClean="0"/>
              <a:t>The back to front traversal order can be decided  right away according to where the eye is </a:t>
            </a:r>
          </a:p>
        </p:txBody>
      </p:sp>
      <p:sp>
        <p:nvSpPr>
          <p:cNvPr id="25604" name="Line 4"/>
          <p:cNvSpPr>
            <a:spLocks noChangeShapeType="1"/>
          </p:cNvSpPr>
          <p:nvPr/>
        </p:nvSpPr>
        <p:spPr bwMode="auto">
          <a:xfrm flipH="1">
            <a:off x="3886200" y="4449763"/>
            <a:ext cx="9906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5" name="Oval 5"/>
          <p:cNvSpPr>
            <a:spLocks noChangeArrowheads="1"/>
          </p:cNvSpPr>
          <p:nvPr/>
        </p:nvSpPr>
        <p:spPr bwMode="auto">
          <a:xfrm>
            <a:off x="2971800" y="4297363"/>
            <a:ext cx="1219200" cy="1143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6" name="AutoShape 6"/>
          <p:cNvSpPr>
            <a:spLocks noChangeArrowheads="1"/>
          </p:cNvSpPr>
          <p:nvPr/>
        </p:nvSpPr>
        <p:spPr bwMode="auto">
          <a:xfrm>
            <a:off x="3352800" y="4373563"/>
            <a:ext cx="228600" cy="3048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7" name="AutoShape 7"/>
          <p:cNvSpPr>
            <a:spLocks noChangeArrowheads="1"/>
          </p:cNvSpPr>
          <p:nvPr/>
        </p:nvSpPr>
        <p:spPr bwMode="auto">
          <a:xfrm>
            <a:off x="3581400" y="4983163"/>
            <a:ext cx="228600" cy="3048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8" name="AutoShape 8"/>
          <p:cNvSpPr>
            <a:spLocks noChangeArrowheads="1"/>
          </p:cNvSpPr>
          <p:nvPr/>
        </p:nvSpPr>
        <p:spPr bwMode="auto">
          <a:xfrm>
            <a:off x="3810000" y="4678363"/>
            <a:ext cx="304800" cy="3810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9" name="AutoShape 9"/>
          <p:cNvSpPr>
            <a:spLocks noChangeArrowheads="1"/>
          </p:cNvSpPr>
          <p:nvPr/>
        </p:nvSpPr>
        <p:spPr bwMode="auto">
          <a:xfrm>
            <a:off x="3200400" y="4830763"/>
            <a:ext cx="381000" cy="304800"/>
          </a:xfrm>
          <a:prstGeom prst="plus">
            <a:avLst>
              <a:gd name="adj" fmla="val 250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10" name="Oval 10"/>
          <p:cNvSpPr>
            <a:spLocks noChangeArrowheads="1"/>
          </p:cNvSpPr>
          <p:nvPr/>
        </p:nvSpPr>
        <p:spPr bwMode="auto">
          <a:xfrm>
            <a:off x="4724400" y="4830763"/>
            <a:ext cx="838200" cy="1219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1" name="AutoShape 11"/>
          <p:cNvSpPr>
            <a:spLocks noChangeArrowheads="1"/>
          </p:cNvSpPr>
          <p:nvPr/>
        </p:nvSpPr>
        <p:spPr bwMode="auto">
          <a:xfrm>
            <a:off x="5029200" y="4906963"/>
            <a:ext cx="304800" cy="381000"/>
          </a:xfrm>
          <a:prstGeom prst="triangle">
            <a:avLst>
              <a:gd name="adj" fmla="val 50000"/>
            </a:avLst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12" name="AutoShape 12"/>
          <p:cNvSpPr>
            <a:spLocks noChangeArrowheads="1"/>
          </p:cNvSpPr>
          <p:nvPr/>
        </p:nvSpPr>
        <p:spPr bwMode="auto">
          <a:xfrm>
            <a:off x="5105400" y="5516563"/>
            <a:ext cx="304800" cy="304800"/>
          </a:xfrm>
          <a:prstGeom prst="parallelogram">
            <a:avLst>
              <a:gd name="adj" fmla="val 25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13" name="AutoShape 13"/>
          <p:cNvSpPr>
            <a:spLocks noChangeArrowheads="1"/>
          </p:cNvSpPr>
          <p:nvPr/>
        </p:nvSpPr>
        <p:spPr bwMode="auto">
          <a:xfrm>
            <a:off x="4800600" y="5364163"/>
            <a:ext cx="304800" cy="381000"/>
          </a:xfrm>
          <a:custGeom>
            <a:avLst/>
            <a:gdLst>
              <a:gd name="T0" fmla="*/ 53106230 w 21600"/>
              <a:gd name="T1" fmla="*/ 59270332 h 21600"/>
              <a:gd name="T2" fmla="*/ 30346399 w 21600"/>
              <a:gd name="T3" fmla="*/ 118540664 h 21600"/>
              <a:gd name="T4" fmla="*/ 7586600 w 21600"/>
              <a:gd name="T5" fmla="*/ 59270332 h 21600"/>
              <a:gd name="T6" fmla="*/ 30346399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14" name="Text Box 14"/>
          <p:cNvSpPr txBox="1">
            <a:spLocks noChangeArrowheads="1"/>
          </p:cNvSpPr>
          <p:nvPr/>
        </p:nvSpPr>
        <p:spPr bwMode="auto">
          <a:xfrm>
            <a:off x="1981200" y="4449763"/>
            <a:ext cx="9334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2000"/>
              <a:t>BSP A</a:t>
            </a:r>
          </a:p>
        </p:txBody>
      </p:sp>
      <p:sp>
        <p:nvSpPr>
          <p:cNvPr id="25615" name="Text Box 15"/>
          <p:cNvSpPr txBox="1">
            <a:spLocks noChangeArrowheads="1"/>
          </p:cNvSpPr>
          <p:nvPr/>
        </p:nvSpPr>
        <p:spPr bwMode="auto">
          <a:xfrm>
            <a:off x="5715000" y="5440363"/>
            <a:ext cx="9334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2000"/>
              <a:t>BSP B</a:t>
            </a:r>
          </a:p>
        </p:txBody>
      </p:sp>
      <p:sp>
        <p:nvSpPr>
          <p:cNvPr id="25616" name="Text Box 16"/>
          <p:cNvSpPr txBox="1">
            <a:spLocks noChangeArrowheads="1"/>
          </p:cNvSpPr>
          <p:nvPr/>
        </p:nvSpPr>
        <p:spPr bwMode="auto">
          <a:xfrm>
            <a:off x="4784725" y="3927475"/>
            <a:ext cx="354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2000"/>
              <a:t>P</a:t>
            </a:r>
          </a:p>
        </p:txBody>
      </p:sp>
      <p:sp>
        <p:nvSpPr>
          <p:cNvPr id="25617" name="AutoShape 17"/>
          <p:cNvSpPr>
            <a:spLocks noChangeArrowheads="1"/>
          </p:cNvSpPr>
          <p:nvPr/>
        </p:nvSpPr>
        <p:spPr bwMode="auto">
          <a:xfrm>
            <a:off x="5791200" y="4754563"/>
            <a:ext cx="457200" cy="152400"/>
          </a:xfrm>
          <a:prstGeom prst="diamond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8" name="Oval 18"/>
          <p:cNvSpPr>
            <a:spLocks noChangeArrowheads="1"/>
          </p:cNvSpPr>
          <p:nvPr/>
        </p:nvSpPr>
        <p:spPr bwMode="auto">
          <a:xfrm>
            <a:off x="5943600" y="4754563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19" name="Line 19"/>
          <p:cNvSpPr>
            <a:spLocks noChangeShapeType="1"/>
          </p:cNvSpPr>
          <p:nvPr/>
        </p:nvSpPr>
        <p:spPr bwMode="auto">
          <a:xfrm flipV="1">
            <a:off x="6172200" y="4297363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20" name="Text Box 20"/>
          <p:cNvSpPr txBox="1">
            <a:spLocks noChangeArrowheads="1"/>
          </p:cNvSpPr>
          <p:nvPr/>
        </p:nvSpPr>
        <p:spPr bwMode="auto">
          <a:xfrm>
            <a:off x="5867400" y="3840163"/>
            <a:ext cx="26908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2000"/>
              <a:t>back to front: A-&gt;P-&gt;B</a:t>
            </a:r>
          </a:p>
        </p:txBody>
      </p:sp>
      <p:grpSp>
        <p:nvGrpSpPr>
          <p:cNvPr id="25621" name="Group 21"/>
          <p:cNvGrpSpPr>
            <a:grpSpLocks/>
          </p:cNvGrpSpPr>
          <p:nvPr/>
        </p:nvGrpSpPr>
        <p:grpSpPr bwMode="auto">
          <a:xfrm>
            <a:off x="1524000" y="5135563"/>
            <a:ext cx="457200" cy="152400"/>
            <a:chOff x="1296" y="3552"/>
            <a:chExt cx="288" cy="96"/>
          </a:xfrm>
        </p:grpSpPr>
        <p:sp>
          <p:nvSpPr>
            <p:cNvPr id="25624" name="AutoShape 22"/>
            <p:cNvSpPr>
              <a:spLocks noChangeArrowheads="1"/>
            </p:cNvSpPr>
            <p:nvPr/>
          </p:nvSpPr>
          <p:spPr bwMode="auto">
            <a:xfrm>
              <a:off x="1296" y="3552"/>
              <a:ext cx="288" cy="96"/>
            </a:xfrm>
            <a:prstGeom prst="diamond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25" name="Oval 23"/>
            <p:cNvSpPr>
              <a:spLocks noChangeArrowheads="1"/>
            </p:cNvSpPr>
            <p:nvPr/>
          </p:nvSpPr>
          <p:spPr bwMode="auto">
            <a:xfrm>
              <a:off x="1392" y="3552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5622" name="Text Box 24"/>
          <p:cNvSpPr txBox="1">
            <a:spLocks noChangeArrowheads="1"/>
          </p:cNvSpPr>
          <p:nvPr/>
        </p:nvSpPr>
        <p:spPr bwMode="auto">
          <a:xfrm>
            <a:off x="685800" y="5729288"/>
            <a:ext cx="26908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2000"/>
              <a:t>back to front: A-&gt;P-&gt;B</a:t>
            </a:r>
          </a:p>
        </p:txBody>
      </p:sp>
      <p:sp>
        <p:nvSpPr>
          <p:cNvPr id="25623" name="Line 25"/>
          <p:cNvSpPr>
            <a:spLocks noChangeShapeType="1"/>
          </p:cNvSpPr>
          <p:nvPr/>
        </p:nvSpPr>
        <p:spPr bwMode="auto">
          <a:xfrm>
            <a:off x="1828800" y="5364163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124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BSP Trees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Two possible implementations: </a:t>
            </a: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762000" y="2819400"/>
            <a:ext cx="27432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4495800" y="2819400"/>
            <a:ext cx="31242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914400" y="2895600"/>
            <a:ext cx="25320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2400">
                <a:latin typeface="Tahoma" pitchFamily="34" charset="0"/>
              </a:rPr>
              <a:t>Axis-Aligned BSP </a:t>
            </a:r>
          </a:p>
        </p:txBody>
      </p:sp>
      <p:sp>
        <p:nvSpPr>
          <p:cNvPr id="26631" name="Text Box 7"/>
          <p:cNvSpPr txBox="1">
            <a:spLocks noChangeArrowheads="1"/>
          </p:cNvSpPr>
          <p:nvPr/>
        </p:nvSpPr>
        <p:spPr bwMode="auto">
          <a:xfrm>
            <a:off x="4572000" y="2895600"/>
            <a:ext cx="30511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2400">
                <a:latin typeface="Tahoma" pitchFamily="34" charset="0"/>
              </a:rPr>
              <a:t>Polygon-Aligned BSP </a:t>
            </a:r>
          </a:p>
        </p:txBody>
      </p:sp>
      <p:grpSp>
        <p:nvGrpSpPr>
          <p:cNvPr id="26632" name="Group 8"/>
          <p:cNvGrpSpPr>
            <a:grpSpLocks/>
          </p:cNvGrpSpPr>
          <p:nvPr/>
        </p:nvGrpSpPr>
        <p:grpSpPr bwMode="auto">
          <a:xfrm>
            <a:off x="914400" y="3886200"/>
            <a:ext cx="2590800" cy="2057400"/>
            <a:chOff x="576" y="2736"/>
            <a:chExt cx="1632" cy="1296"/>
          </a:xfrm>
        </p:grpSpPr>
        <p:sp>
          <p:nvSpPr>
            <p:cNvPr id="26643" name="Rectangle 9"/>
            <p:cNvSpPr>
              <a:spLocks noChangeArrowheads="1"/>
            </p:cNvSpPr>
            <p:nvPr/>
          </p:nvSpPr>
          <p:spPr bwMode="auto">
            <a:xfrm>
              <a:off x="576" y="2736"/>
              <a:ext cx="1632" cy="12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4" name="Line 10"/>
            <p:cNvSpPr>
              <a:spLocks noChangeShapeType="1"/>
            </p:cNvSpPr>
            <p:nvPr/>
          </p:nvSpPr>
          <p:spPr bwMode="auto">
            <a:xfrm>
              <a:off x="1104" y="2736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45" name="Line 11"/>
            <p:cNvSpPr>
              <a:spLocks noChangeShapeType="1"/>
            </p:cNvSpPr>
            <p:nvPr/>
          </p:nvSpPr>
          <p:spPr bwMode="auto">
            <a:xfrm>
              <a:off x="1104" y="3216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46" name="Line 12"/>
            <p:cNvSpPr>
              <a:spLocks noChangeShapeType="1"/>
            </p:cNvSpPr>
            <p:nvPr/>
          </p:nvSpPr>
          <p:spPr bwMode="auto">
            <a:xfrm>
              <a:off x="576" y="3408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47" name="Line 13"/>
            <p:cNvSpPr>
              <a:spLocks noChangeShapeType="1"/>
            </p:cNvSpPr>
            <p:nvPr/>
          </p:nvSpPr>
          <p:spPr bwMode="auto">
            <a:xfrm>
              <a:off x="1632" y="2736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48" name="AutoShape 14"/>
            <p:cNvSpPr>
              <a:spLocks noChangeArrowheads="1"/>
            </p:cNvSpPr>
            <p:nvPr/>
          </p:nvSpPr>
          <p:spPr bwMode="auto">
            <a:xfrm>
              <a:off x="1200" y="2880"/>
              <a:ext cx="288" cy="24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9" name="AutoShape 15"/>
            <p:cNvSpPr>
              <a:spLocks noChangeArrowheads="1"/>
            </p:cNvSpPr>
            <p:nvPr/>
          </p:nvSpPr>
          <p:spPr bwMode="auto">
            <a:xfrm>
              <a:off x="1488" y="3360"/>
              <a:ext cx="336" cy="576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0" name="AutoShape 16"/>
            <p:cNvSpPr>
              <a:spLocks noChangeArrowheads="1"/>
            </p:cNvSpPr>
            <p:nvPr/>
          </p:nvSpPr>
          <p:spPr bwMode="auto">
            <a:xfrm>
              <a:off x="672" y="3504"/>
              <a:ext cx="384" cy="384"/>
            </a:xfrm>
            <a:prstGeom prst="rtTriangl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1" name="AutoShape 17"/>
            <p:cNvSpPr>
              <a:spLocks noChangeArrowheads="1"/>
            </p:cNvSpPr>
            <p:nvPr/>
          </p:nvSpPr>
          <p:spPr bwMode="auto">
            <a:xfrm>
              <a:off x="672" y="2832"/>
              <a:ext cx="336" cy="432"/>
            </a:xfrm>
            <a:prstGeom prst="plus">
              <a:avLst>
                <a:gd name="adj" fmla="val 25000"/>
              </a:avLst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2" name="AutoShape 18"/>
            <p:cNvSpPr>
              <a:spLocks noChangeArrowheads="1"/>
            </p:cNvSpPr>
            <p:nvPr/>
          </p:nvSpPr>
          <p:spPr bwMode="auto">
            <a:xfrm>
              <a:off x="1728" y="2736"/>
              <a:ext cx="384" cy="480"/>
            </a:xfrm>
            <a:prstGeom prst="diamond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6633" name="Group 19"/>
          <p:cNvGrpSpPr>
            <a:grpSpLocks/>
          </p:cNvGrpSpPr>
          <p:nvPr/>
        </p:nvGrpSpPr>
        <p:grpSpPr bwMode="auto">
          <a:xfrm>
            <a:off x="4800600" y="3810000"/>
            <a:ext cx="2362200" cy="2057400"/>
            <a:chOff x="3120" y="2448"/>
            <a:chExt cx="1776" cy="1680"/>
          </a:xfrm>
        </p:grpSpPr>
        <p:sp>
          <p:nvSpPr>
            <p:cNvPr id="26635" name="Line 20"/>
            <p:cNvSpPr>
              <a:spLocks noChangeShapeType="1"/>
            </p:cNvSpPr>
            <p:nvPr/>
          </p:nvSpPr>
          <p:spPr bwMode="auto">
            <a:xfrm>
              <a:off x="3120" y="3312"/>
              <a:ext cx="432" cy="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36" name="Line 21"/>
            <p:cNvSpPr>
              <a:spLocks noChangeShapeType="1"/>
            </p:cNvSpPr>
            <p:nvPr/>
          </p:nvSpPr>
          <p:spPr bwMode="auto">
            <a:xfrm flipV="1">
              <a:off x="3504" y="3024"/>
              <a:ext cx="288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37" name="Line 22"/>
            <p:cNvSpPr>
              <a:spLocks noChangeShapeType="1"/>
            </p:cNvSpPr>
            <p:nvPr/>
          </p:nvSpPr>
          <p:spPr bwMode="auto">
            <a:xfrm>
              <a:off x="3984" y="2832"/>
              <a:ext cx="144" cy="5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38" name="Line 23"/>
            <p:cNvSpPr>
              <a:spLocks noChangeShapeType="1"/>
            </p:cNvSpPr>
            <p:nvPr/>
          </p:nvSpPr>
          <p:spPr bwMode="auto">
            <a:xfrm flipV="1">
              <a:off x="4224" y="2784"/>
              <a:ext cx="240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39" name="Line 24"/>
            <p:cNvSpPr>
              <a:spLocks noChangeShapeType="1"/>
            </p:cNvSpPr>
            <p:nvPr/>
          </p:nvSpPr>
          <p:spPr bwMode="auto">
            <a:xfrm flipH="1">
              <a:off x="4512" y="2592"/>
              <a:ext cx="288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40" name="Line 25"/>
            <p:cNvSpPr>
              <a:spLocks noChangeShapeType="1"/>
            </p:cNvSpPr>
            <p:nvPr/>
          </p:nvSpPr>
          <p:spPr bwMode="auto">
            <a:xfrm>
              <a:off x="3888" y="2448"/>
              <a:ext cx="432" cy="1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41" name="Line 26"/>
            <p:cNvSpPr>
              <a:spLocks noChangeShapeType="1"/>
            </p:cNvSpPr>
            <p:nvPr/>
          </p:nvSpPr>
          <p:spPr bwMode="auto">
            <a:xfrm flipH="1">
              <a:off x="3120" y="2832"/>
              <a:ext cx="864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42" name="Line 27"/>
            <p:cNvSpPr>
              <a:spLocks noChangeShapeType="1"/>
            </p:cNvSpPr>
            <p:nvPr/>
          </p:nvSpPr>
          <p:spPr bwMode="auto">
            <a:xfrm flipH="1">
              <a:off x="4176" y="2448"/>
              <a:ext cx="720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26634" name="Text Box 28"/>
          <p:cNvSpPr txBox="1">
            <a:spLocks noChangeArrowheads="1"/>
          </p:cNvSpPr>
          <p:nvPr/>
        </p:nvSpPr>
        <p:spPr bwMode="auto">
          <a:xfrm>
            <a:off x="3810000" y="5638800"/>
            <a:ext cx="19319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2400">
                <a:latin typeface="Tahoma" pitchFamily="34" charset="0"/>
              </a:rPr>
              <a:t>Intersecting?</a:t>
            </a:r>
          </a:p>
        </p:txBody>
      </p:sp>
    </p:spTree>
    <p:extLst>
      <p:ext uri="{BB962C8B-B14F-4D97-AF65-F5344CB8AC3E}">
        <p14:creationId xmlns:p14="http://schemas.microsoft.com/office/powerpoint/2010/main" val="2323194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60" name="Picture 4" descr="C:\BOOK\OpenGL\Paul Final\jpeg_new\AN09F05A.jpg"/>
          <p:cNvPicPr>
            <a:picLocks noChangeAspect="1" noChangeArrowheads="1"/>
          </p:cNvPicPr>
          <p:nvPr/>
        </p:nvPicPr>
        <p:blipFill>
          <a:blip r:embed="rId2" cstate="print"/>
          <a:srcRect l="38248" t="32054"/>
          <a:stretch>
            <a:fillRect/>
          </a:stretch>
        </p:blipFill>
        <p:spPr bwMode="auto">
          <a:xfrm>
            <a:off x="2971800" y="3581400"/>
            <a:ext cx="2952750" cy="129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Relationships in Car Model</a:t>
            </a:r>
          </a:p>
        </p:txBody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Symbol-instance table does not show relationships between parts of model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Consider model of car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Chassis + 4  identical wheels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Two symbols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Rate of forward motion determined by rotational speed of wheels</a:t>
            </a:r>
          </a:p>
        </p:txBody>
      </p:sp>
      <p:sp>
        <p:nvSpPr>
          <p:cNvPr id="19463" name="Line 5"/>
          <p:cNvSpPr>
            <a:spLocks noChangeShapeType="1"/>
          </p:cNvSpPr>
          <p:nvPr/>
        </p:nvSpPr>
        <p:spPr bwMode="auto">
          <a:xfrm flipH="1">
            <a:off x="1828800" y="4419600"/>
            <a:ext cx="10668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anchor="ctr" anchorCtr="1"/>
          <a:lstStyle/>
          <a:p>
            <a:endParaRPr lang="en-US"/>
          </a:p>
        </p:txBody>
      </p:sp>
      <p:sp>
        <p:nvSpPr>
          <p:cNvPr id="19464" name="Arc 6"/>
          <p:cNvSpPr>
            <a:spLocks/>
          </p:cNvSpPr>
          <p:nvPr/>
        </p:nvSpPr>
        <p:spPr bwMode="auto">
          <a:xfrm rot="16410776" flipH="1">
            <a:off x="3429000" y="4648200"/>
            <a:ext cx="304800" cy="457200"/>
          </a:xfrm>
          <a:custGeom>
            <a:avLst/>
            <a:gdLst>
              <a:gd name="T0" fmla="*/ 0 w 21600"/>
              <a:gd name="T1" fmla="*/ 0 h 21600"/>
              <a:gd name="T2" fmla="*/ 304800 w 21600"/>
              <a:gd name="T3" fmla="*/ 457200 h 21600"/>
              <a:gd name="T4" fmla="*/ 0 w 21600"/>
              <a:gd name="T5" fmla="*/ 45720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27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5" name="Arc 7"/>
          <p:cNvSpPr>
            <a:spLocks/>
          </p:cNvSpPr>
          <p:nvPr/>
        </p:nvSpPr>
        <p:spPr bwMode="auto">
          <a:xfrm rot="16410776" flipH="1">
            <a:off x="4876800" y="4648200"/>
            <a:ext cx="304800" cy="457200"/>
          </a:xfrm>
          <a:custGeom>
            <a:avLst/>
            <a:gdLst>
              <a:gd name="T0" fmla="*/ 0 w 21600"/>
              <a:gd name="T1" fmla="*/ 0 h 21600"/>
              <a:gd name="T2" fmla="*/ 304800 w 21600"/>
              <a:gd name="T3" fmla="*/ 457200 h 21600"/>
              <a:gd name="T4" fmla="*/ 0 w 21600"/>
              <a:gd name="T5" fmla="*/ 45720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27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Axis-Aligned BSP Trees 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Starting with an AABB </a:t>
            </a:r>
          </a:p>
          <a:p>
            <a:r>
              <a:rPr lang="en-US" smtClean="0"/>
              <a:t>Recursively subdivide into small boxes </a:t>
            </a:r>
          </a:p>
          <a:p>
            <a:r>
              <a:rPr lang="en-US" smtClean="0"/>
              <a:t>One possible strategy: cycle through the axes (also called </a:t>
            </a:r>
            <a:r>
              <a:rPr lang="en-US" smtClean="0">
                <a:solidFill>
                  <a:schemeClr val="accent2"/>
                </a:solidFill>
              </a:rPr>
              <a:t>k-d trees</a:t>
            </a:r>
            <a:r>
              <a:rPr lang="en-US" smtClean="0"/>
              <a:t>) </a:t>
            </a:r>
          </a:p>
        </p:txBody>
      </p:sp>
      <p:grpSp>
        <p:nvGrpSpPr>
          <p:cNvPr id="27652" name="Group 4"/>
          <p:cNvGrpSpPr>
            <a:grpSpLocks/>
          </p:cNvGrpSpPr>
          <p:nvPr/>
        </p:nvGrpSpPr>
        <p:grpSpPr bwMode="auto">
          <a:xfrm>
            <a:off x="914400" y="3932238"/>
            <a:ext cx="2590800" cy="2057400"/>
            <a:chOff x="576" y="2736"/>
            <a:chExt cx="1632" cy="1296"/>
          </a:xfrm>
        </p:grpSpPr>
        <p:sp>
          <p:nvSpPr>
            <p:cNvPr id="27685" name="Rectangle 5"/>
            <p:cNvSpPr>
              <a:spLocks noChangeArrowheads="1"/>
            </p:cNvSpPr>
            <p:nvPr/>
          </p:nvSpPr>
          <p:spPr bwMode="auto">
            <a:xfrm>
              <a:off x="576" y="2736"/>
              <a:ext cx="1632" cy="12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86" name="Line 6"/>
            <p:cNvSpPr>
              <a:spLocks noChangeShapeType="1"/>
            </p:cNvSpPr>
            <p:nvPr/>
          </p:nvSpPr>
          <p:spPr bwMode="auto">
            <a:xfrm>
              <a:off x="1104" y="2736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87" name="Line 7"/>
            <p:cNvSpPr>
              <a:spLocks noChangeShapeType="1"/>
            </p:cNvSpPr>
            <p:nvPr/>
          </p:nvSpPr>
          <p:spPr bwMode="auto">
            <a:xfrm>
              <a:off x="1104" y="3216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88" name="Line 8"/>
            <p:cNvSpPr>
              <a:spLocks noChangeShapeType="1"/>
            </p:cNvSpPr>
            <p:nvPr/>
          </p:nvSpPr>
          <p:spPr bwMode="auto">
            <a:xfrm>
              <a:off x="576" y="3408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89" name="Line 9"/>
            <p:cNvSpPr>
              <a:spLocks noChangeShapeType="1"/>
            </p:cNvSpPr>
            <p:nvPr/>
          </p:nvSpPr>
          <p:spPr bwMode="auto">
            <a:xfrm>
              <a:off x="1632" y="2736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90" name="AutoShape 10"/>
            <p:cNvSpPr>
              <a:spLocks noChangeArrowheads="1"/>
            </p:cNvSpPr>
            <p:nvPr/>
          </p:nvSpPr>
          <p:spPr bwMode="auto">
            <a:xfrm>
              <a:off x="1200" y="2880"/>
              <a:ext cx="288" cy="24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91" name="AutoShape 11"/>
            <p:cNvSpPr>
              <a:spLocks noChangeArrowheads="1"/>
            </p:cNvSpPr>
            <p:nvPr/>
          </p:nvSpPr>
          <p:spPr bwMode="auto">
            <a:xfrm>
              <a:off x="1488" y="3360"/>
              <a:ext cx="336" cy="576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92" name="AutoShape 12"/>
            <p:cNvSpPr>
              <a:spLocks noChangeArrowheads="1"/>
            </p:cNvSpPr>
            <p:nvPr/>
          </p:nvSpPr>
          <p:spPr bwMode="auto">
            <a:xfrm>
              <a:off x="672" y="3504"/>
              <a:ext cx="384" cy="384"/>
            </a:xfrm>
            <a:prstGeom prst="rtTriangl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93" name="AutoShape 13"/>
            <p:cNvSpPr>
              <a:spLocks noChangeArrowheads="1"/>
            </p:cNvSpPr>
            <p:nvPr/>
          </p:nvSpPr>
          <p:spPr bwMode="auto">
            <a:xfrm>
              <a:off x="672" y="2832"/>
              <a:ext cx="336" cy="432"/>
            </a:xfrm>
            <a:prstGeom prst="plus">
              <a:avLst>
                <a:gd name="adj" fmla="val 25000"/>
              </a:avLst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94" name="AutoShape 14"/>
            <p:cNvSpPr>
              <a:spLocks noChangeArrowheads="1"/>
            </p:cNvSpPr>
            <p:nvPr/>
          </p:nvSpPr>
          <p:spPr bwMode="auto">
            <a:xfrm>
              <a:off x="1728" y="2736"/>
              <a:ext cx="384" cy="480"/>
            </a:xfrm>
            <a:prstGeom prst="diamond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7653" name="Text Box 15"/>
          <p:cNvSpPr txBox="1">
            <a:spLocks noChangeArrowheads="1"/>
          </p:cNvSpPr>
          <p:nvPr/>
        </p:nvSpPr>
        <p:spPr bwMode="auto">
          <a:xfrm>
            <a:off x="1355725" y="5010150"/>
            <a:ext cx="354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2000"/>
              <a:t>A</a:t>
            </a:r>
          </a:p>
        </p:txBody>
      </p:sp>
      <p:sp>
        <p:nvSpPr>
          <p:cNvPr id="27654" name="Text Box 16"/>
          <p:cNvSpPr txBox="1">
            <a:spLocks noChangeArrowheads="1"/>
          </p:cNvSpPr>
          <p:nvPr/>
        </p:nvSpPr>
        <p:spPr bwMode="auto">
          <a:xfrm>
            <a:off x="1219200" y="4313238"/>
            <a:ext cx="354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2000"/>
              <a:t>B</a:t>
            </a:r>
          </a:p>
        </p:txBody>
      </p:sp>
      <p:sp>
        <p:nvSpPr>
          <p:cNvPr id="27655" name="Text Box 17"/>
          <p:cNvSpPr txBox="1">
            <a:spLocks noChangeArrowheads="1"/>
          </p:cNvSpPr>
          <p:nvPr/>
        </p:nvSpPr>
        <p:spPr bwMode="auto">
          <a:xfrm>
            <a:off x="2998788" y="5364163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2000"/>
              <a:t>C</a:t>
            </a:r>
          </a:p>
        </p:txBody>
      </p:sp>
      <p:sp>
        <p:nvSpPr>
          <p:cNvPr id="27656" name="Text Box 18"/>
          <p:cNvSpPr txBox="1">
            <a:spLocks noChangeArrowheads="1"/>
          </p:cNvSpPr>
          <p:nvPr/>
        </p:nvSpPr>
        <p:spPr bwMode="auto">
          <a:xfrm>
            <a:off x="2236788" y="4008438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2000"/>
              <a:t>D</a:t>
            </a:r>
          </a:p>
        </p:txBody>
      </p:sp>
      <p:sp>
        <p:nvSpPr>
          <p:cNvPr id="27657" name="Text Box 19"/>
          <p:cNvSpPr txBox="1">
            <a:spLocks noChangeArrowheads="1"/>
          </p:cNvSpPr>
          <p:nvPr/>
        </p:nvSpPr>
        <p:spPr bwMode="auto">
          <a:xfrm>
            <a:off x="2922588" y="4084638"/>
            <a:ext cx="3540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2000"/>
              <a:t>E</a:t>
            </a:r>
          </a:p>
        </p:txBody>
      </p:sp>
      <p:sp>
        <p:nvSpPr>
          <p:cNvPr id="27658" name="Text Box 20"/>
          <p:cNvSpPr txBox="1">
            <a:spLocks noChangeArrowheads="1"/>
          </p:cNvSpPr>
          <p:nvPr/>
        </p:nvSpPr>
        <p:spPr bwMode="auto">
          <a:xfrm>
            <a:off x="1676400" y="5380038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2000"/>
              <a:t>0</a:t>
            </a:r>
          </a:p>
        </p:txBody>
      </p:sp>
      <p:sp>
        <p:nvSpPr>
          <p:cNvPr id="27659" name="Text Box 21"/>
          <p:cNvSpPr txBox="1">
            <a:spLocks noChangeArrowheads="1"/>
          </p:cNvSpPr>
          <p:nvPr/>
        </p:nvSpPr>
        <p:spPr bwMode="auto">
          <a:xfrm>
            <a:off x="990600" y="4770438"/>
            <a:ext cx="466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2000"/>
              <a:t>1a</a:t>
            </a:r>
          </a:p>
        </p:txBody>
      </p:sp>
      <p:sp>
        <p:nvSpPr>
          <p:cNvPr id="27660" name="Text Box 22"/>
          <p:cNvSpPr txBox="1">
            <a:spLocks noChangeArrowheads="1"/>
          </p:cNvSpPr>
          <p:nvPr/>
        </p:nvSpPr>
        <p:spPr bwMode="auto">
          <a:xfrm>
            <a:off x="1960563" y="4525963"/>
            <a:ext cx="466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2000"/>
              <a:t>1b</a:t>
            </a:r>
          </a:p>
        </p:txBody>
      </p:sp>
      <p:sp>
        <p:nvSpPr>
          <p:cNvPr id="27661" name="Text Box 23"/>
          <p:cNvSpPr txBox="1">
            <a:spLocks noChangeArrowheads="1"/>
          </p:cNvSpPr>
          <p:nvPr/>
        </p:nvSpPr>
        <p:spPr bwMode="auto">
          <a:xfrm>
            <a:off x="2493963" y="4313238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2000"/>
              <a:t>2</a:t>
            </a:r>
          </a:p>
        </p:txBody>
      </p:sp>
      <p:grpSp>
        <p:nvGrpSpPr>
          <p:cNvPr id="27662" name="Group 24"/>
          <p:cNvGrpSpPr>
            <a:grpSpLocks/>
          </p:cNvGrpSpPr>
          <p:nvPr/>
        </p:nvGrpSpPr>
        <p:grpSpPr bwMode="auto">
          <a:xfrm>
            <a:off x="5562600" y="3322638"/>
            <a:ext cx="3030538" cy="2667000"/>
            <a:chOff x="2928" y="2256"/>
            <a:chExt cx="1909" cy="1680"/>
          </a:xfrm>
        </p:grpSpPr>
        <p:sp>
          <p:nvSpPr>
            <p:cNvPr id="27664" name="Text Box 25"/>
            <p:cNvSpPr txBox="1">
              <a:spLocks noChangeArrowheads="1"/>
            </p:cNvSpPr>
            <p:nvPr/>
          </p:nvSpPr>
          <p:spPr bwMode="auto">
            <a:xfrm>
              <a:off x="3587" y="2304"/>
              <a:ext cx="2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/>
                <a:t>0</a:t>
              </a:r>
            </a:p>
          </p:txBody>
        </p:sp>
        <p:sp>
          <p:nvSpPr>
            <p:cNvPr id="27665" name="Text Box 26"/>
            <p:cNvSpPr txBox="1">
              <a:spLocks noChangeArrowheads="1"/>
            </p:cNvSpPr>
            <p:nvPr/>
          </p:nvSpPr>
          <p:spPr bwMode="auto">
            <a:xfrm>
              <a:off x="3120" y="2726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/>
                <a:t>1a</a:t>
              </a:r>
            </a:p>
          </p:txBody>
        </p:sp>
        <p:sp>
          <p:nvSpPr>
            <p:cNvPr id="27666" name="Text Box 27"/>
            <p:cNvSpPr txBox="1">
              <a:spLocks noChangeArrowheads="1"/>
            </p:cNvSpPr>
            <p:nvPr/>
          </p:nvSpPr>
          <p:spPr bwMode="auto">
            <a:xfrm>
              <a:off x="3930" y="2736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/>
                <a:t>1b</a:t>
              </a:r>
            </a:p>
          </p:txBody>
        </p:sp>
        <p:sp>
          <p:nvSpPr>
            <p:cNvPr id="27667" name="Text Box 28"/>
            <p:cNvSpPr txBox="1">
              <a:spLocks noChangeArrowheads="1"/>
            </p:cNvSpPr>
            <p:nvPr/>
          </p:nvSpPr>
          <p:spPr bwMode="auto">
            <a:xfrm>
              <a:off x="2928" y="3206"/>
              <a:ext cx="229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/>
                <a:t>A</a:t>
              </a:r>
            </a:p>
          </p:txBody>
        </p:sp>
        <p:sp>
          <p:nvSpPr>
            <p:cNvPr id="27668" name="Text Box 29"/>
            <p:cNvSpPr txBox="1">
              <a:spLocks noChangeArrowheads="1"/>
            </p:cNvSpPr>
            <p:nvPr/>
          </p:nvSpPr>
          <p:spPr bwMode="auto">
            <a:xfrm>
              <a:off x="3312" y="3200"/>
              <a:ext cx="229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/>
                <a:t>B</a:t>
              </a:r>
            </a:p>
          </p:txBody>
        </p:sp>
        <p:sp>
          <p:nvSpPr>
            <p:cNvPr id="27669" name="Text Box 30"/>
            <p:cNvSpPr txBox="1">
              <a:spLocks noChangeArrowheads="1"/>
            </p:cNvSpPr>
            <p:nvPr/>
          </p:nvSpPr>
          <p:spPr bwMode="auto">
            <a:xfrm>
              <a:off x="3800" y="3206"/>
              <a:ext cx="238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/>
                <a:t>C</a:t>
              </a:r>
            </a:p>
          </p:txBody>
        </p:sp>
        <p:sp>
          <p:nvSpPr>
            <p:cNvPr id="27670" name="Text Box 31"/>
            <p:cNvSpPr txBox="1">
              <a:spLocks noChangeArrowheads="1"/>
            </p:cNvSpPr>
            <p:nvPr/>
          </p:nvSpPr>
          <p:spPr bwMode="auto">
            <a:xfrm>
              <a:off x="4355" y="3206"/>
              <a:ext cx="2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/>
                <a:t>2</a:t>
              </a:r>
            </a:p>
          </p:txBody>
        </p:sp>
        <p:sp>
          <p:nvSpPr>
            <p:cNvPr id="27671" name="Text Box 32"/>
            <p:cNvSpPr txBox="1">
              <a:spLocks noChangeArrowheads="1"/>
            </p:cNvSpPr>
            <p:nvPr/>
          </p:nvSpPr>
          <p:spPr bwMode="auto">
            <a:xfrm>
              <a:off x="4136" y="3680"/>
              <a:ext cx="238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/>
                <a:t>D</a:t>
              </a:r>
            </a:p>
          </p:txBody>
        </p:sp>
        <p:sp>
          <p:nvSpPr>
            <p:cNvPr id="27672" name="Text Box 33"/>
            <p:cNvSpPr txBox="1">
              <a:spLocks noChangeArrowheads="1"/>
            </p:cNvSpPr>
            <p:nvPr/>
          </p:nvSpPr>
          <p:spPr bwMode="auto">
            <a:xfrm>
              <a:off x="4608" y="3680"/>
              <a:ext cx="229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/>
                <a:t>E</a:t>
              </a:r>
            </a:p>
          </p:txBody>
        </p:sp>
        <p:sp>
          <p:nvSpPr>
            <p:cNvPr id="27673" name="Oval 34"/>
            <p:cNvSpPr>
              <a:spLocks noChangeArrowheads="1"/>
            </p:cNvSpPr>
            <p:nvPr/>
          </p:nvSpPr>
          <p:spPr bwMode="auto">
            <a:xfrm>
              <a:off x="3504" y="2256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74" name="Oval 35"/>
            <p:cNvSpPr>
              <a:spLocks noChangeArrowheads="1"/>
            </p:cNvSpPr>
            <p:nvPr/>
          </p:nvSpPr>
          <p:spPr bwMode="auto">
            <a:xfrm>
              <a:off x="3120" y="2688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75" name="Oval 36"/>
            <p:cNvSpPr>
              <a:spLocks noChangeArrowheads="1"/>
            </p:cNvSpPr>
            <p:nvPr/>
          </p:nvSpPr>
          <p:spPr bwMode="auto">
            <a:xfrm>
              <a:off x="3888" y="2688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76" name="Oval 37"/>
            <p:cNvSpPr>
              <a:spLocks noChangeArrowheads="1"/>
            </p:cNvSpPr>
            <p:nvPr/>
          </p:nvSpPr>
          <p:spPr bwMode="auto">
            <a:xfrm>
              <a:off x="4272" y="3168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77" name="Line 38"/>
            <p:cNvSpPr>
              <a:spLocks noChangeShapeType="1"/>
            </p:cNvSpPr>
            <p:nvPr/>
          </p:nvSpPr>
          <p:spPr bwMode="auto">
            <a:xfrm flipH="1">
              <a:off x="3408" y="2592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78" name="Line 39"/>
            <p:cNvSpPr>
              <a:spLocks noChangeShapeType="1"/>
            </p:cNvSpPr>
            <p:nvPr/>
          </p:nvSpPr>
          <p:spPr bwMode="auto">
            <a:xfrm>
              <a:off x="3792" y="2592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79" name="Line 40"/>
            <p:cNvSpPr>
              <a:spLocks noChangeShapeType="1"/>
            </p:cNvSpPr>
            <p:nvPr/>
          </p:nvSpPr>
          <p:spPr bwMode="auto">
            <a:xfrm flipH="1">
              <a:off x="3072" y="3024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80" name="Line 41"/>
            <p:cNvSpPr>
              <a:spLocks noChangeShapeType="1"/>
            </p:cNvSpPr>
            <p:nvPr/>
          </p:nvSpPr>
          <p:spPr bwMode="auto">
            <a:xfrm>
              <a:off x="3312" y="3024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81" name="Line 42"/>
            <p:cNvSpPr>
              <a:spLocks noChangeShapeType="1"/>
            </p:cNvSpPr>
            <p:nvPr/>
          </p:nvSpPr>
          <p:spPr bwMode="auto">
            <a:xfrm flipH="1">
              <a:off x="3936" y="3024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82" name="Line 43"/>
            <p:cNvSpPr>
              <a:spLocks noChangeShapeType="1"/>
            </p:cNvSpPr>
            <p:nvPr/>
          </p:nvSpPr>
          <p:spPr bwMode="auto">
            <a:xfrm>
              <a:off x="4176" y="3024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83" name="Line 44"/>
            <p:cNvSpPr>
              <a:spLocks noChangeShapeType="1"/>
            </p:cNvSpPr>
            <p:nvPr/>
          </p:nvSpPr>
          <p:spPr bwMode="auto">
            <a:xfrm flipH="1">
              <a:off x="4272" y="3504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84" name="Line 45"/>
            <p:cNvSpPr>
              <a:spLocks noChangeShapeType="1"/>
            </p:cNvSpPr>
            <p:nvPr/>
          </p:nvSpPr>
          <p:spPr bwMode="auto">
            <a:xfrm>
              <a:off x="4560" y="3504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7663" name="Text Box 46"/>
          <p:cNvSpPr txBox="1">
            <a:spLocks noChangeArrowheads="1"/>
          </p:cNvSpPr>
          <p:nvPr/>
        </p:nvSpPr>
        <p:spPr bwMode="auto">
          <a:xfrm>
            <a:off x="3810000" y="5380038"/>
            <a:ext cx="284638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2000"/>
              <a:t>Q: objects intersect the </a:t>
            </a:r>
          </a:p>
          <a:p>
            <a:pPr eaLnBrk="1" hangingPunct="1"/>
            <a:r>
              <a:rPr lang="en-US" sz="2000"/>
              <a:t>     boundaries? </a:t>
            </a:r>
          </a:p>
        </p:txBody>
      </p:sp>
    </p:spTree>
    <p:extLst>
      <p:ext uri="{BB962C8B-B14F-4D97-AF65-F5344CB8AC3E}">
        <p14:creationId xmlns:p14="http://schemas.microsoft.com/office/powerpoint/2010/main" val="2757415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Polygon-Aligned BSP Trees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900" smtClean="0"/>
              <a:t>The original BSP idea </a:t>
            </a:r>
          </a:p>
          <a:p>
            <a:r>
              <a:rPr lang="en-US" sz="1900" smtClean="0"/>
              <a:t>Choose one divider at a time – any polygon intersect with the plane has to be split </a:t>
            </a:r>
          </a:p>
          <a:p>
            <a:r>
              <a:rPr lang="en-US" sz="1900" smtClean="0"/>
              <a:t>Done recursively until all polygons are in the BSP trees </a:t>
            </a:r>
          </a:p>
          <a:p>
            <a:r>
              <a:rPr lang="en-US" sz="1900" smtClean="0"/>
              <a:t>The back to front traversal can be done exact </a:t>
            </a:r>
          </a:p>
          <a:p>
            <a:r>
              <a:rPr lang="en-US" sz="1900" smtClean="0"/>
              <a:t>The dividers need to be chosen carefully so that a balanced BSP tree is created </a:t>
            </a:r>
          </a:p>
        </p:txBody>
      </p:sp>
      <p:grpSp>
        <p:nvGrpSpPr>
          <p:cNvPr id="28676" name="Group 4"/>
          <p:cNvGrpSpPr>
            <a:grpSpLocks/>
          </p:cNvGrpSpPr>
          <p:nvPr/>
        </p:nvGrpSpPr>
        <p:grpSpPr bwMode="auto">
          <a:xfrm>
            <a:off x="1752600" y="4022725"/>
            <a:ext cx="2362200" cy="2057400"/>
            <a:chOff x="3120" y="2448"/>
            <a:chExt cx="1776" cy="1680"/>
          </a:xfrm>
        </p:grpSpPr>
        <p:sp>
          <p:nvSpPr>
            <p:cNvPr id="28697" name="Line 5"/>
            <p:cNvSpPr>
              <a:spLocks noChangeShapeType="1"/>
            </p:cNvSpPr>
            <p:nvPr/>
          </p:nvSpPr>
          <p:spPr bwMode="auto">
            <a:xfrm>
              <a:off x="3120" y="3312"/>
              <a:ext cx="432" cy="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698" name="Line 6"/>
            <p:cNvSpPr>
              <a:spLocks noChangeShapeType="1"/>
            </p:cNvSpPr>
            <p:nvPr/>
          </p:nvSpPr>
          <p:spPr bwMode="auto">
            <a:xfrm flipV="1">
              <a:off x="3504" y="3024"/>
              <a:ext cx="288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699" name="Line 7"/>
            <p:cNvSpPr>
              <a:spLocks noChangeShapeType="1"/>
            </p:cNvSpPr>
            <p:nvPr/>
          </p:nvSpPr>
          <p:spPr bwMode="auto">
            <a:xfrm>
              <a:off x="3984" y="2832"/>
              <a:ext cx="144" cy="5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700" name="Line 8"/>
            <p:cNvSpPr>
              <a:spLocks noChangeShapeType="1"/>
            </p:cNvSpPr>
            <p:nvPr/>
          </p:nvSpPr>
          <p:spPr bwMode="auto">
            <a:xfrm flipV="1">
              <a:off x="4224" y="2784"/>
              <a:ext cx="240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701" name="Line 9"/>
            <p:cNvSpPr>
              <a:spLocks noChangeShapeType="1"/>
            </p:cNvSpPr>
            <p:nvPr/>
          </p:nvSpPr>
          <p:spPr bwMode="auto">
            <a:xfrm flipH="1">
              <a:off x="4512" y="2592"/>
              <a:ext cx="288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702" name="Line 10"/>
            <p:cNvSpPr>
              <a:spLocks noChangeShapeType="1"/>
            </p:cNvSpPr>
            <p:nvPr/>
          </p:nvSpPr>
          <p:spPr bwMode="auto">
            <a:xfrm>
              <a:off x="3888" y="2448"/>
              <a:ext cx="432" cy="1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703" name="Line 11"/>
            <p:cNvSpPr>
              <a:spLocks noChangeShapeType="1"/>
            </p:cNvSpPr>
            <p:nvPr/>
          </p:nvSpPr>
          <p:spPr bwMode="auto">
            <a:xfrm flipH="1">
              <a:off x="3120" y="2832"/>
              <a:ext cx="864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704" name="Line 12"/>
            <p:cNvSpPr>
              <a:spLocks noChangeShapeType="1"/>
            </p:cNvSpPr>
            <p:nvPr/>
          </p:nvSpPr>
          <p:spPr bwMode="auto">
            <a:xfrm flipH="1">
              <a:off x="4176" y="2448"/>
              <a:ext cx="720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28677" name="Text Box 13"/>
          <p:cNvSpPr txBox="1">
            <a:spLocks noChangeArrowheads="1"/>
          </p:cNvSpPr>
          <p:nvPr/>
        </p:nvSpPr>
        <p:spPr bwMode="auto">
          <a:xfrm>
            <a:off x="2667000" y="4997450"/>
            <a:ext cx="354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2000"/>
              <a:t>A</a:t>
            </a:r>
          </a:p>
        </p:txBody>
      </p:sp>
      <p:sp>
        <p:nvSpPr>
          <p:cNvPr id="28678" name="Text Box 14"/>
          <p:cNvSpPr txBox="1">
            <a:spLocks noChangeArrowheads="1"/>
          </p:cNvSpPr>
          <p:nvPr/>
        </p:nvSpPr>
        <p:spPr bwMode="auto">
          <a:xfrm>
            <a:off x="2057400" y="4556125"/>
            <a:ext cx="354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2000"/>
              <a:t>B</a:t>
            </a:r>
          </a:p>
        </p:txBody>
      </p:sp>
      <p:sp>
        <p:nvSpPr>
          <p:cNvPr id="28679" name="Text Box 15"/>
          <p:cNvSpPr txBox="1">
            <a:spLocks noChangeArrowheads="1"/>
          </p:cNvSpPr>
          <p:nvPr/>
        </p:nvSpPr>
        <p:spPr bwMode="auto">
          <a:xfrm>
            <a:off x="3151188" y="4022725"/>
            <a:ext cx="339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2000"/>
              <a:t>F</a:t>
            </a:r>
          </a:p>
        </p:txBody>
      </p:sp>
      <p:sp>
        <p:nvSpPr>
          <p:cNvPr id="28680" name="Text Box 16"/>
          <p:cNvSpPr txBox="1">
            <a:spLocks noChangeArrowheads="1"/>
          </p:cNvSpPr>
          <p:nvPr/>
        </p:nvSpPr>
        <p:spPr bwMode="auto">
          <a:xfrm>
            <a:off x="1295400" y="5318125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2000"/>
              <a:t>D</a:t>
            </a:r>
          </a:p>
        </p:txBody>
      </p:sp>
      <p:sp>
        <p:nvSpPr>
          <p:cNvPr id="28681" name="Text Box 17"/>
          <p:cNvSpPr txBox="1">
            <a:spLocks noChangeArrowheads="1"/>
          </p:cNvSpPr>
          <p:nvPr/>
        </p:nvSpPr>
        <p:spPr bwMode="auto">
          <a:xfrm>
            <a:off x="1828800" y="5607050"/>
            <a:ext cx="354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2000"/>
              <a:t>E</a:t>
            </a:r>
          </a:p>
        </p:txBody>
      </p:sp>
      <p:sp>
        <p:nvSpPr>
          <p:cNvPr id="28682" name="Line 18"/>
          <p:cNvSpPr>
            <a:spLocks noChangeShapeType="1"/>
          </p:cNvSpPr>
          <p:nvPr/>
        </p:nvSpPr>
        <p:spPr bwMode="auto">
          <a:xfrm flipH="1">
            <a:off x="1295400" y="5699125"/>
            <a:ext cx="76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3" name="Line 19"/>
          <p:cNvSpPr>
            <a:spLocks noChangeShapeType="1"/>
          </p:cNvSpPr>
          <p:nvPr/>
        </p:nvSpPr>
        <p:spPr bwMode="auto">
          <a:xfrm flipH="1">
            <a:off x="990600" y="5927725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4" name="Text Box 21"/>
          <p:cNvSpPr txBox="1">
            <a:spLocks noChangeArrowheads="1"/>
          </p:cNvSpPr>
          <p:nvPr/>
        </p:nvSpPr>
        <p:spPr bwMode="auto">
          <a:xfrm>
            <a:off x="3810000" y="4632325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2000"/>
              <a:t>C</a:t>
            </a:r>
          </a:p>
        </p:txBody>
      </p:sp>
      <p:grpSp>
        <p:nvGrpSpPr>
          <p:cNvPr id="28685" name="Group 22"/>
          <p:cNvGrpSpPr>
            <a:grpSpLocks/>
          </p:cNvGrpSpPr>
          <p:nvPr/>
        </p:nvGrpSpPr>
        <p:grpSpPr bwMode="auto">
          <a:xfrm>
            <a:off x="5118100" y="4159250"/>
            <a:ext cx="2006600" cy="1692275"/>
            <a:chOff x="3224" y="2726"/>
            <a:chExt cx="1264" cy="1066"/>
          </a:xfrm>
        </p:grpSpPr>
        <p:sp>
          <p:nvSpPr>
            <p:cNvPr id="28686" name="Text Box 23"/>
            <p:cNvSpPr txBox="1">
              <a:spLocks noChangeArrowheads="1"/>
            </p:cNvSpPr>
            <p:nvPr/>
          </p:nvSpPr>
          <p:spPr bwMode="auto">
            <a:xfrm>
              <a:off x="3851" y="2726"/>
              <a:ext cx="229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/>
                <a:t>A</a:t>
              </a:r>
            </a:p>
          </p:txBody>
        </p:sp>
        <p:sp>
          <p:nvSpPr>
            <p:cNvPr id="28687" name="Text Box 24"/>
            <p:cNvSpPr txBox="1">
              <a:spLocks noChangeArrowheads="1"/>
            </p:cNvSpPr>
            <p:nvPr/>
          </p:nvSpPr>
          <p:spPr bwMode="auto">
            <a:xfrm>
              <a:off x="3456" y="3104"/>
              <a:ext cx="229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/>
                <a:t>B</a:t>
              </a:r>
            </a:p>
          </p:txBody>
        </p:sp>
        <p:sp>
          <p:nvSpPr>
            <p:cNvPr id="28688" name="Text Box 25"/>
            <p:cNvSpPr txBox="1">
              <a:spLocks noChangeArrowheads="1"/>
            </p:cNvSpPr>
            <p:nvPr/>
          </p:nvSpPr>
          <p:spPr bwMode="auto">
            <a:xfrm>
              <a:off x="3224" y="3536"/>
              <a:ext cx="238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/>
                <a:t>D</a:t>
              </a:r>
            </a:p>
          </p:txBody>
        </p:sp>
        <p:sp>
          <p:nvSpPr>
            <p:cNvPr id="28689" name="Text Box 26"/>
            <p:cNvSpPr txBox="1">
              <a:spLocks noChangeArrowheads="1"/>
            </p:cNvSpPr>
            <p:nvPr/>
          </p:nvSpPr>
          <p:spPr bwMode="auto">
            <a:xfrm>
              <a:off x="3665" y="3536"/>
              <a:ext cx="229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/>
                <a:t>E</a:t>
              </a:r>
            </a:p>
          </p:txBody>
        </p:sp>
        <p:sp>
          <p:nvSpPr>
            <p:cNvPr id="28690" name="Text Box 27"/>
            <p:cNvSpPr txBox="1">
              <a:spLocks noChangeArrowheads="1"/>
            </p:cNvSpPr>
            <p:nvPr/>
          </p:nvSpPr>
          <p:spPr bwMode="auto">
            <a:xfrm>
              <a:off x="4250" y="3104"/>
              <a:ext cx="238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/>
                <a:t>C</a:t>
              </a:r>
            </a:p>
          </p:txBody>
        </p:sp>
        <p:sp>
          <p:nvSpPr>
            <p:cNvPr id="28691" name="Text Box 28"/>
            <p:cNvSpPr txBox="1">
              <a:spLocks noChangeArrowheads="1"/>
            </p:cNvSpPr>
            <p:nvPr/>
          </p:nvSpPr>
          <p:spPr bwMode="auto">
            <a:xfrm>
              <a:off x="4128" y="3536"/>
              <a:ext cx="220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/>
                <a:t>F</a:t>
              </a:r>
            </a:p>
          </p:txBody>
        </p:sp>
        <p:sp>
          <p:nvSpPr>
            <p:cNvPr id="28692" name="Line 29"/>
            <p:cNvSpPr>
              <a:spLocks noChangeShapeType="1"/>
            </p:cNvSpPr>
            <p:nvPr/>
          </p:nvSpPr>
          <p:spPr bwMode="auto">
            <a:xfrm flipH="1">
              <a:off x="3744" y="3024"/>
              <a:ext cx="14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93" name="Line 30"/>
            <p:cNvSpPr>
              <a:spLocks noChangeShapeType="1"/>
            </p:cNvSpPr>
            <p:nvPr/>
          </p:nvSpPr>
          <p:spPr bwMode="auto">
            <a:xfrm>
              <a:off x="3984" y="3024"/>
              <a:ext cx="14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94" name="Line 31"/>
            <p:cNvSpPr>
              <a:spLocks noChangeShapeType="1"/>
            </p:cNvSpPr>
            <p:nvPr/>
          </p:nvSpPr>
          <p:spPr bwMode="auto">
            <a:xfrm flipH="1">
              <a:off x="3456" y="3408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95" name="Line 32"/>
            <p:cNvSpPr>
              <a:spLocks noChangeShapeType="1"/>
            </p:cNvSpPr>
            <p:nvPr/>
          </p:nvSpPr>
          <p:spPr bwMode="auto">
            <a:xfrm>
              <a:off x="3600" y="3408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96" name="Line 33"/>
            <p:cNvSpPr>
              <a:spLocks noChangeShapeType="1"/>
            </p:cNvSpPr>
            <p:nvPr/>
          </p:nvSpPr>
          <p:spPr bwMode="auto">
            <a:xfrm flipH="1">
              <a:off x="4320" y="3408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00125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BSP for Convex Volumes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</p:txBody>
      </p:sp>
      <p:pic>
        <p:nvPicPr>
          <p:cNvPr id="29700" name="Picture 4" descr="BspTree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1381125"/>
            <a:ext cx="8156575" cy="487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835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Bounding Volume Hierarchies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000" smtClean="0"/>
              <a:t>Bounding Volume (BV) – a volume that encloses a set of objects </a:t>
            </a:r>
          </a:p>
          <a:p>
            <a:pPr>
              <a:lnSpc>
                <a:spcPct val="90000"/>
              </a:lnSpc>
            </a:pPr>
            <a:r>
              <a:rPr lang="en-US" sz="2000" smtClean="0"/>
              <a:t>The idea is to use a much similar geometric shape for quick tests (frustum culling for example)</a:t>
            </a:r>
          </a:p>
          <a:p>
            <a:pPr>
              <a:lnSpc>
                <a:spcPct val="90000"/>
              </a:lnSpc>
            </a:pPr>
            <a:r>
              <a:rPr lang="en-US" sz="2000" smtClean="0"/>
              <a:t>Easy to compute, as tight as possible</a:t>
            </a:r>
          </a:p>
          <a:p>
            <a:pPr>
              <a:lnSpc>
                <a:spcPct val="90000"/>
              </a:lnSpc>
            </a:pPr>
            <a:endParaRPr lang="en-US" sz="2000" smtClean="0"/>
          </a:p>
          <a:p>
            <a:pPr>
              <a:lnSpc>
                <a:spcPct val="90000"/>
              </a:lnSpc>
            </a:pPr>
            <a:endParaRPr lang="en-US" sz="2000" smtClean="0"/>
          </a:p>
          <a:p>
            <a:pPr>
              <a:lnSpc>
                <a:spcPct val="90000"/>
              </a:lnSpc>
            </a:pPr>
            <a:endParaRPr lang="en-US" sz="2000" smtClean="0"/>
          </a:p>
          <a:p>
            <a:pPr>
              <a:lnSpc>
                <a:spcPct val="90000"/>
              </a:lnSpc>
            </a:pPr>
            <a:endParaRPr lang="en-US" sz="2000" smtClean="0"/>
          </a:p>
          <a:p>
            <a:pPr>
              <a:lnSpc>
                <a:spcPct val="90000"/>
              </a:lnSpc>
              <a:buFont typeface="Arial" pitchFamily="34" charset="0"/>
              <a:buNone/>
            </a:pPr>
            <a:r>
              <a:rPr lang="en-US" sz="2000" smtClean="0"/>
              <a:t> </a:t>
            </a:r>
          </a:p>
          <a:p>
            <a:pPr>
              <a:lnSpc>
                <a:spcPct val="90000"/>
              </a:lnSpc>
            </a:pPr>
            <a:endParaRPr lang="en-US" sz="2000" smtClean="0"/>
          </a:p>
          <a:p>
            <a:pPr>
              <a:lnSpc>
                <a:spcPct val="90000"/>
              </a:lnSpc>
            </a:pPr>
            <a:r>
              <a:rPr lang="en-US" sz="2000" smtClean="0"/>
              <a:t>AABB, Sphere – easy to compute, but poor fit</a:t>
            </a:r>
          </a:p>
        </p:txBody>
      </p:sp>
      <p:grpSp>
        <p:nvGrpSpPr>
          <p:cNvPr id="30724" name="Group 4"/>
          <p:cNvGrpSpPr>
            <a:grpSpLocks/>
          </p:cNvGrpSpPr>
          <p:nvPr/>
        </p:nvGrpSpPr>
        <p:grpSpPr bwMode="auto">
          <a:xfrm>
            <a:off x="2090738" y="3043238"/>
            <a:ext cx="5657850" cy="1550987"/>
            <a:chOff x="912" y="2880"/>
            <a:chExt cx="4240" cy="1378"/>
          </a:xfrm>
        </p:grpSpPr>
        <p:grpSp>
          <p:nvGrpSpPr>
            <p:cNvPr id="30725" name="Group 5"/>
            <p:cNvGrpSpPr>
              <a:grpSpLocks/>
            </p:cNvGrpSpPr>
            <p:nvPr/>
          </p:nvGrpSpPr>
          <p:grpSpPr bwMode="auto">
            <a:xfrm>
              <a:off x="912" y="3120"/>
              <a:ext cx="1008" cy="672"/>
              <a:chOff x="816" y="3024"/>
              <a:chExt cx="1248" cy="912"/>
            </a:xfrm>
          </p:grpSpPr>
          <p:grpSp>
            <p:nvGrpSpPr>
              <p:cNvPr id="30749" name="Group 6"/>
              <p:cNvGrpSpPr>
                <a:grpSpLocks/>
              </p:cNvGrpSpPr>
              <p:nvPr/>
            </p:nvGrpSpPr>
            <p:grpSpPr bwMode="auto">
              <a:xfrm>
                <a:off x="816" y="3024"/>
                <a:ext cx="1008" cy="864"/>
                <a:chOff x="1632" y="1248"/>
                <a:chExt cx="2682" cy="2286"/>
              </a:xfrm>
            </p:grpSpPr>
            <p:sp>
              <p:nvSpPr>
                <p:cNvPr id="30751" name="Gear"/>
                <p:cNvSpPr>
                  <a:spLocks noEditPoints="1" noChangeArrowheads="1"/>
                </p:cNvSpPr>
                <p:nvPr/>
              </p:nvSpPr>
              <p:spPr bwMode="auto">
                <a:xfrm>
                  <a:off x="3119" y="1248"/>
                  <a:ext cx="1195" cy="1048"/>
                </a:xfrm>
                <a:custGeom>
                  <a:avLst/>
                  <a:gdLst>
                    <a:gd name="T0" fmla="*/ 2 w 21600"/>
                    <a:gd name="T1" fmla="*/ 0 h 21600"/>
                    <a:gd name="T2" fmla="*/ 4 w 21600"/>
                    <a:gd name="T3" fmla="*/ 1 h 21600"/>
                    <a:gd name="T4" fmla="*/ 2 w 21600"/>
                    <a:gd name="T5" fmla="*/ 2 h 21600"/>
                    <a:gd name="T6" fmla="*/ 0 w 21600"/>
                    <a:gd name="T7" fmla="*/ 1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374 w 21600"/>
                    <a:gd name="T13" fmla="*/ 3957 h 21600"/>
                    <a:gd name="T14" fmla="*/ 17840 w 21600"/>
                    <a:gd name="T15" fmla="*/ 17643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9689" y="1725"/>
                      </a:moveTo>
                      <a:lnTo>
                        <a:pt x="10304" y="85"/>
                      </a:lnTo>
                      <a:lnTo>
                        <a:pt x="11637" y="85"/>
                      </a:lnTo>
                      <a:lnTo>
                        <a:pt x="12303" y="1777"/>
                      </a:lnTo>
                      <a:lnTo>
                        <a:pt x="13072" y="1931"/>
                      </a:lnTo>
                      <a:lnTo>
                        <a:pt x="14303" y="598"/>
                      </a:lnTo>
                      <a:lnTo>
                        <a:pt x="15533" y="1110"/>
                      </a:lnTo>
                      <a:lnTo>
                        <a:pt x="15584" y="2905"/>
                      </a:lnTo>
                      <a:lnTo>
                        <a:pt x="16405" y="3520"/>
                      </a:lnTo>
                      <a:lnTo>
                        <a:pt x="17891" y="2751"/>
                      </a:lnTo>
                      <a:lnTo>
                        <a:pt x="18917" y="3674"/>
                      </a:lnTo>
                      <a:lnTo>
                        <a:pt x="18199" y="5314"/>
                      </a:lnTo>
                      <a:lnTo>
                        <a:pt x="18763" y="6083"/>
                      </a:lnTo>
                      <a:lnTo>
                        <a:pt x="20403" y="6032"/>
                      </a:lnTo>
                      <a:lnTo>
                        <a:pt x="20865" y="7211"/>
                      </a:lnTo>
                      <a:lnTo>
                        <a:pt x="19737" y="8185"/>
                      </a:lnTo>
                      <a:lnTo>
                        <a:pt x="20096" y="9723"/>
                      </a:lnTo>
                      <a:lnTo>
                        <a:pt x="21634" y="10287"/>
                      </a:lnTo>
                      <a:lnTo>
                        <a:pt x="21582" y="11620"/>
                      </a:lnTo>
                      <a:lnTo>
                        <a:pt x="20147" y="12184"/>
                      </a:lnTo>
                      <a:lnTo>
                        <a:pt x="19942" y="13158"/>
                      </a:lnTo>
                      <a:lnTo>
                        <a:pt x="21070" y="14234"/>
                      </a:lnTo>
                      <a:lnTo>
                        <a:pt x="20608" y="15362"/>
                      </a:lnTo>
                      <a:lnTo>
                        <a:pt x="19019" y="15465"/>
                      </a:lnTo>
                      <a:lnTo>
                        <a:pt x="18404" y="16439"/>
                      </a:lnTo>
                      <a:lnTo>
                        <a:pt x="19122" y="17925"/>
                      </a:lnTo>
                      <a:lnTo>
                        <a:pt x="18096" y="18797"/>
                      </a:lnTo>
                      <a:lnTo>
                        <a:pt x="16763" y="18284"/>
                      </a:lnTo>
                      <a:lnTo>
                        <a:pt x="15431" y="19002"/>
                      </a:lnTo>
                      <a:lnTo>
                        <a:pt x="15277" y="20848"/>
                      </a:lnTo>
                      <a:lnTo>
                        <a:pt x="14149" y="21155"/>
                      </a:lnTo>
                      <a:lnTo>
                        <a:pt x="13021" y="19925"/>
                      </a:lnTo>
                      <a:lnTo>
                        <a:pt x="12252" y="20181"/>
                      </a:lnTo>
                      <a:lnTo>
                        <a:pt x="11739" y="21668"/>
                      </a:lnTo>
                      <a:lnTo>
                        <a:pt x="10201" y="21668"/>
                      </a:lnTo>
                      <a:lnTo>
                        <a:pt x="9740" y="20130"/>
                      </a:lnTo>
                      <a:lnTo>
                        <a:pt x="8253" y="19771"/>
                      </a:lnTo>
                      <a:lnTo>
                        <a:pt x="7125" y="21001"/>
                      </a:lnTo>
                      <a:lnTo>
                        <a:pt x="5895" y="20489"/>
                      </a:lnTo>
                      <a:lnTo>
                        <a:pt x="5946" y="18592"/>
                      </a:lnTo>
                      <a:lnTo>
                        <a:pt x="5177" y="18131"/>
                      </a:lnTo>
                      <a:lnTo>
                        <a:pt x="3383" y="18848"/>
                      </a:lnTo>
                      <a:lnTo>
                        <a:pt x="2614" y="17874"/>
                      </a:lnTo>
                      <a:lnTo>
                        <a:pt x="3383" y="16182"/>
                      </a:lnTo>
                      <a:lnTo>
                        <a:pt x="2922" y="15465"/>
                      </a:lnTo>
                      <a:lnTo>
                        <a:pt x="922" y="15516"/>
                      </a:lnTo>
                      <a:lnTo>
                        <a:pt x="512" y="14234"/>
                      </a:lnTo>
                      <a:lnTo>
                        <a:pt x="1948" y="12901"/>
                      </a:lnTo>
                      <a:lnTo>
                        <a:pt x="1896" y="12184"/>
                      </a:lnTo>
                      <a:lnTo>
                        <a:pt x="0" y="11415"/>
                      </a:lnTo>
                      <a:lnTo>
                        <a:pt x="51" y="10031"/>
                      </a:lnTo>
                      <a:lnTo>
                        <a:pt x="1948" y="9313"/>
                      </a:lnTo>
                      <a:lnTo>
                        <a:pt x="2101" y="8595"/>
                      </a:lnTo>
                      <a:lnTo>
                        <a:pt x="615" y="7160"/>
                      </a:lnTo>
                      <a:lnTo>
                        <a:pt x="1127" y="5878"/>
                      </a:lnTo>
                      <a:lnTo>
                        <a:pt x="3178" y="5981"/>
                      </a:lnTo>
                      <a:lnTo>
                        <a:pt x="3588" y="5417"/>
                      </a:lnTo>
                      <a:lnTo>
                        <a:pt x="2819" y="3520"/>
                      </a:lnTo>
                      <a:lnTo>
                        <a:pt x="3742" y="2597"/>
                      </a:lnTo>
                      <a:lnTo>
                        <a:pt x="5536" y="3417"/>
                      </a:lnTo>
                      <a:lnTo>
                        <a:pt x="6049" y="3058"/>
                      </a:lnTo>
                      <a:lnTo>
                        <a:pt x="6100" y="1264"/>
                      </a:lnTo>
                      <a:lnTo>
                        <a:pt x="7228" y="700"/>
                      </a:lnTo>
                      <a:lnTo>
                        <a:pt x="8510" y="2033"/>
                      </a:lnTo>
                      <a:lnTo>
                        <a:pt x="9689" y="1725"/>
                      </a:lnTo>
                      <a:close/>
                      <a:moveTo>
                        <a:pt x="10817" y="14422"/>
                      </a:moveTo>
                      <a:lnTo>
                        <a:pt x="11175" y="14388"/>
                      </a:lnTo>
                      <a:lnTo>
                        <a:pt x="11534" y="14354"/>
                      </a:lnTo>
                      <a:lnTo>
                        <a:pt x="11893" y="14268"/>
                      </a:lnTo>
                      <a:lnTo>
                        <a:pt x="12218" y="14166"/>
                      </a:lnTo>
                      <a:lnTo>
                        <a:pt x="12508" y="13995"/>
                      </a:lnTo>
                      <a:lnTo>
                        <a:pt x="12816" y="13807"/>
                      </a:lnTo>
                      <a:lnTo>
                        <a:pt x="13106" y="13602"/>
                      </a:lnTo>
                      <a:lnTo>
                        <a:pt x="13329" y="13380"/>
                      </a:lnTo>
                      <a:lnTo>
                        <a:pt x="13568" y="13106"/>
                      </a:lnTo>
                      <a:lnTo>
                        <a:pt x="13790" y="12850"/>
                      </a:lnTo>
                      <a:lnTo>
                        <a:pt x="13961" y="12560"/>
                      </a:lnTo>
                      <a:lnTo>
                        <a:pt x="14115" y="12269"/>
                      </a:lnTo>
                      <a:lnTo>
                        <a:pt x="14217" y="11927"/>
                      </a:lnTo>
                      <a:lnTo>
                        <a:pt x="14320" y="11568"/>
                      </a:lnTo>
                      <a:lnTo>
                        <a:pt x="14388" y="11210"/>
                      </a:lnTo>
                      <a:lnTo>
                        <a:pt x="14388" y="10851"/>
                      </a:lnTo>
                      <a:lnTo>
                        <a:pt x="14388" y="10492"/>
                      </a:lnTo>
                      <a:lnTo>
                        <a:pt x="14320" y="10133"/>
                      </a:lnTo>
                      <a:lnTo>
                        <a:pt x="14217" y="9808"/>
                      </a:lnTo>
                      <a:lnTo>
                        <a:pt x="14115" y="9467"/>
                      </a:lnTo>
                      <a:lnTo>
                        <a:pt x="13961" y="9142"/>
                      </a:lnTo>
                      <a:lnTo>
                        <a:pt x="13790" y="8851"/>
                      </a:lnTo>
                      <a:lnTo>
                        <a:pt x="13568" y="8595"/>
                      </a:lnTo>
                      <a:lnTo>
                        <a:pt x="13329" y="8322"/>
                      </a:lnTo>
                      <a:lnTo>
                        <a:pt x="13106" y="8100"/>
                      </a:lnTo>
                      <a:lnTo>
                        <a:pt x="12816" y="7894"/>
                      </a:lnTo>
                      <a:lnTo>
                        <a:pt x="12508" y="7741"/>
                      </a:lnTo>
                      <a:lnTo>
                        <a:pt x="12218" y="7570"/>
                      </a:lnTo>
                      <a:lnTo>
                        <a:pt x="11893" y="7433"/>
                      </a:lnTo>
                      <a:lnTo>
                        <a:pt x="11534" y="7382"/>
                      </a:lnTo>
                      <a:lnTo>
                        <a:pt x="11175" y="7313"/>
                      </a:lnTo>
                      <a:lnTo>
                        <a:pt x="10817" y="7313"/>
                      </a:lnTo>
                      <a:lnTo>
                        <a:pt x="10441" y="7313"/>
                      </a:lnTo>
                      <a:lnTo>
                        <a:pt x="10082" y="7382"/>
                      </a:lnTo>
                      <a:lnTo>
                        <a:pt x="9757" y="7433"/>
                      </a:lnTo>
                      <a:lnTo>
                        <a:pt x="9432" y="7570"/>
                      </a:lnTo>
                      <a:lnTo>
                        <a:pt x="9142" y="7741"/>
                      </a:lnTo>
                      <a:lnTo>
                        <a:pt x="8834" y="7894"/>
                      </a:lnTo>
                      <a:lnTo>
                        <a:pt x="8544" y="8100"/>
                      </a:lnTo>
                      <a:lnTo>
                        <a:pt x="8287" y="8322"/>
                      </a:lnTo>
                      <a:lnTo>
                        <a:pt x="8048" y="8595"/>
                      </a:lnTo>
                      <a:lnTo>
                        <a:pt x="7860" y="8851"/>
                      </a:lnTo>
                      <a:lnTo>
                        <a:pt x="7689" y="9142"/>
                      </a:lnTo>
                      <a:lnTo>
                        <a:pt x="7536" y="9467"/>
                      </a:lnTo>
                      <a:lnTo>
                        <a:pt x="7399" y="9808"/>
                      </a:lnTo>
                      <a:lnTo>
                        <a:pt x="7331" y="10133"/>
                      </a:lnTo>
                      <a:lnTo>
                        <a:pt x="7262" y="10492"/>
                      </a:lnTo>
                      <a:lnTo>
                        <a:pt x="7262" y="10851"/>
                      </a:lnTo>
                      <a:lnTo>
                        <a:pt x="7262" y="11210"/>
                      </a:lnTo>
                      <a:lnTo>
                        <a:pt x="7331" y="11568"/>
                      </a:lnTo>
                      <a:lnTo>
                        <a:pt x="7399" y="11927"/>
                      </a:lnTo>
                      <a:lnTo>
                        <a:pt x="7536" y="12269"/>
                      </a:lnTo>
                      <a:lnTo>
                        <a:pt x="7689" y="12560"/>
                      </a:lnTo>
                      <a:lnTo>
                        <a:pt x="7860" y="12850"/>
                      </a:lnTo>
                      <a:lnTo>
                        <a:pt x="8048" y="13106"/>
                      </a:lnTo>
                      <a:lnTo>
                        <a:pt x="8287" y="13380"/>
                      </a:lnTo>
                      <a:lnTo>
                        <a:pt x="8544" y="13602"/>
                      </a:lnTo>
                      <a:lnTo>
                        <a:pt x="8834" y="13807"/>
                      </a:lnTo>
                      <a:lnTo>
                        <a:pt x="9142" y="13995"/>
                      </a:lnTo>
                      <a:lnTo>
                        <a:pt x="9432" y="14166"/>
                      </a:lnTo>
                      <a:lnTo>
                        <a:pt x="9757" y="14268"/>
                      </a:lnTo>
                      <a:lnTo>
                        <a:pt x="10082" y="14354"/>
                      </a:lnTo>
                      <a:lnTo>
                        <a:pt x="10441" y="14388"/>
                      </a:lnTo>
                      <a:lnTo>
                        <a:pt x="10817" y="14422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9525">
                  <a:round/>
                  <a:headEnd/>
                  <a:tailEnd/>
                </a:ln>
                <a:scene3d>
                  <a:camera prst="legacyPerspectiveFront">
                    <a:rot lat="20099994" lon="1500000" rev="0"/>
                  </a:camera>
                  <a:lightRig rig="legacyFlat4" dir="b"/>
                </a:scene3d>
                <a:sp3d extrusionH="430200" prstMaterial="legacyMatte">
                  <a:bevelT w="13500" h="13500" prst="angle"/>
                  <a:bevelB w="13500" h="13500" prst="angle"/>
                  <a:extrusionClr>
                    <a:srgbClr val="C0C0C0"/>
                  </a:extrusionClr>
                </a:sp3d>
              </p:spPr>
              <p:txBody>
                <a:bodyPr>
                  <a:flatTx/>
                </a:bodyPr>
                <a:lstStyle/>
                <a:p>
                  <a:endParaRPr lang="en-US"/>
                </a:p>
              </p:txBody>
            </p:sp>
            <p:sp>
              <p:nvSpPr>
                <p:cNvPr id="30752" name="AutoShape 8"/>
                <p:cNvSpPr>
                  <a:spLocks noEditPoints="1" noChangeArrowheads="1"/>
                </p:cNvSpPr>
                <p:nvPr/>
              </p:nvSpPr>
              <p:spPr bwMode="auto">
                <a:xfrm>
                  <a:off x="1632" y="1680"/>
                  <a:ext cx="1429" cy="1253"/>
                </a:xfrm>
                <a:custGeom>
                  <a:avLst/>
                  <a:gdLst>
                    <a:gd name="T0" fmla="*/ 3 w 21600"/>
                    <a:gd name="T1" fmla="*/ 0 h 21600"/>
                    <a:gd name="T2" fmla="*/ 6 w 21600"/>
                    <a:gd name="T3" fmla="*/ 2 h 21600"/>
                    <a:gd name="T4" fmla="*/ 3 w 21600"/>
                    <a:gd name="T5" fmla="*/ 4 h 21600"/>
                    <a:gd name="T6" fmla="*/ 0 w 21600"/>
                    <a:gd name="T7" fmla="*/ 2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368 w 21600"/>
                    <a:gd name="T13" fmla="*/ 3965 h 21600"/>
                    <a:gd name="T14" fmla="*/ 17836 w 21600"/>
                    <a:gd name="T15" fmla="*/ 17635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9689" y="1725"/>
                      </a:moveTo>
                      <a:lnTo>
                        <a:pt x="10304" y="85"/>
                      </a:lnTo>
                      <a:lnTo>
                        <a:pt x="11637" y="85"/>
                      </a:lnTo>
                      <a:lnTo>
                        <a:pt x="12303" y="1777"/>
                      </a:lnTo>
                      <a:lnTo>
                        <a:pt x="13072" y="1931"/>
                      </a:lnTo>
                      <a:lnTo>
                        <a:pt x="14303" y="598"/>
                      </a:lnTo>
                      <a:lnTo>
                        <a:pt x="15533" y="1110"/>
                      </a:lnTo>
                      <a:lnTo>
                        <a:pt x="15584" y="2905"/>
                      </a:lnTo>
                      <a:lnTo>
                        <a:pt x="16405" y="3520"/>
                      </a:lnTo>
                      <a:lnTo>
                        <a:pt x="17891" y="2751"/>
                      </a:lnTo>
                      <a:lnTo>
                        <a:pt x="18917" y="3674"/>
                      </a:lnTo>
                      <a:lnTo>
                        <a:pt x="18199" y="5314"/>
                      </a:lnTo>
                      <a:lnTo>
                        <a:pt x="18763" y="6083"/>
                      </a:lnTo>
                      <a:lnTo>
                        <a:pt x="20403" y="6032"/>
                      </a:lnTo>
                      <a:lnTo>
                        <a:pt x="20865" y="7211"/>
                      </a:lnTo>
                      <a:lnTo>
                        <a:pt x="19737" y="8185"/>
                      </a:lnTo>
                      <a:lnTo>
                        <a:pt x="20096" y="9723"/>
                      </a:lnTo>
                      <a:lnTo>
                        <a:pt x="21634" y="10287"/>
                      </a:lnTo>
                      <a:lnTo>
                        <a:pt x="21582" y="11620"/>
                      </a:lnTo>
                      <a:lnTo>
                        <a:pt x="20147" y="12184"/>
                      </a:lnTo>
                      <a:lnTo>
                        <a:pt x="19942" y="13158"/>
                      </a:lnTo>
                      <a:lnTo>
                        <a:pt x="21070" y="14234"/>
                      </a:lnTo>
                      <a:lnTo>
                        <a:pt x="20608" y="15362"/>
                      </a:lnTo>
                      <a:lnTo>
                        <a:pt x="19019" y="15465"/>
                      </a:lnTo>
                      <a:lnTo>
                        <a:pt x="18404" y="16439"/>
                      </a:lnTo>
                      <a:lnTo>
                        <a:pt x="19122" y="17925"/>
                      </a:lnTo>
                      <a:lnTo>
                        <a:pt x="18096" y="18797"/>
                      </a:lnTo>
                      <a:lnTo>
                        <a:pt x="16763" y="18284"/>
                      </a:lnTo>
                      <a:lnTo>
                        <a:pt x="15431" y="19002"/>
                      </a:lnTo>
                      <a:lnTo>
                        <a:pt x="15277" y="20848"/>
                      </a:lnTo>
                      <a:lnTo>
                        <a:pt x="14149" y="21155"/>
                      </a:lnTo>
                      <a:lnTo>
                        <a:pt x="13021" y="19925"/>
                      </a:lnTo>
                      <a:lnTo>
                        <a:pt x="12252" y="20181"/>
                      </a:lnTo>
                      <a:lnTo>
                        <a:pt x="11739" y="21668"/>
                      </a:lnTo>
                      <a:lnTo>
                        <a:pt x="10201" y="21668"/>
                      </a:lnTo>
                      <a:lnTo>
                        <a:pt x="9740" y="20130"/>
                      </a:lnTo>
                      <a:lnTo>
                        <a:pt x="8253" y="19771"/>
                      </a:lnTo>
                      <a:lnTo>
                        <a:pt x="7125" y="21001"/>
                      </a:lnTo>
                      <a:lnTo>
                        <a:pt x="5895" y="20489"/>
                      </a:lnTo>
                      <a:lnTo>
                        <a:pt x="5946" y="18592"/>
                      </a:lnTo>
                      <a:lnTo>
                        <a:pt x="5177" y="18131"/>
                      </a:lnTo>
                      <a:lnTo>
                        <a:pt x="3383" y="18848"/>
                      </a:lnTo>
                      <a:lnTo>
                        <a:pt x="2614" y="17874"/>
                      </a:lnTo>
                      <a:lnTo>
                        <a:pt x="3383" y="16182"/>
                      </a:lnTo>
                      <a:lnTo>
                        <a:pt x="2922" y="15465"/>
                      </a:lnTo>
                      <a:lnTo>
                        <a:pt x="922" y="15516"/>
                      </a:lnTo>
                      <a:lnTo>
                        <a:pt x="512" y="14234"/>
                      </a:lnTo>
                      <a:lnTo>
                        <a:pt x="1948" y="12901"/>
                      </a:lnTo>
                      <a:lnTo>
                        <a:pt x="1896" y="12184"/>
                      </a:lnTo>
                      <a:lnTo>
                        <a:pt x="0" y="11415"/>
                      </a:lnTo>
                      <a:lnTo>
                        <a:pt x="51" y="10031"/>
                      </a:lnTo>
                      <a:lnTo>
                        <a:pt x="1948" y="9313"/>
                      </a:lnTo>
                      <a:lnTo>
                        <a:pt x="2101" y="8595"/>
                      </a:lnTo>
                      <a:lnTo>
                        <a:pt x="615" y="7160"/>
                      </a:lnTo>
                      <a:lnTo>
                        <a:pt x="1127" y="5878"/>
                      </a:lnTo>
                      <a:lnTo>
                        <a:pt x="3178" y="5981"/>
                      </a:lnTo>
                      <a:lnTo>
                        <a:pt x="3588" y="5417"/>
                      </a:lnTo>
                      <a:lnTo>
                        <a:pt x="2819" y="3520"/>
                      </a:lnTo>
                      <a:lnTo>
                        <a:pt x="3742" y="2597"/>
                      </a:lnTo>
                      <a:lnTo>
                        <a:pt x="5536" y="3417"/>
                      </a:lnTo>
                      <a:lnTo>
                        <a:pt x="6049" y="3058"/>
                      </a:lnTo>
                      <a:lnTo>
                        <a:pt x="6100" y="1264"/>
                      </a:lnTo>
                      <a:lnTo>
                        <a:pt x="7228" y="700"/>
                      </a:lnTo>
                      <a:lnTo>
                        <a:pt x="8510" y="2033"/>
                      </a:lnTo>
                      <a:lnTo>
                        <a:pt x="9689" y="1725"/>
                      </a:lnTo>
                      <a:close/>
                      <a:moveTo>
                        <a:pt x="10817" y="14422"/>
                      </a:moveTo>
                      <a:lnTo>
                        <a:pt x="11175" y="14388"/>
                      </a:lnTo>
                      <a:lnTo>
                        <a:pt x="11534" y="14354"/>
                      </a:lnTo>
                      <a:lnTo>
                        <a:pt x="11893" y="14268"/>
                      </a:lnTo>
                      <a:lnTo>
                        <a:pt x="12218" y="14166"/>
                      </a:lnTo>
                      <a:lnTo>
                        <a:pt x="12508" y="13995"/>
                      </a:lnTo>
                      <a:lnTo>
                        <a:pt x="12816" y="13807"/>
                      </a:lnTo>
                      <a:lnTo>
                        <a:pt x="13106" y="13602"/>
                      </a:lnTo>
                      <a:lnTo>
                        <a:pt x="13329" y="13380"/>
                      </a:lnTo>
                      <a:lnTo>
                        <a:pt x="13568" y="13106"/>
                      </a:lnTo>
                      <a:lnTo>
                        <a:pt x="13790" y="12850"/>
                      </a:lnTo>
                      <a:lnTo>
                        <a:pt x="13961" y="12560"/>
                      </a:lnTo>
                      <a:lnTo>
                        <a:pt x="14115" y="12269"/>
                      </a:lnTo>
                      <a:lnTo>
                        <a:pt x="14217" y="11927"/>
                      </a:lnTo>
                      <a:lnTo>
                        <a:pt x="14320" y="11568"/>
                      </a:lnTo>
                      <a:lnTo>
                        <a:pt x="14388" y="11210"/>
                      </a:lnTo>
                      <a:lnTo>
                        <a:pt x="14388" y="10851"/>
                      </a:lnTo>
                      <a:lnTo>
                        <a:pt x="14388" y="10492"/>
                      </a:lnTo>
                      <a:lnTo>
                        <a:pt x="14320" y="10133"/>
                      </a:lnTo>
                      <a:lnTo>
                        <a:pt x="14217" y="9808"/>
                      </a:lnTo>
                      <a:lnTo>
                        <a:pt x="14115" y="9467"/>
                      </a:lnTo>
                      <a:lnTo>
                        <a:pt x="13961" y="9142"/>
                      </a:lnTo>
                      <a:lnTo>
                        <a:pt x="13790" y="8851"/>
                      </a:lnTo>
                      <a:lnTo>
                        <a:pt x="13568" y="8595"/>
                      </a:lnTo>
                      <a:lnTo>
                        <a:pt x="13329" y="8322"/>
                      </a:lnTo>
                      <a:lnTo>
                        <a:pt x="13106" y="8100"/>
                      </a:lnTo>
                      <a:lnTo>
                        <a:pt x="12816" y="7894"/>
                      </a:lnTo>
                      <a:lnTo>
                        <a:pt x="12508" y="7741"/>
                      </a:lnTo>
                      <a:lnTo>
                        <a:pt x="12218" y="7570"/>
                      </a:lnTo>
                      <a:lnTo>
                        <a:pt x="11893" y="7433"/>
                      </a:lnTo>
                      <a:lnTo>
                        <a:pt x="11534" y="7382"/>
                      </a:lnTo>
                      <a:lnTo>
                        <a:pt x="11175" y="7313"/>
                      </a:lnTo>
                      <a:lnTo>
                        <a:pt x="10817" y="7313"/>
                      </a:lnTo>
                      <a:lnTo>
                        <a:pt x="10441" y="7313"/>
                      </a:lnTo>
                      <a:lnTo>
                        <a:pt x="10082" y="7382"/>
                      </a:lnTo>
                      <a:lnTo>
                        <a:pt x="9757" y="7433"/>
                      </a:lnTo>
                      <a:lnTo>
                        <a:pt x="9432" y="7570"/>
                      </a:lnTo>
                      <a:lnTo>
                        <a:pt x="9142" y="7741"/>
                      </a:lnTo>
                      <a:lnTo>
                        <a:pt x="8834" y="7894"/>
                      </a:lnTo>
                      <a:lnTo>
                        <a:pt x="8544" y="8100"/>
                      </a:lnTo>
                      <a:lnTo>
                        <a:pt x="8287" y="8322"/>
                      </a:lnTo>
                      <a:lnTo>
                        <a:pt x="8048" y="8595"/>
                      </a:lnTo>
                      <a:lnTo>
                        <a:pt x="7860" y="8851"/>
                      </a:lnTo>
                      <a:lnTo>
                        <a:pt x="7689" y="9142"/>
                      </a:lnTo>
                      <a:lnTo>
                        <a:pt x="7536" y="9467"/>
                      </a:lnTo>
                      <a:lnTo>
                        <a:pt x="7399" y="9808"/>
                      </a:lnTo>
                      <a:lnTo>
                        <a:pt x="7331" y="10133"/>
                      </a:lnTo>
                      <a:lnTo>
                        <a:pt x="7262" y="10492"/>
                      </a:lnTo>
                      <a:lnTo>
                        <a:pt x="7262" y="10851"/>
                      </a:lnTo>
                      <a:lnTo>
                        <a:pt x="7262" y="11210"/>
                      </a:lnTo>
                      <a:lnTo>
                        <a:pt x="7331" y="11568"/>
                      </a:lnTo>
                      <a:lnTo>
                        <a:pt x="7399" y="11927"/>
                      </a:lnTo>
                      <a:lnTo>
                        <a:pt x="7536" y="12269"/>
                      </a:lnTo>
                      <a:lnTo>
                        <a:pt x="7689" y="12560"/>
                      </a:lnTo>
                      <a:lnTo>
                        <a:pt x="7860" y="12850"/>
                      </a:lnTo>
                      <a:lnTo>
                        <a:pt x="8048" y="13106"/>
                      </a:lnTo>
                      <a:lnTo>
                        <a:pt x="8287" y="13380"/>
                      </a:lnTo>
                      <a:lnTo>
                        <a:pt x="8544" y="13602"/>
                      </a:lnTo>
                      <a:lnTo>
                        <a:pt x="8834" y="13807"/>
                      </a:lnTo>
                      <a:lnTo>
                        <a:pt x="9142" y="13995"/>
                      </a:lnTo>
                      <a:lnTo>
                        <a:pt x="9432" y="14166"/>
                      </a:lnTo>
                      <a:lnTo>
                        <a:pt x="9757" y="14268"/>
                      </a:lnTo>
                      <a:lnTo>
                        <a:pt x="10082" y="14354"/>
                      </a:lnTo>
                      <a:lnTo>
                        <a:pt x="10441" y="14388"/>
                      </a:lnTo>
                      <a:lnTo>
                        <a:pt x="10817" y="14422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9525">
                  <a:round/>
                  <a:headEnd/>
                  <a:tailEnd/>
                </a:ln>
                <a:scene3d>
                  <a:camera prst="legacyPerspectiveFront">
                    <a:rot lat="20099994" lon="1500000" rev="0"/>
                  </a:camera>
                  <a:lightRig rig="legacyFlat4" dir="b"/>
                </a:scene3d>
                <a:sp3d extrusionH="430200" prstMaterial="legacyMatte">
                  <a:bevelT w="13500" h="13500" prst="angle"/>
                  <a:bevelB w="13500" h="13500" prst="angle"/>
                  <a:extrusionClr>
                    <a:srgbClr val="C0C0C0"/>
                  </a:extrusionClr>
                </a:sp3d>
              </p:spPr>
              <p:txBody>
                <a:bodyPr>
                  <a:flatTx/>
                </a:bodyPr>
                <a:lstStyle/>
                <a:p>
                  <a:endParaRPr lang="en-US"/>
                </a:p>
              </p:txBody>
            </p:sp>
            <p:sp>
              <p:nvSpPr>
                <p:cNvPr id="30753" name="AutoShape 9"/>
                <p:cNvSpPr>
                  <a:spLocks noEditPoints="1" noChangeArrowheads="1"/>
                </p:cNvSpPr>
                <p:nvPr/>
              </p:nvSpPr>
              <p:spPr bwMode="auto">
                <a:xfrm>
                  <a:off x="2559" y="2142"/>
                  <a:ext cx="1588" cy="1392"/>
                </a:xfrm>
                <a:custGeom>
                  <a:avLst/>
                  <a:gdLst>
                    <a:gd name="T0" fmla="*/ 4 w 21600"/>
                    <a:gd name="T1" fmla="*/ 0 h 21600"/>
                    <a:gd name="T2" fmla="*/ 9 w 21600"/>
                    <a:gd name="T3" fmla="*/ 3 h 21600"/>
                    <a:gd name="T4" fmla="*/ 4 w 21600"/>
                    <a:gd name="T5" fmla="*/ 6 h 21600"/>
                    <a:gd name="T6" fmla="*/ 0 w 21600"/>
                    <a:gd name="T7" fmla="*/ 3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380 w 21600"/>
                    <a:gd name="T13" fmla="*/ 3957 h 21600"/>
                    <a:gd name="T14" fmla="*/ 17846 w 21600"/>
                    <a:gd name="T15" fmla="*/ 17628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9689" y="1725"/>
                      </a:moveTo>
                      <a:lnTo>
                        <a:pt x="10304" y="85"/>
                      </a:lnTo>
                      <a:lnTo>
                        <a:pt x="11637" y="85"/>
                      </a:lnTo>
                      <a:lnTo>
                        <a:pt x="12303" y="1777"/>
                      </a:lnTo>
                      <a:lnTo>
                        <a:pt x="13072" y="1931"/>
                      </a:lnTo>
                      <a:lnTo>
                        <a:pt x="14303" y="598"/>
                      </a:lnTo>
                      <a:lnTo>
                        <a:pt x="15533" y="1110"/>
                      </a:lnTo>
                      <a:lnTo>
                        <a:pt x="15584" y="2905"/>
                      </a:lnTo>
                      <a:lnTo>
                        <a:pt x="16405" y="3520"/>
                      </a:lnTo>
                      <a:lnTo>
                        <a:pt x="17891" y="2751"/>
                      </a:lnTo>
                      <a:lnTo>
                        <a:pt x="18917" y="3674"/>
                      </a:lnTo>
                      <a:lnTo>
                        <a:pt x="18199" y="5314"/>
                      </a:lnTo>
                      <a:lnTo>
                        <a:pt x="18763" y="6083"/>
                      </a:lnTo>
                      <a:lnTo>
                        <a:pt x="20403" y="6032"/>
                      </a:lnTo>
                      <a:lnTo>
                        <a:pt x="20865" y="7211"/>
                      </a:lnTo>
                      <a:lnTo>
                        <a:pt x="19737" y="8185"/>
                      </a:lnTo>
                      <a:lnTo>
                        <a:pt x="20096" y="9723"/>
                      </a:lnTo>
                      <a:lnTo>
                        <a:pt x="21634" y="10287"/>
                      </a:lnTo>
                      <a:lnTo>
                        <a:pt x="21582" y="11620"/>
                      </a:lnTo>
                      <a:lnTo>
                        <a:pt x="20147" y="12184"/>
                      </a:lnTo>
                      <a:lnTo>
                        <a:pt x="19942" y="13158"/>
                      </a:lnTo>
                      <a:lnTo>
                        <a:pt x="21070" y="14234"/>
                      </a:lnTo>
                      <a:lnTo>
                        <a:pt x="20608" y="15362"/>
                      </a:lnTo>
                      <a:lnTo>
                        <a:pt x="19019" y="15465"/>
                      </a:lnTo>
                      <a:lnTo>
                        <a:pt x="18404" y="16439"/>
                      </a:lnTo>
                      <a:lnTo>
                        <a:pt x="19122" y="17925"/>
                      </a:lnTo>
                      <a:lnTo>
                        <a:pt x="18096" y="18797"/>
                      </a:lnTo>
                      <a:lnTo>
                        <a:pt x="16763" y="18284"/>
                      </a:lnTo>
                      <a:lnTo>
                        <a:pt x="15431" y="19002"/>
                      </a:lnTo>
                      <a:lnTo>
                        <a:pt x="15277" y="20848"/>
                      </a:lnTo>
                      <a:lnTo>
                        <a:pt x="14149" y="21155"/>
                      </a:lnTo>
                      <a:lnTo>
                        <a:pt x="13021" y="19925"/>
                      </a:lnTo>
                      <a:lnTo>
                        <a:pt x="12252" y="20181"/>
                      </a:lnTo>
                      <a:lnTo>
                        <a:pt x="11739" y="21668"/>
                      </a:lnTo>
                      <a:lnTo>
                        <a:pt x="10201" y="21668"/>
                      </a:lnTo>
                      <a:lnTo>
                        <a:pt x="9740" y="20130"/>
                      </a:lnTo>
                      <a:lnTo>
                        <a:pt x="8253" y="19771"/>
                      </a:lnTo>
                      <a:lnTo>
                        <a:pt x="7125" y="21001"/>
                      </a:lnTo>
                      <a:lnTo>
                        <a:pt x="5895" y="20489"/>
                      </a:lnTo>
                      <a:lnTo>
                        <a:pt x="5946" y="18592"/>
                      </a:lnTo>
                      <a:lnTo>
                        <a:pt x="5177" y="18131"/>
                      </a:lnTo>
                      <a:lnTo>
                        <a:pt x="3383" y="18848"/>
                      </a:lnTo>
                      <a:lnTo>
                        <a:pt x="2614" y="17874"/>
                      </a:lnTo>
                      <a:lnTo>
                        <a:pt x="3383" y="16182"/>
                      </a:lnTo>
                      <a:lnTo>
                        <a:pt x="2922" y="15465"/>
                      </a:lnTo>
                      <a:lnTo>
                        <a:pt x="922" y="15516"/>
                      </a:lnTo>
                      <a:lnTo>
                        <a:pt x="512" y="14234"/>
                      </a:lnTo>
                      <a:lnTo>
                        <a:pt x="1948" y="12901"/>
                      </a:lnTo>
                      <a:lnTo>
                        <a:pt x="1896" y="12184"/>
                      </a:lnTo>
                      <a:lnTo>
                        <a:pt x="0" y="11415"/>
                      </a:lnTo>
                      <a:lnTo>
                        <a:pt x="51" y="10031"/>
                      </a:lnTo>
                      <a:lnTo>
                        <a:pt x="1948" y="9313"/>
                      </a:lnTo>
                      <a:lnTo>
                        <a:pt x="2101" y="8595"/>
                      </a:lnTo>
                      <a:lnTo>
                        <a:pt x="615" y="7160"/>
                      </a:lnTo>
                      <a:lnTo>
                        <a:pt x="1127" y="5878"/>
                      </a:lnTo>
                      <a:lnTo>
                        <a:pt x="3178" y="5981"/>
                      </a:lnTo>
                      <a:lnTo>
                        <a:pt x="3588" y="5417"/>
                      </a:lnTo>
                      <a:lnTo>
                        <a:pt x="2819" y="3520"/>
                      </a:lnTo>
                      <a:lnTo>
                        <a:pt x="3742" y="2597"/>
                      </a:lnTo>
                      <a:lnTo>
                        <a:pt x="5536" y="3417"/>
                      </a:lnTo>
                      <a:lnTo>
                        <a:pt x="6049" y="3058"/>
                      </a:lnTo>
                      <a:lnTo>
                        <a:pt x="6100" y="1264"/>
                      </a:lnTo>
                      <a:lnTo>
                        <a:pt x="7228" y="700"/>
                      </a:lnTo>
                      <a:lnTo>
                        <a:pt x="8510" y="2033"/>
                      </a:lnTo>
                      <a:lnTo>
                        <a:pt x="9689" y="1725"/>
                      </a:lnTo>
                      <a:close/>
                      <a:moveTo>
                        <a:pt x="10817" y="14422"/>
                      </a:moveTo>
                      <a:lnTo>
                        <a:pt x="11175" y="14388"/>
                      </a:lnTo>
                      <a:lnTo>
                        <a:pt x="11534" y="14354"/>
                      </a:lnTo>
                      <a:lnTo>
                        <a:pt x="11893" y="14268"/>
                      </a:lnTo>
                      <a:lnTo>
                        <a:pt x="12218" y="14166"/>
                      </a:lnTo>
                      <a:lnTo>
                        <a:pt x="12508" y="13995"/>
                      </a:lnTo>
                      <a:lnTo>
                        <a:pt x="12816" y="13807"/>
                      </a:lnTo>
                      <a:lnTo>
                        <a:pt x="13106" y="13602"/>
                      </a:lnTo>
                      <a:lnTo>
                        <a:pt x="13329" y="13380"/>
                      </a:lnTo>
                      <a:lnTo>
                        <a:pt x="13568" y="13106"/>
                      </a:lnTo>
                      <a:lnTo>
                        <a:pt x="13790" y="12850"/>
                      </a:lnTo>
                      <a:lnTo>
                        <a:pt x="13961" y="12560"/>
                      </a:lnTo>
                      <a:lnTo>
                        <a:pt x="14115" y="12269"/>
                      </a:lnTo>
                      <a:lnTo>
                        <a:pt x="14217" y="11927"/>
                      </a:lnTo>
                      <a:lnTo>
                        <a:pt x="14320" y="11568"/>
                      </a:lnTo>
                      <a:lnTo>
                        <a:pt x="14388" y="11210"/>
                      </a:lnTo>
                      <a:lnTo>
                        <a:pt x="14388" y="10851"/>
                      </a:lnTo>
                      <a:lnTo>
                        <a:pt x="14388" y="10492"/>
                      </a:lnTo>
                      <a:lnTo>
                        <a:pt x="14320" y="10133"/>
                      </a:lnTo>
                      <a:lnTo>
                        <a:pt x="14217" y="9808"/>
                      </a:lnTo>
                      <a:lnTo>
                        <a:pt x="14115" y="9467"/>
                      </a:lnTo>
                      <a:lnTo>
                        <a:pt x="13961" y="9142"/>
                      </a:lnTo>
                      <a:lnTo>
                        <a:pt x="13790" y="8851"/>
                      </a:lnTo>
                      <a:lnTo>
                        <a:pt x="13568" y="8595"/>
                      </a:lnTo>
                      <a:lnTo>
                        <a:pt x="13329" y="8322"/>
                      </a:lnTo>
                      <a:lnTo>
                        <a:pt x="13106" y="8100"/>
                      </a:lnTo>
                      <a:lnTo>
                        <a:pt x="12816" y="7894"/>
                      </a:lnTo>
                      <a:lnTo>
                        <a:pt x="12508" y="7741"/>
                      </a:lnTo>
                      <a:lnTo>
                        <a:pt x="12218" y="7570"/>
                      </a:lnTo>
                      <a:lnTo>
                        <a:pt x="11893" y="7433"/>
                      </a:lnTo>
                      <a:lnTo>
                        <a:pt x="11534" y="7382"/>
                      </a:lnTo>
                      <a:lnTo>
                        <a:pt x="11175" y="7313"/>
                      </a:lnTo>
                      <a:lnTo>
                        <a:pt x="10817" y="7313"/>
                      </a:lnTo>
                      <a:lnTo>
                        <a:pt x="10441" y="7313"/>
                      </a:lnTo>
                      <a:lnTo>
                        <a:pt x="10082" y="7382"/>
                      </a:lnTo>
                      <a:lnTo>
                        <a:pt x="9757" y="7433"/>
                      </a:lnTo>
                      <a:lnTo>
                        <a:pt x="9432" y="7570"/>
                      </a:lnTo>
                      <a:lnTo>
                        <a:pt x="9142" y="7741"/>
                      </a:lnTo>
                      <a:lnTo>
                        <a:pt x="8834" y="7894"/>
                      </a:lnTo>
                      <a:lnTo>
                        <a:pt x="8544" y="8100"/>
                      </a:lnTo>
                      <a:lnTo>
                        <a:pt x="8287" y="8322"/>
                      </a:lnTo>
                      <a:lnTo>
                        <a:pt x="8048" y="8595"/>
                      </a:lnTo>
                      <a:lnTo>
                        <a:pt x="7860" y="8851"/>
                      </a:lnTo>
                      <a:lnTo>
                        <a:pt x="7689" y="9142"/>
                      </a:lnTo>
                      <a:lnTo>
                        <a:pt x="7536" y="9467"/>
                      </a:lnTo>
                      <a:lnTo>
                        <a:pt x="7399" y="9808"/>
                      </a:lnTo>
                      <a:lnTo>
                        <a:pt x="7331" y="10133"/>
                      </a:lnTo>
                      <a:lnTo>
                        <a:pt x="7262" y="10492"/>
                      </a:lnTo>
                      <a:lnTo>
                        <a:pt x="7262" y="10851"/>
                      </a:lnTo>
                      <a:lnTo>
                        <a:pt x="7262" y="11210"/>
                      </a:lnTo>
                      <a:lnTo>
                        <a:pt x="7331" y="11568"/>
                      </a:lnTo>
                      <a:lnTo>
                        <a:pt x="7399" y="11927"/>
                      </a:lnTo>
                      <a:lnTo>
                        <a:pt x="7536" y="12269"/>
                      </a:lnTo>
                      <a:lnTo>
                        <a:pt x="7689" y="12560"/>
                      </a:lnTo>
                      <a:lnTo>
                        <a:pt x="7860" y="12850"/>
                      </a:lnTo>
                      <a:lnTo>
                        <a:pt x="8048" y="13106"/>
                      </a:lnTo>
                      <a:lnTo>
                        <a:pt x="8287" y="13380"/>
                      </a:lnTo>
                      <a:lnTo>
                        <a:pt x="8544" y="13602"/>
                      </a:lnTo>
                      <a:lnTo>
                        <a:pt x="8834" y="13807"/>
                      </a:lnTo>
                      <a:lnTo>
                        <a:pt x="9142" y="13995"/>
                      </a:lnTo>
                      <a:lnTo>
                        <a:pt x="9432" y="14166"/>
                      </a:lnTo>
                      <a:lnTo>
                        <a:pt x="9757" y="14268"/>
                      </a:lnTo>
                      <a:lnTo>
                        <a:pt x="10082" y="14354"/>
                      </a:lnTo>
                      <a:lnTo>
                        <a:pt x="10441" y="14388"/>
                      </a:lnTo>
                      <a:lnTo>
                        <a:pt x="10817" y="14422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9525">
                  <a:round/>
                  <a:headEnd/>
                  <a:tailEnd/>
                </a:ln>
                <a:scene3d>
                  <a:camera prst="legacyPerspectiveFront">
                    <a:rot lat="20099994" lon="1500000" rev="0"/>
                  </a:camera>
                  <a:lightRig rig="legacyFlat4" dir="b"/>
                </a:scene3d>
                <a:sp3d extrusionH="430200" prstMaterial="legacyMatte">
                  <a:bevelT w="13500" h="13500" prst="angle"/>
                  <a:bevelB w="13500" h="13500" prst="angle"/>
                  <a:extrusionClr>
                    <a:srgbClr val="C0C0C0"/>
                  </a:extrusionClr>
                </a:sp3d>
              </p:spPr>
              <p:txBody>
                <a:bodyPr>
                  <a:flatTx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30750" name="AutoShape 10"/>
              <p:cNvSpPr>
                <a:spLocks noChangeArrowheads="1"/>
              </p:cNvSpPr>
              <p:nvPr/>
            </p:nvSpPr>
            <p:spPr bwMode="auto">
              <a:xfrm>
                <a:off x="816" y="3024"/>
                <a:ext cx="1248" cy="912"/>
              </a:xfrm>
              <a:prstGeom prst="cube">
                <a:avLst>
                  <a:gd name="adj" fmla="val 25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0726" name="Group 11"/>
            <p:cNvGrpSpPr>
              <a:grpSpLocks/>
            </p:cNvGrpSpPr>
            <p:nvPr/>
          </p:nvGrpSpPr>
          <p:grpSpPr bwMode="auto">
            <a:xfrm>
              <a:off x="3648" y="2880"/>
              <a:ext cx="1104" cy="1104"/>
              <a:chOff x="3792" y="2784"/>
              <a:chExt cx="1344" cy="1392"/>
            </a:xfrm>
          </p:grpSpPr>
          <p:sp>
            <p:nvSpPr>
              <p:cNvPr id="30737" name="Gear"/>
              <p:cNvSpPr>
                <a:spLocks noEditPoints="1" noChangeArrowheads="1"/>
              </p:cNvSpPr>
              <p:nvPr/>
            </p:nvSpPr>
            <p:spPr bwMode="auto">
              <a:xfrm>
                <a:off x="4447" y="3072"/>
                <a:ext cx="449" cy="39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378 w 21600"/>
                  <a:gd name="T13" fmla="*/ 3982 h 21600"/>
                  <a:gd name="T14" fmla="*/ 17848 w 21600"/>
                  <a:gd name="T15" fmla="*/ 17618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9689" y="1725"/>
                    </a:moveTo>
                    <a:lnTo>
                      <a:pt x="10304" y="85"/>
                    </a:lnTo>
                    <a:lnTo>
                      <a:pt x="11637" y="85"/>
                    </a:lnTo>
                    <a:lnTo>
                      <a:pt x="12303" y="1777"/>
                    </a:lnTo>
                    <a:lnTo>
                      <a:pt x="13072" y="1931"/>
                    </a:lnTo>
                    <a:lnTo>
                      <a:pt x="14303" y="598"/>
                    </a:lnTo>
                    <a:lnTo>
                      <a:pt x="15533" y="1110"/>
                    </a:lnTo>
                    <a:lnTo>
                      <a:pt x="15584" y="2905"/>
                    </a:lnTo>
                    <a:lnTo>
                      <a:pt x="16405" y="3520"/>
                    </a:lnTo>
                    <a:lnTo>
                      <a:pt x="17891" y="2751"/>
                    </a:lnTo>
                    <a:lnTo>
                      <a:pt x="18917" y="3674"/>
                    </a:lnTo>
                    <a:lnTo>
                      <a:pt x="18199" y="5314"/>
                    </a:lnTo>
                    <a:lnTo>
                      <a:pt x="18763" y="6083"/>
                    </a:lnTo>
                    <a:lnTo>
                      <a:pt x="20403" y="6032"/>
                    </a:lnTo>
                    <a:lnTo>
                      <a:pt x="20865" y="7211"/>
                    </a:lnTo>
                    <a:lnTo>
                      <a:pt x="19737" y="8185"/>
                    </a:lnTo>
                    <a:lnTo>
                      <a:pt x="20096" y="9723"/>
                    </a:lnTo>
                    <a:lnTo>
                      <a:pt x="21634" y="10287"/>
                    </a:lnTo>
                    <a:lnTo>
                      <a:pt x="21582" y="11620"/>
                    </a:lnTo>
                    <a:lnTo>
                      <a:pt x="20147" y="12184"/>
                    </a:lnTo>
                    <a:lnTo>
                      <a:pt x="19942" y="13158"/>
                    </a:lnTo>
                    <a:lnTo>
                      <a:pt x="21070" y="14234"/>
                    </a:lnTo>
                    <a:lnTo>
                      <a:pt x="20608" y="15362"/>
                    </a:lnTo>
                    <a:lnTo>
                      <a:pt x="19019" y="15465"/>
                    </a:lnTo>
                    <a:lnTo>
                      <a:pt x="18404" y="16439"/>
                    </a:lnTo>
                    <a:lnTo>
                      <a:pt x="19122" y="17925"/>
                    </a:lnTo>
                    <a:lnTo>
                      <a:pt x="18096" y="18797"/>
                    </a:lnTo>
                    <a:lnTo>
                      <a:pt x="16763" y="18284"/>
                    </a:lnTo>
                    <a:lnTo>
                      <a:pt x="15431" y="19002"/>
                    </a:lnTo>
                    <a:lnTo>
                      <a:pt x="15277" y="20848"/>
                    </a:lnTo>
                    <a:lnTo>
                      <a:pt x="14149" y="21155"/>
                    </a:lnTo>
                    <a:lnTo>
                      <a:pt x="13021" y="19925"/>
                    </a:lnTo>
                    <a:lnTo>
                      <a:pt x="12252" y="20181"/>
                    </a:lnTo>
                    <a:lnTo>
                      <a:pt x="11739" y="21668"/>
                    </a:lnTo>
                    <a:lnTo>
                      <a:pt x="10201" y="21668"/>
                    </a:lnTo>
                    <a:lnTo>
                      <a:pt x="9740" y="20130"/>
                    </a:lnTo>
                    <a:lnTo>
                      <a:pt x="8253" y="19771"/>
                    </a:lnTo>
                    <a:lnTo>
                      <a:pt x="7125" y="21001"/>
                    </a:lnTo>
                    <a:lnTo>
                      <a:pt x="5895" y="20489"/>
                    </a:lnTo>
                    <a:lnTo>
                      <a:pt x="5946" y="18592"/>
                    </a:lnTo>
                    <a:lnTo>
                      <a:pt x="5177" y="18131"/>
                    </a:lnTo>
                    <a:lnTo>
                      <a:pt x="3383" y="18848"/>
                    </a:lnTo>
                    <a:lnTo>
                      <a:pt x="2614" y="17874"/>
                    </a:lnTo>
                    <a:lnTo>
                      <a:pt x="3383" y="16182"/>
                    </a:lnTo>
                    <a:lnTo>
                      <a:pt x="2922" y="15465"/>
                    </a:lnTo>
                    <a:lnTo>
                      <a:pt x="922" y="15516"/>
                    </a:lnTo>
                    <a:lnTo>
                      <a:pt x="512" y="14234"/>
                    </a:lnTo>
                    <a:lnTo>
                      <a:pt x="1948" y="12901"/>
                    </a:lnTo>
                    <a:lnTo>
                      <a:pt x="1896" y="12184"/>
                    </a:lnTo>
                    <a:lnTo>
                      <a:pt x="0" y="11415"/>
                    </a:lnTo>
                    <a:lnTo>
                      <a:pt x="51" y="10031"/>
                    </a:lnTo>
                    <a:lnTo>
                      <a:pt x="1948" y="9313"/>
                    </a:lnTo>
                    <a:lnTo>
                      <a:pt x="2101" y="8595"/>
                    </a:lnTo>
                    <a:lnTo>
                      <a:pt x="615" y="7160"/>
                    </a:lnTo>
                    <a:lnTo>
                      <a:pt x="1127" y="5878"/>
                    </a:lnTo>
                    <a:lnTo>
                      <a:pt x="3178" y="5981"/>
                    </a:lnTo>
                    <a:lnTo>
                      <a:pt x="3588" y="5417"/>
                    </a:lnTo>
                    <a:lnTo>
                      <a:pt x="2819" y="3520"/>
                    </a:lnTo>
                    <a:lnTo>
                      <a:pt x="3742" y="2597"/>
                    </a:lnTo>
                    <a:lnTo>
                      <a:pt x="5536" y="3417"/>
                    </a:lnTo>
                    <a:lnTo>
                      <a:pt x="6049" y="3058"/>
                    </a:lnTo>
                    <a:lnTo>
                      <a:pt x="6100" y="1264"/>
                    </a:lnTo>
                    <a:lnTo>
                      <a:pt x="7228" y="700"/>
                    </a:lnTo>
                    <a:lnTo>
                      <a:pt x="8510" y="2033"/>
                    </a:lnTo>
                    <a:lnTo>
                      <a:pt x="9689" y="1725"/>
                    </a:lnTo>
                    <a:close/>
                    <a:moveTo>
                      <a:pt x="10817" y="14422"/>
                    </a:moveTo>
                    <a:lnTo>
                      <a:pt x="11175" y="14388"/>
                    </a:lnTo>
                    <a:lnTo>
                      <a:pt x="11534" y="14354"/>
                    </a:lnTo>
                    <a:lnTo>
                      <a:pt x="11893" y="14268"/>
                    </a:lnTo>
                    <a:lnTo>
                      <a:pt x="12218" y="14166"/>
                    </a:lnTo>
                    <a:lnTo>
                      <a:pt x="12508" y="13995"/>
                    </a:lnTo>
                    <a:lnTo>
                      <a:pt x="12816" y="13807"/>
                    </a:lnTo>
                    <a:lnTo>
                      <a:pt x="13106" y="13602"/>
                    </a:lnTo>
                    <a:lnTo>
                      <a:pt x="13329" y="13380"/>
                    </a:lnTo>
                    <a:lnTo>
                      <a:pt x="13568" y="13106"/>
                    </a:lnTo>
                    <a:lnTo>
                      <a:pt x="13790" y="12850"/>
                    </a:lnTo>
                    <a:lnTo>
                      <a:pt x="13961" y="12560"/>
                    </a:lnTo>
                    <a:lnTo>
                      <a:pt x="14115" y="12269"/>
                    </a:lnTo>
                    <a:lnTo>
                      <a:pt x="14217" y="11927"/>
                    </a:lnTo>
                    <a:lnTo>
                      <a:pt x="14320" y="11568"/>
                    </a:lnTo>
                    <a:lnTo>
                      <a:pt x="14388" y="11210"/>
                    </a:lnTo>
                    <a:lnTo>
                      <a:pt x="14388" y="10851"/>
                    </a:lnTo>
                    <a:lnTo>
                      <a:pt x="14388" y="10492"/>
                    </a:lnTo>
                    <a:lnTo>
                      <a:pt x="14320" y="10133"/>
                    </a:lnTo>
                    <a:lnTo>
                      <a:pt x="14217" y="9808"/>
                    </a:lnTo>
                    <a:lnTo>
                      <a:pt x="14115" y="9467"/>
                    </a:lnTo>
                    <a:lnTo>
                      <a:pt x="13961" y="9142"/>
                    </a:lnTo>
                    <a:lnTo>
                      <a:pt x="13790" y="8851"/>
                    </a:lnTo>
                    <a:lnTo>
                      <a:pt x="13568" y="8595"/>
                    </a:lnTo>
                    <a:lnTo>
                      <a:pt x="13329" y="8322"/>
                    </a:lnTo>
                    <a:lnTo>
                      <a:pt x="13106" y="8100"/>
                    </a:lnTo>
                    <a:lnTo>
                      <a:pt x="12816" y="7894"/>
                    </a:lnTo>
                    <a:lnTo>
                      <a:pt x="12508" y="7741"/>
                    </a:lnTo>
                    <a:lnTo>
                      <a:pt x="12218" y="7570"/>
                    </a:lnTo>
                    <a:lnTo>
                      <a:pt x="11893" y="7433"/>
                    </a:lnTo>
                    <a:lnTo>
                      <a:pt x="11534" y="7382"/>
                    </a:lnTo>
                    <a:lnTo>
                      <a:pt x="11175" y="7313"/>
                    </a:lnTo>
                    <a:lnTo>
                      <a:pt x="10817" y="7313"/>
                    </a:lnTo>
                    <a:lnTo>
                      <a:pt x="10441" y="7313"/>
                    </a:lnTo>
                    <a:lnTo>
                      <a:pt x="10082" y="7382"/>
                    </a:lnTo>
                    <a:lnTo>
                      <a:pt x="9757" y="7433"/>
                    </a:lnTo>
                    <a:lnTo>
                      <a:pt x="9432" y="7570"/>
                    </a:lnTo>
                    <a:lnTo>
                      <a:pt x="9142" y="7741"/>
                    </a:lnTo>
                    <a:lnTo>
                      <a:pt x="8834" y="7894"/>
                    </a:lnTo>
                    <a:lnTo>
                      <a:pt x="8544" y="8100"/>
                    </a:lnTo>
                    <a:lnTo>
                      <a:pt x="8287" y="8322"/>
                    </a:lnTo>
                    <a:lnTo>
                      <a:pt x="8048" y="8595"/>
                    </a:lnTo>
                    <a:lnTo>
                      <a:pt x="7860" y="8851"/>
                    </a:lnTo>
                    <a:lnTo>
                      <a:pt x="7689" y="9142"/>
                    </a:lnTo>
                    <a:lnTo>
                      <a:pt x="7536" y="9467"/>
                    </a:lnTo>
                    <a:lnTo>
                      <a:pt x="7399" y="9808"/>
                    </a:lnTo>
                    <a:lnTo>
                      <a:pt x="7331" y="10133"/>
                    </a:lnTo>
                    <a:lnTo>
                      <a:pt x="7262" y="10492"/>
                    </a:lnTo>
                    <a:lnTo>
                      <a:pt x="7262" y="10851"/>
                    </a:lnTo>
                    <a:lnTo>
                      <a:pt x="7262" y="11210"/>
                    </a:lnTo>
                    <a:lnTo>
                      <a:pt x="7331" y="11568"/>
                    </a:lnTo>
                    <a:lnTo>
                      <a:pt x="7399" y="11927"/>
                    </a:lnTo>
                    <a:lnTo>
                      <a:pt x="7536" y="12269"/>
                    </a:lnTo>
                    <a:lnTo>
                      <a:pt x="7689" y="12560"/>
                    </a:lnTo>
                    <a:lnTo>
                      <a:pt x="7860" y="12850"/>
                    </a:lnTo>
                    <a:lnTo>
                      <a:pt x="8048" y="13106"/>
                    </a:lnTo>
                    <a:lnTo>
                      <a:pt x="8287" y="13380"/>
                    </a:lnTo>
                    <a:lnTo>
                      <a:pt x="8544" y="13602"/>
                    </a:lnTo>
                    <a:lnTo>
                      <a:pt x="8834" y="13807"/>
                    </a:lnTo>
                    <a:lnTo>
                      <a:pt x="9142" y="13995"/>
                    </a:lnTo>
                    <a:lnTo>
                      <a:pt x="9432" y="14166"/>
                    </a:lnTo>
                    <a:lnTo>
                      <a:pt x="9757" y="14268"/>
                    </a:lnTo>
                    <a:lnTo>
                      <a:pt x="10082" y="14354"/>
                    </a:lnTo>
                    <a:lnTo>
                      <a:pt x="10441" y="14388"/>
                    </a:lnTo>
                    <a:lnTo>
                      <a:pt x="10817" y="14422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round/>
                <a:headEnd/>
                <a:tailEnd/>
              </a:ln>
              <a:scene3d>
                <a:camera prst="legacyPerspectiveFront">
                  <a:rot lat="20099994" lon="1500000" rev="0"/>
                </a:camera>
                <a:lightRig rig="legacyFlat4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C0C0C0"/>
                </a:extrusionClr>
              </a:sp3d>
            </p:spPr>
            <p:txBody>
              <a:bodyPr>
                <a:flatTx/>
              </a:bodyPr>
              <a:lstStyle/>
              <a:p>
                <a:endParaRPr lang="en-US"/>
              </a:p>
            </p:txBody>
          </p:sp>
          <p:sp>
            <p:nvSpPr>
              <p:cNvPr id="30738" name="AutoShape 13"/>
              <p:cNvSpPr>
                <a:spLocks noEditPoints="1" noChangeArrowheads="1"/>
              </p:cNvSpPr>
              <p:nvPr/>
            </p:nvSpPr>
            <p:spPr bwMode="auto">
              <a:xfrm>
                <a:off x="3888" y="3235"/>
                <a:ext cx="537" cy="47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384 w 21600"/>
                  <a:gd name="T13" fmla="*/ 3965 h 21600"/>
                  <a:gd name="T14" fmla="*/ 17859 w 21600"/>
                  <a:gd name="T15" fmla="*/ 17635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9689" y="1725"/>
                    </a:moveTo>
                    <a:lnTo>
                      <a:pt x="10304" y="85"/>
                    </a:lnTo>
                    <a:lnTo>
                      <a:pt x="11637" y="85"/>
                    </a:lnTo>
                    <a:lnTo>
                      <a:pt x="12303" y="1777"/>
                    </a:lnTo>
                    <a:lnTo>
                      <a:pt x="13072" y="1931"/>
                    </a:lnTo>
                    <a:lnTo>
                      <a:pt x="14303" y="598"/>
                    </a:lnTo>
                    <a:lnTo>
                      <a:pt x="15533" y="1110"/>
                    </a:lnTo>
                    <a:lnTo>
                      <a:pt x="15584" y="2905"/>
                    </a:lnTo>
                    <a:lnTo>
                      <a:pt x="16405" y="3520"/>
                    </a:lnTo>
                    <a:lnTo>
                      <a:pt x="17891" y="2751"/>
                    </a:lnTo>
                    <a:lnTo>
                      <a:pt x="18917" y="3674"/>
                    </a:lnTo>
                    <a:lnTo>
                      <a:pt x="18199" y="5314"/>
                    </a:lnTo>
                    <a:lnTo>
                      <a:pt x="18763" y="6083"/>
                    </a:lnTo>
                    <a:lnTo>
                      <a:pt x="20403" y="6032"/>
                    </a:lnTo>
                    <a:lnTo>
                      <a:pt x="20865" y="7211"/>
                    </a:lnTo>
                    <a:lnTo>
                      <a:pt x="19737" y="8185"/>
                    </a:lnTo>
                    <a:lnTo>
                      <a:pt x="20096" y="9723"/>
                    </a:lnTo>
                    <a:lnTo>
                      <a:pt x="21634" y="10287"/>
                    </a:lnTo>
                    <a:lnTo>
                      <a:pt x="21582" y="11620"/>
                    </a:lnTo>
                    <a:lnTo>
                      <a:pt x="20147" y="12184"/>
                    </a:lnTo>
                    <a:lnTo>
                      <a:pt x="19942" y="13158"/>
                    </a:lnTo>
                    <a:lnTo>
                      <a:pt x="21070" y="14234"/>
                    </a:lnTo>
                    <a:lnTo>
                      <a:pt x="20608" y="15362"/>
                    </a:lnTo>
                    <a:lnTo>
                      <a:pt x="19019" y="15465"/>
                    </a:lnTo>
                    <a:lnTo>
                      <a:pt x="18404" y="16439"/>
                    </a:lnTo>
                    <a:lnTo>
                      <a:pt x="19122" y="17925"/>
                    </a:lnTo>
                    <a:lnTo>
                      <a:pt x="18096" y="18797"/>
                    </a:lnTo>
                    <a:lnTo>
                      <a:pt x="16763" y="18284"/>
                    </a:lnTo>
                    <a:lnTo>
                      <a:pt x="15431" y="19002"/>
                    </a:lnTo>
                    <a:lnTo>
                      <a:pt x="15277" y="20848"/>
                    </a:lnTo>
                    <a:lnTo>
                      <a:pt x="14149" y="21155"/>
                    </a:lnTo>
                    <a:lnTo>
                      <a:pt x="13021" y="19925"/>
                    </a:lnTo>
                    <a:lnTo>
                      <a:pt x="12252" y="20181"/>
                    </a:lnTo>
                    <a:lnTo>
                      <a:pt x="11739" y="21668"/>
                    </a:lnTo>
                    <a:lnTo>
                      <a:pt x="10201" y="21668"/>
                    </a:lnTo>
                    <a:lnTo>
                      <a:pt x="9740" y="20130"/>
                    </a:lnTo>
                    <a:lnTo>
                      <a:pt x="8253" y="19771"/>
                    </a:lnTo>
                    <a:lnTo>
                      <a:pt x="7125" y="21001"/>
                    </a:lnTo>
                    <a:lnTo>
                      <a:pt x="5895" y="20489"/>
                    </a:lnTo>
                    <a:lnTo>
                      <a:pt x="5946" y="18592"/>
                    </a:lnTo>
                    <a:lnTo>
                      <a:pt x="5177" y="18131"/>
                    </a:lnTo>
                    <a:lnTo>
                      <a:pt x="3383" y="18848"/>
                    </a:lnTo>
                    <a:lnTo>
                      <a:pt x="2614" y="17874"/>
                    </a:lnTo>
                    <a:lnTo>
                      <a:pt x="3383" y="16182"/>
                    </a:lnTo>
                    <a:lnTo>
                      <a:pt x="2922" y="15465"/>
                    </a:lnTo>
                    <a:lnTo>
                      <a:pt x="922" y="15516"/>
                    </a:lnTo>
                    <a:lnTo>
                      <a:pt x="512" y="14234"/>
                    </a:lnTo>
                    <a:lnTo>
                      <a:pt x="1948" y="12901"/>
                    </a:lnTo>
                    <a:lnTo>
                      <a:pt x="1896" y="12184"/>
                    </a:lnTo>
                    <a:lnTo>
                      <a:pt x="0" y="11415"/>
                    </a:lnTo>
                    <a:lnTo>
                      <a:pt x="51" y="10031"/>
                    </a:lnTo>
                    <a:lnTo>
                      <a:pt x="1948" y="9313"/>
                    </a:lnTo>
                    <a:lnTo>
                      <a:pt x="2101" y="8595"/>
                    </a:lnTo>
                    <a:lnTo>
                      <a:pt x="615" y="7160"/>
                    </a:lnTo>
                    <a:lnTo>
                      <a:pt x="1127" y="5878"/>
                    </a:lnTo>
                    <a:lnTo>
                      <a:pt x="3178" y="5981"/>
                    </a:lnTo>
                    <a:lnTo>
                      <a:pt x="3588" y="5417"/>
                    </a:lnTo>
                    <a:lnTo>
                      <a:pt x="2819" y="3520"/>
                    </a:lnTo>
                    <a:lnTo>
                      <a:pt x="3742" y="2597"/>
                    </a:lnTo>
                    <a:lnTo>
                      <a:pt x="5536" y="3417"/>
                    </a:lnTo>
                    <a:lnTo>
                      <a:pt x="6049" y="3058"/>
                    </a:lnTo>
                    <a:lnTo>
                      <a:pt x="6100" y="1264"/>
                    </a:lnTo>
                    <a:lnTo>
                      <a:pt x="7228" y="700"/>
                    </a:lnTo>
                    <a:lnTo>
                      <a:pt x="8510" y="2033"/>
                    </a:lnTo>
                    <a:lnTo>
                      <a:pt x="9689" y="1725"/>
                    </a:lnTo>
                    <a:close/>
                    <a:moveTo>
                      <a:pt x="10817" y="14422"/>
                    </a:moveTo>
                    <a:lnTo>
                      <a:pt x="11175" y="14388"/>
                    </a:lnTo>
                    <a:lnTo>
                      <a:pt x="11534" y="14354"/>
                    </a:lnTo>
                    <a:lnTo>
                      <a:pt x="11893" y="14268"/>
                    </a:lnTo>
                    <a:lnTo>
                      <a:pt x="12218" y="14166"/>
                    </a:lnTo>
                    <a:lnTo>
                      <a:pt x="12508" y="13995"/>
                    </a:lnTo>
                    <a:lnTo>
                      <a:pt x="12816" y="13807"/>
                    </a:lnTo>
                    <a:lnTo>
                      <a:pt x="13106" y="13602"/>
                    </a:lnTo>
                    <a:lnTo>
                      <a:pt x="13329" y="13380"/>
                    </a:lnTo>
                    <a:lnTo>
                      <a:pt x="13568" y="13106"/>
                    </a:lnTo>
                    <a:lnTo>
                      <a:pt x="13790" y="12850"/>
                    </a:lnTo>
                    <a:lnTo>
                      <a:pt x="13961" y="12560"/>
                    </a:lnTo>
                    <a:lnTo>
                      <a:pt x="14115" y="12269"/>
                    </a:lnTo>
                    <a:lnTo>
                      <a:pt x="14217" y="11927"/>
                    </a:lnTo>
                    <a:lnTo>
                      <a:pt x="14320" y="11568"/>
                    </a:lnTo>
                    <a:lnTo>
                      <a:pt x="14388" y="11210"/>
                    </a:lnTo>
                    <a:lnTo>
                      <a:pt x="14388" y="10851"/>
                    </a:lnTo>
                    <a:lnTo>
                      <a:pt x="14388" y="10492"/>
                    </a:lnTo>
                    <a:lnTo>
                      <a:pt x="14320" y="10133"/>
                    </a:lnTo>
                    <a:lnTo>
                      <a:pt x="14217" y="9808"/>
                    </a:lnTo>
                    <a:lnTo>
                      <a:pt x="14115" y="9467"/>
                    </a:lnTo>
                    <a:lnTo>
                      <a:pt x="13961" y="9142"/>
                    </a:lnTo>
                    <a:lnTo>
                      <a:pt x="13790" y="8851"/>
                    </a:lnTo>
                    <a:lnTo>
                      <a:pt x="13568" y="8595"/>
                    </a:lnTo>
                    <a:lnTo>
                      <a:pt x="13329" y="8322"/>
                    </a:lnTo>
                    <a:lnTo>
                      <a:pt x="13106" y="8100"/>
                    </a:lnTo>
                    <a:lnTo>
                      <a:pt x="12816" y="7894"/>
                    </a:lnTo>
                    <a:lnTo>
                      <a:pt x="12508" y="7741"/>
                    </a:lnTo>
                    <a:lnTo>
                      <a:pt x="12218" y="7570"/>
                    </a:lnTo>
                    <a:lnTo>
                      <a:pt x="11893" y="7433"/>
                    </a:lnTo>
                    <a:lnTo>
                      <a:pt x="11534" y="7382"/>
                    </a:lnTo>
                    <a:lnTo>
                      <a:pt x="11175" y="7313"/>
                    </a:lnTo>
                    <a:lnTo>
                      <a:pt x="10817" y="7313"/>
                    </a:lnTo>
                    <a:lnTo>
                      <a:pt x="10441" y="7313"/>
                    </a:lnTo>
                    <a:lnTo>
                      <a:pt x="10082" y="7382"/>
                    </a:lnTo>
                    <a:lnTo>
                      <a:pt x="9757" y="7433"/>
                    </a:lnTo>
                    <a:lnTo>
                      <a:pt x="9432" y="7570"/>
                    </a:lnTo>
                    <a:lnTo>
                      <a:pt x="9142" y="7741"/>
                    </a:lnTo>
                    <a:lnTo>
                      <a:pt x="8834" y="7894"/>
                    </a:lnTo>
                    <a:lnTo>
                      <a:pt x="8544" y="8100"/>
                    </a:lnTo>
                    <a:lnTo>
                      <a:pt x="8287" y="8322"/>
                    </a:lnTo>
                    <a:lnTo>
                      <a:pt x="8048" y="8595"/>
                    </a:lnTo>
                    <a:lnTo>
                      <a:pt x="7860" y="8851"/>
                    </a:lnTo>
                    <a:lnTo>
                      <a:pt x="7689" y="9142"/>
                    </a:lnTo>
                    <a:lnTo>
                      <a:pt x="7536" y="9467"/>
                    </a:lnTo>
                    <a:lnTo>
                      <a:pt x="7399" y="9808"/>
                    </a:lnTo>
                    <a:lnTo>
                      <a:pt x="7331" y="10133"/>
                    </a:lnTo>
                    <a:lnTo>
                      <a:pt x="7262" y="10492"/>
                    </a:lnTo>
                    <a:lnTo>
                      <a:pt x="7262" y="10851"/>
                    </a:lnTo>
                    <a:lnTo>
                      <a:pt x="7262" y="11210"/>
                    </a:lnTo>
                    <a:lnTo>
                      <a:pt x="7331" y="11568"/>
                    </a:lnTo>
                    <a:lnTo>
                      <a:pt x="7399" y="11927"/>
                    </a:lnTo>
                    <a:lnTo>
                      <a:pt x="7536" y="12269"/>
                    </a:lnTo>
                    <a:lnTo>
                      <a:pt x="7689" y="12560"/>
                    </a:lnTo>
                    <a:lnTo>
                      <a:pt x="7860" y="12850"/>
                    </a:lnTo>
                    <a:lnTo>
                      <a:pt x="8048" y="13106"/>
                    </a:lnTo>
                    <a:lnTo>
                      <a:pt x="8287" y="13380"/>
                    </a:lnTo>
                    <a:lnTo>
                      <a:pt x="8544" y="13602"/>
                    </a:lnTo>
                    <a:lnTo>
                      <a:pt x="8834" y="13807"/>
                    </a:lnTo>
                    <a:lnTo>
                      <a:pt x="9142" y="13995"/>
                    </a:lnTo>
                    <a:lnTo>
                      <a:pt x="9432" y="14166"/>
                    </a:lnTo>
                    <a:lnTo>
                      <a:pt x="9757" y="14268"/>
                    </a:lnTo>
                    <a:lnTo>
                      <a:pt x="10082" y="14354"/>
                    </a:lnTo>
                    <a:lnTo>
                      <a:pt x="10441" y="14388"/>
                    </a:lnTo>
                    <a:lnTo>
                      <a:pt x="10817" y="14422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round/>
                <a:headEnd/>
                <a:tailEnd/>
              </a:ln>
              <a:scene3d>
                <a:camera prst="legacyPerspectiveFront">
                  <a:rot lat="20099994" lon="1500000" rev="0"/>
                </a:camera>
                <a:lightRig rig="legacyFlat4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C0C0C0"/>
                </a:extrusionClr>
              </a:sp3d>
            </p:spPr>
            <p:txBody>
              <a:bodyPr>
                <a:flatTx/>
              </a:bodyPr>
              <a:lstStyle/>
              <a:p>
                <a:endParaRPr lang="en-US"/>
              </a:p>
            </p:txBody>
          </p:sp>
          <p:sp>
            <p:nvSpPr>
              <p:cNvPr id="30739" name="AutoShape 14"/>
              <p:cNvSpPr>
                <a:spLocks noEditPoints="1" noChangeArrowheads="1"/>
              </p:cNvSpPr>
              <p:nvPr/>
            </p:nvSpPr>
            <p:spPr bwMode="auto">
              <a:xfrm>
                <a:off x="4236" y="3410"/>
                <a:ext cx="597" cy="52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378 w 21600"/>
                  <a:gd name="T13" fmla="*/ 3983 h 21600"/>
                  <a:gd name="T14" fmla="*/ 17837 w 21600"/>
                  <a:gd name="T15" fmla="*/ 17617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9689" y="1725"/>
                    </a:moveTo>
                    <a:lnTo>
                      <a:pt x="10304" y="85"/>
                    </a:lnTo>
                    <a:lnTo>
                      <a:pt x="11637" y="85"/>
                    </a:lnTo>
                    <a:lnTo>
                      <a:pt x="12303" y="1777"/>
                    </a:lnTo>
                    <a:lnTo>
                      <a:pt x="13072" y="1931"/>
                    </a:lnTo>
                    <a:lnTo>
                      <a:pt x="14303" y="598"/>
                    </a:lnTo>
                    <a:lnTo>
                      <a:pt x="15533" y="1110"/>
                    </a:lnTo>
                    <a:lnTo>
                      <a:pt x="15584" y="2905"/>
                    </a:lnTo>
                    <a:lnTo>
                      <a:pt x="16405" y="3520"/>
                    </a:lnTo>
                    <a:lnTo>
                      <a:pt x="17891" y="2751"/>
                    </a:lnTo>
                    <a:lnTo>
                      <a:pt x="18917" y="3674"/>
                    </a:lnTo>
                    <a:lnTo>
                      <a:pt x="18199" y="5314"/>
                    </a:lnTo>
                    <a:lnTo>
                      <a:pt x="18763" y="6083"/>
                    </a:lnTo>
                    <a:lnTo>
                      <a:pt x="20403" y="6032"/>
                    </a:lnTo>
                    <a:lnTo>
                      <a:pt x="20865" y="7211"/>
                    </a:lnTo>
                    <a:lnTo>
                      <a:pt x="19737" y="8185"/>
                    </a:lnTo>
                    <a:lnTo>
                      <a:pt x="20096" y="9723"/>
                    </a:lnTo>
                    <a:lnTo>
                      <a:pt x="21634" y="10287"/>
                    </a:lnTo>
                    <a:lnTo>
                      <a:pt x="21582" y="11620"/>
                    </a:lnTo>
                    <a:lnTo>
                      <a:pt x="20147" y="12184"/>
                    </a:lnTo>
                    <a:lnTo>
                      <a:pt x="19942" y="13158"/>
                    </a:lnTo>
                    <a:lnTo>
                      <a:pt x="21070" y="14234"/>
                    </a:lnTo>
                    <a:lnTo>
                      <a:pt x="20608" y="15362"/>
                    </a:lnTo>
                    <a:lnTo>
                      <a:pt x="19019" y="15465"/>
                    </a:lnTo>
                    <a:lnTo>
                      <a:pt x="18404" y="16439"/>
                    </a:lnTo>
                    <a:lnTo>
                      <a:pt x="19122" y="17925"/>
                    </a:lnTo>
                    <a:lnTo>
                      <a:pt x="18096" y="18797"/>
                    </a:lnTo>
                    <a:lnTo>
                      <a:pt x="16763" y="18284"/>
                    </a:lnTo>
                    <a:lnTo>
                      <a:pt x="15431" y="19002"/>
                    </a:lnTo>
                    <a:lnTo>
                      <a:pt x="15277" y="20848"/>
                    </a:lnTo>
                    <a:lnTo>
                      <a:pt x="14149" y="21155"/>
                    </a:lnTo>
                    <a:lnTo>
                      <a:pt x="13021" y="19925"/>
                    </a:lnTo>
                    <a:lnTo>
                      <a:pt x="12252" y="20181"/>
                    </a:lnTo>
                    <a:lnTo>
                      <a:pt x="11739" y="21668"/>
                    </a:lnTo>
                    <a:lnTo>
                      <a:pt x="10201" y="21668"/>
                    </a:lnTo>
                    <a:lnTo>
                      <a:pt x="9740" y="20130"/>
                    </a:lnTo>
                    <a:lnTo>
                      <a:pt x="8253" y="19771"/>
                    </a:lnTo>
                    <a:lnTo>
                      <a:pt x="7125" y="21001"/>
                    </a:lnTo>
                    <a:lnTo>
                      <a:pt x="5895" y="20489"/>
                    </a:lnTo>
                    <a:lnTo>
                      <a:pt x="5946" y="18592"/>
                    </a:lnTo>
                    <a:lnTo>
                      <a:pt x="5177" y="18131"/>
                    </a:lnTo>
                    <a:lnTo>
                      <a:pt x="3383" y="18848"/>
                    </a:lnTo>
                    <a:lnTo>
                      <a:pt x="2614" y="17874"/>
                    </a:lnTo>
                    <a:lnTo>
                      <a:pt x="3383" y="16182"/>
                    </a:lnTo>
                    <a:lnTo>
                      <a:pt x="2922" y="15465"/>
                    </a:lnTo>
                    <a:lnTo>
                      <a:pt x="922" y="15516"/>
                    </a:lnTo>
                    <a:lnTo>
                      <a:pt x="512" y="14234"/>
                    </a:lnTo>
                    <a:lnTo>
                      <a:pt x="1948" y="12901"/>
                    </a:lnTo>
                    <a:lnTo>
                      <a:pt x="1896" y="12184"/>
                    </a:lnTo>
                    <a:lnTo>
                      <a:pt x="0" y="11415"/>
                    </a:lnTo>
                    <a:lnTo>
                      <a:pt x="51" y="10031"/>
                    </a:lnTo>
                    <a:lnTo>
                      <a:pt x="1948" y="9313"/>
                    </a:lnTo>
                    <a:lnTo>
                      <a:pt x="2101" y="8595"/>
                    </a:lnTo>
                    <a:lnTo>
                      <a:pt x="615" y="7160"/>
                    </a:lnTo>
                    <a:lnTo>
                      <a:pt x="1127" y="5878"/>
                    </a:lnTo>
                    <a:lnTo>
                      <a:pt x="3178" y="5981"/>
                    </a:lnTo>
                    <a:lnTo>
                      <a:pt x="3588" y="5417"/>
                    </a:lnTo>
                    <a:lnTo>
                      <a:pt x="2819" y="3520"/>
                    </a:lnTo>
                    <a:lnTo>
                      <a:pt x="3742" y="2597"/>
                    </a:lnTo>
                    <a:lnTo>
                      <a:pt x="5536" y="3417"/>
                    </a:lnTo>
                    <a:lnTo>
                      <a:pt x="6049" y="3058"/>
                    </a:lnTo>
                    <a:lnTo>
                      <a:pt x="6100" y="1264"/>
                    </a:lnTo>
                    <a:lnTo>
                      <a:pt x="7228" y="700"/>
                    </a:lnTo>
                    <a:lnTo>
                      <a:pt x="8510" y="2033"/>
                    </a:lnTo>
                    <a:lnTo>
                      <a:pt x="9689" y="1725"/>
                    </a:lnTo>
                    <a:close/>
                    <a:moveTo>
                      <a:pt x="10817" y="14422"/>
                    </a:moveTo>
                    <a:lnTo>
                      <a:pt x="11175" y="14388"/>
                    </a:lnTo>
                    <a:lnTo>
                      <a:pt x="11534" y="14354"/>
                    </a:lnTo>
                    <a:lnTo>
                      <a:pt x="11893" y="14268"/>
                    </a:lnTo>
                    <a:lnTo>
                      <a:pt x="12218" y="14166"/>
                    </a:lnTo>
                    <a:lnTo>
                      <a:pt x="12508" y="13995"/>
                    </a:lnTo>
                    <a:lnTo>
                      <a:pt x="12816" y="13807"/>
                    </a:lnTo>
                    <a:lnTo>
                      <a:pt x="13106" y="13602"/>
                    </a:lnTo>
                    <a:lnTo>
                      <a:pt x="13329" y="13380"/>
                    </a:lnTo>
                    <a:lnTo>
                      <a:pt x="13568" y="13106"/>
                    </a:lnTo>
                    <a:lnTo>
                      <a:pt x="13790" y="12850"/>
                    </a:lnTo>
                    <a:lnTo>
                      <a:pt x="13961" y="12560"/>
                    </a:lnTo>
                    <a:lnTo>
                      <a:pt x="14115" y="12269"/>
                    </a:lnTo>
                    <a:lnTo>
                      <a:pt x="14217" y="11927"/>
                    </a:lnTo>
                    <a:lnTo>
                      <a:pt x="14320" y="11568"/>
                    </a:lnTo>
                    <a:lnTo>
                      <a:pt x="14388" y="11210"/>
                    </a:lnTo>
                    <a:lnTo>
                      <a:pt x="14388" y="10851"/>
                    </a:lnTo>
                    <a:lnTo>
                      <a:pt x="14388" y="10492"/>
                    </a:lnTo>
                    <a:lnTo>
                      <a:pt x="14320" y="10133"/>
                    </a:lnTo>
                    <a:lnTo>
                      <a:pt x="14217" y="9808"/>
                    </a:lnTo>
                    <a:lnTo>
                      <a:pt x="14115" y="9467"/>
                    </a:lnTo>
                    <a:lnTo>
                      <a:pt x="13961" y="9142"/>
                    </a:lnTo>
                    <a:lnTo>
                      <a:pt x="13790" y="8851"/>
                    </a:lnTo>
                    <a:lnTo>
                      <a:pt x="13568" y="8595"/>
                    </a:lnTo>
                    <a:lnTo>
                      <a:pt x="13329" y="8322"/>
                    </a:lnTo>
                    <a:lnTo>
                      <a:pt x="13106" y="8100"/>
                    </a:lnTo>
                    <a:lnTo>
                      <a:pt x="12816" y="7894"/>
                    </a:lnTo>
                    <a:lnTo>
                      <a:pt x="12508" y="7741"/>
                    </a:lnTo>
                    <a:lnTo>
                      <a:pt x="12218" y="7570"/>
                    </a:lnTo>
                    <a:lnTo>
                      <a:pt x="11893" y="7433"/>
                    </a:lnTo>
                    <a:lnTo>
                      <a:pt x="11534" y="7382"/>
                    </a:lnTo>
                    <a:lnTo>
                      <a:pt x="11175" y="7313"/>
                    </a:lnTo>
                    <a:lnTo>
                      <a:pt x="10817" y="7313"/>
                    </a:lnTo>
                    <a:lnTo>
                      <a:pt x="10441" y="7313"/>
                    </a:lnTo>
                    <a:lnTo>
                      <a:pt x="10082" y="7382"/>
                    </a:lnTo>
                    <a:lnTo>
                      <a:pt x="9757" y="7433"/>
                    </a:lnTo>
                    <a:lnTo>
                      <a:pt x="9432" y="7570"/>
                    </a:lnTo>
                    <a:lnTo>
                      <a:pt x="9142" y="7741"/>
                    </a:lnTo>
                    <a:lnTo>
                      <a:pt x="8834" y="7894"/>
                    </a:lnTo>
                    <a:lnTo>
                      <a:pt x="8544" y="8100"/>
                    </a:lnTo>
                    <a:lnTo>
                      <a:pt x="8287" y="8322"/>
                    </a:lnTo>
                    <a:lnTo>
                      <a:pt x="8048" y="8595"/>
                    </a:lnTo>
                    <a:lnTo>
                      <a:pt x="7860" y="8851"/>
                    </a:lnTo>
                    <a:lnTo>
                      <a:pt x="7689" y="9142"/>
                    </a:lnTo>
                    <a:lnTo>
                      <a:pt x="7536" y="9467"/>
                    </a:lnTo>
                    <a:lnTo>
                      <a:pt x="7399" y="9808"/>
                    </a:lnTo>
                    <a:lnTo>
                      <a:pt x="7331" y="10133"/>
                    </a:lnTo>
                    <a:lnTo>
                      <a:pt x="7262" y="10492"/>
                    </a:lnTo>
                    <a:lnTo>
                      <a:pt x="7262" y="10851"/>
                    </a:lnTo>
                    <a:lnTo>
                      <a:pt x="7262" y="11210"/>
                    </a:lnTo>
                    <a:lnTo>
                      <a:pt x="7331" y="11568"/>
                    </a:lnTo>
                    <a:lnTo>
                      <a:pt x="7399" y="11927"/>
                    </a:lnTo>
                    <a:lnTo>
                      <a:pt x="7536" y="12269"/>
                    </a:lnTo>
                    <a:lnTo>
                      <a:pt x="7689" y="12560"/>
                    </a:lnTo>
                    <a:lnTo>
                      <a:pt x="7860" y="12850"/>
                    </a:lnTo>
                    <a:lnTo>
                      <a:pt x="8048" y="13106"/>
                    </a:lnTo>
                    <a:lnTo>
                      <a:pt x="8287" y="13380"/>
                    </a:lnTo>
                    <a:lnTo>
                      <a:pt x="8544" y="13602"/>
                    </a:lnTo>
                    <a:lnTo>
                      <a:pt x="8834" y="13807"/>
                    </a:lnTo>
                    <a:lnTo>
                      <a:pt x="9142" y="13995"/>
                    </a:lnTo>
                    <a:lnTo>
                      <a:pt x="9432" y="14166"/>
                    </a:lnTo>
                    <a:lnTo>
                      <a:pt x="9757" y="14268"/>
                    </a:lnTo>
                    <a:lnTo>
                      <a:pt x="10082" y="14354"/>
                    </a:lnTo>
                    <a:lnTo>
                      <a:pt x="10441" y="14388"/>
                    </a:lnTo>
                    <a:lnTo>
                      <a:pt x="10817" y="14422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round/>
                <a:headEnd/>
                <a:tailEnd/>
              </a:ln>
              <a:scene3d>
                <a:camera prst="legacyPerspectiveFront">
                  <a:rot lat="20099994" lon="1500000" rev="0"/>
                </a:camera>
                <a:lightRig rig="legacyFlat4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C0C0C0"/>
                </a:extrusionClr>
              </a:sp3d>
            </p:spPr>
            <p:txBody>
              <a:bodyPr>
                <a:flatTx/>
              </a:bodyPr>
              <a:lstStyle/>
              <a:p>
                <a:endParaRPr lang="en-US"/>
              </a:p>
            </p:txBody>
          </p:sp>
          <p:sp>
            <p:nvSpPr>
              <p:cNvPr id="30740" name="Line 15"/>
              <p:cNvSpPr>
                <a:spLocks noChangeShapeType="1"/>
              </p:cNvSpPr>
              <p:nvPr/>
            </p:nvSpPr>
            <p:spPr bwMode="auto">
              <a:xfrm flipH="1">
                <a:off x="4176" y="2784"/>
                <a:ext cx="48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741" name="Line 16"/>
              <p:cNvSpPr>
                <a:spLocks noChangeShapeType="1"/>
              </p:cNvSpPr>
              <p:nvPr/>
            </p:nvSpPr>
            <p:spPr bwMode="auto">
              <a:xfrm flipH="1">
                <a:off x="3792" y="3168"/>
                <a:ext cx="384" cy="5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742" name="Line 17"/>
              <p:cNvSpPr>
                <a:spLocks noChangeShapeType="1"/>
              </p:cNvSpPr>
              <p:nvPr/>
            </p:nvSpPr>
            <p:spPr bwMode="auto">
              <a:xfrm flipH="1">
                <a:off x="3792" y="2784"/>
                <a:ext cx="432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743" name="Line 18"/>
              <p:cNvSpPr>
                <a:spLocks noChangeShapeType="1"/>
              </p:cNvSpPr>
              <p:nvPr/>
            </p:nvSpPr>
            <p:spPr bwMode="auto">
              <a:xfrm flipV="1">
                <a:off x="3792" y="3360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744" name="Line 19"/>
              <p:cNvSpPr>
                <a:spLocks noChangeShapeType="1"/>
              </p:cNvSpPr>
              <p:nvPr/>
            </p:nvSpPr>
            <p:spPr bwMode="auto">
              <a:xfrm>
                <a:off x="4176" y="3168"/>
                <a:ext cx="912" cy="5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745" name="Line 20"/>
              <p:cNvSpPr>
                <a:spLocks noChangeShapeType="1"/>
              </p:cNvSpPr>
              <p:nvPr/>
            </p:nvSpPr>
            <p:spPr bwMode="auto">
              <a:xfrm>
                <a:off x="4224" y="2784"/>
                <a:ext cx="912" cy="5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746" name="Line 21"/>
              <p:cNvSpPr>
                <a:spLocks noChangeShapeType="1"/>
              </p:cNvSpPr>
              <p:nvPr/>
            </p:nvSpPr>
            <p:spPr bwMode="auto">
              <a:xfrm>
                <a:off x="3792" y="3696"/>
                <a:ext cx="864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747" name="Line 22"/>
              <p:cNvSpPr>
                <a:spLocks noChangeShapeType="1"/>
              </p:cNvSpPr>
              <p:nvPr/>
            </p:nvSpPr>
            <p:spPr bwMode="auto">
              <a:xfrm flipH="1">
                <a:off x="5088" y="3312"/>
                <a:ext cx="48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748" name="Line 23"/>
              <p:cNvSpPr>
                <a:spLocks noChangeShapeType="1"/>
              </p:cNvSpPr>
              <p:nvPr/>
            </p:nvSpPr>
            <p:spPr bwMode="auto">
              <a:xfrm flipH="1">
                <a:off x="4656" y="3696"/>
                <a:ext cx="432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30727" name="Group 24"/>
            <p:cNvGrpSpPr>
              <a:grpSpLocks/>
            </p:cNvGrpSpPr>
            <p:nvPr/>
          </p:nvGrpSpPr>
          <p:grpSpPr bwMode="auto">
            <a:xfrm>
              <a:off x="2304" y="2928"/>
              <a:ext cx="960" cy="912"/>
              <a:chOff x="2400" y="2880"/>
              <a:chExt cx="1152" cy="1152"/>
            </a:xfrm>
          </p:grpSpPr>
          <p:grpSp>
            <p:nvGrpSpPr>
              <p:cNvPr id="30731" name="Group 25"/>
              <p:cNvGrpSpPr>
                <a:grpSpLocks/>
              </p:cNvGrpSpPr>
              <p:nvPr/>
            </p:nvGrpSpPr>
            <p:grpSpPr bwMode="auto">
              <a:xfrm>
                <a:off x="2400" y="2976"/>
                <a:ext cx="1008" cy="864"/>
                <a:chOff x="1632" y="1248"/>
                <a:chExt cx="2682" cy="2286"/>
              </a:xfrm>
            </p:grpSpPr>
            <p:sp>
              <p:nvSpPr>
                <p:cNvPr id="30734" name="Gear"/>
                <p:cNvSpPr>
                  <a:spLocks noEditPoints="1" noChangeArrowheads="1"/>
                </p:cNvSpPr>
                <p:nvPr/>
              </p:nvSpPr>
              <p:spPr bwMode="auto">
                <a:xfrm>
                  <a:off x="3119" y="1248"/>
                  <a:ext cx="1195" cy="1048"/>
                </a:xfrm>
                <a:custGeom>
                  <a:avLst/>
                  <a:gdLst>
                    <a:gd name="T0" fmla="*/ 2 w 21600"/>
                    <a:gd name="T1" fmla="*/ 0 h 21600"/>
                    <a:gd name="T2" fmla="*/ 4 w 21600"/>
                    <a:gd name="T3" fmla="*/ 1 h 21600"/>
                    <a:gd name="T4" fmla="*/ 2 w 21600"/>
                    <a:gd name="T5" fmla="*/ 2 h 21600"/>
                    <a:gd name="T6" fmla="*/ 0 w 21600"/>
                    <a:gd name="T7" fmla="*/ 1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374 w 21600"/>
                    <a:gd name="T13" fmla="*/ 3957 h 21600"/>
                    <a:gd name="T14" fmla="*/ 17840 w 21600"/>
                    <a:gd name="T15" fmla="*/ 17643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9689" y="1725"/>
                      </a:moveTo>
                      <a:lnTo>
                        <a:pt x="10304" y="85"/>
                      </a:lnTo>
                      <a:lnTo>
                        <a:pt x="11637" y="85"/>
                      </a:lnTo>
                      <a:lnTo>
                        <a:pt x="12303" y="1777"/>
                      </a:lnTo>
                      <a:lnTo>
                        <a:pt x="13072" y="1931"/>
                      </a:lnTo>
                      <a:lnTo>
                        <a:pt x="14303" y="598"/>
                      </a:lnTo>
                      <a:lnTo>
                        <a:pt x="15533" y="1110"/>
                      </a:lnTo>
                      <a:lnTo>
                        <a:pt x="15584" y="2905"/>
                      </a:lnTo>
                      <a:lnTo>
                        <a:pt x="16405" y="3520"/>
                      </a:lnTo>
                      <a:lnTo>
                        <a:pt x="17891" y="2751"/>
                      </a:lnTo>
                      <a:lnTo>
                        <a:pt x="18917" y="3674"/>
                      </a:lnTo>
                      <a:lnTo>
                        <a:pt x="18199" y="5314"/>
                      </a:lnTo>
                      <a:lnTo>
                        <a:pt x="18763" y="6083"/>
                      </a:lnTo>
                      <a:lnTo>
                        <a:pt x="20403" y="6032"/>
                      </a:lnTo>
                      <a:lnTo>
                        <a:pt x="20865" y="7211"/>
                      </a:lnTo>
                      <a:lnTo>
                        <a:pt x="19737" y="8185"/>
                      </a:lnTo>
                      <a:lnTo>
                        <a:pt x="20096" y="9723"/>
                      </a:lnTo>
                      <a:lnTo>
                        <a:pt x="21634" y="10287"/>
                      </a:lnTo>
                      <a:lnTo>
                        <a:pt x="21582" y="11620"/>
                      </a:lnTo>
                      <a:lnTo>
                        <a:pt x="20147" y="12184"/>
                      </a:lnTo>
                      <a:lnTo>
                        <a:pt x="19942" y="13158"/>
                      </a:lnTo>
                      <a:lnTo>
                        <a:pt x="21070" y="14234"/>
                      </a:lnTo>
                      <a:lnTo>
                        <a:pt x="20608" y="15362"/>
                      </a:lnTo>
                      <a:lnTo>
                        <a:pt x="19019" y="15465"/>
                      </a:lnTo>
                      <a:lnTo>
                        <a:pt x="18404" y="16439"/>
                      </a:lnTo>
                      <a:lnTo>
                        <a:pt x="19122" y="17925"/>
                      </a:lnTo>
                      <a:lnTo>
                        <a:pt x="18096" y="18797"/>
                      </a:lnTo>
                      <a:lnTo>
                        <a:pt x="16763" y="18284"/>
                      </a:lnTo>
                      <a:lnTo>
                        <a:pt x="15431" y="19002"/>
                      </a:lnTo>
                      <a:lnTo>
                        <a:pt x="15277" y="20848"/>
                      </a:lnTo>
                      <a:lnTo>
                        <a:pt x="14149" y="21155"/>
                      </a:lnTo>
                      <a:lnTo>
                        <a:pt x="13021" y="19925"/>
                      </a:lnTo>
                      <a:lnTo>
                        <a:pt x="12252" y="20181"/>
                      </a:lnTo>
                      <a:lnTo>
                        <a:pt x="11739" y="21668"/>
                      </a:lnTo>
                      <a:lnTo>
                        <a:pt x="10201" y="21668"/>
                      </a:lnTo>
                      <a:lnTo>
                        <a:pt x="9740" y="20130"/>
                      </a:lnTo>
                      <a:lnTo>
                        <a:pt x="8253" y="19771"/>
                      </a:lnTo>
                      <a:lnTo>
                        <a:pt x="7125" y="21001"/>
                      </a:lnTo>
                      <a:lnTo>
                        <a:pt x="5895" y="20489"/>
                      </a:lnTo>
                      <a:lnTo>
                        <a:pt x="5946" y="18592"/>
                      </a:lnTo>
                      <a:lnTo>
                        <a:pt x="5177" y="18131"/>
                      </a:lnTo>
                      <a:lnTo>
                        <a:pt x="3383" y="18848"/>
                      </a:lnTo>
                      <a:lnTo>
                        <a:pt x="2614" y="17874"/>
                      </a:lnTo>
                      <a:lnTo>
                        <a:pt x="3383" y="16182"/>
                      </a:lnTo>
                      <a:lnTo>
                        <a:pt x="2922" y="15465"/>
                      </a:lnTo>
                      <a:lnTo>
                        <a:pt x="922" y="15516"/>
                      </a:lnTo>
                      <a:lnTo>
                        <a:pt x="512" y="14234"/>
                      </a:lnTo>
                      <a:lnTo>
                        <a:pt x="1948" y="12901"/>
                      </a:lnTo>
                      <a:lnTo>
                        <a:pt x="1896" y="12184"/>
                      </a:lnTo>
                      <a:lnTo>
                        <a:pt x="0" y="11415"/>
                      </a:lnTo>
                      <a:lnTo>
                        <a:pt x="51" y="10031"/>
                      </a:lnTo>
                      <a:lnTo>
                        <a:pt x="1948" y="9313"/>
                      </a:lnTo>
                      <a:lnTo>
                        <a:pt x="2101" y="8595"/>
                      </a:lnTo>
                      <a:lnTo>
                        <a:pt x="615" y="7160"/>
                      </a:lnTo>
                      <a:lnTo>
                        <a:pt x="1127" y="5878"/>
                      </a:lnTo>
                      <a:lnTo>
                        <a:pt x="3178" y="5981"/>
                      </a:lnTo>
                      <a:lnTo>
                        <a:pt x="3588" y="5417"/>
                      </a:lnTo>
                      <a:lnTo>
                        <a:pt x="2819" y="3520"/>
                      </a:lnTo>
                      <a:lnTo>
                        <a:pt x="3742" y="2597"/>
                      </a:lnTo>
                      <a:lnTo>
                        <a:pt x="5536" y="3417"/>
                      </a:lnTo>
                      <a:lnTo>
                        <a:pt x="6049" y="3058"/>
                      </a:lnTo>
                      <a:lnTo>
                        <a:pt x="6100" y="1264"/>
                      </a:lnTo>
                      <a:lnTo>
                        <a:pt x="7228" y="700"/>
                      </a:lnTo>
                      <a:lnTo>
                        <a:pt x="8510" y="2033"/>
                      </a:lnTo>
                      <a:lnTo>
                        <a:pt x="9689" y="1725"/>
                      </a:lnTo>
                      <a:close/>
                      <a:moveTo>
                        <a:pt x="10817" y="14422"/>
                      </a:moveTo>
                      <a:lnTo>
                        <a:pt x="11175" y="14388"/>
                      </a:lnTo>
                      <a:lnTo>
                        <a:pt x="11534" y="14354"/>
                      </a:lnTo>
                      <a:lnTo>
                        <a:pt x="11893" y="14268"/>
                      </a:lnTo>
                      <a:lnTo>
                        <a:pt x="12218" y="14166"/>
                      </a:lnTo>
                      <a:lnTo>
                        <a:pt x="12508" y="13995"/>
                      </a:lnTo>
                      <a:lnTo>
                        <a:pt x="12816" y="13807"/>
                      </a:lnTo>
                      <a:lnTo>
                        <a:pt x="13106" y="13602"/>
                      </a:lnTo>
                      <a:lnTo>
                        <a:pt x="13329" y="13380"/>
                      </a:lnTo>
                      <a:lnTo>
                        <a:pt x="13568" y="13106"/>
                      </a:lnTo>
                      <a:lnTo>
                        <a:pt x="13790" y="12850"/>
                      </a:lnTo>
                      <a:lnTo>
                        <a:pt x="13961" y="12560"/>
                      </a:lnTo>
                      <a:lnTo>
                        <a:pt x="14115" y="12269"/>
                      </a:lnTo>
                      <a:lnTo>
                        <a:pt x="14217" y="11927"/>
                      </a:lnTo>
                      <a:lnTo>
                        <a:pt x="14320" y="11568"/>
                      </a:lnTo>
                      <a:lnTo>
                        <a:pt x="14388" y="11210"/>
                      </a:lnTo>
                      <a:lnTo>
                        <a:pt x="14388" y="10851"/>
                      </a:lnTo>
                      <a:lnTo>
                        <a:pt x="14388" y="10492"/>
                      </a:lnTo>
                      <a:lnTo>
                        <a:pt x="14320" y="10133"/>
                      </a:lnTo>
                      <a:lnTo>
                        <a:pt x="14217" y="9808"/>
                      </a:lnTo>
                      <a:lnTo>
                        <a:pt x="14115" y="9467"/>
                      </a:lnTo>
                      <a:lnTo>
                        <a:pt x="13961" y="9142"/>
                      </a:lnTo>
                      <a:lnTo>
                        <a:pt x="13790" y="8851"/>
                      </a:lnTo>
                      <a:lnTo>
                        <a:pt x="13568" y="8595"/>
                      </a:lnTo>
                      <a:lnTo>
                        <a:pt x="13329" y="8322"/>
                      </a:lnTo>
                      <a:lnTo>
                        <a:pt x="13106" y="8100"/>
                      </a:lnTo>
                      <a:lnTo>
                        <a:pt x="12816" y="7894"/>
                      </a:lnTo>
                      <a:lnTo>
                        <a:pt x="12508" y="7741"/>
                      </a:lnTo>
                      <a:lnTo>
                        <a:pt x="12218" y="7570"/>
                      </a:lnTo>
                      <a:lnTo>
                        <a:pt x="11893" y="7433"/>
                      </a:lnTo>
                      <a:lnTo>
                        <a:pt x="11534" y="7382"/>
                      </a:lnTo>
                      <a:lnTo>
                        <a:pt x="11175" y="7313"/>
                      </a:lnTo>
                      <a:lnTo>
                        <a:pt x="10817" y="7313"/>
                      </a:lnTo>
                      <a:lnTo>
                        <a:pt x="10441" y="7313"/>
                      </a:lnTo>
                      <a:lnTo>
                        <a:pt x="10082" y="7382"/>
                      </a:lnTo>
                      <a:lnTo>
                        <a:pt x="9757" y="7433"/>
                      </a:lnTo>
                      <a:lnTo>
                        <a:pt x="9432" y="7570"/>
                      </a:lnTo>
                      <a:lnTo>
                        <a:pt x="9142" y="7741"/>
                      </a:lnTo>
                      <a:lnTo>
                        <a:pt x="8834" y="7894"/>
                      </a:lnTo>
                      <a:lnTo>
                        <a:pt x="8544" y="8100"/>
                      </a:lnTo>
                      <a:lnTo>
                        <a:pt x="8287" y="8322"/>
                      </a:lnTo>
                      <a:lnTo>
                        <a:pt x="8048" y="8595"/>
                      </a:lnTo>
                      <a:lnTo>
                        <a:pt x="7860" y="8851"/>
                      </a:lnTo>
                      <a:lnTo>
                        <a:pt x="7689" y="9142"/>
                      </a:lnTo>
                      <a:lnTo>
                        <a:pt x="7536" y="9467"/>
                      </a:lnTo>
                      <a:lnTo>
                        <a:pt x="7399" y="9808"/>
                      </a:lnTo>
                      <a:lnTo>
                        <a:pt x="7331" y="10133"/>
                      </a:lnTo>
                      <a:lnTo>
                        <a:pt x="7262" y="10492"/>
                      </a:lnTo>
                      <a:lnTo>
                        <a:pt x="7262" y="10851"/>
                      </a:lnTo>
                      <a:lnTo>
                        <a:pt x="7262" y="11210"/>
                      </a:lnTo>
                      <a:lnTo>
                        <a:pt x="7331" y="11568"/>
                      </a:lnTo>
                      <a:lnTo>
                        <a:pt x="7399" y="11927"/>
                      </a:lnTo>
                      <a:lnTo>
                        <a:pt x="7536" y="12269"/>
                      </a:lnTo>
                      <a:lnTo>
                        <a:pt x="7689" y="12560"/>
                      </a:lnTo>
                      <a:lnTo>
                        <a:pt x="7860" y="12850"/>
                      </a:lnTo>
                      <a:lnTo>
                        <a:pt x="8048" y="13106"/>
                      </a:lnTo>
                      <a:lnTo>
                        <a:pt x="8287" y="13380"/>
                      </a:lnTo>
                      <a:lnTo>
                        <a:pt x="8544" y="13602"/>
                      </a:lnTo>
                      <a:lnTo>
                        <a:pt x="8834" y="13807"/>
                      </a:lnTo>
                      <a:lnTo>
                        <a:pt x="9142" y="13995"/>
                      </a:lnTo>
                      <a:lnTo>
                        <a:pt x="9432" y="14166"/>
                      </a:lnTo>
                      <a:lnTo>
                        <a:pt x="9757" y="14268"/>
                      </a:lnTo>
                      <a:lnTo>
                        <a:pt x="10082" y="14354"/>
                      </a:lnTo>
                      <a:lnTo>
                        <a:pt x="10441" y="14388"/>
                      </a:lnTo>
                      <a:lnTo>
                        <a:pt x="10817" y="14422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9525">
                  <a:round/>
                  <a:headEnd/>
                  <a:tailEnd/>
                </a:ln>
                <a:scene3d>
                  <a:camera prst="legacyPerspectiveFront">
                    <a:rot lat="20099994" lon="1500000" rev="0"/>
                  </a:camera>
                  <a:lightRig rig="legacyFlat4" dir="b"/>
                </a:scene3d>
                <a:sp3d extrusionH="430200" prstMaterial="legacyMatte">
                  <a:bevelT w="13500" h="13500" prst="angle"/>
                  <a:bevelB w="13500" h="13500" prst="angle"/>
                  <a:extrusionClr>
                    <a:srgbClr val="C0C0C0"/>
                  </a:extrusionClr>
                </a:sp3d>
              </p:spPr>
              <p:txBody>
                <a:bodyPr>
                  <a:flatTx/>
                </a:bodyPr>
                <a:lstStyle/>
                <a:p>
                  <a:endParaRPr lang="en-US"/>
                </a:p>
              </p:txBody>
            </p:sp>
            <p:sp>
              <p:nvSpPr>
                <p:cNvPr id="30735" name="AutoShape 27"/>
                <p:cNvSpPr>
                  <a:spLocks noEditPoints="1" noChangeArrowheads="1"/>
                </p:cNvSpPr>
                <p:nvPr/>
              </p:nvSpPr>
              <p:spPr bwMode="auto">
                <a:xfrm>
                  <a:off x="1632" y="1680"/>
                  <a:ext cx="1429" cy="1253"/>
                </a:xfrm>
                <a:custGeom>
                  <a:avLst/>
                  <a:gdLst>
                    <a:gd name="T0" fmla="*/ 3 w 21600"/>
                    <a:gd name="T1" fmla="*/ 0 h 21600"/>
                    <a:gd name="T2" fmla="*/ 6 w 21600"/>
                    <a:gd name="T3" fmla="*/ 2 h 21600"/>
                    <a:gd name="T4" fmla="*/ 3 w 21600"/>
                    <a:gd name="T5" fmla="*/ 4 h 21600"/>
                    <a:gd name="T6" fmla="*/ 0 w 21600"/>
                    <a:gd name="T7" fmla="*/ 2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368 w 21600"/>
                    <a:gd name="T13" fmla="*/ 3965 h 21600"/>
                    <a:gd name="T14" fmla="*/ 17836 w 21600"/>
                    <a:gd name="T15" fmla="*/ 17635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9689" y="1725"/>
                      </a:moveTo>
                      <a:lnTo>
                        <a:pt x="10304" y="85"/>
                      </a:lnTo>
                      <a:lnTo>
                        <a:pt x="11637" y="85"/>
                      </a:lnTo>
                      <a:lnTo>
                        <a:pt x="12303" y="1777"/>
                      </a:lnTo>
                      <a:lnTo>
                        <a:pt x="13072" y="1931"/>
                      </a:lnTo>
                      <a:lnTo>
                        <a:pt x="14303" y="598"/>
                      </a:lnTo>
                      <a:lnTo>
                        <a:pt x="15533" y="1110"/>
                      </a:lnTo>
                      <a:lnTo>
                        <a:pt x="15584" y="2905"/>
                      </a:lnTo>
                      <a:lnTo>
                        <a:pt x="16405" y="3520"/>
                      </a:lnTo>
                      <a:lnTo>
                        <a:pt x="17891" y="2751"/>
                      </a:lnTo>
                      <a:lnTo>
                        <a:pt x="18917" y="3674"/>
                      </a:lnTo>
                      <a:lnTo>
                        <a:pt x="18199" y="5314"/>
                      </a:lnTo>
                      <a:lnTo>
                        <a:pt x="18763" y="6083"/>
                      </a:lnTo>
                      <a:lnTo>
                        <a:pt x="20403" y="6032"/>
                      </a:lnTo>
                      <a:lnTo>
                        <a:pt x="20865" y="7211"/>
                      </a:lnTo>
                      <a:lnTo>
                        <a:pt x="19737" y="8185"/>
                      </a:lnTo>
                      <a:lnTo>
                        <a:pt x="20096" y="9723"/>
                      </a:lnTo>
                      <a:lnTo>
                        <a:pt x="21634" y="10287"/>
                      </a:lnTo>
                      <a:lnTo>
                        <a:pt x="21582" y="11620"/>
                      </a:lnTo>
                      <a:lnTo>
                        <a:pt x="20147" y="12184"/>
                      </a:lnTo>
                      <a:lnTo>
                        <a:pt x="19942" y="13158"/>
                      </a:lnTo>
                      <a:lnTo>
                        <a:pt x="21070" y="14234"/>
                      </a:lnTo>
                      <a:lnTo>
                        <a:pt x="20608" y="15362"/>
                      </a:lnTo>
                      <a:lnTo>
                        <a:pt x="19019" y="15465"/>
                      </a:lnTo>
                      <a:lnTo>
                        <a:pt x="18404" y="16439"/>
                      </a:lnTo>
                      <a:lnTo>
                        <a:pt x="19122" y="17925"/>
                      </a:lnTo>
                      <a:lnTo>
                        <a:pt x="18096" y="18797"/>
                      </a:lnTo>
                      <a:lnTo>
                        <a:pt x="16763" y="18284"/>
                      </a:lnTo>
                      <a:lnTo>
                        <a:pt x="15431" y="19002"/>
                      </a:lnTo>
                      <a:lnTo>
                        <a:pt x="15277" y="20848"/>
                      </a:lnTo>
                      <a:lnTo>
                        <a:pt x="14149" y="21155"/>
                      </a:lnTo>
                      <a:lnTo>
                        <a:pt x="13021" y="19925"/>
                      </a:lnTo>
                      <a:lnTo>
                        <a:pt x="12252" y="20181"/>
                      </a:lnTo>
                      <a:lnTo>
                        <a:pt x="11739" y="21668"/>
                      </a:lnTo>
                      <a:lnTo>
                        <a:pt x="10201" y="21668"/>
                      </a:lnTo>
                      <a:lnTo>
                        <a:pt x="9740" y="20130"/>
                      </a:lnTo>
                      <a:lnTo>
                        <a:pt x="8253" y="19771"/>
                      </a:lnTo>
                      <a:lnTo>
                        <a:pt x="7125" y="21001"/>
                      </a:lnTo>
                      <a:lnTo>
                        <a:pt x="5895" y="20489"/>
                      </a:lnTo>
                      <a:lnTo>
                        <a:pt x="5946" y="18592"/>
                      </a:lnTo>
                      <a:lnTo>
                        <a:pt x="5177" y="18131"/>
                      </a:lnTo>
                      <a:lnTo>
                        <a:pt x="3383" y="18848"/>
                      </a:lnTo>
                      <a:lnTo>
                        <a:pt x="2614" y="17874"/>
                      </a:lnTo>
                      <a:lnTo>
                        <a:pt x="3383" y="16182"/>
                      </a:lnTo>
                      <a:lnTo>
                        <a:pt x="2922" y="15465"/>
                      </a:lnTo>
                      <a:lnTo>
                        <a:pt x="922" y="15516"/>
                      </a:lnTo>
                      <a:lnTo>
                        <a:pt x="512" y="14234"/>
                      </a:lnTo>
                      <a:lnTo>
                        <a:pt x="1948" y="12901"/>
                      </a:lnTo>
                      <a:lnTo>
                        <a:pt x="1896" y="12184"/>
                      </a:lnTo>
                      <a:lnTo>
                        <a:pt x="0" y="11415"/>
                      </a:lnTo>
                      <a:lnTo>
                        <a:pt x="51" y="10031"/>
                      </a:lnTo>
                      <a:lnTo>
                        <a:pt x="1948" y="9313"/>
                      </a:lnTo>
                      <a:lnTo>
                        <a:pt x="2101" y="8595"/>
                      </a:lnTo>
                      <a:lnTo>
                        <a:pt x="615" y="7160"/>
                      </a:lnTo>
                      <a:lnTo>
                        <a:pt x="1127" y="5878"/>
                      </a:lnTo>
                      <a:lnTo>
                        <a:pt x="3178" y="5981"/>
                      </a:lnTo>
                      <a:lnTo>
                        <a:pt x="3588" y="5417"/>
                      </a:lnTo>
                      <a:lnTo>
                        <a:pt x="2819" y="3520"/>
                      </a:lnTo>
                      <a:lnTo>
                        <a:pt x="3742" y="2597"/>
                      </a:lnTo>
                      <a:lnTo>
                        <a:pt x="5536" y="3417"/>
                      </a:lnTo>
                      <a:lnTo>
                        <a:pt x="6049" y="3058"/>
                      </a:lnTo>
                      <a:lnTo>
                        <a:pt x="6100" y="1264"/>
                      </a:lnTo>
                      <a:lnTo>
                        <a:pt x="7228" y="700"/>
                      </a:lnTo>
                      <a:lnTo>
                        <a:pt x="8510" y="2033"/>
                      </a:lnTo>
                      <a:lnTo>
                        <a:pt x="9689" y="1725"/>
                      </a:lnTo>
                      <a:close/>
                      <a:moveTo>
                        <a:pt x="10817" y="14422"/>
                      </a:moveTo>
                      <a:lnTo>
                        <a:pt x="11175" y="14388"/>
                      </a:lnTo>
                      <a:lnTo>
                        <a:pt x="11534" y="14354"/>
                      </a:lnTo>
                      <a:lnTo>
                        <a:pt x="11893" y="14268"/>
                      </a:lnTo>
                      <a:lnTo>
                        <a:pt x="12218" y="14166"/>
                      </a:lnTo>
                      <a:lnTo>
                        <a:pt x="12508" y="13995"/>
                      </a:lnTo>
                      <a:lnTo>
                        <a:pt x="12816" y="13807"/>
                      </a:lnTo>
                      <a:lnTo>
                        <a:pt x="13106" y="13602"/>
                      </a:lnTo>
                      <a:lnTo>
                        <a:pt x="13329" y="13380"/>
                      </a:lnTo>
                      <a:lnTo>
                        <a:pt x="13568" y="13106"/>
                      </a:lnTo>
                      <a:lnTo>
                        <a:pt x="13790" y="12850"/>
                      </a:lnTo>
                      <a:lnTo>
                        <a:pt x="13961" y="12560"/>
                      </a:lnTo>
                      <a:lnTo>
                        <a:pt x="14115" y="12269"/>
                      </a:lnTo>
                      <a:lnTo>
                        <a:pt x="14217" y="11927"/>
                      </a:lnTo>
                      <a:lnTo>
                        <a:pt x="14320" y="11568"/>
                      </a:lnTo>
                      <a:lnTo>
                        <a:pt x="14388" y="11210"/>
                      </a:lnTo>
                      <a:lnTo>
                        <a:pt x="14388" y="10851"/>
                      </a:lnTo>
                      <a:lnTo>
                        <a:pt x="14388" y="10492"/>
                      </a:lnTo>
                      <a:lnTo>
                        <a:pt x="14320" y="10133"/>
                      </a:lnTo>
                      <a:lnTo>
                        <a:pt x="14217" y="9808"/>
                      </a:lnTo>
                      <a:lnTo>
                        <a:pt x="14115" y="9467"/>
                      </a:lnTo>
                      <a:lnTo>
                        <a:pt x="13961" y="9142"/>
                      </a:lnTo>
                      <a:lnTo>
                        <a:pt x="13790" y="8851"/>
                      </a:lnTo>
                      <a:lnTo>
                        <a:pt x="13568" y="8595"/>
                      </a:lnTo>
                      <a:lnTo>
                        <a:pt x="13329" y="8322"/>
                      </a:lnTo>
                      <a:lnTo>
                        <a:pt x="13106" y="8100"/>
                      </a:lnTo>
                      <a:lnTo>
                        <a:pt x="12816" y="7894"/>
                      </a:lnTo>
                      <a:lnTo>
                        <a:pt x="12508" y="7741"/>
                      </a:lnTo>
                      <a:lnTo>
                        <a:pt x="12218" y="7570"/>
                      </a:lnTo>
                      <a:lnTo>
                        <a:pt x="11893" y="7433"/>
                      </a:lnTo>
                      <a:lnTo>
                        <a:pt x="11534" y="7382"/>
                      </a:lnTo>
                      <a:lnTo>
                        <a:pt x="11175" y="7313"/>
                      </a:lnTo>
                      <a:lnTo>
                        <a:pt x="10817" y="7313"/>
                      </a:lnTo>
                      <a:lnTo>
                        <a:pt x="10441" y="7313"/>
                      </a:lnTo>
                      <a:lnTo>
                        <a:pt x="10082" y="7382"/>
                      </a:lnTo>
                      <a:lnTo>
                        <a:pt x="9757" y="7433"/>
                      </a:lnTo>
                      <a:lnTo>
                        <a:pt x="9432" y="7570"/>
                      </a:lnTo>
                      <a:lnTo>
                        <a:pt x="9142" y="7741"/>
                      </a:lnTo>
                      <a:lnTo>
                        <a:pt x="8834" y="7894"/>
                      </a:lnTo>
                      <a:lnTo>
                        <a:pt x="8544" y="8100"/>
                      </a:lnTo>
                      <a:lnTo>
                        <a:pt x="8287" y="8322"/>
                      </a:lnTo>
                      <a:lnTo>
                        <a:pt x="8048" y="8595"/>
                      </a:lnTo>
                      <a:lnTo>
                        <a:pt x="7860" y="8851"/>
                      </a:lnTo>
                      <a:lnTo>
                        <a:pt x="7689" y="9142"/>
                      </a:lnTo>
                      <a:lnTo>
                        <a:pt x="7536" y="9467"/>
                      </a:lnTo>
                      <a:lnTo>
                        <a:pt x="7399" y="9808"/>
                      </a:lnTo>
                      <a:lnTo>
                        <a:pt x="7331" y="10133"/>
                      </a:lnTo>
                      <a:lnTo>
                        <a:pt x="7262" y="10492"/>
                      </a:lnTo>
                      <a:lnTo>
                        <a:pt x="7262" y="10851"/>
                      </a:lnTo>
                      <a:lnTo>
                        <a:pt x="7262" y="11210"/>
                      </a:lnTo>
                      <a:lnTo>
                        <a:pt x="7331" y="11568"/>
                      </a:lnTo>
                      <a:lnTo>
                        <a:pt x="7399" y="11927"/>
                      </a:lnTo>
                      <a:lnTo>
                        <a:pt x="7536" y="12269"/>
                      </a:lnTo>
                      <a:lnTo>
                        <a:pt x="7689" y="12560"/>
                      </a:lnTo>
                      <a:lnTo>
                        <a:pt x="7860" y="12850"/>
                      </a:lnTo>
                      <a:lnTo>
                        <a:pt x="8048" y="13106"/>
                      </a:lnTo>
                      <a:lnTo>
                        <a:pt x="8287" y="13380"/>
                      </a:lnTo>
                      <a:lnTo>
                        <a:pt x="8544" y="13602"/>
                      </a:lnTo>
                      <a:lnTo>
                        <a:pt x="8834" y="13807"/>
                      </a:lnTo>
                      <a:lnTo>
                        <a:pt x="9142" y="13995"/>
                      </a:lnTo>
                      <a:lnTo>
                        <a:pt x="9432" y="14166"/>
                      </a:lnTo>
                      <a:lnTo>
                        <a:pt x="9757" y="14268"/>
                      </a:lnTo>
                      <a:lnTo>
                        <a:pt x="10082" y="14354"/>
                      </a:lnTo>
                      <a:lnTo>
                        <a:pt x="10441" y="14388"/>
                      </a:lnTo>
                      <a:lnTo>
                        <a:pt x="10817" y="14422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9525">
                  <a:round/>
                  <a:headEnd/>
                  <a:tailEnd/>
                </a:ln>
                <a:scene3d>
                  <a:camera prst="legacyPerspectiveFront">
                    <a:rot lat="20099994" lon="1500000" rev="0"/>
                  </a:camera>
                  <a:lightRig rig="legacyFlat4" dir="b"/>
                </a:scene3d>
                <a:sp3d extrusionH="430200" prstMaterial="legacyMatte">
                  <a:bevelT w="13500" h="13500" prst="angle"/>
                  <a:bevelB w="13500" h="13500" prst="angle"/>
                  <a:extrusionClr>
                    <a:srgbClr val="C0C0C0"/>
                  </a:extrusionClr>
                </a:sp3d>
              </p:spPr>
              <p:txBody>
                <a:bodyPr>
                  <a:flatTx/>
                </a:bodyPr>
                <a:lstStyle/>
                <a:p>
                  <a:endParaRPr lang="en-US"/>
                </a:p>
              </p:txBody>
            </p:sp>
            <p:sp>
              <p:nvSpPr>
                <p:cNvPr id="30736" name="AutoShape 28"/>
                <p:cNvSpPr>
                  <a:spLocks noEditPoints="1" noChangeArrowheads="1"/>
                </p:cNvSpPr>
                <p:nvPr/>
              </p:nvSpPr>
              <p:spPr bwMode="auto">
                <a:xfrm>
                  <a:off x="2559" y="2142"/>
                  <a:ext cx="1588" cy="1392"/>
                </a:xfrm>
                <a:custGeom>
                  <a:avLst/>
                  <a:gdLst>
                    <a:gd name="T0" fmla="*/ 4 w 21600"/>
                    <a:gd name="T1" fmla="*/ 0 h 21600"/>
                    <a:gd name="T2" fmla="*/ 9 w 21600"/>
                    <a:gd name="T3" fmla="*/ 3 h 21600"/>
                    <a:gd name="T4" fmla="*/ 4 w 21600"/>
                    <a:gd name="T5" fmla="*/ 6 h 21600"/>
                    <a:gd name="T6" fmla="*/ 0 w 21600"/>
                    <a:gd name="T7" fmla="*/ 3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380 w 21600"/>
                    <a:gd name="T13" fmla="*/ 3957 h 21600"/>
                    <a:gd name="T14" fmla="*/ 17846 w 21600"/>
                    <a:gd name="T15" fmla="*/ 17628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9689" y="1725"/>
                      </a:moveTo>
                      <a:lnTo>
                        <a:pt x="10304" y="85"/>
                      </a:lnTo>
                      <a:lnTo>
                        <a:pt x="11637" y="85"/>
                      </a:lnTo>
                      <a:lnTo>
                        <a:pt x="12303" y="1777"/>
                      </a:lnTo>
                      <a:lnTo>
                        <a:pt x="13072" y="1931"/>
                      </a:lnTo>
                      <a:lnTo>
                        <a:pt x="14303" y="598"/>
                      </a:lnTo>
                      <a:lnTo>
                        <a:pt x="15533" y="1110"/>
                      </a:lnTo>
                      <a:lnTo>
                        <a:pt x="15584" y="2905"/>
                      </a:lnTo>
                      <a:lnTo>
                        <a:pt x="16405" y="3520"/>
                      </a:lnTo>
                      <a:lnTo>
                        <a:pt x="17891" y="2751"/>
                      </a:lnTo>
                      <a:lnTo>
                        <a:pt x="18917" y="3674"/>
                      </a:lnTo>
                      <a:lnTo>
                        <a:pt x="18199" y="5314"/>
                      </a:lnTo>
                      <a:lnTo>
                        <a:pt x="18763" y="6083"/>
                      </a:lnTo>
                      <a:lnTo>
                        <a:pt x="20403" y="6032"/>
                      </a:lnTo>
                      <a:lnTo>
                        <a:pt x="20865" y="7211"/>
                      </a:lnTo>
                      <a:lnTo>
                        <a:pt x="19737" y="8185"/>
                      </a:lnTo>
                      <a:lnTo>
                        <a:pt x="20096" y="9723"/>
                      </a:lnTo>
                      <a:lnTo>
                        <a:pt x="21634" y="10287"/>
                      </a:lnTo>
                      <a:lnTo>
                        <a:pt x="21582" y="11620"/>
                      </a:lnTo>
                      <a:lnTo>
                        <a:pt x="20147" y="12184"/>
                      </a:lnTo>
                      <a:lnTo>
                        <a:pt x="19942" y="13158"/>
                      </a:lnTo>
                      <a:lnTo>
                        <a:pt x="21070" y="14234"/>
                      </a:lnTo>
                      <a:lnTo>
                        <a:pt x="20608" y="15362"/>
                      </a:lnTo>
                      <a:lnTo>
                        <a:pt x="19019" y="15465"/>
                      </a:lnTo>
                      <a:lnTo>
                        <a:pt x="18404" y="16439"/>
                      </a:lnTo>
                      <a:lnTo>
                        <a:pt x="19122" y="17925"/>
                      </a:lnTo>
                      <a:lnTo>
                        <a:pt x="18096" y="18797"/>
                      </a:lnTo>
                      <a:lnTo>
                        <a:pt x="16763" y="18284"/>
                      </a:lnTo>
                      <a:lnTo>
                        <a:pt x="15431" y="19002"/>
                      </a:lnTo>
                      <a:lnTo>
                        <a:pt x="15277" y="20848"/>
                      </a:lnTo>
                      <a:lnTo>
                        <a:pt x="14149" y="21155"/>
                      </a:lnTo>
                      <a:lnTo>
                        <a:pt x="13021" y="19925"/>
                      </a:lnTo>
                      <a:lnTo>
                        <a:pt x="12252" y="20181"/>
                      </a:lnTo>
                      <a:lnTo>
                        <a:pt x="11739" y="21668"/>
                      </a:lnTo>
                      <a:lnTo>
                        <a:pt x="10201" y="21668"/>
                      </a:lnTo>
                      <a:lnTo>
                        <a:pt x="9740" y="20130"/>
                      </a:lnTo>
                      <a:lnTo>
                        <a:pt x="8253" y="19771"/>
                      </a:lnTo>
                      <a:lnTo>
                        <a:pt x="7125" y="21001"/>
                      </a:lnTo>
                      <a:lnTo>
                        <a:pt x="5895" y="20489"/>
                      </a:lnTo>
                      <a:lnTo>
                        <a:pt x="5946" y="18592"/>
                      </a:lnTo>
                      <a:lnTo>
                        <a:pt x="5177" y="18131"/>
                      </a:lnTo>
                      <a:lnTo>
                        <a:pt x="3383" y="18848"/>
                      </a:lnTo>
                      <a:lnTo>
                        <a:pt x="2614" y="17874"/>
                      </a:lnTo>
                      <a:lnTo>
                        <a:pt x="3383" y="16182"/>
                      </a:lnTo>
                      <a:lnTo>
                        <a:pt x="2922" y="15465"/>
                      </a:lnTo>
                      <a:lnTo>
                        <a:pt x="922" y="15516"/>
                      </a:lnTo>
                      <a:lnTo>
                        <a:pt x="512" y="14234"/>
                      </a:lnTo>
                      <a:lnTo>
                        <a:pt x="1948" y="12901"/>
                      </a:lnTo>
                      <a:lnTo>
                        <a:pt x="1896" y="12184"/>
                      </a:lnTo>
                      <a:lnTo>
                        <a:pt x="0" y="11415"/>
                      </a:lnTo>
                      <a:lnTo>
                        <a:pt x="51" y="10031"/>
                      </a:lnTo>
                      <a:lnTo>
                        <a:pt x="1948" y="9313"/>
                      </a:lnTo>
                      <a:lnTo>
                        <a:pt x="2101" y="8595"/>
                      </a:lnTo>
                      <a:lnTo>
                        <a:pt x="615" y="7160"/>
                      </a:lnTo>
                      <a:lnTo>
                        <a:pt x="1127" y="5878"/>
                      </a:lnTo>
                      <a:lnTo>
                        <a:pt x="3178" y="5981"/>
                      </a:lnTo>
                      <a:lnTo>
                        <a:pt x="3588" y="5417"/>
                      </a:lnTo>
                      <a:lnTo>
                        <a:pt x="2819" y="3520"/>
                      </a:lnTo>
                      <a:lnTo>
                        <a:pt x="3742" y="2597"/>
                      </a:lnTo>
                      <a:lnTo>
                        <a:pt x="5536" y="3417"/>
                      </a:lnTo>
                      <a:lnTo>
                        <a:pt x="6049" y="3058"/>
                      </a:lnTo>
                      <a:lnTo>
                        <a:pt x="6100" y="1264"/>
                      </a:lnTo>
                      <a:lnTo>
                        <a:pt x="7228" y="700"/>
                      </a:lnTo>
                      <a:lnTo>
                        <a:pt x="8510" y="2033"/>
                      </a:lnTo>
                      <a:lnTo>
                        <a:pt x="9689" y="1725"/>
                      </a:lnTo>
                      <a:close/>
                      <a:moveTo>
                        <a:pt x="10817" y="14422"/>
                      </a:moveTo>
                      <a:lnTo>
                        <a:pt x="11175" y="14388"/>
                      </a:lnTo>
                      <a:lnTo>
                        <a:pt x="11534" y="14354"/>
                      </a:lnTo>
                      <a:lnTo>
                        <a:pt x="11893" y="14268"/>
                      </a:lnTo>
                      <a:lnTo>
                        <a:pt x="12218" y="14166"/>
                      </a:lnTo>
                      <a:lnTo>
                        <a:pt x="12508" y="13995"/>
                      </a:lnTo>
                      <a:lnTo>
                        <a:pt x="12816" y="13807"/>
                      </a:lnTo>
                      <a:lnTo>
                        <a:pt x="13106" y="13602"/>
                      </a:lnTo>
                      <a:lnTo>
                        <a:pt x="13329" y="13380"/>
                      </a:lnTo>
                      <a:lnTo>
                        <a:pt x="13568" y="13106"/>
                      </a:lnTo>
                      <a:lnTo>
                        <a:pt x="13790" y="12850"/>
                      </a:lnTo>
                      <a:lnTo>
                        <a:pt x="13961" y="12560"/>
                      </a:lnTo>
                      <a:lnTo>
                        <a:pt x="14115" y="12269"/>
                      </a:lnTo>
                      <a:lnTo>
                        <a:pt x="14217" y="11927"/>
                      </a:lnTo>
                      <a:lnTo>
                        <a:pt x="14320" y="11568"/>
                      </a:lnTo>
                      <a:lnTo>
                        <a:pt x="14388" y="11210"/>
                      </a:lnTo>
                      <a:lnTo>
                        <a:pt x="14388" y="10851"/>
                      </a:lnTo>
                      <a:lnTo>
                        <a:pt x="14388" y="10492"/>
                      </a:lnTo>
                      <a:lnTo>
                        <a:pt x="14320" y="10133"/>
                      </a:lnTo>
                      <a:lnTo>
                        <a:pt x="14217" y="9808"/>
                      </a:lnTo>
                      <a:lnTo>
                        <a:pt x="14115" y="9467"/>
                      </a:lnTo>
                      <a:lnTo>
                        <a:pt x="13961" y="9142"/>
                      </a:lnTo>
                      <a:lnTo>
                        <a:pt x="13790" y="8851"/>
                      </a:lnTo>
                      <a:lnTo>
                        <a:pt x="13568" y="8595"/>
                      </a:lnTo>
                      <a:lnTo>
                        <a:pt x="13329" y="8322"/>
                      </a:lnTo>
                      <a:lnTo>
                        <a:pt x="13106" y="8100"/>
                      </a:lnTo>
                      <a:lnTo>
                        <a:pt x="12816" y="7894"/>
                      </a:lnTo>
                      <a:lnTo>
                        <a:pt x="12508" y="7741"/>
                      </a:lnTo>
                      <a:lnTo>
                        <a:pt x="12218" y="7570"/>
                      </a:lnTo>
                      <a:lnTo>
                        <a:pt x="11893" y="7433"/>
                      </a:lnTo>
                      <a:lnTo>
                        <a:pt x="11534" y="7382"/>
                      </a:lnTo>
                      <a:lnTo>
                        <a:pt x="11175" y="7313"/>
                      </a:lnTo>
                      <a:lnTo>
                        <a:pt x="10817" y="7313"/>
                      </a:lnTo>
                      <a:lnTo>
                        <a:pt x="10441" y="7313"/>
                      </a:lnTo>
                      <a:lnTo>
                        <a:pt x="10082" y="7382"/>
                      </a:lnTo>
                      <a:lnTo>
                        <a:pt x="9757" y="7433"/>
                      </a:lnTo>
                      <a:lnTo>
                        <a:pt x="9432" y="7570"/>
                      </a:lnTo>
                      <a:lnTo>
                        <a:pt x="9142" y="7741"/>
                      </a:lnTo>
                      <a:lnTo>
                        <a:pt x="8834" y="7894"/>
                      </a:lnTo>
                      <a:lnTo>
                        <a:pt x="8544" y="8100"/>
                      </a:lnTo>
                      <a:lnTo>
                        <a:pt x="8287" y="8322"/>
                      </a:lnTo>
                      <a:lnTo>
                        <a:pt x="8048" y="8595"/>
                      </a:lnTo>
                      <a:lnTo>
                        <a:pt x="7860" y="8851"/>
                      </a:lnTo>
                      <a:lnTo>
                        <a:pt x="7689" y="9142"/>
                      </a:lnTo>
                      <a:lnTo>
                        <a:pt x="7536" y="9467"/>
                      </a:lnTo>
                      <a:lnTo>
                        <a:pt x="7399" y="9808"/>
                      </a:lnTo>
                      <a:lnTo>
                        <a:pt x="7331" y="10133"/>
                      </a:lnTo>
                      <a:lnTo>
                        <a:pt x="7262" y="10492"/>
                      </a:lnTo>
                      <a:lnTo>
                        <a:pt x="7262" y="10851"/>
                      </a:lnTo>
                      <a:lnTo>
                        <a:pt x="7262" y="11210"/>
                      </a:lnTo>
                      <a:lnTo>
                        <a:pt x="7331" y="11568"/>
                      </a:lnTo>
                      <a:lnTo>
                        <a:pt x="7399" y="11927"/>
                      </a:lnTo>
                      <a:lnTo>
                        <a:pt x="7536" y="12269"/>
                      </a:lnTo>
                      <a:lnTo>
                        <a:pt x="7689" y="12560"/>
                      </a:lnTo>
                      <a:lnTo>
                        <a:pt x="7860" y="12850"/>
                      </a:lnTo>
                      <a:lnTo>
                        <a:pt x="8048" y="13106"/>
                      </a:lnTo>
                      <a:lnTo>
                        <a:pt x="8287" y="13380"/>
                      </a:lnTo>
                      <a:lnTo>
                        <a:pt x="8544" y="13602"/>
                      </a:lnTo>
                      <a:lnTo>
                        <a:pt x="8834" y="13807"/>
                      </a:lnTo>
                      <a:lnTo>
                        <a:pt x="9142" y="13995"/>
                      </a:lnTo>
                      <a:lnTo>
                        <a:pt x="9432" y="14166"/>
                      </a:lnTo>
                      <a:lnTo>
                        <a:pt x="9757" y="14268"/>
                      </a:lnTo>
                      <a:lnTo>
                        <a:pt x="10082" y="14354"/>
                      </a:lnTo>
                      <a:lnTo>
                        <a:pt x="10441" y="14388"/>
                      </a:lnTo>
                      <a:lnTo>
                        <a:pt x="10817" y="14422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9525">
                  <a:round/>
                  <a:headEnd/>
                  <a:tailEnd/>
                </a:ln>
                <a:scene3d>
                  <a:camera prst="legacyPerspectiveFront">
                    <a:rot lat="20099994" lon="1500000" rev="0"/>
                  </a:camera>
                  <a:lightRig rig="legacyFlat4" dir="b"/>
                </a:scene3d>
                <a:sp3d extrusionH="430200" prstMaterial="legacyMatte">
                  <a:bevelT w="13500" h="13500" prst="angle"/>
                  <a:bevelB w="13500" h="13500" prst="angle"/>
                  <a:extrusionClr>
                    <a:srgbClr val="C0C0C0"/>
                  </a:extrusionClr>
                </a:sp3d>
              </p:spPr>
              <p:txBody>
                <a:bodyPr>
                  <a:flatTx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30732" name="Oval 29"/>
              <p:cNvSpPr>
                <a:spLocks noChangeArrowheads="1"/>
              </p:cNvSpPr>
              <p:nvPr/>
            </p:nvSpPr>
            <p:spPr bwMode="auto">
              <a:xfrm>
                <a:off x="2448" y="2880"/>
                <a:ext cx="1104" cy="115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733" name="Oval 30"/>
              <p:cNvSpPr>
                <a:spLocks noChangeArrowheads="1"/>
              </p:cNvSpPr>
              <p:nvPr/>
            </p:nvSpPr>
            <p:spPr bwMode="auto">
              <a:xfrm>
                <a:off x="2448" y="3360"/>
                <a:ext cx="1104" cy="24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prstDash val="sysDot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0728" name="Text Box 31"/>
            <p:cNvSpPr txBox="1">
              <a:spLocks noChangeArrowheads="1"/>
            </p:cNvSpPr>
            <p:nvPr/>
          </p:nvSpPr>
          <p:spPr bwMode="auto">
            <a:xfrm>
              <a:off x="1046" y="3905"/>
              <a:ext cx="591" cy="3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Tahoma" pitchFamily="34" charset="0"/>
                </a:rPr>
                <a:t>AABB</a:t>
              </a:r>
            </a:p>
          </p:txBody>
        </p:sp>
        <p:sp>
          <p:nvSpPr>
            <p:cNvPr id="30729" name="Text Box 32"/>
            <p:cNvSpPr txBox="1">
              <a:spLocks noChangeArrowheads="1"/>
            </p:cNvSpPr>
            <p:nvPr/>
          </p:nvSpPr>
          <p:spPr bwMode="auto">
            <a:xfrm>
              <a:off x="2496" y="3883"/>
              <a:ext cx="723" cy="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Tahoma" pitchFamily="34" charset="0"/>
                </a:rPr>
                <a:t>Sphere</a:t>
              </a:r>
            </a:p>
          </p:txBody>
        </p:sp>
        <p:sp>
          <p:nvSpPr>
            <p:cNvPr id="30730" name="Text Box 33"/>
            <p:cNvSpPr txBox="1">
              <a:spLocks noChangeArrowheads="1"/>
            </p:cNvSpPr>
            <p:nvPr/>
          </p:nvSpPr>
          <p:spPr bwMode="auto">
            <a:xfrm>
              <a:off x="4656" y="3884"/>
              <a:ext cx="496" cy="3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Tahoma" pitchFamily="34" charset="0"/>
                </a:rPr>
                <a:t>OBB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50331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Bounding Volumes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</p:txBody>
      </p:sp>
      <p:pic>
        <p:nvPicPr>
          <p:cNvPr id="31748" name="Picture 4" descr="BoundingVolumes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38" y="1431925"/>
            <a:ext cx="8928100" cy="429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0446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Bounding Volume Hierarchies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100" smtClean="0"/>
              <a:t>Each node has a bounding volume that encloses the geometry in the entire subtree</a:t>
            </a:r>
          </a:p>
          <a:p>
            <a:r>
              <a:rPr lang="en-US" sz="2100" smtClean="0"/>
              <a:t>The actual geometry is contained in the leaf node </a:t>
            </a:r>
          </a:p>
          <a:p>
            <a:r>
              <a:rPr lang="en-US" sz="2100" smtClean="0"/>
              <a:t>Three types of methods: bottom-up, insertion, and top-down</a:t>
            </a:r>
          </a:p>
          <a:p>
            <a:r>
              <a:rPr lang="en-US" sz="2100" smtClean="0"/>
              <a:t>This is essentially a clustering problem!</a:t>
            </a:r>
          </a:p>
          <a:p>
            <a:endParaRPr lang="en-US" sz="2100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pPr>
              <a:buFont typeface="Arial" pitchFamily="34" charset="0"/>
              <a:buNone/>
            </a:pPr>
            <a:endParaRPr lang="en-US" smtClean="0"/>
          </a:p>
        </p:txBody>
      </p:sp>
      <p:grpSp>
        <p:nvGrpSpPr>
          <p:cNvPr id="32772" name="Group 4"/>
          <p:cNvGrpSpPr>
            <a:grpSpLocks/>
          </p:cNvGrpSpPr>
          <p:nvPr/>
        </p:nvGrpSpPr>
        <p:grpSpPr bwMode="auto">
          <a:xfrm>
            <a:off x="990600" y="3962400"/>
            <a:ext cx="1609725" cy="1828800"/>
            <a:chOff x="480" y="1920"/>
            <a:chExt cx="1344" cy="1584"/>
          </a:xfrm>
        </p:grpSpPr>
        <p:sp>
          <p:nvSpPr>
            <p:cNvPr id="32792" name="AutoShape 5"/>
            <p:cNvSpPr>
              <a:spLocks noChangeArrowheads="1"/>
            </p:cNvSpPr>
            <p:nvPr/>
          </p:nvSpPr>
          <p:spPr bwMode="auto">
            <a:xfrm>
              <a:off x="1200" y="2160"/>
              <a:ext cx="384" cy="28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93" name="AutoShape 6"/>
            <p:cNvSpPr>
              <a:spLocks noChangeArrowheads="1"/>
            </p:cNvSpPr>
            <p:nvPr/>
          </p:nvSpPr>
          <p:spPr bwMode="auto">
            <a:xfrm>
              <a:off x="1056" y="2544"/>
              <a:ext cx="288" cy="240"/>
            </a:xfrm>
            <a:prstGeom prst="triangle">
              <a:avLst>
                <a:gd name="adj" fmla="val 50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94" name="AutoShape 7"/>
            <p:cNvSpPr>
              <a:spLocks noChangeArrowheads="1"/>
            </p:cNvSpPr>
            <p:nvPr/>
          </p:nvSpPr>
          <p:spPr bwMode="auto">
            <a:xfrm>
              <a:off x="528" y="2448"/>
              <a:ext cx="240" cy="24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95" name="AutoShape 8"/>
            <p:cNvSpPr>
              <a:spLocks noChangeArrowheads="1"/>
            </p:cNvSpPr>
            <p:nvPr/>
          </p:nvSpPr>
          <p:spPr bwMode="auto">
            <a:xfrm>
              <a:off x="624" y="3072"/>
              <a:ext cx="384" cy="192"/>
            </a:xfrm>
            <a:prstGeom prst="parallelogram">
              <a:avLst>
                <a:gd name="adj" fmla="val 50000"/>
              </a:avLst>
            </a:prstGeom>
            <a:solidFill>
              <a:srgbClr val="000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96" name="Oval 9"/>
            <p:cNvSpPr>
              <a:spLocks noChangeArrowheads="1"/>
            </p:cNvSpPr>
            <p:nvPr/>
          </p:nvSpPr>
          <p:spPr bwMode="auto">
            <a:xfrm>
              <a:off x="480" y="2400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97" name="Oval 10"/>
            <p:cNvSpPr>
              <a:spLocks noChangeArrowheads="1"/>
            </p:cNvSpPr>
            <p:nvPr/>
          </p:nvSpPr>
          <p:spPr bwMode="auto">
            <a:xfrm>
              <a:off x="1152" y="2064"/>
              <a:ext cx="480" cy="4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98" name="Oval 11"/>
            <p:cNvSpPr>
              <a:spLocks noChangeArrowheads="1"/>
            </p:cNvSpPr>
            <p:nvPr/>
          </p:nvSpPr>
          <p:spPr bwMode="auto">
            <a:xfrm>
              <a:off x="1056" y="2544"/>
              <a:ext cx="288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99" name="Oval 12"/>
            <p:cNvSpPr>
              <a:spLocks noChangeArrowheads="1"/>
            </p:cNvSpPr>
            <p:nvPr/>
          </p:nvSpPr>
          <p:spPr bwMode="auto">
            <a:xfrm>
              <a:off x="624" y="2976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00" name="Oval 13"/>
            <p:cNvSpPr>
              <a:spLocks noChangeArrowheads="1"/>
            </p:cNvSpPr>
            <p:nvPr/>
          </p:nvSpPr>
          <p:spPr bwMode="auto">
            <a:xfrm>
              <a:off x="960" y="2016"/>
              <a:ext cx="816" cy="9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01" name="Oval 14"/>
            <p:cNvSpPr>
              <a:spLocks noChangeArrowheads="1"/>
            </p:cNvSpPr>
            <p:nvPr/>
          </p:nvSpPr>
          <p:spPr bwMode="auto">
            <a:xfrm>
              <a:off x="480" y="1920"/>
              <a:ext cx="1344" cy="15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2773" name="Group 15"/>
          <p:cNvGrpSpPr>
            <a:grpSpLocks/>
          </p:cNvGrpSpPr>
          <p:nvPr/>
        </p:nvGrpSpPr>
        <p:grpSpPr bwMode="auto">
          <a:xfrm>
            <a:off x="3657600" y="4219575"/>
            <a:ext cx="1781175" cy="1495425"/>
            <a:chOff x="2064" y="2016"/>
            <a:chExt cx="1488" cy="1296"/>
          </a:xfrm>
        </p:grpSpPr>
        <p:sp>
          <p:nvSpPr>
            <p:cNvPr id="32779" name="Rectangle 16"/>
            <p:cNvSpPr>
              <a:spLocks noChangeArrowheads="1"/>
            </p:cNvSpPr>
            <p:nvPr/>
          </p:nvSpPr>
          <p:spPr bwMode="auto">
            <a:xfrm>
              <a:off x="2784" y="2016"/>
              <a:ext cx="28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80" name="Line 17"/>
            <p:cNvSpPr>
              <a:spLocks noChangeShapeType="1"/>
            </p:cNvSpPr>
            <p:nvPr/>
          </p:nvSpPr>
          <p:spPr bwMode="auto">
            <a:xfrm flipH="1">
              <a:off x="2592" y="2256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2781" name="Line 18"/>
            <p:cNvSpPr>
              <a:spLocks noChangeShapeType="1"/>
            </p:cNvSpPr>
            <p:nvPr/>
          </p:nvSpPr>
          <p:spPr bwMode="auto">
            <a:xfrm>
              <a:off x="2928" y="225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2782" name="Line 19"/>
            <p:cNvSpPr>
              <a:spLocks noChangeShapeType="1"/>
            </p:cNvSpPr>
            <p:nvPr/>
          </p:nvSpPr>
          <p:spPr bwMode="auto">
            <a:xfrm>
              <a:off x="2928" y="2256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2783" name="AutoShape 20"/>
            <p:cNvSpPr>
              <a:spLocks noChangeArrowheads="1"/>
            </p:cNvSpPr>
            <p:nvPr/>
          </p:nvSpPr>
          <p:spPr bwMode="auto">
            <a:xfrm>
              <a:off x="2784" y="2448"/>
              <a:ext cx="240" cy="24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84" name="Rectangle 21"/>
            <p:cNvSpPr>
              <a:spLocks noChangeArrowheads="1"/>
            </p:cNvSpPr>
            <p:nvPr/>
          </p:nvSpPr>
          <p:spPr bwMode="auto">
            <a:xfrm>
              <a:off x="2400" y="2496"/>
              <a:ext cx="24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85" name="Rectangle 22"/>
            <p:cNvSpPr>
              <a:spLocks noChangeArrowheads="1"/>
            </p:cNvSpPr>
            <p:nvPr/>
          </p:nvSpPr>
          <p:spPr bwMode="auto">
            <a:xfrm>
              <a:off x="3168" y="2496"/>
              <a:ext cx="24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86" name="Line 23"/>
            <p:cNvSpPr>
              <a:spLocks noChangeShapeType="1"/>
            </p:cNvSpPr>
            <p:nvPr/>
          </p:nvSpPr>
          <p:spPr bwMode="auto">
            <a:xfrm flipH="1">
              <a:off x="2256" y="2688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2787" name="AutoShape 24"/>
            <p:cNvSpPr>
              <a:spLocks noChangeArrowheads="1"/>
            </p:cNvSpPr>
            <p:nvPr/>
          </p:nvSpPr>
          <p:spPr bwMode="auto">
            <a:xfrm>
              <a:off x="2064" y="3024"/>
              <a:ext cx="288" cy="240"/>
            </a:xfrm>
            <a:prstGeom prst="triangle">
              <a:avLst>
                <a:gd name="adj" fmla="val 50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88" name="Line 25"/>
            <p:cNvSpPr>
              <a:spLocks noChangeShapeType="1"/>
            </p:cNvSpPr>
            <p:nvPr/>
          </p:nvSpPr>
          <p:spPr bwMode="auto">
            <a:xfrm>
              <a:off x="2496" y="2688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2789" name="AutoShape 26"/>
            <p:cNvSpPr>
              <a:spLocks noChangeArrowheads="1"/>
            </p:cNvSpPr>
            <p:nvPr/>
          </p:nvSpPr>
          <p:spPr bwMode="auto">
            <a:xfrm>
              <a:off x="2544" y="3024"/>
              <a:ext cx="384" cy="28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90" name="Line 27"/>
            <p:cNvSpPr>
              <a:spLocks noChangeShapeType="1"/>
            </p:cNvSpPr>
            <p:nvPr/>
          </p:nvSpPr>
          <p:spPr bwMode="auto">
            <a:xfrm>
              <a:off x="3312" y="268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2791" name="AutoShape 28"/>
            <p:cNvSpPr>
              <a:spLocks noChangeArrowheads="1"/>
            </p:cNvSpPr>
            <p:nvPr/>
          </p:nvSpPr>
          <p:spPr bwMode="auto">
            <a:xfrm>
              <a:off x="3168" y="3072"/>
              <a:ext cx="384" cy="192"/>
            </a:xfrm>
            <a:prstGeom prst="parallelogram">
              <a:avLst>
                <a:gd name="adj" fmla="val 50000"/>
              </a:avLst>
            </a:prstGeom>
            <a:solidFill>
              <a:srgbClr val="000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2774" name="Line 29"/>
          <p:cNvSpPr>
            <a:spLocks noChangeShapeType="1"/>
          </p:cNvSpPr>
          <p:nvPr/>
        </p:nvSpPr>
        <p:spPr bwMode="auto">
          <a:xfrm>
            <a:off x="5715000" y="43434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5" name="Text Box 30"/>
          <p:cNvSpPr txBox="1">
            <a:spLocks noChangeArrowheads="1"/>
          </p:cNvSpPr>
          <p:nvPr/>
        </p:nvSpPr>
        <p:spPr bwMode="auto">
          <a:xfrm>
            <a:off x="7391400" y="4129088"/>
            <a:ext cx="577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/>
              <a:t>root</a:t>
            </a:r>
          </a:p>
        </p:txBody>
      </p:sp>
      <p:sp>
        <p:nvSpPr>
          <p:cNvPr id="32776" name="Line 31"/>
          <p:cNvSpPr>
            <a:spLocks noChangeShapeType="1"/>
          </p:cNvSpPr>
          <p:nvPr/>
        </p:nvSpPr>
        <p:spPr bwMode="auto">
          <a:xfrm>
            <a:off x="5715000" y="5562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7" name="Text Box 32"/>
          <p:cNvSpPr txBox="1">
            <a:spLocks noChangeArrowheads="1"/>
          </p:cNvSpPr>
          <p:nvPr/>
        </p:nvSpPr>
        <p:spPr bwMode="auto">
          <a:xfrm>
            <a:off x="6705600" y="5348288"/>
            <a:ext cx="844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/>
              <a:t>leaves</a:t>
            </a:r>
          </a:p>
        </p:txBody>
      </p:sp>
      <p:sp>
        <p:nvSpPr>
          <p:cNvPr id="32778" name="AutoShape 33"/>
          <p:cNvSpPr>
            <a:spLocks noChangeArrowheads="1"/>
          </p:cNvSpPr>
          <p:nvPr/>
        </p:nvSpPr>
        <p:spPr bwMode="auto">
          <a:xfrm>
            <a:off x="2971800" y="4800600"/>
            <a:ext cx="609600" cy="228600"/>
          </a:xfrm>
          <a:prstGeom prst="rightArrow">
            <a:avLst>
              <a:gd name="adj1" fmla="val 50000"/>
              <a:gd name="adj2" fmla="val 6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193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858000" y="6534150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8A5D3E06-DF3A-4861-9281-9F753BC060C6}" type="slidenum">
              <a:rPr lang="en-US" smtClean="0"/>
              <a:pPr/>
              <a:t>66</a:t>
            </a:fld>
            <a:endParaRPr lang="en-US" smtClean="0"/>
          </a:p>
        </p:txBody>
      </p:sp>
      <p:pic>
        <p:nvPicPr>
          <p:cNvPr id="33795" name="Picture 5" descr="BoundingVolumeHierachyLarge_croppe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75" y="1393825"/>
            <a:ext cx="8458200" cy="473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381000" y="762000"/>
            <a:ext cx="8763000" cy="6858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sz="3200" b="1" kern="0" dirty="0">
                <a:solidFill>
                  <a:srgbClr val="3333FF"/>
                </a:solidFill>
                <a:latin typeface="+mj-lt"/>
                <a:ea typeface="+mj-ea"/>
                <a:cs typeface="+mj-cs"/>
              </a:rPr>
              <a:t>BVH in 3D: Example</a:t>
            </a:r>
          </a:p>
        </p:txBody>
      </p:sp>
    </p:spTree>
    <p:extLst>
      <p:ext uri="{BB962C8B-B14F-4D97-AF65-F5344CB8AC3E}">
        <p14:creationId xmlns:p14="http://schemas.microsoft.com/office/powerpoint/2010/main" val="1914778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858000" y="6534150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9FEFE884-C332-4C8E-A5E1-FBC0EEB9CF17}" type="slidenum">
              <a:rPr lang="en-US" smtClean="0"/>
              <a:pPr/>
              <a:t>67</a:t>
            </a:fld>
            <a:endParaRPr lang="en-US" smtClean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381000" y="762000"/>
            <a:ext cx="8763000" cy="6858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sz="3200" b="1" kern="0" dirty="0">
                <a:solidFill>
                  <a:srgbClr val="3333FF"/>
                </a:solidFill>
                <a:latin typeface="+mj-lt"/>
                <a:ea typeface="+mj-ea"/>
                <a:cs typeface="+mj-cs"/>
              </a:rPr>
              <a:t>BVH in 3D: Example</a:t>
            </a:r>
          </a:p>
        </p:txBody>
      </p:sp>
      <p:pic>
        <p:nvPicPr>
          <p:cNvPr id="34820" name="Picture 3" descr="ca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3938" y="1425575"/>
            <a:ext cx="4398962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8086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Voronoi Diagram / Delauney Triangulation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</p:txBody>
      </p:sp>
      <p:pic>
        <p:nvPicPr>
          <p:cNvPr id="35844" name="Picture 4" descr="Voronoi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688" y="1447800"/>
            <a:ext cx="5287962" cy="468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1608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Delauney Triangulation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</p:txBody>
      </p:sp>
      <p:pic>
        <p:nvPicPr>
          <p:cNvPr id="36868" name="Picture 5" descr="Delauney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75" y="1327150"/>
            <a:ext cx="8235950" cy="493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9654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Structure Through Function Calls</a:t>
            </a:r>
          </a:p>
        </p:txBody>
      </p:sp>
      <p:sp>
        <p:nvSpPr>
          <p:cNvPr id="20485" name="Text Box 5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400" b="1" dirty="0" smtClean="0">
                <a:latin typeface="Courier New" charset="0"/>
              </a:rPr>
              <a:t>car(speed)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400" b="1" dirty="0" smtClean="0">
                <a:latin typeface="Courier New" charset="0"/>
              </a:rPr>
              <a:t>    chassis()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400" b="1" dirty="0" smtClean="0">
                <a:latin typeface="Courier New" charset="0"/>
              </a:rPr>
              <a:t>    wheel(</a:t>
            </a:r>
            <a:r>
              <a:rPr lang="en-US" sz="2400" b="1" dirty="0" err="1" smtClean="0">
                <a:latin typeface="Courier New" charset="0"/>
              </a:rPr>
              <a:t>right_front</a:t>
            </a:r>
            <a:r>
              <a:rPr lang="en-US" sz="2400" b="1" dirty="0" smtClean="0">
                <a:latin typeface="Courier New" charset="0"/>
              </a:rPr>
              <a:t>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400" b="1" dirty="0" smtClean="0">
                <a:latin typeface="Courier New" charset="0"/>
              </a:rPr>
              <a:t>    wheel(</a:t>
            </a:r>
            <a:r>
              <a:rPr lang="en-US" sz="2400" b="1" dirty="0" err="1" smtClean="0">
                <a:latin typeface="Courier New" charset="0"/>
              </a:rPr>
              <a:t>left_front</a:t>
            </a:r>
            <a:r>
              <a:rPr lang="en-US" sz="2400" b="1" dirty="0" smtClean="0">
                <a:latin typeface="Courier New" charset="0"/>
              </a:rPr>
              <a:t>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400" b="1" dirty="0" smtClean="0">
                <a:latin typeface="Courier New" charset="0"/>
              </a:rPr>
              <a:t>    wheel(</a:t>
            </a:r>
            <a:r>
              <a:rPr lang="en-US" sz="2400" b="1" dirty="0" err="1" smtClean="0">
                <a:latin typeface="Courier New" charset="0"/>
              </a:rPr>
              <a:t>right_rear</a:t>
            </a:r>
            <a:r>
              <a:rPr lang="en-US" sz="2400" b="1" dirty="0" smtClean="0">
                <a:latin typeface="Courier New" charset="0"/>
              </a:rPr>
              <a:t>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400" b="1" dirty="0" smtClean="0">
                <a:latin typeface="Courier New" charset="0"/>
              </a:rPr>
              <a:t>    wheel(</a:t>
            </a:r>
            <a:r>
              <a:rPr lang="en-US" sz="2400" b="1" dirty="0" err="1" smtClean="0">
                <a:latin typeface="Courier New" charset="0"/>
              </a:rPr>
              <a:t>left_rear</a:t>
            </a:r>
            <a:r>
              <a:rPr lang="en-US" sz="2400" b="1" dirty="0" smtClean="0">
                <a:latin typeface="Courier New" charset="0"/>
              </a:rPr>
              <a:t>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400" b="1" dirty="0" smtClean="0">
                <a:latin typeface="Courier New" charset="0"/>
              </a:rPr>
              <a:t>}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sz="2400" b="1" dirty="0" smtClean="0">
              <a:latin typeface="Courier New" charset="0"/>
            </a:endParaRPr>
          </a:p>
          <a:p>
            <a:pPr>
              <a:spcBef>
                <a:spcPct val="0"/>
              </a:spcBef>
            </a:pPr>
            <a:r>
              <a:rPr lang="en-US" sz="2400" dirty="0" smtClean="0"/>
              <a:t>Fails to show</a:t>
            </a:r>
            <a:r>
              <a:rPr lang="en-US" sz="2400" b="1" dirty="0" smtClean="0"/>
              <a:t> </a:t>
            </a:r>
            <a:r>
              <a:rPr lang="en-US" sz="2400" dirty="0" smtClean="0"/>
              <a:t>relationships well</a:t>
            </a:r>
          </a:p>
          <a:p>
            <a:pPr>
              <a:spcBef>
                <a:spcPct val="0"/>
              </a:spcBef>
            </a:pPr>
            <a:r>
              <a:rPr lang="en-US" sz="2400" dirty="0" smtClean="0"/>
              <a:t>Look at problem using a graph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Voronoi Application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Post Office Problem:</a:t>
            </a:r>
          </a:p>
          <a:p>
            <a:pPr lvl="1"/>
            <a:r>
              <a:rPr lang="en-US" smtClean="0"/>
              <a:t>Input: Set of Points </a:t>
            </a:r>
            <a:r>
              <a:rPr lang="en-US" smtClean="0">
                <a:solidFill>
                  <a:schemeClr val="accent2"/>
                </a:solidFill>
              </a:rPr>
              <a:t>PO</a:t>
            </a:r>
            <a:r>
              <a:rPr lang="en-US" smtClean="0"/>
              <a:t> (= Post Offices), Query Point </a:t>
            </a:r>
            <a:r>
              <a:rPr lang="en-US" smtClean="0">
                <a:solidFill>
                  <a:schemeClr val="accent2"/>
                </a:solidFill>
              </a:rPr>
              <a:t>p</a:t>
            </a:r>
          </a:p>
          <a:p>
            <a:pPr lvl="1"/>
            <a:r>
              <a:rPr lang="en-US" smtClean="0"/>
              <a:t>Output: Nearest post office for </a:t>
            </a:r>
            <a:r>
              <a:rPr lang="en-US" smtClean="0">
                <a:solidFill>
                  <a:schemeClr val="accent2"/>
                </a:solidFill>
              </a:rPr>
              <a:t>p</a:t>
            </a:r>
          </a:p>
          <a:p>
            <a:r>
              <a:rPr lang="en-US" smtClean="0"/>
              <a:t>Modeling, Pattern Generation</a:t>
            </a:r>
          </a:p>
        </p:txBody>
      </p:sp>
      <p:pic>
        <p:nvPicPr>
          <p:cNvPr id="37892" name="Picture 4" descr="ElephantV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2375" y="3405188"/>
            <a:ext cx="3992563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8741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BSP Tree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BSP-tree: split node into 2 parts using a plane</a:t>
            </a:r>
          </a:p>
        </p:txBody>
      </p:sp>
      <p:grpSp>
        <p:nvGrpSpPr>
          <p:cNvPr id="38916" name="Group 19"/>
          <p:cNvGrpSpPr>
            <a:grpSpLocks/>
          </p:cNvGrpSpPr>
          <p:nvPr/>
        </p:nvGrpSpPr>
        <p:grpSpPr bwMode="auto">
          <a:xfrm>
            <a:off x="769938" y="1973263"/>
            <a:ext cx="7926387" cy="4244975"/>
            <a:chOff x="539750" y="1700213"/>
            <a:chExt cx="8064500" cy="4752975"/>
          </a:xfrm>
        </p:grpSpPr>
        <p:sp>
          <p:nvSpPr>
            <p:cNvPr id="38917" name="Rectangle 4"/>
            <p:cNvSpPr>
              <a:spLocks noChangeArrowheads="1"/>
            </p:cNvSpPr>
            <p:nvPr/>
          </p:nvSpPr>
          <p:spPr bwMode="auto">
            <a:xfrm>
              <a:off x="539750" y="1700213"/>
              <a:ext cx="8064500" cy="475297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18" name="Line 5"/>
            <p:cNvSpPr>
              <a:spLocks noChangeShapeType="1"/>
            </p:cNvSpPr>
            <p:nvPr/>
          </p:nvSpPr>
          <p:spPr bwMode="auto">
            <a:xfrm>
              <a:off x="3276600" y="1700213"/>
              <a:ext cx="0" cy="47529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19" name="Line 6"/>
            <p:cNvSpPr>
              <a:spLocks noChangeShapeType="1"/>
            </p:cNvSpPr>
            <p:nvPr/>
          </p:nvSpPr>
          <p:spPr bwMode="auto">
            <a:xfrm>
              <a:off x="3276600" y="2924175"/>
              <a:ext cx="532765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20" name="Line 7"/>
            <p:cNvSpPr>
              <a:spLocks noChangeShapeType="1"/>
            </p:cNvSpPr>
            <p:nvPr/>
          </p:nvSpPr>
          <p:spPr bwMode="auto">
            <a:xfrm>
              <a:off x="539750" y="4365625"/>
              <a:ext cx="273685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21" name="Line 8"/>
            <p:cNvSpPr>
              <a:spLocks noChangeShapeType="1"/>
            </p:cNvSpPr>
            <p:nvPr/>
          </p:nvSpPr>
          <p:spPr bwMode="auto">
            <a:xfrm flipV="1">
              <a:off x="4643438" y="1700213"/>
              <a:ext cx="0" cy="122396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22" name="Line 9"/>
            <p:cNvSpPr>
              <a:spLocks noChangeShapeType="1"/>
            </p:cNvSpPr>
            <p:nvPr/>
          </p:nvSpPr>
          <p:spPr bwMode="auto">
            <a:xfrm flipV="1">
              <a:off x="5508625" y="2924175"/>
              <a:ext cx="0" cy="352901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23" name="Line 10"/>
            <p:cNvSpPr>
              <a:spLocks noChangeShapeType="1"/>
            </p:cNvSpPr>
            <p:nvPr/>
          </p:nvSpPr>
          <p:spPr bwMode="auto">
            <a:xfrm>
              <a:off x="5508625" y="3933825"/>
              <a:ext cx="309562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24" name="Line 11"/>
            <p:cNvSpPr>
              <a:spLocks noChangeShapeType="1"/>
            </p:cNvSpPr>
            <p:nvPr/>
          </p:nvSpPr>
          <p:spPr bwMode="auto">
            <a:xfrm>
              <a:off x="3276600" y="2276475"/>
              <a:ext cx="136683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25" name="Line 12"/>
            <p:cNvSpPr>
              <a:spLocks noChangeShapeType="1"/>
            </p:cNvSpPr>
            <p:nvPr/>
          </p:nvSpPr>
          <p:spPr bwMode="auto">
            <a:xfrm flipV="1">
              <a:off x="3995738" y="2276475"/>
              <a:ext cx="0" cy="6477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26" name="Text Box 13"/>
            <p:cNvSpPr txBox="1">
              <a:spLocks noChangeArrowheads="1"/>
            </p:cNvSpPr>
            <p:nvPr/>
          </p:nvSpPr>
          <p:spPr bwMode="auto">
            <a:xfrm>
              <a:off x="2771775" y="3284538"/>
              <a:ext cx="360363" cy="579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3200"/>
                <a:t>1</a:t>
              </a:r>
            </a:p>
          </p:txBody>
        </p:sp>
        <p:sp>
          <p:nvSpPr>
            <p:cNvPr id="38927" name="Line 14"/>
            <p:cNvSpPr>
              <a:spLocks noChangeShapeType="1"/>
            </p:cNvSpPr>
            <p:nvPr/>
          </p:nvSpPr>
          <p:spPr bwMode="auto">
            <a:xfrm>
              <a:off x="2987675" y="3789363"/>
              <a:ext cx="288925" cy="28733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28" name="Text Box 15"/>
            <p:cNvSpPr txBox="1">
              <a:spLocks noChangeArrowheads="1"/>
            </p:cNvSpPr>
            <p:nvPr/>
          </p:nvSpPr>
          <p:spPr bwMode="auto">
            <a:xfrm>
              <a:off x="6516688" y="2205038"/>
              <a:ext cx="360362" cy="579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3200"/>
                <a:t>2</a:t>
              </a:r>
            </a:p>
          </p:txBody>
        </p:sp>
        <p:sp>
          <p:nvSpPr>
            <p:cNvPr id="38929" name="Text Box 16"/>
            <p:cNvSpPr txBox="1">
              <a:spLocks noChangeArrowheads="1"/>
            </p:cNvSpPr>
            <p:nvPr/>
          </p:nvSpPr>
          <p:spPr bwMode="auto">
            <a:xfrm>
              <a:off x="1187450" y="3644900"/>
              <a:ext cx="360363" cy="579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3200"/>
                <a:t>2</a:t>
              </a:r>
            </a:p>
          </p:txBody>
        </p:sp>
        <p:sp>
          <p:nvSpPr>
            <p:cNvPr id="38930" name="Line 17"/>
            <p:cNvSpPr>
              <a:spLocks noChangeShapeType="1"/>
            </p:cNvSpPr>
            <p:nvPr/>
          </p:nvSpPr>
          <p:spPr bwMode="auto">
            <a:xfrm>
              <a:off x="1547813" y="4076700"/>
              <a:ext cx="288925" cy="28733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31" name="Line 18"/>
            <p:cNvSpPr>
              <a:spLocks noChangeShapeType="1"/>
            </p:cNvSpPr>
            <p:nvPr/>
          </p:nvSpPr>
          <p:spPr bwMode="auto">
            <a:xfrm>
              <a:off x="6948488" y="2636838"/>
              <a:ext cx="288925" cy="28733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97174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Graphs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Set of </a:t>
            </a:r>
            <a:r>
              <a:rPr lang="en-US" i="1" smtClean="0"/>
              <a:t>nodes</a:t>
            </a:r>
            <a:r>
              <a:rPr lang="en-US" smtClean="0"/>
              <a:t> and </a:t>
            </a:r>
            <a:r>
              <a:rPr lang="en-US" i="1" smtClean="0"/>
              <a:t>edges (links)</a:t>
            </a:r>
          </a:p>
          <a:p>
            <a:r>
              <a:rPr lang="en-US" smtClean="0"/>
              <a:t>Edge connects a pair of nodes</a:t>
            </a:r>
          </a:p>
          <a:p>
            <a:pPr lvl="1"/>
            <a:r>
              <a:rPr lang="en-US" smtClean="0"/>
              <a:t>Directed or undirected</a:t>
            </a:r>
          </a:p>
          <a:p>
            <a:r>
              <a:rPr lang="en-US" i="1" smtClean="0"/>
              <a:t>Cycle</a:t>
            </a:r>
            <a:r>
              <a:rPr lang="en-US" smtClean="0"/>
              <a:t>: directed path that is a loop</a:t>
            </a:r>
          </a:p>
        </p:txBody>
      </p:sp>
      <p:sp>
        <p:nvSpPr>
          <p:cNvPr id="21510" name="Oval 4"/>
          <p:cNvSpPr>
            <a:spLocks noChangeArrowheads="1"/>
          </p:cNvSpPr>
          <p:nvPr/>
        </p:nvSpPr>
        <p:spPr bwMode="auto">
          <a:xfrm>
            <a:off x="3733800" y="4038600"/>
            <a:ext cx="304800" cy="3048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1" name="Oval 5"/>
          <p:cNvSpPr>
            <a:spLocks noChangeArrowheads="1"/>
          </p:cNvSpPr>
          <p:nvPr/>
        </p:nvSpPr>
        <p:spPr bwMode="auto">
          <a:xfrm>
            <a:off x="2590800" y="4495800"/>
            <a:ext cx="304800" cy="3048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2" name="Oval 6"/>
          <p:cNvSpPr>
            <a:spLocks noChangeArrowheads="1"/>
          </p:cNvSpPr>
          <p:nvPr/>
        </p:nvSpPr>
        <p:spPr bwMode="auto">
          <a:xfrm>
            <a:off x="3733800" y="5334000"/>
            <a:ext cx="304800" cy="3048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3" name="Oval 7"/>
          <p:cNvSpPr>
            <a:spLocks noChangeArrowheads="1"/>
          </p:cNvSpPr>
          <p:nvPr/>
        </p:nvSpPr>
        <p:spPr bwMode="auto">
          <a:xfrm>
            <a:off x="4724400" y="4343400"/>
            <a:ext cx="304800" cy="3048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4" name="Oval 8"/>
          <p:cNvSpPr>
            <a:spLocks noChangeArrowheads="1"/>
          </p:cNvSpPr>
          <p:nvPr/>
        </p:nvSpPr>
        <p:spPr bwMode="auto">
          <a:xfrm>
            <a:off x="2133600" y="5334000"/>
            <a:ext cx="304800" cy="3048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5" name="Oval 9"/>
          <p:cNvSpPr>
            <a:spLocks noChangeArrowheads="1"/>
          </p:cNvSpPr>
          <p:nvPr/>
        </p:nvSpPr>
        <p:spPr bwMode="auto">
          <a:xfrm>
            <a:off x="5943600" y="5029200"/>
            <a:ext cx="304800" cy="3048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6" name="Line 10"/>
          <p:cNvSpPr>
            <a:spLocks noChangeShapeType="1"/>
          </p:cNvSpPr>
          <p:nvPr/>
        </p:nvSpPr>
        <p:spPr bwMode="auto">
          <a:xfrm>
            <a:off x="4038600" y="4191000"/>
            <a:ext cx="7620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anchor="ctr" anchorCtr="1"/>
          <a:lstStyle/>
          <a:p>
            <a:endParaRPr lang="en-US"/>
          </a:p>
        </p:txBody>
      </p:sp>
      <p:sp>
        <p:nvSpPr>
          <p:cNvPr id="21517" name="Line 11"/>
          <p:cNvSpPr>
            <a:spLocks noChangeShapeType="1"/>
          </p:cNvSpPr>
          <p:nvPr/>
        </p:nvSpPr>
        <p:spPr bwMode="auto">
          <a:xfrm>
            <a:off x="5029200" y="4572000"/>
            <a:ext cx="914400" cy="6096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anchor="ctr" anchorCtr="1"/>
          <a:lstStyle/>
          <a:p>
            <a:endParaRPr lang="en-US"/>
          </a:p>
        </p:txBody>
      </p:sp>
      <p:sp>
        <p:nvSpPr>
          <p:cNvPr id="21518" name="Line 12"/>
          <p:cNvSpPr>
            <a:spLocks noChangeShapeType="1"/>
          </p:cNvSpPr>
          <p:nvPr/>
        </p:nvSpPr>
        <p:spPr bwMode="auto">
          <a:xfrm flipH="1">
            <a:off x="4038600" y="5334000"/>
            <a:ext cx="1981200" cy="1524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anchor="ctr" anchorCtr="1"/>
          <a:lstStyle/>
          <a:p>
            <a:endParaRPr lang="en-US"/>
          </a:p>
        </p:txBody>
      </p:sp>
      <p:sp>
        <p:nvSpPr>
          <p:cNvPr id="21519" name="Line 13"/>
          <p:cNvSpPr>
            <a:spLocks noChangeShapeType="1"/>
          </p:cNvSpPr>
          <p:nvPr/>
        </p:nvSpPr>
        <p:spPr bwMode="auto">
          <a:xfrm flipV="1">
            <a:off x="3962400" y="4572000"/>
            <a:ext cx="838200" cy="7620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anchor="ctr" anchorCtr="1"/>
          <a:lstStyle/>
          <a:p>
            <a:endParaRPr lang="en-US"/>
          </a:p>
        </p:txBody>
      </p:sp>
      <p:sp>
        <p:nvSpPr>
          <p:cNvPr id="21520" name="Line 14"/>
          <p:cNvSpPr>
            <a:spLocks noChangeShapeType="1"/>
          </p:cNvSpPr>
          <p:nvPr/>
        </p:nvSpPr>
        <p:spPr bwMode="auto">
          <a:xfrm flipH="1">
            <a:off x="3886200" y="4343400"/>
            <a:ext cx="762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anchor="ctr" anchorCtr="1"/>
          <a:lstStyle/>
          <a:p>
            <a:endParaRPr lang="en-US"/>
          </a:p>
        </p:txBody>
      </p:sp>
      <p:sp>
        <p:nvSpPr>
          <p:cNvPr id="21521" name="Line 15"/>
          <p:cNvSpPr>
            <a:spLocks noChangeShapeType="1"/>
          </p:cNvSpPr>
          <p:nvPr/>
        </p:nvSpPr>
        <p:spPr bwMode="auto">
          <a:xfrm flipH="1">
            <a:off x="2895600" y="4267200"/>
            <a:ext cx="838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anchor="ctr" anchorCtr="1"/>
          <a:lstStyle/>
          <a:p>
            <a:endParaRPr lang="en-US"/>
          </a:p>
        </p:txBody>
      </p:sp>
      <p:sp>
        <p:nvSpPr>
          <p:cNvPr id="21522" name="Line 16"/>
          <p:cNvSpPr>
            <a:spLocks noChangeShapeType="1"/>
          </p:cNvSpPr>
          <p:nvPr/>
        </p:nvSpPr>
        <p:spPr bwMode="auto">
          <a:xfrm flipH="1">
            <a:off x="2362200" y="4800600"/>
            <a:ext cx="3048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/>
          </a:ln>
        </p:spPr>
        <p:txBody>
          <a:bodyPr anchor="ctr" anchorCtr="1"/>
          <a:lstStyle/>
          <a:p>
            <a:endParaRPr lang="en-US"/>
          </a:p>
        </p:txBody>
      </p:sp>
      <p:sp>
        <p:nvSpPr>
          <p:cNvPr id="21523" name="Line 17"/>
          <p:cNvSpPr>
            <a:spLocks noChangeShapeType="1"/>
          </p:cNvSpPr>
          <p:nvPr/>
        </p:nvSpPr>
        <p:spPr bwMode="auto">
          <a:xfrm flipH="1">
            <a:off x="2438400" y="5562600"/>
            <a:ext cx="1295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anchor="ctr" anchorCtr="1"/>
          <a:lstStyle/>
          <a:p>
            <a:endParaRPr lang="en-US"/>
          </a:p>
        </p:txBody>
      </p:sp>
      <p:sp>
        <p:nvSpPr>
          <p:cNvPr id="21524" name="Line 20"/>
          <p:cNvSpPr>
            <a:spLocks noChangeShapeType="1"/>
          </p:cNvSpPr>
          <p:nvPr/>
        </p:nvSpPr>
        <p:spPr bwMode="auto">
          <a:xfrm flipH="1" flipV="1">
            <a:off x="5181600" y="5105400"/>
            <a:ext cx="762000" cy="6858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none" w="sm" len="sm"/>
            <a:tailEnd type="triangle" w="med" len="med"/>
          </a:ln>
        </p:spPr>
        <p:txBody>
          <a:bodyPr anchor="ctr" anchorCtr="1"/>
          <a:lstStyle/>
          <a:p>
            <a:endParaRPr lang="en-US"/>
          </a:p>
        </p:txBody>
      </p:sp>
      <p:sp>
        <p:nvSpPr>
          <p:cNvPr id="21525" name="Text Box 21"/>
          <p:cNvSpPr txBox="1">
            <a:spLocks noChangeArrowheads="1"/>
          </p:cNvSpPr>
          <p:nvPr/>
        </p:nvSpPr>
        <p:spPr bwMode="auto">
          <a:xfrm>
            <a:off x="5943600" y="5638800"/>
            <a:ext cx="7620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>
                <a:latin typeface="Arial" charset="0"/>
              </a:rPr>
              <a:t>loop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Tree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Graph in which each node (except the root) has exactly one parent node</a:t>
            </a:r>
          </a:p>
          <a:p>
            <a:pPr lvl="1"/>
            <a:r>
              <a:rPr lang="en-US" smtClean="0"/>
              <a:t>May have multiple children</a:t>
            </a:r>
          </a:p>
          <a:p>
            <a:pPr lvl="1"/>
            <a:r>
              <a:rPr lang="en-US" smtClean="0"/>
              <a:t>Leaf or terminal node: no children</a:t>
            </a:r>
          </a:p>
          <a:p>
            <a:endParaRPr lang="en-US" smtClean="0"/>
          </a:p>
        </p:txBody>
      </p:sp>
      <p:sp>
        <p:nvSpPr>
          <p:cNvPr id="22534" name="Oval 4"/>
          <p:cNvSpPr>
            <a:spLocks noChangeArrowheads="1"/>
          </p:cNvSpPr>
          <p:nvPr/>
        </p:nvSpPr>
        <p:spPr bwMode="auto">
          <a:xfrm>
            <a:off x="3733800" y="3657600"/>
            <a:ext cx="304800" cy="3048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5" name="Oval 5"/>
          <p:cNvSpPr>
            <a:spLocks noChangeArrowheads="1"/>
          </p:cNvSpPr>
          <p:nvPr/>
        </p:nvSpPr>
        <p:spPr bwMode="auto">
          <a:xfrm>
            <a:off x="4800600" y="5105400"/>
            <a:ext cx="304800" cy="3048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6" name="Oval 6"/>
          <p:cNvSpPr>
            <a:spLocks noChangeArrowheads="1"/>
          </p:cNvSpPr>
          <p:nvPr/>
        </p:nvSpPr>
        <p:spPr bwMode="auto">
          <a:xfrm>
            <a:off x="3505200" y="5181600"/>
            <a:ext cx="304800" cy="3048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7" name="Oval 7"/>
          <p:cNvSpPr>
            <a:spLocks noChangeArrowheads="1"/>
          </p:cNvSpPr>
          <p:nvPr/>
        </p:nvSpPr>
        <p:spPr bwMode="auto">
          <a:xfrm>
            <a:off x="2743200" y="5181600"/>
            <a:ext cx="304800" cy="3048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8" name="Oval 8"/>
          <p:cNvSpPr>
            <a:spLocks noChangeArrowheads="1"/>
          </p:cNvSpPr>
          <p:nvPr/>
        </p:nvSpPr>
        <p:spPr bwMode="auto">
          <a:xfrm>
            <a:off x="3352800" y="4343400"/>
            <a:ext cx="304800" cy="3048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9" name="Oval 9"/>
          <p:cNvSpPr>
            <a:spLocks noChangeArrowheads="1"/>
          </p:cNvSpPr>
          <p:nvPr/>
        </p:nvSpPr>
        <p:spPr bwMode="auto">
          <a:xfrm>
            <a:off x="4191000" y="4343400"/>
            <a:ext cx="304800" cy="3048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40" name="Line 10"/>
          <p:cNvSpPr>
            <a:spLocks noChangeShapeType="1"/>
          </p:cNvSpPr>
          <p:nvPr/>
        </p:nvSpPr>
        <p:spPr bwMode="auto">
          <a:xfrm flipH="1">
            <a:off x="3581400" y="3962400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anchor="ctr" anchorCtr="1"/>
          <a:lstStyle/>
          <a:p>
            <a:endParaRPr lang="en-US"/>
          </a:p>
        </p:txBody>
      </p:sp>
      <p:sp>
        <p:nvSpPr>
          <p:cNvPr id="22541" name="Line 11"/>
          <p:cNvSpPr>
            <a:spLocks noChangeShapeType="1"/>
          </p:cNvSpPr>
          <p:nvPr/>
        </p:nvSpPr>
        <p:spPr bwMode="auto">
          <a:xfrm flipH="1">
            <a:off x="2971800" y="4648200"/>
            <a:ext cx="4572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anchor="ctr" anchorCtr="1"/>
          <a:lstStyle/>
          <a:p>
            <a:endParaRPr lang="en-US"/>
          </a:p>
        </p:txBody>
      </p:sp>
      <p:sp>
        <p:nvSpPr>
          <p:cNvPr id="22542" name="Line 12"/>
          <p:cNvSpPr>
            <a:spLocks noChangeShapeType="1"/>
          </p:cNvSpPr>
          <p:nvPr/>
        </p:nvSpPr>
        <p:spPr bwMode="auto">
          <a:xfrm>
            <a:off x="3581400" y="4648200"/>
            <a:ext cx="76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anchor="ctr" anchorCtr="1"/>
          <a:lstStyle/>
          <a:p>
            <a:endParaRPr lang="en-US"/>
          </a:p>
        </p:txBody>
      </p:sp>
      <p:sp>
        <p:nvSpPr>
          <p:cNvPr id="22543" name="Line 13"/>
          <p:cNvSpPr>
            <a:spLocks noChangeShapeType="1"/>
          </p:cNvSpPr>
          <p:nvPr/>
        </p:nvSpPr>
        <p:spPr bwMode="auto">
          <a:xfrm>
            <a:off x="4038600" y="3962400"/>
            <a:ext cx="3048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anchor="ctr" anchorCtr="1"/>
          <a:lstStyle/>
          <a:p>
            <a:endParaRPr lang="en-US"/>
          </a:p>
        </p:txBody>
      </p:sp>
      <p:sp>
        <p:nvSpPr>
          <p:cNvPr id="22544" name="Line 14"/>
          <p:cNvSpPr>
            <a:spLocks noChangeShapeType="1"/>
          </p:cNvSpPr>
          <p:nvPr/>
        </p:nvSpPr>
        <p:spPr bwMode="auto">
          <a:xfrm>
            <a:off x="4419600" y="4648200"/>
            <a:ext cx="4572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anchor="ctr" anchorCtr="1"/>
          <a:lstStyle/>
          <a:p>
            <a:endParaRPr lang="en-US"/>
          </a:p>
        </p:txBody>
      </p:sp>
      <p:sp>
        <p:nvSpPr>
          <p:cNvPr id="22545" name="Line 16"/>
          <p:cNvSpPr>
            <a:spLocks noChangeShapeType="1"/>
          </p:cNvSpPr>
          <p:nvPr/>
        </p:nvSpPr>
        <p:spPr bwMode="auto">
          <a:xfrm flipH="1" flipV="1">
            <a:off x="4191000" y="3810000"/>
            <a:ext cx="1143000" cy="1524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sm" len="sm"/>
          </a:ln>
        </p:spPr>
        <p:txBody>
          <a:bodyPr anchor="ctr" anchorCtr="1"/>
          <a:lstStyle/>
          <a:p>
            <a:endParaRPr lang="en-US"/>
          </a:p>
        </p:txBody>
      </p:sp>
      <p:sp>
        <p:nvSpPr>
          <p:cNvPr id="22546" name="Text Box 17"/>
          <p:cNvSpPr txBox="1">
            <a:spLocks noChangeArrowheads="1"/>
          </p:cNvSpPr>
          <p:nvPr/>
        </p:nvSpPr>
        <p:spPr bwMode="auto">
          <a:xfrm>
            <a:off x="5334000" y="3733800"/>
            <a:ext cx="14732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>
                <a:latin typeface="Arial" charset="0"/>
              </a:rPr>
              <a:t>root node</a:t>
            </a:r>
          </a:p>
        </p:txBody>
      </p:sp>
      <p:sp>
        <p:nvSpPr>
          <p:cNvPr id="22547" name="Line 18"/>
          <p:cNvSpPr>
            <a:spLocks noChangeShapeType="1"/>
          </p:cNvSpPr>
          <p:nvPr/>
        </p:nvSpPr>
        <p:spPr bwMode="auto">
          <a:xfrm flipH="1" flipV="1">
            <a:off x="5181600" y="5334000"/>
            <a:ext cx="762000" cy="1524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sm" len="sm"/>
          </a:ln>
        </p:spPr>
        <p:txBody>
          <a:bodyPr anchor="ctr" anchorCtr="1"/>
          <a:lstStyle/>
          <a:p>
            <a:endParaRPr lang="en-US"/>
          </a:p>
        </p:txBody>
      </p:sp>
      <p:sp>
        <p:nvSpPr>
          <p:cNvPr id="22548" name="Text Box 19"/>
          <p:cNvSpPr txBox="1">
            <a:spLocks noChangeArrowheads="1"/>
          </p:cNvSpPr>
          <p:nvPr/>
        </p:nvSpPr>
        <p:spPr bwMode="auto">
          <a:xfrm>
            <a:off x="6096000" y="5257800"/>
            <a:ext cx="1439863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>
                <a:latin typeface="Arial" charset="0"/>
              </a:rPr>
              <a:t>leaf node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2048</TotalTime>
  <Words>2295</Words>
  <Application>Microsoft Office PowerPoint</Application>
  <PresentationFormat>On-screen Show (4:3)</PresentationFormat>
  <Paragraphs>485</Paragraphs>
  <Slides>71</Slides>
  <Notes>34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3" baseType="lpstr">
      <vt:lpstr>Equity</vt:lpstr>
      <vt:lpstr>Image</vt:lpstr>
      <vt:lpstr>CSE 470/598 Hierarchical Modeling</vt:lpstr>
      <vt:lpstr>Disclaimer</vt:lpstr>
      <vt:lpstr>Objectives</vt:lpstr>
      <vt:lpstr>Instance Transformation</vt:lpstr>
      <vt:lpstr>Symbol-Instance Table</vt:lpstr>
      <vt:lpstr>Relationships in Car Model</vt:lpstr>
      <vt:lpstr>Structure Through Function Calls</vt:lpstr>
      <vt:lpstr>Graphs</vt:lpstr>
      <vt:lpstr>Tree</vt:lpstr>
      <vt:lpstr>Tree Model of Car</vt:lpstr>
      <vt:lpstr>DAG Model</vt:lpstr>
      <vt:lpstr>Modeling with Trees </vt:lpstr>
      <vt:lpstr>Robot Arm</vt:lpstr>
      <vt:lpstr>Articulated Models</vt:lpstr>
      <vt:lpstr>Relationships in Robot Arm</vt:lpstr>
      <vt:lpstr>Required Matrices</vt:lpstr>
      <vt:lpstr>OpenGL Code for Robot</vt:lpstr>
      <vt:lpstr>Tree Model of Robot</vt:lpstr>
      <vt:lpstr>Possible Node Structure</vt:lpstr>
      <vt:lpstr>Generalizations</vt:lpstr>
      <vt:lpstr>Humanoid Figure</vt:lpstr>
      <vt:lpstr>Building the Model</vt:lpstr>
      <vt:lpstr>Tree with Matrices</vt:lpstr>
      <vt:lpstr>Display and Traversal</vt:lpstr>
      <vt:lpstr>Transformation Matrices</vt:lpstr>
      <vt:lpstr>Stack-based Traversal</vt:lpstr>
      <vt:lpstr>Traversal Code</vt:lpstr>
      <vt:lpstr>Analysis</vt:lpstr>
      <vt:lpstr>General Tree Data Structure</vt:lpstr>
      <vt:lpstr>Left-Child Right-Sibling Tree</vt:lpstr>
      <vt:lpstr>Tree node Structure</vt:lpstr>
      <vt:lpstr>C Definition of treenode</vt:lpstr>
      <vt:lpstr>Defining the torso node</vt:lpstr>
      <vt:lpstr>Notes</vt:lpstr>
      <vt:lpstr>Preorder Traversal</vt:lpstr>
      <vt:lpstr>Notes</vt:lpstr>
      <vt:lpstr>Dynamic Trees</vt:lpstr>
      <vt:lpstr>Why hierarchical data structures?</vt:lpstr>
      <vt:lpstr>Overview of Hierarchical Data Structures</vt:lpstr>
      <vt:lpstr>Quadtrees</vt:lpstr>
      <vt:lpstr>Quadtrees</vt:lpstr>
      <vt:lpstr>Example</vt:lpstr>
      <vt:lpstr>Quadtree for an Image Example</vt:lpstr>
      <vt:lpstr>Quadtree for an Image Example</vt:lpstr>
      <vt:lpstr>Octree</vt:lpstr>
      <vt:lpstr>Octrees</vt:lpstr>
      <vt:lpstr>Octree Simple Example</vt:lpstr>
      <vt:lpstr>Operations with Octrees</vt:lpstr>
      <vt:lpstr>Properties of Octrees</vt:lpstr>
      <vt:lpstr>Octree Example</vt:lpstr>
      <vt:lpstr>Rendering of Octrees</vt:lpstr>
      <vt:lpstr>Quadtree for Points</vt:lpstr>
      <vt:lpstr>Quadtree for Triangles</vt:lpstr>
      <vt:lpstr>Scene management with Quad / Octrees</vt:lpstr>
      <vt:lpstr>Mailboxes</vt:lpstr>
      <vt:lpstr>Quadtree / Octree Algorithms</vt:lpstr>
      <vt:lpstr>Ray shooting</vt:lpstr>
      <vt:lpstr>Binary Space Partitioning (BSP) Trees</vt:lpstr>
      <vt:lpstr>BSP Trees</vt:lpstr>
      <vt:lpstr>Axis-Aligned BSP Trees </vt:lpstr>
      <vt:lpstr>Polygon-Aligned BSP Trees</vt:lpstr>
      <vt:lpstr>BSP for Convex Volumes</vt:lpstr>
      <vt:lpstr>Bounding Volume Hierarchies</vt:lpstr>
      <vt:lpstr>Bounding Volumes</vt:lpstr>
      <vt:lpstr>Bounding Volume Hierarchies</vt:lpstr>
      <vt:lpstr>PowerPoint Presentation</vt:lpstr>
      <vt:lpstr>PowerPoint Presentation</vt:lpstr>
      <vt:lpstr>Voronoi Diagram / Delauney Triangulation</vt:lpstr>
      <vt:lpstr>Delauney Triangulation</vt:lpstr>
      <vt:lpstr>Voronoi Application</vt:lpstr>
      <vt:lpstr>BSP Tree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cadlabadmin</dc:creator>
  <cp:lastModifiedBy>Ross Maciejewski</cp:lastModifiedBy>
  <cp:revision>171</cp:revision>
  <dcterms:created xsi:type="dcterms:W3CDTF">2011-08-04T19:58:28Z</dcterms:created>
  <dcterms:modified xsi:type="dcterms:W3CDTF">2013-08-30T02:19:46Z</dcterms:modified>
</cp:coreProperties>
</file>