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256" r:id="rId2"/>
    <p:sldId id="257" r:id="rId3"/>
    <p:sldId id="393" r:id="rId4"/>
    <p:sldId id="374" r:id="rId5"/>
    <p:sldId id="394" r:id="rId6"/>
    <p:sldId id="413" r:id="rId7"/>
    <p:sldId id="396" r:id="rId8"/>
    <p:sldId id="414" r:id="rId9"/>
    <p:sldId id="415" r:id="rId10"/>
    <p:sldId id="399" r:id="rId11"/>
    <p:sldId id="400" r:id="rId12"/>
    <p:sldId id="416" r:id="rId13"/>
    <p:sldId id="417" r:id="rId14"/>
    <p:sldId id="403" r:id="rId15"/>
    <p:sldId id="418" r:id="rId16"/>
    <p:sldId id="405" r:id="rId17"/>
    <p:sldId id="419" r:id="rId18"/>
    <p:sldId id="407" r:id="rId19"/>
    <p:sldId id="408" r:id="rId20"/>
    <p:sldId id="409" r:id="rId21"/>
    <p:sldId id="420" r:id="rId22"/>
    <p:sldId id="421" r:id="rId23"/>
    <p:sldId id="412" r:id="rId24"/>
    <p:sldId id="422" r:id="rId25"/>
    <p:sldId id="423" r:id="rId26"/>
    <p:sldId id="424" r:id="rId27"/>
    <p:sldId id="425" r:id="rId28"/>
    <p:sldId id="426" r:id="rId29"/>
    <p:sldId id="429" r:id="rId30"/>
    <p:sldId id="428" r:id="rId31"/>
    <p:sldId id="375" r:id="rId32"/>
    <p:sldId id="335" r:id="rId33"/>
    <p:sldId id="336" r:id="rId34"/>
    <p:sldId id="376" r:id="rId35"/>
    <p:sldId id="377" r:id="rId36"/>
    <p:sldId id="378" r:id="rId37"/>
    <p:sldId id="379" r:id="rId38"/>
    <p:sldId id="341" r:id="rId39"/>
    <p:sldId id="342" r:id="rId40"/>
    <p:sldId id="380" r:id="rId41"/>
    <p:sldId id="344" r:id="rId42"/>
    <p:sldId id="381" r:id="rId43"/>
    <p:sldId id="346" r:id="rId44"/>
    <p:sldId id="347" r:id="rId45"/>
    <p:sldId id="348" r:id="rId46"/>
    <p:sldId id="349" r:id="rId47"/>
    <p:sldId id="382" r:id="rId48"/>
    <p:sldId id="383" r:id="rId49"/>
    <p:sldId id="384" r:id="rId50"/>
    <p:sldId id="353" r:id="rId51"/>
    <p:sldId id="354" r:id="rId52"/>
    <p:sldId id="355" r:id="rId53"/>
    <p:sldId id="356" r:id="rId54"/>
    <p:sldId id="357" r:id="rId55"/>
    <p:sldId id="385" r:id="rId56"/>
    <p:sldId id="386" r:id="rId57"/>
    <p:sldId id="387" r:id="rId58"/>
    <p:sldId id="361" r:id="rId59"/>
    <p:sldId id="362" r:id="rId60"/>
    <p:sldId id="363" r:id="rId61"/>
    <p:sldId id="364" r:id="rId62"/>
    <p:sldId id="388" r:id="rId63"/>
    <p:sldId id="389" r:id="rId64"/>
    <p:sldId id="367" r:id="rId65"/>
    <p:sldId id="390" r:id="rId66"/>
    <p:sldId id="391" r:id="rId67"/>
    <p:sldId id="392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2" r:id="rId91"/>
    <p:sldId id="453" r:id="rId92"/>
    <p:sldId id="454" r:id="rId93"/>
    <p:sldId id="455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A344-B74A-44B8-A72B-59C85FA8AFA8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2DDD-A3F2-4539-8EDA-A8B9C8C92B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9B57A3C6-994D-489E-8214-9EAC4FB8032F}" type="slidenum">
              <a:rPr lang="zh-CN" altLang="de-AT" sz="1200"/>
              <a:pPr algn="r" defTabSz="914485">
                <a:spcBef>
                  <a:spcPct val="0"/>
                </a:spcBef>
              </a:pPr>
              <a:t>24</a:t>
            </a:fld>
            <a:endParaRPr lang="de-AT" altLang="zh-CN" sz="1200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3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CF33E4BA-DCB7-41CA-8EAA-C896500F0A88}" type="slidenum">
              <a:rPr lang="zh-CN" altLang="de-AT" sz="1200"/>
              <a:pPr algn="r" defTabSz="914485">
                <a:spcBef>
                  <a:spcPct val="0"/>
                </a:spcBef>
              </a:pPr>
              <a:t>25</a:t>
            </a:fld>
            <a:endParaRPr lang="de-AT" altLang="zh-CN" sz="1200" dirty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3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BAF4888B-1DF6-4775-A134-DBF207179A81}" type="slidenum">
              <a:rPr lang="zh-CN" altLang="de-AT" sz="1200"/>
              <a:pPr algn="r" defTabSz="914485">
                <a:spcBef>
                  <a:spcPct val="0"/>
                </a:spcBef>
              </a:pPr>
              <a:t>26</a:t>
            </a:fld>
            <a:endParaRPr lang="de-AT" altLang="zh-CN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3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E0D06FA1-D8EC-4997-9CB6-92D8C66A0513}" type="slidenum">
              <a:rPr lang="zh-CN" altLang="de-AT" sz="1200"/>
              <a:pPr algn="r" defTabSz="914485">
                <a:spcBef>
                  <a:spcPct val="0"/>
                </a:spcBef>
              </a:pPr>
              <a:t>27</a:t>
            </a:fld>
            <a:endParaRPr lang="de-AT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3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5C59B642-CD98-441A-AD21-3C458A23A7EE}" type="slidenum">
              <a:rPr lang="zh-CN" altLang="de-AT" sz="1200"/>
              <a:pPr algn="r" defTabSz="914485">
                <a:spcBef>
                  <a:spcPct val="0"/>
                </a:spcBef>
              </a:pPr>
              <a:t>28</a:t>
            </a:fld>
            <a:endParaRPr lang="de-AT" altLang="zh-CN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3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3F97E-4F91-46D1-87A5-C33ED9E83850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3095-0200-4ADB-8620-370755D0A03B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60F2-B6CF-43DE-85CC-9BD21B683281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A916E-485F-4D7C-BD9A-264C7CB49DFF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1932E-D050-4572-9B9E-E6278BEAC545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BE3CE994-E57A-4D05-BC15-300C2376920F}" type="slidenum">
              <a:rPr lang="zh-CN" altLang="de-AT" sz="1200"/>
              <a:pPr algn="r" defTabSz="914485">
                <a:spcBef>
                  <a:spcPct val="0"/>
                </a:spcBef>
              </a:pPr>
              <a:t>10</a:t>
            </a:fld>
            <a:endParaRPr lang="de-AT" altLang="zh-CN" sz="12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3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615AD-8355-4D34-BB55-0230F71D1CBC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98D18-C304-43E5-ABBA-38D15353D785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66832-F7B9-4508-9979-173E6035F95D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7D95A-501E-4AD7-A62E-9F7B8B570984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E5C610-7D6C-4254-9529-484FF8DCEB40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81045-885A-480B-972D-EC077824D34E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4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AECDA9D6-A02E-43CE-BC09-DB2A361ABCCD}" type="slidenum">
              <a:rPr lang="de-AT" sz="1200"/>
              <a:pPr algn="r" defTabSz="914485">
                <a:spcBef>
                  <a:spcPct val="0"/>
                </a:spcBef>
              </a:pPr>
              <a:t>91</a:t>
            </a:fld>
            <a:endParaRPr lang="de-AT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14D8EDE9-81BD-4632-8327-F052D4C7EE81}" type="slidenum">
              <a:rPr lang="zh-CN" altLang="de-AT" sz="1200"/>
              <a:pPr algn="r" defTabSz="914485">
                <a:spcBef>
                  <a:spcPct val="0"/>
                </a:spcBef>
              </a:pPr>
              <a:t>11</a:t>
            </a:fld>
            <a:endParaRPr lang="de-AT" altLang="zh-CN" sz="120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3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9E625DEF-C27E-486D-AA83-49D31263C7A7}" type="slidenum">
              <a:rPr lang="zh-CN" altLang="de-AT" sz="1200"/>
              <a:pPr algn="r" defTabSz="914485">
                <a:spcBef>
                  <a:spcPct val="0"/>
                </a:spcBef>
              </a:pPr>
              <a:t>16</a:t>
            </a:fld>
            <a:endParaRPr lang="de-AT" altLang="zh-CN" sz="1200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3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9/19/2011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C-Standard-Library-Tutorial-Reference/dp/0201379260/ref=pd_bbs_1?ie=UTF8&amp;s=books&amp;qid=1221347590&amp;sr=8-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gi.com/tech/stl/" TargetMode="External"/><Relationship Id="rId4" Type="http://schemas.openxmlformats.org/officeDocument/2006/relationships/hyperlink" Target="http://www.amazon.com/Effective-STL-Addison-Wesley-Professional-Computing/dp/0201749629/ref=pd_bbs_sr_2?ie=UTF8&amp;s=books&amp;qid=1221347590&amp;sr=8-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Meshes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This Library: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Include many other useful feature such as multi-threading.</a:t>
            </a:r>
          </a:p>
          <a:p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Generic programming style (uses templates).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0245" name="Rectangle 23"/>
          <p:cNvSpPr>
            <a:spLocks noChangeArrowheads="1"/>
          </p:cNvSpPr>
          <p:nvPr/>
        </p:nvSpPr>
        <p:spPr bwMode="auto">
          <a:xfrm>
            <a:off x="6224588" y="5921375"/>
            <a:ext cx="158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21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</a:pP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the Library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Put the whole directory </a:t>
            </a:r>
            <a:r>
              <a:rPr lang="en-US" altLang="zh-CN" smtClean="0">
                <a:solidFill>
                  <a:srgbClr val="990000"/>
                </a:solidFill>
                <a:latin typeface="Arial" pitchFamily="34" charset="0"/>
                <a:ea typeface="宋体" pitchFamily="2" charset="-122"/>
              </a:rPr>
              <a:t>IlmBase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in the same directory where your own cpp files live.</a:t>
            </a:r>
          </a:p>
          <a:p>
            <a:endParaRPr lang="en-US" altLang="zh-CN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In project properties-&gt;C/C++-&gt;General-&gt;Additional Include Directories, add this path: </a:t>
            </a:r>
            <a:r>
              <a:rPr lang="en-US" altLang="zh-CN" smtClean="0">
                <a:solidFill>
                  <a:srgbClr val="990000"/>
                </a:solidFill>
                <a:latin typeface="Arial" pitchFamily="34" charset="0"/>
                <a:ea typeface="宋体" pitchFamily="2" charset="-122"/>
              </a:rPr>
              <a:t>.\ilmbase\inc\imath</a:t>
            </a:r>
            <a:r>
              <a:rPr lang="en-US" altLang="zh-CN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 </a:t>
            </a:r>
          </a:p>
          <a:p>
            <a:endParaRPr lang="en-US" altLang="zh-CN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Include </a:t>
            </a:r>
            <a:r>
              <a:rPr lang="en-US" altLang="zh-CN" noProof="1" smtClean="0">
                <a:solidFill>
                  <a:srgbClr val="990000"/>
                </a:solidFill>
                <a:latin typeface="Arial" pitchFamily="34" charset="0"/>
              </a:rPr>
              <a:t>imathvec.h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in your cpp files.</a:t>
            </a: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Declare New 3D vector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906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0000FF"/>
                </a:solidFill>
              </a:rPr>
              <a:t>typedef</a:t>
            </a:r>
            <a:r>
              <a:rPr lang="en-US" altLang="zh-CN" sz="2400" noProof="1">
                <a:solidFill>
                  <a:srgbClr val="800000"/>
                </a:solidFill>
              </a:rPr>
              <a:t> Vec3&lt;</a:t>
            </a:r>
            <a:r>
              <a:rPr lang="en-US" altLang="zh-CN" sz="2400" noProof="1">
                <a:solidFill>
                  <a:srgbClr val="0000FF"/>
                </a:solidFill>
              </a:rPr>
              <a:t>float</a:t>
            </a:r>
            <a:r>
              <a:rPr lang="en-US" altLang="zh-CN" sz="2400" noProof="1">
                <a:solidFill>
                  <a:srgbClr val="800000"/>
                </a:solidFill>
              </a:rPr>
              <a:t>&gt; Vec3f;</a:t>
            </a:r>
            <a:r>
              <a:rPr lang="en-US" altLang="zh-CN" sz="2400" dirty="0">
                <a:solidFill>
                  <a:srgbClr val="800000"/>
                </a:solidFill>
                <a:ea typeface="宋体" pitchFamily="2" charset="-122"/>
              </a:rPr>
              <a:t> </a:t>
            </a:r>
            <a:endParaRPr lang="en-US" altLang="zh-CN" sz="2400" noProof="1">
              <a:solidFill>
                <a:srgbClr val="800000"/>
              </a:solidFill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dirty="0">
                <a:ea typeface="宋体" pitchFamily="2" charset="-122"/>
              </a:rPr>
              <a:t>/* this makes the following declaration easier to write*/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2"/>
              </a:buBlip>
            </a:pP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Vec3f v0;</a:t>
            </a:r>
            <a:r>
              <a:rPr lang="en-US" altLang="zh-CN" sz="2400" dirty="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// instead of Vec3&lt;float&gt; v0;</a:t>
            </a:r>
            <a:endParaRPr lang="en-US" altLang="zh-CN" sz="2400" noProof="1"/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Vec3f v1;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Vec3f v2;</a:t>
            </a: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Set Values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v0.setValue(-1,0,0);</a:t>
            </a:r>
            <a:r>
              <a:rPr lang="en-US" altLang="zh-CN" sz="2400" dirty="0">
                <a:solidFill>
                  <a:srgbClr val="800000"/>
                </a:solidFill>
                <a:ea typeface="宋体" pitchFamily="2" charset="-122"/>
              </a:rPr>
              <a:t>  //Ok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v1.setValue(1.0,0.0,0.0);</a:t>
            </a:r>
            <a:r>
              <a:rPr lang="en-US" altLang="zh-CN" sz="2400" dirty="0">
                <a:solidFill>
                  <a:srgbClr val="800000"/>
                </a:solidFill>
                <a:ea typeface="宋体" pitchFamily="2" charset="-122"/>
              </a:rPr>
              <a:t> //Ok</a:t>
            </a:r>
            <a:endParaRPr lang="en-US" altLang="zh-CN" sz="2400" noProof="1">
              <a:solidFill>
                <a:srgbClr val="800000"/>
              </a:solidFill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008000"/>
                </a:solidFill>
              </a:rPr>
              <a:t>v1.setValue(1.0,0,0); /</a:t>
            </a:r>
            <a:r>
              <a:rPr lang="en-US" altLang="zh-CN" sz="2400" dirty="0">
                <a:solidFill>
                  <a:srgbClr val="008000"/>
                </a:solidFill>
                <a:ea typeface="宋体" pitchFamily="2" charset="-122"/>
              </a:rPr>
              <a:t>*</a:t>
            </a:r>
            <a:r>
              <a:rPr lang="en-US" altLang="zh-CN" sz="2400" noProof="1">
                <a:solidFill>
                  <a:srgbClr val="008000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ea typeface="宋体" pitchFamily="2" charset="-122"/>
              </a:rPr>
              <a:t>type mismatch, will not compile*/</a:t>
            </a:r>
            <a:endParaRPr lang="en-US" altLang="zh-CN" sz="2400" noProof="1">
              <a:solidFill>
                <a:srgbClr val="008000"/>
              </a:solidFill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v2.setValue(0,1,0);</a:t>
            </a:r>
            <a:r>
              <a:rPr lang="en-US" altLang="zh-CN" sz="2400" dirty="0">
                <a:solidFill>
                  <a:srgbClr val="800000"/>
                </a:solidFill>
                <a:ea typeface="宋体" pitchFamily="2" charset="-122"/>
              </a:rPr>
              <a:t> //Ok</a:t>
            </a: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724400" y="4953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6019800" y="3657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152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x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y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858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943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876800" y="5029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v0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553200" y="5029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v1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172200" y="3810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Get Values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60363" indent="-360363"/>
            <a:r>
              <a:rPr lang="en-US" altLang="zh-CN" sz="2300" noProof="1" smtClean="0">
                <a:solidFill>
                  <a:srgbClr val="800000"/>
                </a:solidFill>
                <a:latin typeface="Arial" pitchFamily="34" charset="0"/>
              </a:rPr>
              <a:t>v1.x </a:t>
            </a:r>
            <a:r>
              <a:rPr lang="en-US" altLang="zh-CN" sz="2300" noProof="1" smtClean="0">
                <a:solidFill>
                  <a:srgbClr val="008000"/>
                </a:solidFill>
                <a:latin typeface="Arial" pitchFamily="34" charset="0"/>
              </a:rPr>
              <a:t>//returns the first component’s value.</a:t>
            </a:r>
          </a:p>
          <a:p>
            <a:pPr marL="360363" indent="-360363"/>
            <a:endParaRPr lang="en-US" altLang="zh-CN" sz="2300" noProof="1" smtClean="0">
              <a:solidFill>
                <a:srgbClr val="008000"/>
              </a:solidFill>
              <a:latin typeface="Arial" pitchFamily="34" charset="0"/>
            </a:endParaRPr>
          </a:p>
          <a:p>
            <a:pPr marL="360363" indent="-360363"/>
            <a:r>
              <a:rPr lang="en-US" altLang="zh-CN" sz="2300" noProof="1" smtClean="0">
                <a:solidFill>
                  <a:srgbClr val="800000"/>
                </a:solidFill>
                <a:latin typeface="Arial" pitchFamily="34" charset="0"/>
              </a:rPr>
              <a:t>v1.y </a:t>
            </a:r>
            <a:r>
              <a:rPr lang="en-US" altLang="zh-CN" sz="2300" noProof="1" smtClean="0">
                <a:solidFill>
                  <a:srgbClr val="008000"/>
                </a:solidFill>
                <a:latin typeface="Arial" pitchFamily="34" charset="0"/>
              </a:rPr>
              <a:t>//returns the second component’s value.</a:t>
            </a:r>
          </a:p>
          <a:p>
            <a:pPr marL="360363" indent="-360363"/>
            <a:endParaRPr lang="en-US" altLang="zh-CN" sz="2300" noProof="1" smtClean="0">
              <a:solidFill>
                <a:srgbClr val="008000"/>
              </a:solidFill>
              <a:latin typeface="Arial" pitchFamily="34" charset="0"/>
            </a:endParaRPr>
          </a:p>
          <a:p>
            <a:pPr marL="360363" indent="-360363"/>
            <a:r>
              <a:rPr lang="en-US" altLang="zh-CN" sz="2300" noProof="1" smtClean="0">
                <a:solidFill>
                  <a:srgbClr val="800000"/>
                </a:solidFill>
                <a:latin typeface="Arial" pitchFamily="34" charset="0"/>
              </a:rPr>
              <a:t>v1.z </a:t>
            </a:r>
            <a:r>
              <a:rPr lang="en-US" altLang="zh-CN" sz="2300" noProof="1" smtClean="0">
                <a:solidFill>
                  <a:srgbClr val="008000"/>
                </a:solidFill>
                <a:latin typeface="Arial" pitchFamily="34" charset="0"/>
              </a:rPr>
              <a:t>//returns the third component’s value.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Find Value Range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5275" y="1447800"/>
            <a:ext cx="90011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zh-CN" sz="2400" dirty="0">
                <a:solidFill>
                  <a:srgbClr val="008000"/>
                </a:solidFill>
                <a:ea typeface="宋体" pitchFamily="2" charset="-122"/>
              </a:rPr>
              <a:t>/</a:t>
            </a:r>
            <a:r>
              <a:rPr lang="zh-CN" altLang="en-US" sz="2400" dirty="0">
                <a:solidFill>
                  <a:srgbClr val="008000"/>
                </a:solidFill>
                <a:ea typeface="宋体" pitchFamily="2" charset="-122"/>
              </a:rPr>
              <a:t>*</a:t>
            </a:r>
            <a:r>
              <a:rPr lang="zh-CN" sz="2400" dirty="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lang="en-US" altLang="zh-CN" sz="2400" noProof="1">
                <a:solidFill>
                  <a:srgbClr val="008000"/>
                </a:solidFill>
              </a:rPr>
              <a:t>print out the range of float values that can be represented</a:t>
            </a:r>
            <a:r>
              <a:rPr lang="en-US" altLang="zh-CN" sz="2400" dirty="0">
                <a:solidFill>
                  <a:srgbClr val="008000"/>
                </a:solidFill>
                <a:ea typeface="宋体" pitchFamily="2" charset="-122"/>
              </a:rPr>
              <a:t> in computer*/</a:t>
            </a:r>
          </a:p>
          <a:p>
            <a:pPr marL="360363" indent="-360363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endParaRPr lang="en-US" altLang="zh-CN" sz="2400" noProof="1">
              <a:solidFill>
                <a:srgbClr val="008000"/>
              </a:solidFill>
            </a:endParaRPr>
          </a:p>
          <a:p>
            <a:pPr marL="360363" indent="-360363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   printf(</a:t>
            </a:r>
            <a:r>
              <a:rPr lang="en-US" altLang="zh-CN" sz="2400" noProof="1">
                <a:solidFill>
                  <a:srgbClr val="A31515"/>
                </a:solidFill>
              </a:rPr>
              <a:t>"the smallest float value is: %e\n"</a:t>
            </a:r>
            <a:r>
              <a:rPr lang="en-US" altLang="zh-CN" sz="2400" noProof="1">
                <a:solidFill>
                  <a:srgbClr val="800000"/>
                </a:solidFill>
              </a:rPr>
              <a:t>,v1.baseTypeMin());</a:t>
            </a:r>
          </a:p>
          <a:p>
            <a:pPr marL="360363" indent="-360363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   printf(</a:t>
            </a:r>
            <a:r>
              <a:rPr lang="en-US" altLang="zh-CN" sz="2400" noProof="1">
                <a:solidFill>
                  <a:srgbClr val="A31515"/>
                </a:solidFill>
              </a:rPr>
              <a:t>"the largest float value is: %e\n"</a:t>
            </a:r>
            <a:r>
              <a:rPr lang="en-US" altLang="zh-CN" sz="2400" noProof="1">
                <a:solidFill>
                  <a:srgbClr val="800000"/>
                </a:solidFill>
              </a:rPr>
              <a:t>,v1.baseTypeMax());	</a:t>
            </a: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4088" y="5091113"/>
            <a:ext cx="6629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the smallest float value is: -3.402823e+038</a:t>
            </a:r>
          </a:p>
          <a:p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the largest float value is: 3.402823e+038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0088" y="5091113"/>
            <a:ext cx="137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+mn-lt"/>
              </a:rPr>
              <a:t>Output: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9144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zh-CN" sz="2400" dirty="0">
                <a:solidFill>
                  <a:srgbClr val="008000"/>
                </a:solidFill>
                <a:ea typeface="宋体" pitchFamily="2" charset="-122"/>
              </a:rPr>
              <a:t>//</a:t>
            </a:r>
            <a:r>
              <a:rPr lang="en-US" altLang="zh-CN" sz="2400" noProof="1">
                <a:solidFill>
                  <a:srgbClr val="008000"/>
                </a:solidFill>
              </a:rPr>
              <a:t>dot product for two vectors: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endParaRPr lang="en-US" altLang="zh-CN" sz="2400" noProof="1">
              <a:solidFill>
                <a:srgbClr val="008000"/>
              </a:solidFill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  </a:t>
            </a:r>
            <a:r>
              <a:rPr lang="en-US" altLang="zh-CN" sz="2400" noProof="1">
                <a:solidFill>
                  <a:srgbClr val="0000FF"/>
                </a:solidFill>
              </a:rPr>
              <a:t>float</a:t>
            </a:r>
            <a:r>
              <a:rPr lang="en-US" altLang="zh-CN" sz="2400" noProof="1">
                <a:solidFill>
                  <a:srgbClr val="800000"/>
                </a:solidFill>
              </a:rPr>
              <a:t> dotproduct = v1.dot(v2);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  printf(</a:t>
            </a:r>
            <a:r>
              <a:rPr lang="en-US" altLang="zh-CN" sz="2400" noProof="1">
                <a:solidFill>
                  <a:srgbClr val="A31515"/>
                </a:solidFill>
              </a:rPr>
              <a:t>"the dot product of v1 and v2 is %f\n"</a:t>
            </a:r>
            <a:r>
              <a:rPr lang="en-US" altLang="zh-CN" sz="2400" noProof="1">
                <a:solidFill>
                  <a:srgbClr val="800000"/>
                </a:solidFill>
              </a:rPr>
              <a:t>,dotproduct);</a:t>
            </a: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4648200"/>
            <a:ext cx="137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+mn-lt"/>
              </a:rPr>
              <a:t>Output: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2571750" y="4648200"/>
            <a:ext cx="5678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the dot product of v1 and v2 is 0.000000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906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zh-CN" sz="2400" dirty="0">
                <a:solidFill>
                  <a:srgbClr val="008000"/>
                </a:solidFill>
                <a:ea typeface="宋体" pitchFamily="2" charset="-122"/>
              </a:rPr>
              <a:t>//</a:t>
            </a:r>
            <a:r>
              <a:rPr lang="en-US" altLang="zh-CN" sz="2400" noProof="1">
                <a:solidFill>
                  <a:srgbClr val="008000"/>
                </a:solidFill>
              </a:rPr>
              <a:t>cross proudct for two vectors: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endParaRPr lang="en-US" altLang="zh-CN" sz="2400" noProof="1">
              <a:solidFill>
                <a:srgbClr val="008000"/>
              </a:solidFill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Vec3f v3 = v1.cross(v2);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printf(</a:t>
            </a:r>
            <a:r>
              <a:rPr lang="en-US" altLang="zh-CN" sz="2400" noProof="1">
                <a:solidFill>
                  <a:srgbClr val="A31515"/>
                </a:solidFill>
              </a:rPr>
              <a:t>"the product of v1 and v2 are vector (%.2f,%.2f,%.2f)\n"</a:t>
            </a:r>
            <a:r>
              <a:rPr lang="en-US" altLang="zh-CN" sz="2400" noProof="1">
                <a:solidFill>
                  <a:srgbClr val="800000"/>
                </a:solidFill>
              </a:rPr>
              <a:t>, v3.x,v3.y,v3.z);</a:t>
            </a: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Test Equality</a:t>
            </a:r>
            <a:endParaRPr lang="en-US" dirty="0" smtClean="0"/>
          </a:p>
        </p:txBody>
      </p:sp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1066800" y="1357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v1.setValue(100.0,100.0,100.0);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v2 = v1;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v2+= Vec3f(1,0,0);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785813" y="3886200"/>
            <a:ext cx="67960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vector 1 is 100.00, 100.00 , 100.00</a:t>
            </a:r>
          </a:p>
          <a:p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vector 2 is 101.00, 100.00 , 100.00</a:t>
            </a:r>
            <a:endParaRPr lang="zh-CN" altLang="en-US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333500" y="5486400"/>
            <a:ext cx="1449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noProof="1">
                <a:solidFill>
                  <a:srgbClr val="800000"/>
                </a:solidFill>
              </a:rPr>
              <a:t>v1 ==  v2</a:t>
            </a: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33700" y="54864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+mn-lt"/>
              </a:rPr>
              <a:t>will return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false</a:t>
            </a:r>
            <a:r>
              <a:rPr lang="en-US" altLang="zh-CN" sz="2400" dirty="0">
                <a:solidFill>
                  <a:schemeClr val="accent2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Test Equality (Cond.)</a:t>
            </a: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v1.equalWithAbsError(v2,2)</a:t>
            </a:r>
            <a:r>
              <a:rPr lang="en-US" altLang="zh-CN" sz="2400" dirty="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will return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true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.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v1.equalWithRelError(v2,0.02)</a:t>
            </a:r>
            <a:r>
              <a:rPr lang="en-US" altLang="zh-CN" sz="2400" dirty="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will return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true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 also.</a:t>
            </a:r>
            <a:endParaRPr lang="zh-CN" altLang="en-US" sz="24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57400" y="2743200"/>
            <a:ext cx="5657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For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= 0, 1 and 2, |v1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-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v2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| &lt;= 2.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57375" y="4214813"/>
            <a:ext cx="5929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For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= 0,1 and 2, |v1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-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v2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| &lt;= 0.02*|v1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|.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32AD37-F2A2-4470-8816-40F4A68440C5}" type="slidenum">
              <a:rPr lang="en-US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Two Advanced Examples: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60363" indent="-360363"/>
            <a:r>
              <a:rPr lang="en-US" dirty="0" smtClean="0">
                <a:latin typeface="Arial" pitchFamily="34" charset="0"/>
              </a:rPr>
              <a:t>Calculate the area of a triangle.</a:t>
            </a:r>
          </a:p>
          <a:p>
            <a:pPr marL="360363" indent="-360363"/>
            <a:r>
              <a:rPr lang="en-US" dirty="0" smtClean="0">
                <a:latin typeface="Arial" pitchFamily="34" charset="0"/>
              </a:rPr>
              <a:t>Implement the </a:t>
            </a:r>
            <a:r>
              <a:rPr lang="en-US" dirty="0" err="1" smtClean="0">
                <a:latin typeface="Arial" pitchFamily="34" charset="0"/>
              </a:rPr>
              <a:t>gluLookat</a:t>
            </a:r>
            <a:r>
              <a:rPr lang="en-US" dirty="0" smtClean="0">
                <a:latin typeface="Arial" pitchFamily="34" charset="0"/>
              </a:rPr>
              <a:t>() function.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Calculate the Area of a Triangle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1500" y="1447800"/>
            <a:ext cx="85725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/>
              <a:t>/* a simple function calculate the area of a triangle given three vertices*/</a:t>
            </a:r>
            <a:endParaRPr lang="en-US" altLang="zh-CN" sz="2400" dirty="0">
              <a:ea typeface="宋体" pitchFamily="2" charset="-122"/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endParaRPr lang="en-US" altLang="zh-CN" sz="2400" noProof="1"/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0000FF"/>
                </a:solidFill>
              </a:rPr>
              <a:t>template</a:t>
            </a:r>
            <a:r>
              <a:rPr lang="en-US" altLang="zh-CN" sz="2400" noProof="1">
                <a:solidFill>
                  <a:srgbClr val="800000"/>
                </a:solidFill>
              </a:rPr>
              <a:t>&lt;</a:t>
            </a:r>
            <a:r>
              <a:rPr lang="en-US" altLang="zh-CN" sz="2400" noProof="1">
                <a:solidFill>
                  <a:srgbClr val="0000FF"/>
                </a:solidFill>
              </a:rPr>
              <a:t>class</a:t>
            </a:r>
            <a:r>
              <a:rPr lang="en-US" altLang="zh-CN" sz="2400" noProof="1">
                <a:solidFill>
                  <a:srgbClr val="800000"/>
                </a:solidFill>
              </a:rPr>
              <a:t> T&gt; T triangle_area(</a:t>
            </a:r>
            <a:r>
              <a:rPr lang="en-US" altLang="zh-CN" sz="2400" noProof="1">
                <a:solidFill>
                  <a:srgbClr val="0000FF"/>
                </a:solidFill>
              </a:rPr>
              <a:t>const</a:t>
            </a:r>
            <a:r>
              <a:rPr lang="en-US" altLang="zh-CN" sz="2400" noProof="1">
                <a:solidFill>
                  <a:srgbClr val="800000"/>
                </a:solidFill>
              </a:rPr>
              <a:t> Vec3&lt;T&gt;  &amp; v1, </a:t>
            </a:r>
            <a:r>
              <a:rPr lang="en-US" altLang="zh-CN" sz="2400" noProof="1">
                <a:solidFill>
                  <a:srgbClr val="0000FF"/>
                </a:solidFill>
              </a:rPr>
              <a:t>const</a:t>
            </a:r>
            <a:r>
              <a:rPr lang="en-US" altLang="zh-CN" sz="2400" noProof="1">
                <a:solidFill>
                  <a:srgbClr val="800000"/>
                </a:solidFill>
              </a:rPr>
              <a:t> Vec3&lt;T&gt;  &amp; v2, </a:t>
            </a:r>
            <a:r>
              <a:rPr lang="en-US" altLang="zh-CN" sz="2400" noProof="1">
                <a:solidFill>
                  <a:srgbClr val="0000FF"/>
                </a:solidFill>
              </a:rPr>
              <a:t>const</a:t>
            </a:r>
            <a:r>
              <a:rPr lang="en-US" altLang="zh-CN" sz="2400" noProof="1">
                <a:solidFill>
                  <a:srgbClr val="800000"/>
                </a:solidFill>
              </a:rPr>
              <a:t> Vec3&lt;T&gt; &amp; v3){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Vec3&lt;T&gt; AB = v2-v1, AC = v3-v1;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0000FF"/>
                </a:solidFill>
              </a:rPr>
              <a:t>return</a:t>
            </a:r>
            <a:r>
              <a:rPr lang="en-US" altLang="zh-CN" sz="2400" noProof="1">
                <a:solidFill>
                  <a:srgbClr val="800000"/>
                </a:solidFill>
              </a:rPr>
              <a:t> (AB.cross(AC)).length()/2;}</a:t>
            </a:r>
            <a:endParaRPr lang="en-US" altLang="zh-CN" sz="2400" dirty="0">
              <a:solidFill>
                <a:srgbClr val="8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Area of A Triangle, Example: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906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zh-CN" sz="2400" dirty="0">
                <a:ea typeface="宋体" pitchFamily="2" charset="-122"/>
              </a:rPr>
              <a:t>//</a:t>
            </a:r>
            <a:r>
              <a:rPr lang="en-US" altLang="zh-CN" sz="2400" noProof="1"/>
              <a:t>calculate the area of the triangle with vertex v0,v1,v2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   </a:t>
            </a:r>
            <a:r>
              <a:rPr lang="en-US" altLang="zh-CN" sz="2400" noProof="1">
                <a:solidFill>
                  <a:srgbClr val="0000FF"/>
                </a:solidFill>
              </a:rPr>
              <a:t>float</a:t>
            </a:r>
            <a:r>
              <a:rPr lang="en-US" altLang="zh-CN" sz="2400" noProof="1">
                <a:solidFill>
                  <a:srgbClr val="800000"/>
                </a:solidFill>
              </a:rPr>
              <a:t> area = triangle_area(v0,v1,v2);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noProof="1">
                <a:solidFill>
                  <a:srgbClr val="800000"/>
                </a:solidFill>
              </a:rPr>
              <a:t>   printf(</a:t>
            </a:r>
            <a:r>
              <a:rPr lang="en-US" altLang="zh-CN" sz="2400" noProof="1">
                <a:solidFill>
                  <a:srgbClr val="A31515"/>
                </a:solidFill>
              </a:rPr>
              <a:t>"the area of the triangle is %.4f\n"</a:t>
            </a:r>
            <a:r>
              <a:rPr lang="en-US" altLang="zh-CN" sz="2400" noProof="1">
                <a:solidFill>
                  <a:srgbClr val="800000"/>
                </a:solidFill>
              </a:rPr>
              <a:t>, area);</a:t>
            </a:r>
            <a:endParaRPr lang="zh-CN" altLang="en-US" sz="2400" dirty="0">
              <a:solidFill>
                <a:srgbClr val="8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772B1F-8D6B-4C87-8463-A75A976940FF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Implement </a:t>
            </a:r>
            <a:r>
              <a:rPr lang="en-US" altLang="zh-CN" dirty="0" err="1" smtClean="0">
                <a:ea typeface="宋体" pitchFamily="2" charset="-122"/>
              </a:rPr>
              <a:t>gluLookAt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28600" y="1676400"/>
          <a:ext cx="8839200" cy="4946650"/>
        </p:xfrm>
        <a:graphic>
          <a:graphicData uri="http://schemas.openxmlformats.org/presentationml/2006/ole">
            <p:oleObj spid="_x0000_s61442" name="Bitmap Image" r:id="rId4" imgW="9888330" imgH="5533333" progId="PBrush">
              <p:embed/>
            </p:oleObj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3810000" y="2590800"/>
          <a:ext cx="4991100" cy="1466850"/>
        </p:xfrm>
        <a:graphic>
          <a:graphicData uri="http://schemas.openxmlformats.org/presentationml/2006/ole">
            <p:oleObj spid="_x0000_s61443" name="Bitmap Image" r:id="rId5" imgW="4990476" imgH="1467055" progId="PBrush">
              <p:embed/>
            </p:oleObj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3810000" y="2971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3810000" y="3886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Father: Alexander Stepanov.</a:t>
            </a: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Year of Birth: 1993 A.D.</a:t>
            </a: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Birth Place: HP lab.</a:t>
            </a: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Membership: ANSI/ISO C++ standard.</a:t>
            </a:r>
            <a:endParaRPr lang="en-US" smtClean="0">
              <a:latin typeface="Arial" pitchFamily="34" charset="0"/>
            </a:endParaRPr>
          </a:p>
        </p:txBody>
      </p:sp>
      <p:sp>
        <p:nvSpPr>
          <p:cNvPr id="4101" name="Rectangle 23"/>
          <p:cNvSpPr>
            <a:spLocks noChangeArrowheads="1"/>
          </p:cNvSpPr>
          <p:nvPr/>
        </p:nvSpPr>
        <p:spPr bwMode="auto">
          <a:xfrm>
            <a:off x="6224588" y="5921375"/>
            <a:ext cx="158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21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</a:pPr>
            <a:endParaRPr lang="en-US" sz="3200"/>
          </a:p>
        </p:txBody>
      </p:sp>
      <p:sp>
        <p:nvSpPr>
          <p:cNvPr id="4102" name="Rectangle 3"/>
          <p:cNvSpPr txBox="1">
            <a:spLocks noChangeArrowheads="1"/>
          </p:cNvSpPr>
          <p:nvPr/>
        </p:nvSpPr>
        <p:spPr bwMode="auto">
          <a:xfrm>
            <a:off x="785813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 eaLnBrk="0" hangingPunct="0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en-US" altLang="zh-CN" sz="2800">
              <a:ea typeface="宋体" pitchFamily="2" charset="-122"/>
            </a:endParaRPr>
          </a:p>
          <a:p>
            <a:pPr marL="360363" indent="-360363" eaLnBrk="0" hangingPunct="0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en-US" altLang="zh-CN" sz="2800">
              <a:ea typeface="宋体" pitchFamily="2" charset="-122"/>
            </a:endParaRPr>
          </a:p>
          <a:p>
            <a:pPr marL="360363" indent="-360363" eaLnBrk="0" hangingPunct="0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 txBox="1">
            <a:spLocks noGrp="1"/>
          </p:cNvSpPr>
          <p:nvPr/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fld id="{C291F18B-9DF1-45E0-B03A-18928827D9A4}" type="slidenum">
              <a:rPr lang="zh-CN" altLang="de-AT" sz="1200" b="1">
                <a:solidFill>
                  <a:schemeClr val="bg2"/>
                </a:solidFill>
                <a:ea typeface="宋体" pitchFamily="2" charset="-122"/>
              </a:rPr>
              <a:pPr algn="ctr">
                <a:spcBef>
                  <a:spcPct val="0"/>
                </a:spcBef>
              </a:pPr>
              <a:t>25</a:t>
            </a:fld>
            <a:endParaRPr lang="de-AT" altLang="zh-CN" sz="1200" b="1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STL Resources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Two books:</a:t>
            </a:r>
          </a:p>
          <a:p>
            <a:pPr lvl="1"/>
            <a:r>
              <a:rPr lang="en-US" altLang="zh-CN" dirty="0" smtClean="0">
                <a:latin typeface="Arial" pitchFamily="34" charset="0"/>
                <a:ea typeface="宋体" pitchFamily="2" charset="-122"/>
                <a:hlinkClick r:id="rId3"/>
              </a:rPr>
              <a:t>The C++ Standard Library: A Tutorial and Reference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by Nicolai M.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Josuttis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(Hardcover - Aug 22, 1999)</a:t>
            </a:r>
          </a:p>
          <a:p>
            <a:pPr lvl="1"/>
            <a:r>
              <a:rPr lang="en-US" altLang="zh-CN" dirty="0" smtClean="0">
                <a:latin typeface="Arial" pitchFamily="34" charset="0"/>
                <a:ea typeface="宋体" pitchFamily="2" charset="-122"/>
                <a:hlinkClick r:id="rId4"/>
              </a:rPr>
              <a:t>Effective STL: 50 Specific Ways to Improve Your Use of the Standard Template Library (Addison-Wesley Professional Computing Series)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by Scott Meyers (Paperback - Jun 16, 2001)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One website:</a:t>
            </a:r>
          </a:p>
          <a:p>
            <a:pPr lvl="1"/>
            <a:r>
              <a:rPr lang="en-US" altLang="zh-CN" dirty="0" smtClean="0">
                <a:latin typeface="Arial" pitchFamily="34" charset="0"/>
                <a:ea typeface="宋体" pitchFamily="2" charset="-122"/>
                <a:hlinkClick r:id="rId5"/>
              </a:rPr>
              <a:t>http://www.sgi.com/tech/stl/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altLang="zh-CN" dirty="0" smtClean="0">
                <a:ea typeface="宋体" pitchFamily="2" charset="-122"/>
              </a:rPr>
              <a:t>Components</a:t>
            </a:r>
            <a:endParaRPr lang="en-US" dirty="0" smtClean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Container</a:t>
            </a: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Iterator</a:t>
            </a: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Algorithm</a:t>
            </a: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Adaptor</a:t>
            </a:r>
            <a:endParaRPr lang="en-US" smtClean="0">
              <a:latin typeface="Arial" pitchFamily="34" charset="0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032000"/>
            <a:ext cx="64008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STL Vector Versus C++ Dynamic Array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Automatically resize itself.</a:t>
            </a: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Do not need to be explicitly deleted after used.</a:t>
            </a:r>
            <a:endParaRPr lang="en-US" smtClean="0">
              <a:latin typeface="Arial" pitchFamily="34" charset="0"/>
            </a:endParaRPr>
          </a:p>
        </p:txBody>
      </p:sp>
      <p:sp>
        <p:nvSpPr>
          <p:cNvPr id="7173" name="Rectangle 3"/>
          <p:cNvSpPr txBox="1">
            <a:spLocks noChangeArrowheads="1"/>
          </p:cNvSpPr>
          <p:nvPr/>
        </p:nvSpPr>
        <p:spPr bwMode="auto">
          <a:xfrm>
            <a:off x="714375" y="107156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 eaLnBrk="0" hangingPunct="0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214438" y="2590800"/>
            <a:ext cx="3200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C++ Array:</a:t>
            </a:r>
          </a:p>
          <a:p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* a = new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[10];</a:t>
            </a:r>
          </a:p>
          <a:p>
            <a:r>
              <a:rPr lang="en-US" altLang="zh-CN" sz="2000" dirty="0">
                <a:ea typeface="宋体" pitchFamily="2" charset="-122"/>
              </a:rPr>
              <a:t>for(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 = 0;i&lt;10;i ++)</a:t>
            </a:r>
          </a:p>
          <a:p>
            <a:r>
              <a:rPr lang="en-US" altLang="zh-CN" sz="2000" dirty="0">
                <a:ea typeface="宋体" pitchFamily="2" charset="-122"/>
              </a:rPr>
              <a:t>a[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] = 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;</a:t>
            </a:r>
          </a:p>
          <a:p>
            <a:r>
              <a:rPr lang="en-US" altLang="zh-CN" sz="2000" dirty="0">
                <a:ea typeface="宋体" pitchFamily="2" charset="-122"/>
              </a:rPr>
              <a:t>delete[] a;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0" y="2519362"/>
            <a:ext cx="3886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STL vector:</a:t>
            </a:r>
          </a:p>
          <a:p>
            <a:r>
              <a:rPr lang="en-US" altLang="zh-CN" sz="2000" dirty="0">
                <a:ea typeface="宋体" pitchFamily="2" charset="-122"/>
              </a:rPr>
              <a:t>Vector&lt;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&gt; a;</a:t>
            </a:r>
          </a:p>
          <a:p>
            <a:r>
              <a:rPr lang="en-US" altLang="zh-CN" sz="2000" dirty="0">
                <a:ea typeface="宋体" pitchFamily="2" charset="-122"/>
              </a:rPr>
              <a:t>for(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 = 0;i&lt;10;i ++)</a:t>
            </a:r>
          </a:p>
          <a:p>
            <a:r>
              <a:rPr lang="en-US" altLang="zh-CN" sz="2000" dirty="0" err="1">
                <a:ea typeface="宋体" pitchFamily="2" charset="-122"/>
              </a:rPr>
              <a:t>a.push_back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);</a:t>
            </a:r>
          </a:p>
          <a:p>
            <a:r>
              <a:rPr lang="en-US" altLang="zh-CN" sz="2000" dirty="0">
                <a:ea typeface="宋体" pitchFamily="2" charset="-122"/>
              </a:rPr>
              <a:t>//clean itself when out of scope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Vector Member Functions</a:t>
            </a:r>
          </a:p>
        </p:txBody>
      </p:sp>
      <p:sp>
        <p:nvSpPr>
          <p:cNvPr id="8196" name="Rectangle 3"/>
          <p:cNvSpPr txBox="1">
            <a:spLocks noChangeArrowheads="1"/>
          </p:cNvSpPr>
          <p:nvPr/>
        </p:nvSpPr>
        <p:spPr bwMode="auto">
          <a:xfrm>
            <a:off x="1066800" y="14287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400" dirty="0">
                <a:ea typeface="宋体" pitchFamily="2" charset="-122"/>
              </a:rPr>
              <a:t>Informative Member Functions</a:t>
            </a:r>
          </a:p>
          <a:p>
            <a:pPr marL="914400" lvl="1" indent="-457200" eaLnBrk="0" hangingPunct="0">
              <a:spcBef>
                <a:spcPct val="20000"/>
              </a:spcBef>
              <a:buSzPct val="90000"/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vector::front -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Returns reference to first element of vector.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</a:p>
          <a:p>
            <a:pPr marL="914400" lvl="1" indent="-457200" eaLnBrk="0" hangingPunct="0">
              <a:spcBef>
                <a:spcPct val="20000"/>
              </a:spcBef>
              <a:buSzPct val="90000"/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vector::back -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Returns reference to last element of vector.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</a:p>
          <a:p>
            <a:pPr marL="914400" lvl="1" indent="-457200" eaLnBrk="0" hangingPunct="0">
              <a:spcBef>
                <a:spcPct val="20000"/>
              </a:spcBef>
              <a:buSzPct val="90000"/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vector::size -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Returns number of elements in the vector.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</a:p>
          <a:p>
            <a:pPr marL="914400" lvl="1" indent="-457200" eaLnBrk="0" hangingPunct="0">
              <a:spcBef>
                <a:spcPct val="20000"/>
              </a:spcBef>
              <a:buSzPct val="90000"/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vector::empty -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Returns true if vector has no elements.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</a:p>
          <a:p>
            <a:pPr marL="914400" lvl="1" indent="-457200" eaLnBrk="0" hangingPunct="0">
              <a:spcBef>
                <a:spcPct val="20000"/>
              </a:spcBef>
              <a:buSzPct val="90000"/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vector::capacity -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Returns current capacity (allocated memory) of vector</a:t>
            </a:r>
          </a:p>
          <a:p>
            <a:pPr marL="533400" indent="-533400" eaLnBrk="0" hangingPunct="0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914400" lvl="1" indent="-457200" eaLnBrk="0" hangingPunct="0">
              <a:spcBef>
                <a:spcPct val="20000"/>
              </a:spcBef>
              <a:buClr>
                <a:srgbClr val="2AA3D8"/>
              </a:buClr>
              <a:buSzPct val="90000"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vector::insert -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Inserts elements into a vector (single &amp; range), shifts later elements up. O(n) time. 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2AA3D8"/>
              </a:buClr>
              <a:buSzPct val="90000"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vector::</a:t>
            </a:r>
            <a:r>
              <a:rPr lang="en-US" altLang="zh-CN" b="1" dirty="0" err="1" smtClean="0">
                <a:solidFill>
                  <a:srgbClr val="000000"/>
                </a:solidFill>
                <a:ea typeface="宋体" pitchFamily="2" charset="-122"/>
              </a:rPr>
              <a:t>push_back</a:t>
            </a: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 -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Appends (inserts) an element to the end of a vector, allocating memory for it if necessary. O(1) time.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2AA3D8"/>
              </a:buClr>
              <a:buSzPct val="90000"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vector::erase -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Deletes elements from a vector (single &amp; range), shifts later elements down. O(n) time. 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2AA3D8"/>
              </a:buClr>
              <a:buSzPct val="90000"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vector::</a:t>
            </a:r>
            <a:r>
              <a:rPr lang="en-US" altLang="zh-CN" b="1" dirty="0" err="1" smtClean="0">
                <a:solidFill>
                  <a:srgbClr val="000000"/>
                </a:solidFill>
                <a:ea typeface="宋体" pitchFamily="2" charset="-122"/>
              </a:rPr>
              <a:t>pop_back</a:t>
            </a: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 -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Erases the last element of the vector, O(1) time. Does not usually reduce the memory overhead of the vector O(1) time. 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2AA3D8"/>
              </a:buClr>
              <a:buSzPct val="90000"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vector::clear 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</a:rPr>
              <a:t>-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Erases all of the elements. (For most STL implementations this is O(1) time and does not reduce capacity)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"/>
            <a:ext cx="5029200" cy="654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BC1778-72FE-4911-A52B-20BAF93BA184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Mesh Structure</a:t>
            </a:r>
          </a:p>
        </p:txBody>
      </p:sp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9906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0000FF"/>
                </a:solidFill>
              </a:rPr>
              <a:t>typedef</a:t>
            </a:r>
            <a:r>
              <a:rPr lang="en-US" altLang="zh-CN" sz="2000" noProof="1">
                <a:solidFill>
                  <a:srgbClr val="800000"/>
                </a:solidFill>
              </a:rPr>
              <a:t> Vec3&lt;</a:t>
            </a:r>
            <a:r>
              <a:rPr lang="en-US" altLang="zh-CN" sz="2000" noProof="1">
                <a:solidFill>
                  <a:srgbClr val="0000FF"/>
                </a:solidFill>
              </a:rPr>
              <a:t>float</a:t>
            </a:r>
            <a:r>
              <a:rPr lang="en-US" altLang="zh-CN" sz="2000" noProof="1">
                <a:solidFill>
                  <a:srgbClr val="800000"/>
                </a:solidFill>
              </a:rPr>
              <a:t>&gt; Vec3f;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0000FF"/>
                </a:solidFill>
              </a:rPr>
              <a:t>typedef</a:t>
            </a:r>
            <a:r>
              <a:rPr lang="en-US" altLang="zh-CN" sz="2000" noProof="1">
                <a:solidFill>
                  <a:srgbClr val="800000"/>
                </a:solidFill>
              </a:rPr>
              <a:t> Vec2&lt;</a:t>
            </a:r>
            <a:r>
              <a:rPr lang="en-US" altLang="zh-CN" sz="2000" noProof="1">
                <a:solidFill>
                  <a:srgbClr val="0000FF"/>
                </a:solidFill>
              </a:rPr>
              <a:t>float</a:t>
            </a:r>
            <a:r>
              <a:rPr lang="en-US" altLang="zh-CN" sz="2000" noProof="1">
                <a:solidFill>
                  <a:srgbClr val="800000"/>
                </a:solidFill>
              </a:rPr>
              <a:t>&gt; Vec2f;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endParaRPr lang="en-US" altLang="zh-CN" sz="2000" noProof="1">
              <a:solidFill>
                <a:srgbClr val="800000"/>
              </a:solidFill>
            </a:endParaRP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0000FF"/>
                </a:solidFill>
              </a:rPr>
              <a:t>struct</a:t>
            </a:r>
            <a:r>
              <a:rPr lang="en-US" altLang="zh-CN" sz="2000" noProof="1">
                <a:solidFill>
                  <a:srgbClr val="800000"/>
                </a:solidFill>
              </a:rPr>
              <a:t> Mesh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dirty="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sz="2000" noProof="1">
                <a:solidFill>
                  <a:srgbClr val="800000"/>
                </a:solidFill>
              </a:rPr>
              <a:t>{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vector&lt;Vec3f&gt; m_v;		</a:t>
            </a:r>
            <a:r>
              <a:rPr lang="en-US" altLang="zh-CN" sz="2000" noProof="1">
                <a:solidFill>
                  <a:srgbClr val="008000"/>
                </a:solidFill>
              </a:rPr>
              <a:t>// array of vertices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vector&lt;Vec3f&gt; m_n;		</a:t>
            </a:r>
            <a:r>
              <a:rPr lang="en-US" altLang="zh-CN" sz="2000" noProof="1">
                <a:solidFill>
                  <a:srgbClr val="008000"/>
                </a:solidFill>
              </a:rPr>
              <a:t>// array of normals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vector&lt;Vec2f&gt; m_texc;	</a:t>
            </a:r>
            <a:r>
              <a:rPr lang="en-US" altLang="zh-CN" sz="2000" noProof="1">
                <a:solidFill>
                  <a:srgbClr val="008000"/>
                </a:solidFill>
              </a:rPr>
              <a:t>// array of texture coordinates; assume using 2d textures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en-US" altLang="zh-CN" sz="2000" noProof="1">
              <a:solidFill>
                <a:srgbClr val="008000"/>
              </a:solidFill>
            </a:endParaRP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</a:t>
            </a:r>
            <a:r>
              <a:rPr lang="en-US" altLang="zh-CN" sz="2000" noProof="1">
                <a:solidFill>
                  <a:srgbClr val="0000FF"/>
                </a:solidFill>
              </a:rPr>
              <a:t>int</a:t>
            </a:r>
            <a:r>
              <a:rPr lang="en-US" altLang="zh-CN" sz="2000" noProof="1">
                <a:solidFill>
                  <a:srgbClr val="800000"/>
                </a:solidFill>
              </a:rPr>
              <a:t>&gt; m_vi;	</a:t>
            </a:r>
            <a:r>
              <a:rPr lang="en-US" altLang="zh-CN" sz="2000" noProof="1">
                <a:solidFill>
                  <a:srgbClr val="008000"/>
                </a:solidFill>
              </a:rPr>
              <a:t>// vertex indices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</a:t>
            </a:r>
            <a:r>
              <a:rPr lang="en-US" altLang="zh-CN" sz="2000" noProof="1">
                <a:solidFill>
                  <a:srgbClr val="0000FF"/>
                </a:solidFill>
              </a:rPr>
              <a:t>int</a:t>
            </a:r>
            <a:r>
              <a:rPr lang="en-US" altLang="zh-CN" sz="2000" noProof="1">
                <a:solidFill>
                  <a:srgbClr val="800000"/>
                </a:solidFill>
              </a:rPr>
              <a:t>&gt; m_ni;	</a:t>
            </a:r>
            <a:r>
              <a:rPr lang="en-US" altLang="zh-CN" sz="2000" noProof="1">
                <a:solidFill>
                  <a:srgbClr val="008000"/>
                </a:solidFill>
              </a:rPr>
              <a:t>// normal indices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</a:t>
            </a:r>
            <a:r>
              <a:rPr lang="en-US" altLang="zh-CN" sz="2000" noProof="1">
                <a:solidFill>
                  <a:srgbClr val="0000FF"/>
                </a:solidFill>
              </a:rPr>
              <a:t>int</a:t>
            </a:r>
            <a:r>
              <a:rPr lang="en-US" altLang="zh-CN" sz="2000" noProof="1">
                <a:solidFill>
                  <a:srgbClr val="800000"/>
                </a:solidFill>
              </a:rPr>
              <a:t>&gt; m_ti;	</a:t>
            </a:r>
            <a:r>
              <a:rPr lang="en-US" altLang="zh-CN" sz="2000" noProof="1">
                <a:solidFill>
                  <a:srgbClr val="008000"/>
                </a:solidFill>
              </a:rPr>
              <a:t>// texcoord indices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};</a:t>
            </a:r>
            <a:endParaRPr lang="zh-CN" altLang="en-US" sz="2000" dirty="0">
              <a:solidFill>
                <a:srgbClr val="8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Triangular mesh</a:t>
            </a:r>
          </a:p>
          <a:p>
            <a:r>
              <a:rPr lang="en-US" dirty="0" smtClean="0">
                <a:latin typeface="Arial" pitchFamily="34" charset="0"/>
              </a:rPr>
              <a:t>Triangle mesh</a:t>
            </a:r>
          </a:p>
          <a:p>
            <a:r>
              <a:rPr lang="en-US" dirty="0" smtClean="0">
                <a:latin typeface="Arial" pitchFamily="34" charset="0"/>
              </a:rPr>
              <a:t>Triangular irregular networks (TINs)</a:t>
            </a:r>
          </a:p>
          <a:p>
            <a:pPr lvl="1"/>
            <a:r>
              <a:rPr lang="en-US" dirty="0" smtClean="0">
                <a:latin typeface="Arial" pitchFamily="34" charset="0"/>
              </a:rPr>
              <a:t>Popular in the GIS community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Mesh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 smtClean="0">
                <a:latin typeface="Arial" pitchFamily="34" charset="0"/>
              </a:rPr>
              <a:t>Not just a ‘triangle soup’</a:t>
            </a:r>
          </a:p>
          <a:p>
            <a:endParaRPr lang="en-US" sz="2300" dirty="0" smtClean="0">
              <a:latin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</a:rPr>
              <a:t>Mesh represents a surface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Neighboring triangles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Vertices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Edges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Color / Texture</a:t>
            </a:r>
          </a:p>
          <a:p>
            <a:pPr lvl="1"/>
            <a:endParaRPr lang="en-US" sz="2000" dirty="0" smtClean="0">
              <a:latin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</a:rPr>
              <a:t>Mesh processing is more efficient than processing unrelated triangles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Properties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300" smtClean="0">
                <a:latin typeface="Arial" pitchFamily="34" charset="0"/>
              </a:rPr>
              <a:t>Geometry</a:t>
            </a:r>
          </a:p>
          <a:p>
            <a:pPr lvl="1"/>
            <a:r>
              <a:rPr lang="en-US" sz="1800" smtClean="0">
                <a:latin typeface="Arial" pitchFamily="34" charset="0"/>
              </a:rPr>
              <a:t>Vertex positions</a:t>
            </a:r>
          </a:p>
          <a:p>
            <a:pPr lvl="1"/>
            <a:r>
              <a:rPr lang="en-US" sz="1800" smtClean="0">
                <a:latin typeface="Arial" pitchFamily="34" charset="0"/>
              </a:rPr>
              <a:t>Model coordinate space</a:t>
            </a:r>
          </a:p>
          <a:p>
            <a:pPr lvl="1"/>
            <a:endParaRPr lang="en-US" sz="2000" smtClean="0">
              <a:latin typeface="Arial" pitchFamily="34" charset="0"/>
            </a:endParaRPr>
          </a:p>
          <a:p>
            <a:r>
              <a:rPr lang="en-US" sz="2300" smtClean="0">
                <a:latin typeface="Arial" pitchFamily="34" charset="0"/>
              </a:rPr>
              <a:t>Spatial Information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2325" y="1458913"/>
            <a:ext cx="4130675" cy="4583112"/>
          </a:xfrm>
        </p:spPr>
        <p:txBody>
          <a:bodyPr/>
          <a:lstStyle/>
          <a:p>
            <a:r>
              <a:rPr lang="en-US" sz="2300" smtClean="0">
                <a:latin typeface="Arial" pitchFamily="34" charset="0"/>
              </a:rPr>
              <a:t>Topology</a:t>
            </a:r>
          </a:p>
          <a:p>
            <a:pPr lvl="1"/>
            <a:r>
              <a:rPr lang="en-US" sz="1800" smtClean="0">
                <a:latin typeface="Arial" pitchFamily="34" charset="0"/>
              </a:rPr>
              <a:t>Neighbor information</a:t>
            </a:r>
          </a:p>
          <a:p>
            <a:pPr lvl="1"/>
            <a:r>
              <a:rPr lang="en-US" sz="1800" smtClean="0">
                <a:latin typeface="Arial" pitchFamily="34" charset="0"/>
              </a:rPr>
              <a:t>Triangle-edge information</a:t>
            </a:r>
          </a:p>
          <a:p>
            <a:pPr lvl="1"/>
            <a:r>
              <a:rPr lang="en-US" sz="1800" smtClean="0">
                <a:latin typeface="Arial" pitchFamily="34" charset="0"/>
              </a:rPr>
              <a:t>How are the individual triangles connected?</a:t>
            </a:r>
          </a:p>
          <a:p>
            <a:r>
              <a:rPr lang="en-US" sz="2300" smtClean="0">
                <a:latin typeface="Arial" pitchFamily="34" charset="0"/>
              </a:rPr>
              <a:t>Additional Information</a:t>
            </a:r>
          </a:p>
          <a:p>
            <a:pPr lvl="1"/>
            <a:r>
              <a:rPr lang="en-US" sz="1900" smtClean="0">
                <a:latin typeface="Arial" pitchFamily="34" charset="0"/>
              </a:rPr>
              <a:t>Per vertex, edge, and triangle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271145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4988" y="4486275"/>
            <a:ext cx="1343025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8875" y="4486275"/>
            <a:ext cx="226695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900" dirty="0" smtClean="0">
                <a:latin typeface="Arial" pitchFamily="34" charset="0"/>
              </a:rPr>
              <a:t>A formal model of the surface represented by the mesh</a:t>
            </a:r>
          </a:p>
          <a:p>
            <a:r>
              <a:rPr lang="en-US" sz="1900" dirty="0" smtClean="0">
                <a:latin typeface="Arial" pitchFamily="34" charset="0"/>
              </a:rPr>
              <a:t>Manifold surface (2D)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A surface that ‘looks like’ a 2D surface at every point on the mesh</a:t>
            </a:r>
          </a:p>
          <a:p>
            <a:pPr lvl="2"/>
            <a:r>
              <a:rPr lang="en-US" sz="1600" dirty="0" smtClean="0">
                <a:latin typeface="Arial" pitchFamily="34" charset="0"/>
              </a:rPr>
              <a:t>Is locally ‘flat’ everywhere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Verification rules</a:t>
            </a:r>
          </a:p>
          <a:p>
            <a:pPr lvl="2"/>
            <a:r>
              <a:rPr lang="en-US" sz="1600" dirty="0" smtClean="0">
                <a:latin typeface="Arial" pitchFamily="34" charset="0"/>
              </a:rPr>
              <a:t>Every edge is shared by two triangles</a:t>
            </a:r>
          </a:p>
          <a:p>
            <a:pPr lvl="2"/>
            <a:r>
              <a:rPr lang="en-US" sz="1600" dirty="0" smtClean="0">
                <a:latin typeface="Arial" pitchFamily="34" charset="0"/>
              </a:rPr>
              <a:t>Every vertex has a single, complete loop of triangles around it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91163" y="1916113"/>
            <a:ext cx="906462" cy="93027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057400"/>
            <a:ext cx="960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524000"/>
            <a:ext cx="14144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1524000"/>
            <a:ext cx="10922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3246438"/>
            <a:ext cx="10414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3889375"/>
            <a:ext cx="9779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Scenario -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300" dirty="0" smtClean="0">
                <a:latin typeface="Arial" pitchFamily="34" charset="0"/>
              </a:rPr>
              <a:t>Boundaries are allowed</a:t>
            </a:r>
          </a:p>
          <a:p>
            <a:r>
              <a:rPr lang="en-US" sz="2300" dirty="0" smtClean="0">
                <a:latin typeface="Arial" pitchFamily="34" charset="0"/>
              </a:rPr>
              <a:t>Relaxed conditions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Every edge is used by either one or two triangles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Every vertex connects to a single edge-connected set of triangles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3733800"/>
            <a:ext cx="4946650" cy="1543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100" dirty="0" smtClean="0">
                <a:latin typeface="Arial" pitchFamily="34" charset="0"/>
              </a:rPr>
              <a:t>Ability to distinguish ‘front’ and ‘back’ faces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Efficient rendering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Many rendering effects treat front and back faces separately</a:t>
            </a:r>
          </a:p>
          <a:p>
            <a:r>
              <a:rPr lang="en-US" sz="2100" dirty="0" smtClean="0">
                <a:latin typeface="Arial" pitchFamily="34" charset="0"/>
              </a:rPr>
              <a:t>Vertex order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Counterclockwise or clockwise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Adjacent triangles should be correctly oriented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3733800"/>
            <a:ext cx="4327525" cy="2227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Triangle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Array for Vertices </a:t>
            </a:r>
          </a:p>
          <a:p>
            <a:pPr lvl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3 floats per vertex</a:t>
            </a:r>
          </a:p>
          <a:p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Three subsequent vertices form a triangle</a:t>
            </a:r>
          </a:p>
          <a:p>
            <a:endParaRPr lang="en-US" dirty="0"/>
          </a:p>
        </p:txBody>
      </p:sp>
      <p:graphicFrame>
        <p:nvGraphicFramePr>
          <p:cNvPr id="4" name="Group 66"/>
          <p:cNvGraphicFramePr>
            <a:graphicFrameLocks/>
          </p:cNvGraphicFramePr>
          <p:nvPr/>
        </p:nvGraphicFramePr>
        <p:xfrm>
          <a:off x="5943600" y="3200400"/>
          <a:ext cx="2614612" cy="2633472"/>
        </p:xfrm>
        <a:graphic>
          <a:graphicData uri="http://schemas.openxmlformats.org/drawingml/2006/table">
            <a:tbl>
              <a:tblPr/>
              <a:tblGrid>
                <a:gridCol w="784225"/>
                <a:gridCol w="1830387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24200"/>
            <a:ext cx="5127625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Soup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Advantages</a:t>
            </a:r>
          </a:p>
          <a:p>
            <a:pPr lvl="1"/>
            <a:r>
              <a:rPr lang="en-US" dirty="0" smtClean="0">
                <a:latin typeface="Arial" pitchFamily="34" charset="0"/>
              </a:rPr>
              <a:t>super simple</a:t>
            </a:r>
          </a:p>
        </p:txBody>
      </p:sp>
      <p:sp>
        <p:nvSpPr>
          <p:cNvPr id="14340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Disadvantages</a:t>
            </a:r>
          </a:p>
          <a:p>
            <a:pPr lvl="1"/>
            <a:r>
              <a:rPr lang="en-US" smtClean="0">
                <a:latin typeface="Arial" pitchFamily="34" charset="0"/>
              </a:rPr>
              <a:t>no connectivity</a:t>
            </a:r>
          </a:p>
          <a:p>
            <a:pPr lvl="1"/>
            <a:r>
              <a:rPr lang="en-US" smtClean="0">
                <a:latin typeface="Arial" pitchFamily="34" charset="0"/>
              </a:rPr>
              <a:t>storage requirements</a:t>
            </a:r>
          </a:p>
          <a:p>
            <a:pPr lvl="1"/>
            <a:r>
              <a:rPr lang="en-US" smtClean="0">
                <a:latin typeface="Arial" pitchFamily="34" charset="0"/>
              </a:rPr>
              <a:t>…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06EA00F-287D-4FEA-ACB9-F3F3A4418347}" type="slidenum">
              <a:rPr lang="en-US" smtClean="0">
                <a:latin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Triangle Soup: Rendering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1400" b="1" smtClean="0">
                <a:solidFill>
                  <a:schemeClr val="accent2"/>
                </a:solidFill>
                <a:latin typeface="Courier" pitchFamily="49" charset="0"/>
                <a:ea typeface="宋体" pitchFamily="2" charset="-122"/>
              </a:rPr>
              <a:t>//-- attention: STL uses Namespace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std::vector&lt;V3f&gt;		VertexArray;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400" smtClean="0">
              <a:latin typeface="Courier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VertexArray.push_back( V3f(0, 0, 0)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VertexArray.push_back( V3f(1, 0, 0)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VertexArray.push_back( V3f(0, 1, 0)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VertexArray.push_back( V3f(1, 1, 0)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400" smtClean="0">
              <a:latin typeface="Courier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glBegin(GL_TRIANGLE_STRIP);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glNormal3f(0.0, 0.0, 1.0);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for(int i = 0; i &lt; VertexArray.size();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	glVertex3f( VertexArray[i].v[0], VertexArray[i].v[1], VertexArray[i].v[2]);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>
                <a:latin typeface="Courier" pitchFamily="49" charset="0"/>
                <a:ea typeface="宋体" pitchFamily="2" charset="-122"/>
              </a:rPr>
              <a:t>	glEnd();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300" dirty="0" smtClean="0">
                <a:latin typeface="Arial" pitchFamily="34" charset="0"/>
              </a:rPr>
              <a:t>Goal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How to represent a 3D Model</a:t>
            </a:r>
          </a:p>
          <a:p>
            <a:r>
              <a:rPr lang="en-US" sz="2300" dirty="0" smtClean="0">
                <a:latin typeface="Arial" pitchFamily="34" charset="0"/>
              </a:rPr>
              <a:t>Options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1D – Points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2D – Lines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</a:rPr>
              <a:t>3D – Triangles</a:t>
            </a:r>
          </a:p>
          <a:p>
            <a:r>
              <a:rPr lang="en-US" sz="2300" dirty="0" smtClean="0">
                <a:latin typeface="Arial" pitchFamily="34" charset="0"/>
              </a:rPr>
              <a:t>Triangle meshes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Basic primitive for storing “faces” of an object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Hardware is optimized for triangle processing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343025"/>
            <a:ext cx="24130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029200"/>
            <a:ext cx="15144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atenea-origin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971800"/>
            <a:ext cx="1563687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800600"/>
            <a:ext cx="146460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Indexed Mesh (Simple)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Array for Vertices </a:t>
            </a:r>
          </a:p>
          <a:p>
            <a:pPr lvl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3 floats per vertex</a:t>
            </a:r>
          </a:p>
          <a:p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Array for Faces </a:t>
            </a:r>
          </a:p>
          <a:p>
            <a:pPr lvl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3 integers per face</a:t>
            </a:r>
          </a:p>
          <a:p>
            <a:endParaRPr lang="en-US" dirty="0"/>
          </a:p>
        </p:txBody>
      </p:sp>
      <p:graphicFrame>
        <p:nvGraphicFramePr>
          <p:cNvPr id="4" name="Group 66"/>
          <p:cNvGraphicFramePr>
            <a:graphicFrameLocks/>
          </p:cNvGraphicFramePr>
          <p:nvPr/>
        </p:nvGraphicFramePr>
        <p:xfrm>
          <a:off x="5999163" y="1249363"/>
          <a:ext cx="2614612" cy="2633472"/>
        </p:xfrm>
        <a:graphic>
          <a:graphicData uri="http://schemas.openxmlformats.org/drawingml/2006/table">
            <a:tbl>
              <a:tblPr/>
              <a:tblGrid>
                <a:gridCol w="784225"/>
                <a:gridCol w="1830387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95675"/>
            <a:ext cx="5127625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63"/>
          <p:cNvGraphicFramePr>
            <a:graphicFrameLocks/>
          </p:cNvGraphicFramePr>
          <p:nvPr/>
        </p:nvGraphicFramePr>
        <p:xfrm>
          <a:off x="6094413" y="4143375"/>
          <a:ext cx="1408112" cy="2048256"/>
        </p:xfrm>
        <a:graphic>
          <a:graphicData uri="http://schemas.openxmlformats.org/drawingml/2006/table">
            <a:tbl>
              <a:tblPr/>
              <a:tblGrid>
                <a:gridCol w="608012"/>
                <a:gridCol w="8001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0, 4, 3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0, 3, 1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0, 6, 4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4, 6, 7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ea typeface="宋体" pitchFamily="2" charset="-122"/>
              </a:rPr>
              <a:t>Indexed Mesh: Rendering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6760" y="1465052"/>
            <a:ext cx="3749040" cy="4724400"/>
          </a:xfrm>
          <a:ln w="12700"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900" b="1" dirty="0" smtClean="0">
                <a:latin typeface="Arial" pitchFamily="34" charset="0"/>
                <a:ea typeface="宋体" pitchFamily="2" charset="-122"/>
              </a:rPr>
              <a:t>Lets make a model with indices:</a:t>
            </a:r>
          </a:p>
          <a:p>
            <a:pPr>
              <a:lnSpc>
                <a:spcPct val="80000"/>
              </a:lnSpc>
            </a:pPr>
            <a:endParaRPr lang="en-US" altLang="zh-CN" sz="900" b="1" dirty="0" smtClean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std::vector&lt;V3f&gt;	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VertexArray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std::vector&lt;</a:t>
            </a:r>
            <a:r>
              <a:rPr lang="en-US" altLang="zh-CN" sz="900" b="1" dirty="0" err="1" smtClean="0">
                <a:solidFill>
                  <a:schemeClr val="accent2"/>
                </a:solidFill>
                <a:latin typeface="Courier" pitchFamily="49" charset="0"/>
                <a:ea typeface="宋体" pitchFamily="2" charset="-122"/>
              </a:rPr>
              <a:t>int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&gt;	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VertexArray.push_back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 V3f(0, 0, 0)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VertexArray.push_back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 V3f(1, 0, 0)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VertexArray.push_back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 V3f(0, 1, 0)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VertexArray.push_back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 V3f(1, 1, 0)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VertexArray.push_back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 V3f(0.5, 1.5, 0)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900" dirty="0" smtClean="0">
              <a:latin typeface="Courier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// face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(0); 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(1); 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// face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(2); 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(1); 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(3);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// face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(2); 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(3); </a:t>
            </a:r>
            <a:r>
              <a:rPr lang="en-US" altLang="zh-CN" sz="900" dirty="0" err="1" smtClean="0">
                <a:latin typeface="Courier" pitchFamily="49" charset="0"/>
                <a:ea typeface="宋体" pitchFamily="2" charset="-122"/>
              </a:rPr>
              <a:t>IndexArray.push_back</a:t>
            </a:r>
            <a:r>
              <a:rPr lang="en-US" altLang="zh-CN" sz="900" dirty="0" smtClean="0">
                <a:latin typeface="Courier" pitchFamily="49" charset="0"/>
                <a:ea typeface="宋体" pitchFamily="2" charset="-122"/>
              </a:rPr>
              <a:t>(4);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0738" y="1458913"/>
            <a:ext cx="4132262" cy="4745037"/>
          </a:xfrm>
          <a:ln w="12700"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glBegin(GL_TRIANGLES);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glNormal3f(0.0, 0.0, 1.0);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// NOTE index i has to be adjusted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for(int i = 0; i &lt; IndexArray.size()/3; i+=3)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glVertex3f( VertexArray[ IndexArray[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i+0</a:t>
            </a: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]].v[0],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	VertexArray[ IndexArray[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i+0</a:t>
            </a: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]].v[1],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	VertexArray[ IndexArray[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i+0</a:t>
            </a: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]].v[2]);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900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glVertex3f( VertexArray[ IndexArray[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i+1</a:t>
            </a: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]].v[0],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	VertexArray[ IndexArray[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i+1</a:t>
            </a: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]].v[1],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	VertexArray[ IndexArray[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i+1</a:t>
            </a: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]].v[2]);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900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glVertex3f( VertexArray[ IndexArray[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i+2</a:t>
            </a: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]].v[0],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	VertexArray[ IndexArray[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i+2</a:t>
            </a: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]].v[1],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	VertexArray[ IndexArray[</a:t>
            </a:r>
            <a:r>
              <a:rPr lang="en-US" altLang="zh-CN" sz="900" b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i+2</a:t>
            </a: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]].v[2]);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 New" pitchFamily="49" charset="0"/>
                <a:ea typeface="宋体" pitchFamily="2" charset="-122"/>
              </a:rPr>
              <a:t>glEnd();</a:t>
            </a:r>
            <a:endParaRPr lang="en-US" sz="9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Indexed Mesh: Triangle area computation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00200"/>
            <a:ext cx="3749040" cy="4572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std::vector&lt;V3f&gt;	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VertexArray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std::vector&lt;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&gt;	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  <a:ea typeface="宋体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VertexArray.push_back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 V3f(0, 0, 0)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VertexArray.push_back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 V3f(1, 0, 0)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VertexArray.push_back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 V3f(0, 1, 0)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VertexArray.push_back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 V3f(1, 1, 0)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VertexArray.push_back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 V3f(0.5, 1.5, 0)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  <a:ea typeface="宋体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 // face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(0);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(1);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(2);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// face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(2);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(1);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(3);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// face 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(2);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(3);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IndexArray.push_back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宋体" pitchFamily="2" charset="-122"/>
                <a:cs typeface="+mn-cs"/>
              </a:rPr>
              <a:t>(4);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857750" y="1600200"/>
            <a:ext cx="3749040" cy="4572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for( int i = 0;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		i &lt; IndexArray.size()/3;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		i+=3)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	V3f v0 = VertexArray[IndexArray[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i+1</a:t>
            </a: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]] - VertexArray[IndexArray[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i+0</a:t>
            </a: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]];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	V3f v1 = VertexArray[IndexArray[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i+2</a:t>
            </a: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]] - VertexArray[IndexArray[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i+0</a:t>
            </a: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]];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V3f v = v0%v1; // cross product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	float area = v.length() /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}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with other Attributes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How to extend with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</a:rPr>
              <a:t>per vertex, per face, and per edge</a:t>
            </a:r>
            <a:r>
              <a:rPr lang="en-US" smtClean="0">
                <a:latin typeface="Arial" pitchFamily="34" charset="0"/>
              </a:rPr>
              <a:t> attributes?</a:t>
            </a:r>
          </a:p>
          <a:p>
            <a:r>
              <a:rPr lang="en-US" smtClean="0">
                <a:latin typeface="Arial" pitchFamily="34" charset="0"/>
              </a:rPr>
              <a:t>There are many possible options, we will just look at a few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92D600-1643-4E44-B592-CCB811BC7C61}" type="slidenum">
              <a:rPr lang="en-US" smtClean="0">
                <a:latin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to Vertex Attributes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Option 1</a:t>
            </a:r>
            <a:r>
              <a:rPr lang="en-US" smtClean="0">
                <a:latin typeface="Arial" pitchFamily="34" charset="0"/>
              </a:rPr>
              <a:t>: store vertex attributes (normals, texture coordinates, … ) together with a vertex</a:t>
            </a:r>
          </a:p>
          <a:p>
            <a:pPr lvl="1"/>
            <a:r>
              <a:rPr lang="en-US" smtClean="0">
                <a:latin typeface="Arial" pitchFamily="34" charset="0"/>
              </a:rPr>
              <a:t>Advantages: fairly clean</a:t>
            </a:r>
          </a:p>
          <a:p>
            <a:pPr lvl="1"/>
            <a:r>
              <a:rPr lang="en-US" smtClean="0">
                <a:latin typeface="Arial" pitchFamily="34" charset="0"/>
              </a:rPr>
              <a:t>Disadvantages: </a:t>
            </a:r>
            <a:br>
              <a:rPr lang="en-US" smtClean="0">
                <a:latin typeface="Arial" pitchFamily="34" charset="0"/>
              </a:rPr>
            </a:br>
            <a:r>
              <a:rPr lang="en-US" smtClean="0">
                <a:latin typeface="Arial" pitchFamily="34" charset="0"/>
              </a:rPr>
              <a:t>if vertex attributes differ </a:t>
            </a:r>
            <a:r>
              <a:rPr lang="en-US" smtClean="0">
                <a:latin typeface="Arial" pitchFamily="34" charset="0"/>
                <a:sym typeface="Wingdings" pitchFamily="2" charset="2"/>
              </a:rPr>
              <a:t> vertex has to be split</a:t>
            </a:r>
          </a:p>
          <a:p>
            <a:r>
              <a:rPr lang="en-US" smtClean="0">
                <a:solidFill>
                  <a:srgbClr val="990000"/>
                </a:solidFill>
                <a:latin typeface="Arial" pitchFamily="34" charset="0"/>
                <a:sym typeface="Wingdings" pitchFamily="2" charset="2"/>
              </a:rPr>
              <a:t>Option 2</a:t>
            </a:r>
            <a:r>
              <a:rPr lang="en-US" smtClean="0">
                <a:latin typeface="Arial" pitchFamily="34" charset="0"/>
                <a:sym typeface="Wingdings" pitchFamily="2" charset="2"/>
              </a:rPr>
              <a:t>: allow for different vertex attributes for each occurrence of a triangle</a:t>
            </a:r>
          </a:p>
          <a:p>
            <a:pPr lvl="1"/>
            <a:r>
              <a:rPr lang="en-US" smtClean="0">
                <a:latin typeface="Arial" pitchFamily="34" charset="0"/>
                <a:sym typeface="Wingdings" pitchFamily="2" charset="2"/>
              </a:rPr>
              <a:t>Advantages: very flexible</a:t>
            </a:r>
          </a:p>
          <a:p>
            <a:pPr lvl="1"/>
            <a:r>
              <a:rPr lang="en-US" smtClean="0">
                <a:latin typeface="Arial" pitchFamily="34" charset="0"/>
                <a:sym typeface="Wingdings" pitchFamily="2" charset="2"/>
              </a:rPr>
              <a:t>Disadvantages: brute force / redundant</a:t>
            </a:r>
            <a:endParaRPr lang="en-US" smtClean="0">
              <a:latin typeface="Arial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D8670E-8973-4292-BEC5-61F67A7BF997}" type="slidenum">
              <a:rPr lang="en-US" smtClean="0">
                <a:latin typeface="Arial" pitchFamily="34" charset="0"/>
              </a:rPr>
              <a:pPr/>
              <a:t>44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Per Face </a:t>
            </a:r>
            <a:r>
              <a:rPr lang="en-US" altLang="zh-CN" dirty="0" err="1" smtClean="0">
                <a:ea typeface="宋体" pitchFamily="2" charset="-122"/>
              </a:rPr>
              <a:t>Normals</a:t>
            </a:r>
            <a:r>
              <a:rPr lang="en-US" altLang="zh-CN" dirty="0" smtClean="0">
                <a:ea typeface="宋体" pitchFamily="2" charset="-122"/>
              </a:rPr>
              <a:t> (Option 2)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838200" y="3657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1219200" y="3810000"/>
            <a:ext cx="1981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 flipV="1">
            <a:off x="838200" y="3657600"/>
            <a:ext cx="2362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838200" y="2514600"/>
            <a:ext cx="2362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3200400" y="2514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838200" y="2362200"/>
            <a:ext cx="9906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828800" y="23622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200400" y="2514600"/>
            <a:ext cx="1295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200400" y="3810000"/>
            <a:ext cx="1295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3200400" y="20574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4495800" y="2057400"/>
            <a:ext cx="2286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4724400" y="20574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4495800" y="2895600"/>
            <a:ext cx="838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1371600" y="3962400"/>
            <a:ext cx="304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 flipV="1">
            <a:off x="2209800" y="2667000"/>
            <a:ext cx="2286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 flipV="1">
            <a:off x="1295400" y="21336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V="1">
            <a:off x="3581400" y="2971800"/>
            <a:ext cx="152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3810000" y="2133600"/>
            <a:ext cx="304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4953000" y="2438400"/>
            <a:ext cx="304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3581400" y="1752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5181600" y="2209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3657600" y="274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990600" y="1905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22860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1143000" y="4419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2971800" y="2133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0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1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5334000" y="2667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2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4191000" y="4191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3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1600200" y="1981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5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3124200" y="3810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4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457200" y="3352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6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838200" y="4191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7</a:t>
            </a:r>
          </a:p>
        </p:txBody>
      </p:sp>
      <p:graphicFrame>
        <p:nvGraphicFramePr>
          <p:cNvPr id="79908" name="Group 36"/>
          <p:cNvGraphicFramePr>
            <a:graphicFrameLocks noGrp="1"/>
          </p:cNvGraphicFramePr>
          <p:nvPr/>
        </p:nvGraphicFramePr>
        <p:xfrm>
          <a:off x="6019800" y="1524000"/>
          <a:ext cx="2667000" cy="2048256"/>
        </p:xfrm>
        <a:graphic>
          <a:graphicData uri="http://schemas.openxmlformats.org/drawingml/2006/table">
            <a:tbl>
              <a:tblPr/>
              <a:tblGrid>
                <a:gridCol w="800100"/>
                <a:gridCol w="18669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934" name="Group 62"/>
          <p:cNvGraphicFramePr>
            <a:graphicFrameLocks noGrp="1"/>
          </p:cNvGraphicFramePr>
          <p:nvPr/>
        </p:nvGraphicFramePr>
        <p:xfrm>
          <a:off x="7391400" y="3733800"/>
          <a:ext cx="1524000" cy="2249424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2, 2, 2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4, 4, 4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3, 3, 3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5, 5, 5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960" name="Group 88"/>
          <p:cNvGraphicFramePr>
            <a:graphicFrameLocks noGrp="1"/>
          </p:cNvGraphicFramePr>
          <p:nvPr/>
        </p:nvGraphicFramePr>
        <p:xfrm>
          <a:off x="5867400" y="3733800"/>
          <a:ext cx="1295400" cy="2169033"/>
        </p:xfrm>
        <a:graphic>
          <a:graphicData uri="http://schemas.openxmlformats.org/drawingml/2006/table">
            <a:tbl>
              <a:tblPr/>
              <a:tblGrid>
                <a:gridCol w="560388"/>
                <a:gridCol w="735012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0, 4, 3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0, 3, 1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0, 6, 4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4, 6, 7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18" name="Text Box 115"/>
          <p:cNvSpPr txBox="1">
            <a:spLocks noChangeArrowheads="1"/>
          </p:cNvSpPr>
          <p:nvPr/>
        </p:nvSpPr>
        <p:spPr bwMode="auto">
          <a:xfrm>
            <a:off x="619125" y="5353050"/>
            <a:ext cx="464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Note redundancy in the Normal index table!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3124200" y="2209800"/>
            <a:ext cx="762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Per Vertex </a:t>
            </a:r>
            <a:r>
              <a:rPr lang="en-US" altLang="zh-CN" dirty="0" err="1" smtClean="0">
                <a:ea typeface="宋体" pitchFamily="2" charset="-122"/>
              </a:rPr>
              <a:t>Normals</a:t>
            </a:r>
            <a:r>
              <a:rPr lang="en-US" altLang="zh-CN" dirty="0" smtClean="0">
                <a:ea typeface="宋体" pitchFamily="2" charset="-122"/>
              </a:rPr>
              <a:t> (Option 2)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762000" y="39624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1143000" y="4114800"/>
            <a:ext cx="1981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 flipV="1">
            <a:off x="762000" y="3962400"/>
            <a:ext cx="2362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762000" y="2819400"/>
            <a:ext cx="2362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3124200" y="28194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762000" y="2667000"/>
            <a:ext cx="9906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752600" y="26670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124200" y="2819400"/>
            <a:ext cx="1295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124200" y="4114800"/>
            <a:ext cx="1295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3124200" y="23622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4419600" y="2362200"/>
            <a:ext cx="2286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4419600" y="3200400"/>
            <a:ext cx="838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762000" y="4648200"/>
            <a:ext cx="381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 flipV="1">
            <a:off x="1600200" y="22098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3124200" y="3581400"/>
            <a:ext cx="152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 flipV="1">
            <a:off x="4648200" y="1752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5257800" y="2590800"/>
            <a:ext cx="228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819400" y="1981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267200" y="1524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181600" y="220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276600" y="3352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152400" y="3352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6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1219200" y="2057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8194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0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572000" y="2133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1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5257800" y="2971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2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114800" y="4495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3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16764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5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3048000" y="4114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4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457200" y="382428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6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762000" y="4343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7</a:t>
            </a:r>
          </a:p>
        </p:txBody>
      </p:sp>
      <p:graphicFrame>
        <p:nvGraphicFramePr>
          <p:cNvPr id="84004" name="Group 36"/>
          <p:cNvGraphicFramePr>
            <a:graphicFrameLocks noGrp="1"/>
          </p:cNvGraphicFramePr>
          <p:nvPr/>
        </p:nvGraphicFramePr>
        <p:xfrm>
          <a:off x="6019800" y="1557528"/>
          <a:ext cx="2667000" cy="2633472"/>
        </p:xfrm>
        <a:graphic>
          <a:graphicData uri="http://schemas.openxmlformats.org/drawingml/2006/table">
            <a:tbl>
              <a:tblPr/>
              <a:tblGrid>
                <a:gridCol w="800100"/>
                <a:gridCol w="18669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036" name="Group 68"/>
          <p:cNvGraphicFramePr>
            <a:graphicFrameLocks noGrp="1"/>
          </p:cNvGraphicFramePr>
          <p:nvPr/>
        </p:nvGraphicFramePr>
        <p:xfrm>
          <a:off x="7391400" y="4379976"/>
          <a:ext cx="1524000" cy="2249424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0, 4, 3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0, 3, 1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0, 6, 4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4, 6, 7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062" name="Group 94"/>
          <p:cNvGraphicFramePr>
            <a:graphicFrameLocks noGrp="1"/>
          </p:cNvGraphicFramePr>
          <p:nvPr/>
        </p:nvGraphicFramePr>
        <p:xfrm>
          <a:off x="5867400" y="4379976"/>
          <a:ext cx="1295400" cy="2169033"/>
        </p:xfrm>
        <a:graphic>
          <a:graphicData uri="http://schemas.openxmlformats.org/drawingml/2006/table">
            <a:tbl>
              <a:tblPr/>
              <a:tblGrid>
                <a:gridCol w="560388"/>
                <a:gridCol w="735012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0, 4, 3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0, 3, 1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0, 6, 4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4, 6, 7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48" name="Line 120"/>
          <p:cNvSpPr>
            <a:spLocks noChangeShapeType="1"/>
          </p:cNvSpPr>
          <p:nvPr/>
        </p:nvSpPr>
        <p:spPr bwMode="auto">
          <a:xfrm flipH="1" flipV="1">
            <a:off x="4267200" y="3886200"/>
            <a:ext cx="1524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49" name="Line 121"/>
          <p:cNvSpPr>
            <a:spLocks noChangeShapeType="1"/>
          </p:cNvSpPr>
          <p:nvPr/>
        </p:nvSpPr>
        <p:spPr bwMode="auto">
          <a:xfrm flipH="1" flipV="1">
            <a:off x="457200" y="36576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3962400" y="3581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2651" name="Text Box 123"/>
          <p:cNvSpPr txBox="1">
            <a:spLocks noChangeArrowheads="1"/>
          </p:cNvSpPr>
          <p:nvPr/>
        </p:nvSpPr>
        <p:spPr bwMode="auto">
          <a:xfrm>
            <a:off x="381000" y="4648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22652" name="Text Box 125"/>
          <p:cNvSpPr txBox="1">
            <a:spLocks noChangeArrowheads="1"/>
          </p:cNvSpPr>
          <p:nvPr/>
        </p:nvSpPr>
        <p:spPr bwMode="auto">
          <a:xfrm>
            <a:off x="371475" y="5353050"/>
            <a:ext cx="51911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Note redundancy (face indices = normal </a:t>
            </a:r>
            <a:r>
              <a:rPr lang="en-US" dirty="0" smtClean="0"/>
              <a:t>indices)!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Per Vertex </a:t>
            </a:r>
            <a:r>
              <a:rPr lang="en-US" altLang="zh-CN" dirty="0" err="1" smtClean="0">
                <a:ea typeface="宋体" pitchFamily="2" charset="-122"/>
              </a:rPr>
              <a:t>Normals</a:t>
            </a:r>
            <a:r>
              <a:rPr lang="en-US" altLang="zh-CN" dirty="0" smtClean="0">
                <a:ea typeface="宋体" pitchFamily="2" charset="-122"/>
              </a:rPr>
              <a:t> (Compressed)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1900" dirty="0" smtClean="0">
                <a:latin typeface="Arial" pitchFamily="34" charset="0"/>
                <a:ea typeface="宋体" pitchFamily="2" charset="-122"/>
              </a:rPr>
              <a:t>Different vertices can share the same normal</a:t>
            </a:r>
          </a:p>
          <a:p>
            <a:pPr marL="742950" lvl="1" indent="-285750"/>
            <a:r>
              <a:rPr lang="en-US" altLang="zh-CN" sz="1700" dirty="0" smtClean="0">
                <a:latin typeface="Arial" pitchFamily="34" charset="0"/>
                <a:ea typeface="宋体" pitchFamily="2" charset="-122"/>
              </a:rPr>
              <a:t>E.g. normal compression with vector quantization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438400"/>
            <a:ext cx="5524500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019800" y="2170176"/>
          <a:ext cx="2667000" cy="2048256"/>
        </p:xfrm>
        <a:graphic>
          <a:graphicData uri="http://schemas.openxmlformats.org/drawingml/2006/table">
            <a:tbl>
              <a:tblPr/>
              <a:tblGrid>
                <a:gridCol w="800100"/>
                <a:gridCol w="18669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1"/>
          <p:cNvGraphicFramePr>
            <a:graphicFrameLocks noGrp="1"/>
          </p:cNvGraphicFramePr>
          <p:nvPr/>
        </p:nvGraphicFramePr>
        <p:xfrm>
          <a:off x="7391400" y="4379976"/>
          <a:ext cx="1524000" cy="2249424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2, 5, 4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0, 1, 0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83"/>
          <p:cNvGraphicFramePr>
            <a:graphicFrameLocks/>
          </p:cNvGraphicFramePr>
          <p:nvPr/>
        </p:nvGraphicFramePr>
        <p:xfrm>
          <a:off x="6007100" y="4384739"/>
          <a:ext cx="1223963" cy="2048256"/>
        </p:xfrm>
        <a:graphic>
          <a:graphicData uri="http://schemas.openxmlformats.org/drawingml/2006/table">
            <a:tbl>
              <a:tblPr/>
              <a:tblGrid>
                <a:gridCol w="530225"/>
                <a:gridCol w="693738"/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0, 4, 3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0, 3, 1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0, 6, 4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4, 6, 7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Indexed Mesh + </a:t>
            </a:r>
            <a:r>
              <a:rPr lang="en-US" altLang="zh-CN" dirty="0" err="1" smtClean="0">
                <a:ea typeface="宋体" pitchFamily="2" charset="-122"/>
              </a:rPr>
              <a:t>Normals</a:t>
            </a:r>
            <a:r>
              <a:rPr lang="en-US" altLang="zh-CN" dirty="0" smtClean="0">
                <a:ea typeface="宋体" pitchFamily="2" charset="-122"/>
              </a:rPr>
              <a:t> + </a:t>
            </a:r>
            <a:r>
              <a:rPr lang="en-US" altLang="zh-CN" dirty="0" err="1" smtClean="0">
                <a:ea typeface="宋体" pitchFamily="2" charset="-122"/>
              </a:rPr>
              <a:t>TextureCoordinates</a:t>
            </a:r>
            <a:endParaRPr lang="en-US" dirty="0"/>
          </a:p>
        </p:txBody>
      </p:sp>
      <p:graphicFrame>
        <p:nvGraphicFramePr>
          <p:cNvPr id="4" name="Group 166"/>
          <p:cNvGraphicFramePr>
            <a:graphicFrameLocks noGrp="1"/>
          </p:cNvGraphicFramePr>
          <p:nvPr/>
        </p:nvGraphicFramePr>
        <p:xfrm>
          <a:off x="3505200" y="1417701"/>
          <a:ext cx="2667000" cy="2048256"/>
        </p:xfrm>
        <a:graphic>
          <a:graphicData uri="http://schemas.openxmlformats.org/drawingml/2006/table">
            <a:tbl>
              <a:tblPr/>
              <a:tblGrid>
                <a:gridCol w="800100"/>
                <a:gridCol w="18669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3581400" y="4227576"/>
          <a:ext cx="1524000" cy="2249424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2, 5, 4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0, 1, 0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609600" y="4227576"/>
          <a:ext cx="1295400" cy="2169033"/>
        </p:xfrm>
        <a:graphic>
          <a:graphicData uri="http://schemas.openxmlformats.org/drawingml/2006/table">
            <a:tbl>
              <a:tblPr/>
              <a:tblGrid>
                <a:gridCol w="560388"/>
                <a:gridCol w="735012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0, 4, 3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0, 3, 1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0, 6, 4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4, 6, 7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68"/>
          <p:cNvGraphicFramePr>
            <a:graphicFrameLocks noGrp="1"/>
          </p:cNvGraphicFramePr>
          <p:nvPr/>
        </p:nvGraphicFramePr>
        <p:xfrm>
          <a:off x="609600" y="1408176"/>
          <a:ext cx="2667000" cy="2633472"/>
        </p:xfrm>
        <a:graphic>
          <a:graphicData uri="http://schemas.openxmlformats.org/drawingml/2006/table">
            <a:tbl>
              <a:tblPr/>
              <a:tblGrid>
                <a:gridCol w="800100"/>
                <a:gridCol w="18669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13"/>
          <p:cNvGraphicFramePr>
            <a:graphicFrameLocks noGrp="1"/>
          </p:cNvGraphicFramePr>
          <p:nvPr/>
        </p:nvGraphicFramePr>
        <p:xfrm>
          <a:off x="6553200" y="4227576"/>
          <a:ext cx="1371600" cy="2249424"/>
        </p:xfrm>
        <a:graphic>
          <a:graphicData uri="http://schemas.openxmlformats.org/drawingml/2006/table">
            <a:tbl>
              <a:tblPr/>
              <a:tblGrid>
                <a:gridCol w="762000"/>
                <a:gridCol w="609600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Texture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0, 1, 2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3, 4, 5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3, 4, 5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3, 4, 5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5, 1, 2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67"/>
          <p:cNvGraphicFramePr>
            <a:graphicFrameLocks noGrp="1"/>
          </p:cNvGraphicFramePr>
          <p:nvPr/>
        </p:nvGraphicFramePr>
        <p:xfrm>
          <a:off x="6477000" y="1417701"/>
          <a:ext cx="2057400" cy="2048256"/>
        </p:xfrm>
        <a:graphic>
          <a:graphicData uri="http://schemas.openxmlformats.org/drawingml/2006/table">
            <a:tbl>
              <a:tblPr/>
              <a:tblGrid>
                <a:gridCol w="800100"/>
                <a:gridCol w="12573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Texture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= … t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= … t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= … t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= … t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= … t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= … t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165"/>
          <p:cNvSpPr>
            <a:spLocks noChangeShapeType="1"/>
          </p:cNvSpPr>
          <p:nvPr/>
        </p:nvSpPr>
        <p:spPr bwMode="auto">
          <a:xfrm>
            <a:off x="533400" y="4113276"/>
            <a:ext cx="792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Per-Vertex </a:t>
            </a:r>
            <a:r>
              <a:rPr lang="en-US" altLang="zh-CN" dirty="0" err="1" smtClean="0">
                <a:ea typeface="宋体" pitchFamily="2" charset="-122"/>
              </a:rPr>
              <a:t>Normals</a:t>
            </a:r>
            <a:r>
              <a:rPr lang="en-US" altLang="zh-CN" dirty="0" smtClean="0">
                <a:ea typeface="宋体" pitchFamily="2" charset="-122"/>
              </a:rPr>
              <a:t> + Sharp Features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200400" y="19050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38200" y="3657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219200" y="3810000"/>
            <a:ext cx="1981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838200" y="3657600"/>
            <a:ext cx="2362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838200" y="2514600"/>
            <a:ext cx="2362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200400" y="2514600"/>
            <a:ext cx="0" cy="1295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838200" y="2362200"/>
            <a:ext cx="9906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828800" y="23622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200400" y="2514600"/>
            <a:ext cx="1295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00400" y="3810000"/>
            <a:ext cx="1295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3200400" y="20574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495800" y="2057400"/>
            <a:ext cx="2286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724400" y="20574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4495800" y="2895600"/>
            <a:ext cx="838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838200" y="4267200"/>
            <a:ext cx="3810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1676400" y="19050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3200400" y="3352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 flipV="1">
            <a:off x="4724400" y="14478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5334000" y="2286000"/>
            <a:ext cx="228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2004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257800" y="1905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352800" y="3048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28600" y="3048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6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2057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648200" y="184308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1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334000" y="2667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2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91000" y="4114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752600" y="2057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048000" y="3733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4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33400" y="344328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baseline="-25000" dirty="0">
                <a:ea typeface="宋体" pitchFamily="2" charset="-122"/>
              </a:rPr>
              <a:t>6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838200" y="4191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7</a:t>
            </a:r>
          </a:p>
        </p:txBody>
      </p:sp>
      <p:graphicFrame>
        <p:nvGraphicFramePr>
          <p:cNvPr id="36" name="Group 36"/>
          <p:cNvGraphicFramePr>
            <a:graphicFrameLocks noGrp="1"/>
          </p:cNvGraphicFramePr>
          <p:nvPr/>
        </p:nvGraphicFramePr>
        <p:xfrm>
          <a:off x="6172200" y="1447800"/>
          <a:ext cx="2667000" cy="3223008"/>
        </p:xfrm>
        <a:graphic>
          <a:graphicData uri="http://schemas.openxmlformats.org/drawingml/2006/table">
            <a:tbl>
              <a:tblPr/>
              <a:tblGrid>
                <a:gridCol w="800100"/>
                <a:gridCol w="18669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74"/>
          <p:cNvGraphicFramePr>
            <a:graphicFrameLocks noGrp="1"/>
          </p:cNvGraphicFramePr>
          <p:nvPr/>
        </p:nvGraphicFramePr>
        <p:xfrm>
          <a:off x="4495800" y="4419600"/>
          <a:ext cx="1524000" cy="2251584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Normal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0, 4, 3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0, 3, 1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9, 6, 8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4, 6, 7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Group 100"/>
          <p:cNvGraphicFramePr>
            <a:graphicFrameLocks noGrp="1"/>
          </p:cNvGraphicFramePr>
          <p:nvPr/>
        </p:nvGraphicFramePr>
        <p:xfrm>
          <a:off x="2514600" y="4419600"/>
          <a:ext cx="1295400" cy="2169033"/>
        </p:xfrm>
        <a:graphic>
          <a:graphicData uri="http://schemas.openxmlformats.org/drawingml/2006/table">
            <a:tbl>
              <a:tblPr/>
              <a:tblGrid>
                <a:gridCol w="560388"/>
                <a:gridCol w="735012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0, 4, 3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0, 3, 1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0, 6, 4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4, 6, 7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Line 126"/>
          <p:cNvSpPr>
            <a:spLocks noChangeShapeType="1"/>
          </p:cNvSpPr>
          <p:nvPr/>
        </p:nvSpPr>
        <p:spPr bwMode="auto">
          <a:xfrm flipV="1">
            <a:off x="4495800" y="3505200"/>
            <a:ext cx="2286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27"/>
          <p:cNvSpPr>
            <a:spLocks noChangeShapeType="1"/>
          </p:cNvSpPr>
          <p:nvPr/>
        </p:nvSpPr>
        <p:spPr bwMode="auto">
          <a:xfrm flipH="1" flipV="1">
            <a:off x="533400" y="33528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28"/>
          <p:cNvSpPr txBox="1">
            <a:spLocks noChangeArrowheads="1"/>
          </p:cNvSpPr>
          <p:nvPr/>
        </p:nvSpPr>
        <p:spPr bwMode="auto">
          <a:xfrm>
            <a:off x="4648200" y="3200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2" name="Text Box 129"/>
          <p:cNvSpPr txBox="1">
            <a:spLocks noChangeArrowheads="1"/>
          </p:cNvSpPr>
          <p:nvPr/>
        </p:nvSpPr>
        <p:spPr bwMode="auto">
          <a:xfrm>
            <a:off x="457200" y="4343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43" name="Line 130"/>
          <p:cNvSpPr>
            <a:spLocks noChangeShapeType="1"/>
          </p:cNvSpPr>
          <p:nvPr/>
        </p:nvSpPr>
        <p:spPr bwMode="auto">
          <a:xfrm flipH="1" flipV="1">
            <a:off x="2895600" y="3352800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131"/>
          <p:cNvSpPr txBox="1">
            <a:spLocks noChangeArrowheads="1"/>
          </p:cNvSpPr>
          <p:nvPr/>
        </p:nvSpPr>
        <p:spPr bwMode="auto">
          <a:xfrm>
            <a:off x="25908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45" name="Line 132"/>
          <p:cNvSpPr>
            <a:spLocks noChangeShapeType="1"/>
          </p:cNvSpPr>
          <p:nvPr/>
        </p:nvSpPr>
        <p:spPr bwMode="auto">
          <a:xfrm flipH="1" flipV="1">
            <a:off x="2819400" y="19812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133"/>
          <p:cNvSpPr txBox="1">
            <a:spLocks noChangeArrowheads="1"/>
          </p:cNvSpPr>
          <p:nvPr/>
        </p:nvSpPr>
        <p:spPr bwMode="auto">
          <a:xfrm>
            <a:off x="2438400" y="1752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</a:t>
            </a:r>
            <a:r>
              <a:rPr lang="en-US" altLang="zh-CN" baseline="-25000">
                <a:solidFill>
                  <a:schemeClr val="accent2"/>
                </a:solidFill>
                <a:ea typeface="宋体" pitchFamily="2" charset="-122"/>
              </a:rPr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Vector Library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A vector (and matrix) library is necessary for all graphics programming!</a:t>
            </a:r>
          </a:p>
          <a:p>
            <a:endParaRPr lang="en-US" altLang="zh-CN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smtClean="0">
                <a:latin typeface="Arial" pitchFamily="34" charset="0"/>
                <a:ea typeface="宋体" pitchFamily="2" charset="-122"/>
              </a:rPr>
              <a:t>How to get it:</a:t>
            </a:r>
          </a:p>
          <a:p>
            <a:pPr lvl="1"/>
            <a:r>
              <a:rPr lang="en-US" altLang="zh-CN" smtClean="0">
                <a:latin typeface="Arial" pitchFamily="34" charset="0"/>
                <a:ea typeface="宋体" pitchFamily="2" charset="-122"/>
              </a:rPr>
              <a:t>You can implement it yourself</a:t>
            </a:r>
          </a:p>
          <a:p>
            <a:pPr lvl="1"/>
            <a:r>
              <a:rPr lang="en-US" altLang="zh-CN" smtClean="0">
                <a:latin typeface="Arial" pitchFamily="34" charset="0"/>
                <a:ea typeface="宋体" pitchFamily="2" charset="-122"/>
              </a:rPr>
              <a:t>You can use popular ones on the internet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Mesh Structure – Example Code</a:t>
            </a:r>
          </a:p>
        </p:txBody>
      </p:sp>
      <p:sp>
        <p:nvSpPr>
          <p:cNvPr id="26627" name="Slide Number Placeholder 4"/>
          <p:cNvSpPr txBox="1">
            <a:spLocks noGrp="1"/>
          </p:cNvSpPr>
          <p:nvPr/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fld id="{29462B28-04AF-4312-A388-7375A811D0A6}" type="slidenum">
              <a:rPr lang="zh-CN" altLang="de-AT" sz="1200" b="1">
                <a:solidFill>
                  <a:schemeClr val="bg2"/>
                </a:solidFill>
                <a:ea typeface="宋体" pitchFamily="2" charset="-122"/>
              </a:rPr>
              <a:pPr algn="ctr">
                <a:spcBef>
                  <a:spcPct val="0"/>
                </a:spcBef>
              </a:pPr>
              <a:t>50</a:t>
            </a:fld>
            <a:endParaRPr lang="de-AT" altLang="zh-CN" sz="1200" b="1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714375" y="1357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0000FF"/>
                </a:solidFill>
              </a:rPr>
              <a:t>typedef</a:t>
            </a:r>
            <a:r>
              <a:rPr lang="en-US" altLang="zh-CN" sz="2000" noProof="1">
                <a:solidFill>
                  <a:srgbClr val="800000"/>
                </a:solidFill>
              </a:rPr>
              <a:t> Vec3&lt;</a:t>
            </a:r>
            <a:r>
              <a:rPr lang="en-US" altLang="zh-CN" sz="2000" noProof="1">
                <a:solidFill>
                  <a:srgbClr val="0000FF"/>
                </a:solidFill>
              </a:rPr>
              <a:t>float</a:t>
            </a:r>
            <a:r>
              <a:rPr lang="en-US" altLang="zh-CN" sz="2000" noProof="1">
                <a:solidFill>
                  <a:srgbClr val="800000"/>
                </a:solidFill>
              </a:rPr>
              <a:t>&gt; Vec3f;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0000FF"/>
                </a:solidFill>
              </a:rPr>
              <a:t>typedef</a:t>
            </a:r>
            <a:r>
              <a:rPr lang="en-US" altLang="zh-CN" sz="2000" noProof="1">
                <a:solidFill>
                  <a:srgbClr val="800000"/>
                </a:solidFill>
              </a:rPr>
              <a:t> Vec2&lt;</a:t>
            </a:r>
            <a:r>
              <a:rPr lang="en-US" altLang="zh-CN" sz="2000" noProof="1">
                <a:solidFill>
                  <a:srgbClr val="0000FF"/>
                </a:solidFill>
              </a:rPr>
              <a:t>float</a:t>
            </a:r>
            <a:r>
              <a:rPr lang="en-US" altLang="zh-CN" sz="2000" noProof="1">
                <a:solidFill>
                  <a:srgbClr val="800000"/>
                </a:solidFill>
              </a:rPr>
              <a:t>&gt; Vec2f;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endParaRPr lang="en-US" altLang="zh-CN" sz="2000" noProof="1">
              <a:solidFill>
                <a:srgbClr val="800000"/>
              </a:solidFill>
            </a:endParaRP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0000FF"/>
                </a:solidFill>
              </a:rPr>
              <a:t>struct</a:t>
            </a:r>
            <a:r>
              <a:rPr lang="en-US" altLang="zh-CN" sz="2000" noProof="1">
                <a:solidFill>
                  <a:srgbClr val="800000"/>
                </a:solidFill>
              </a:rPr>
              <a:t> Mesh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sz="2000" noProof="1">
                <a:solidFill>
                  <a:srgbClr val="800000"/>
                </a:solidFill>
              </a:rPr>
              <a:t>{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vector&lt;Vec3f&gt; m_v;		</a:t>
            </a:r>
            <a:r>
              <a:rPr lang="en-US" altLang="zh-CN" sz="2000" noProof="1">
                <a:solidFill>
                  <a:srgbClr val="008000"/>
                </a:solidFill>
              </a:rPr>
              <a:t>// array of vertices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vector&lt;Vec3f&gt; m_n;		</a:t>
            </a:r>
            <a:r>
              <a:rPr lang="en-US" altLang="zh-CN" sz="2000" noProof="1">
                <a:solidFill>
                  <a:srgbClr val="008000"/>
                </a:solidFill>
              </a:rPr>
              <a:t>// array of normals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vector&lt;Vec2f&gt; m_texc;	</a:t>
            </a:r>
            <a:r>
              <a:rPr lang="en-US" altLang="zh-CN" sz="2000" noProof="1">
                <a:solidFill>
                  <a:srgbClr val="008000"/>
                </a:solidFill>
              </a:rPr>
              <a:t>// array of texture coordinates; assume using 2d textures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en-US" altLang="zh-CN" sz="2000" noProof="1">
              <a:solidFill>
                <a:srgbClr val="008000"/>
              </a:solidFill>
            </a:endParaRP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</a:t>
            </a:r>
            <a:r>
              <a:rPr lang="en-US" altLang="zh-CN" sz="2000" noProof="1">
                <a:solidFill>
                  <a:srgbClr val="0000FF"/>
                </a:solidFill>
              </a:rPr>
              <a:t>int</a:t>
            </a:r>
            <a:r>
              <a:rPr lang="en-US" altLang="zh-CN" sz="2000" noProof="1">
                <a:solidFill>
                  <a:srgbClr val="800000"/>
                </a:solidFill>
              </a:rPr>
              <a:t>&gt; m_vi;	</a:t>
            </a:r>
            <a:r>
              <a:rPr lang="en-US" altLang="zh-CN" sz="2000" noProof="1">
                <a:solidFill>
                  <a:srgbClr val="008000"/>
                </a:solidFill>
              </a:rPr>
              <a:t>// vertex indices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</a:t>
            </a:r>
            <a:r>
              <a:rPr lang="en-US" altLang="zh-CN" sz="2000" noProof="1">
                <a:solidFill>
                  <a:srgbClr val="0000FF"/>
                </a:solidFill>
              </a:rPr>
              <a:t>int</a:t>
            </a:r>
            <a:r>
              <a:rPr lang="en-US" altLang="zh-CN" sz="2000" noProof="1">
                <a:solidFill>
                  <a:srgbClr val="800000"/>
                </a:solidFill>
              </a:rPr>
              <a:t>&gt; m_ni;	</a:t>
            </a:r>
            <a:r>
              <a:rPr lang="en-US" altLang="zh-CN" sz="2000" noProof="1">
                <a:solidFill>
                  <a:srgbClr val="008000"/>
                </a:solidFill>
              </a:rPr>
              <a:t>// normal indices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	vector&lt;</a:t>
            </a:r>
            <a:r>
              <a:rPr lang="en-US" altLang="zh-CN" sz="2000" noProof="1">
                <a:solidFill>
                  <a:srgbClr val="0000FF"/>
                </a:solidFill>
              </a:rPr>
              <a:t>int</a:t>
            </a:r>
            <a:r>
              <a:rPr lang="en-US" altLang="zh-CN" sz="2000" noProof="1">
                <a:solidFill>
                  <a:srgbClr val="800000"/>
                </a:solidFill>
              </a:rPr>
              <a:t>&gt; m_ti;	</a:t>
            </a:r>
            <a:r>
              <a:rPr lang="en-US" altLang="zh-CN" sz="2000" noProof="1">
                <a:solidFill>
                  <a:srgbClr val="008000"/>
                </a:solidFill>
              </a:rPr>
              <a:t>// texcoord indices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000" noProof="1">
                <a:solidFill>
                  <a:srgbClr val="800000"/>
                </a:solidFill>
              </a:rPr>
              <a:t>};</a:t>
            </a:r>
            <a:endParaRPr lang="zh-CN" altLang="en-US" sz="2000">
              <a:solidFill>
                <a:srgbClr val="8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Read In the Mesh Structure</a:t>
            </a:r>
          </a:p>
        </p:txBody>
      </p:sp>
      <p:sp>
        <p:nvSpPr>
          <p:cNvPr id="27651" name="Slide Number Placeholder 4"/>
          <p:cNvSpPr txBox="1">
            <a:spLocks noGrp="1"/>
          </p:cNvSpPr>
          <p:nvPr/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fld id="{B1857962-F27A-442C-AD8A-F1DC2872690A}" type="slidenum">
              <a:rPr lang="zh-CN" altLang="de-AT" sz="1200" b="1">
                <a:solidFill>
                  <a:schemeClr val="bg2"/>
                </a:solidFill>
                <a:ea typeface="宋体" pitchFamily="2" charset="-122"/>
              </a:rPr>
              <a:pPr algn="ctr">
                <a:spcBef>
                  <a:spcPct val="0"/>
                </a:spcBef>
              </a:pPr>
              <a:t>51</a:t>
            </a:fld>
            <a:endParaRPr lang="de-AT" altLang="zh-CN" sz="1200" b="1">
              <a:solidFill>
                <a:schemeClr val="bg2"/>
              </a:solidFill>
              <a:ea typeface="宋体" pitchFamily="2" charset="-122"/>
            </a:endParaRP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1376363"/>
            <a:ext cx="66865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Draw The Mesh</a:t>
            </a:r>
          </a:p>
        </p:txBody>
      </p:sp>
      <p:sp>
        <p:nvSpPr>
          <p:cNvPr id="28675" name="Slide Number Placeholder 4"/>
          <p:cNvSpPr txBox="1">
            <a:spLocks noGrp="1"/>
          </p:cNvSpPr>
          <p:nvPr/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fld id="{3F2C532B-F9AC-44BE-A6EA-D94BDD5BF7DE}" type="slidenum">
              <a:rPr lang="zh-CN" altLang="de-AT" sz="1200" b="1">
                <a:solidFill>
                  <a:schemeClr val="bg2"/>
                </a:solidFill>
                <a:ea typeface="宋体" pitchFamily="2" charset="-122"/>
              </a:rPr>
              <a:pPr algn="ctr">
                <a:spcBef>
                  <a:spcPct val="0"/>
                </a:spcBef>
              </a:pPr>
              <a:t>52</a:t>
            </a:fld>
            <a:endParaRPr lang="de-AT" altLang="zh-CN" sz="1200" b="1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214313" y="1524000"/>
            <a:ext cx="82153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dirty="0">
                <a:solidFill>
                  <a:srgbClr val="800000"/>
                </a:solidFill>
                <a:ea typeface="宋体" pitchFamily="2" charset="-122"/>
              </a:rPr>
              <a:t>	</a:t>
            </a:r>
            <a:r>
              <a:rPr lang="en-US" altLang="zh-CN" noProof="1">
                <a:solidFill>
                  <a:srgbClr val="800000"/>
                </a:solidFill>
              </a:rPr>
              <a:t>vector&lt;</a:t>
            </a:r>
            <a:r>
              <a:rPr lang="en-US" altLang="zh-CN" noProof="1">
                <a:solidFill>
                  <a:srgbClr val="0000FF"/>
                </a:solidFill>
              </a:rPr>
              <a:t>int</a:t>
            </a:r>
            <a:r>
              <a:rPr lang="en-US" altLang="zh-CN" noProof="1">
                <a:solidFill>
                  <a:srgbClr val="800000"/>
                </a:solidFill>
              </a:rPr>
              <a:t>&gt;&amp; vi = model-&gt;m_vi;</a:t>
            </a:r>
          </a:p>
          <a:p>
            <a:r>
              <a:rPr lang="en-US" altLang="zh-CN" noProof="1">
                <a:solidFill>
                  <a:srgbClr val="800000"/>
                </a:solidFill>
              </a:rPr>
              <a:t>	vector&lt;Vec3f&gt;&amp; v = model-&gt;m_v;</a:t>
            </a:r>
          </a:p>
          <a:p>
            <a:r>
              <a:rPr lang="en-US" altLang="zh-CN" noProof="1">
                <a:solidFill>
                  <a:srgbClr val="800000"/>
                </a:solidFill>
              </a:rPr>
              <a:t>	glBegin(GL_TRIANGLES);</a:t>
            </a:r>
          </a:p>
          <a:p>
            <a:r>
              <a:rPr lang="en-US" altLang="zh-CN" noProof="1">
                <a:solidFill>
                  <a:srgbClr val="800000"/>
                </a:solidFill>
              </a:rPr>
              <a:t>	for(</a:t>
            </a:r>
            <a:r>
              <a:rPr lang="en-US" altLang="zh-CN" noProof="1">
                <a:solidFill>
                  <a:srgbClr val="0000FF"/>
                </a:solidFill>
              </a:rPr>
              <a:t>unsigned</a:t>
            </a:r>
            <a:r>
              <a:rPr lang="en-US" altLang="zh-CN" noProof="1">
                <a:solidFill>
                  <a:srgbClr val="800000"/>
                </a:solidFill>
              </a:rPr>
              <a:t> </a:t>
            </a:r>
            <a:r>
              <a:rPr lang="en-US" altLang="zh-CN" noProof="1">
                <a:solidFill>
                  <a:srgbClr val="0000FF"/>
                </a:solidFill>
              </a:rPr>
              <a:t>int</a:t>
            </a:r>
            <a:r>
              <a:rPr lang="en-US" altLang="zh-CN" noProof="1">
                <a:solidFill>
                  <a:srgbClr val="800000"/>
                </a:solidFill>
              </a:rPr>
              <a:t> i = 0;i &lt; vi.size();i++)</a:t>
            </a:r>
          </a:p>
          <a:p>
            <a:r>
              <a:rPr lang="en-US" altLang="zh-CN" noProof="1">
                <a:solidFill>
                  <a:srgbClr val="800000"/>
                </a:solidFill>
              </a:rPr>
              <a:t>	{</a:t>
            </a:r>
          </a:p>
          <a:p>
            <a:r>
              <a:rPr lang="en-US" altLang="zh-CN" noProof="1">
                <a:solidFill>
                  <a:srgbClr val="800000"/>
                </a:solidFill>
              </a:rPr>
              <a:t>	       Vec3f offset = (v[vi[i]] - bbxCenter);;</a:t>
            </a:r>
          </a:p>
          <a:p>
            <a:r>
              <a:rPr lang="en-US" altLang="zh-CN" noProof="1">
                <a:solidFill>
                  <a:srgbClr val="800000"/>
                </a:solidFill>
              </a:rPr>
              <a:t>	       glColor3f(fabs(sin(offset.x)), fabs(cos(offset.y)), fabs(offset.z));</a:t>
            </a:r>
          </a:p>
          <a:p>
            <a:r>
              <a:rPr lang="en-US" altLang="zh-CN" noProof="1">
                <a:solidFill>
                  <a:srgbClr val="800000"/>
                </a:solidFill>
              </a:rPr>
              <a:t>	       glVertex3fv(&amp;v[vi[i]].x);</a:t>
            </a:r>
          </a:p>
          <a:p>
            <a:r>
              <a:rPr lang="en-US" altLang="zh-CN" noProof="1">
                <a:solidFill>
                  <a:srgbClr val="800000"/>
                </a:solidFill>
              </a:rPr>
              <a:t>	}</a:t>
            </a:r>
          </a:p>
          <a:p>
            <a:endParaRPr lang="en-US" altLang="zh-CN" noProof="1">
              <a:solidFill>
                <a:srgbClr val="800000"/>
              </a:solidFill>
            </a:endParaRPr>
          </a:p>
          <a:p>
            <a:r>
              <a:rPr lang="en-US" altLang="zh-CN" noProof="1">
                <a:solidFill>
                  <a:srgbClr val="800000"/>
                </a:solidFill>
              </a:rPr>
              <a:t>	glEnd();</a:t>
            </a:r>
            <a:endParaRPr lang="zh-CN" altLang="en-US" dirty="0">
              <a:solidFill>
                <a:srgbClr val="8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Bounding Box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143000" y="1600200"/>
          <a:ext cx="4343400" cy="4591050"/>
        </p:xfrm>
        <a:graphic>
          <a:graphicData uri="http://schemas.openxmlformats.org/presentationml/2006/ole">
            <p:oleObj spid="_x0000_s58370" name="Bitmap Image" r:id="rId4" imgW="4342857" imgH="4590476" progId="PBrush">
              <p:embed/>
            </p:oleObj>
          </a:graphicData>
        </a:graphic>
      </p:graphicFrame>
      <p:sp>
        <p:nvSpPr>
          <p:cNvPr id="1028" name="Slide Number Placeholder 4"/>
          <p:cNvSpPr txBox="1">
            <a:spLocks noGrp="1"/>
          </p:cNvSpPr>
          <p:nvPr/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fld id="{49D34BD2-6CC6-4E3F-8D1F-39EFE05DA6BA}" type="slidenum">
              <a:rPr lang="zh-CN" altLang="de-AT" sz="1200" b="1">
                <a:solidFill>
                  <a:schemeClr val="bg2"/>
                </a:solidFill>
                <a:ea typeface="宋体" pitchFamily="2" charset="-122"/>
              </a:rPr>
              <a:pPr algn="ctr">
                <a:spcBef>
                  <a:spcPct val="0"/>
                </a:spcBef>
              </a:pPr>
              <a:t>53</a:t>
            </a:fld>
            <a:endParaRPr lang="de-AT" altLang="zh-CN" sz="1200" b="1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Tips: GLUT predefined objects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For example:</a:t>
            </a:r>
            <a:br>
              <a:rPr lang="en-US" altLang="zh-CN" sz="2300" dirty="0" smtClean="0">
                <a:latin typeface="Arial" pitchFamily="34" charset="0"/>
                <a:ea typeface="宋体" pitchFamily="2" charset="-122"/>
              </a:rPr>
            </a:br>
            <a:r>
              <a:rPr lang="en-US" altLang="zh-CN" sz="2300" dirty="0" err="1" smtClean="0">
                <a:latin typeface="Arial" pitchFamily="34" charset="0"/>
                <a:ea typeface="宋体" pitchFamily="2" charset="-122"/>
              </a:rPr>
              <a:t>glutSolidSphere</a:t>
            </a:r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 (1.0, 20, 16);</a:t>
            </a:r>
            <a:br>
              <a:rPr lang="en-US" altLang="zh-CN" sz="2300" dirty="0" smtClean="0">
                <a:latin typeface="Arial" pitchFamily="34" charset="0"/>
                <a:ea typeface="宋体" pitchFamily="2" charset="-122"/>
              </a:rPr>
            </a:br>
            <a:r>
              <a:rPr lang="en-US" altLang="zh-CN" sz="2300" dirty="0" err="1" smtClean="0">
                <a:latin typeface="Arial" pitchFamily="34" charset="0"/>
                <a:ea typeface="宋体" pitchFamily="2" charset="-122"/>
              </a:rPr>
              <a:t>glutSolidSphere</a:t>
            </a:r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( radius, slices, stacks);</a:t>
            </a:r>
          </a:p>
          <a:p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Why is this so great?</a:t>
            </a:r>
            <a:br>
              <a:rPr lang="en-US" altLang="zh-CN" sz="2300" dirty="0" smtClean="0">
                <a:latin typeface="Arial" pitchFamily="34" charset="0"/>
                <a:ea typeface="宋体" pitchFamily="2" charset="-122"/>
              </a:rPr>
            </a:br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Objects come with predefined per vertex </a:t>
            </a:r>
            <a:r>
              <a:rPr lang="en-US" altLang="zh-CN" sz="2300" dirty="0" err="1" smtClean="0">
                <a:latin typeface="Arial" pitchFamily="34" charset="0"/>
                <a:ea typeface="宋体" pitchFamily="2" charset="-122"/>
              </a:rPr>
              <a:t>normals</a:t>
            </a:r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/>
            </a:r>
            <a:br>
              <a:rPr lang="en-US" altLang="zh-CN" sz="2300" dirty="0" smtClean="0">
                <a:latin typeface="Arial" pitchFamily="34" charset="0"/>
                <a:ea typeface="宋体" pitchFamily="2" charset="-122"/>
              </a:rPr>
            </a:br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Great to start out without tedious normal computation!</a:t>
            </a:r>
          </a:p>
          <a:p>
            <a:r>
              <a:rPr lang="en-US" altLang="zh-CN" sz="2300" dirty="0" smtClean="0">
                <a:latin typeface="Arial" pitchFamily="34" charset="0"/>
                <a:ea typeface="宋体" pitchFamily="2" charset="-122"/>
              </a:rPr>
              <a:t>Other similar objects are available</a:t>
            </a:r>
          </a:p>
          <a:p>
            <a:r>
              <a:rPr lang="en-US" altLang="zh-CN" sz="2300" dirty="0" smtClean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You can use the objects for debugging but not for your final submitted projects!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Indexed Triangle Mesh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100" dirty="0" smtClean="0">
                <a:latin typeface="Arial" pitchFamily="34" charset="0"/>
              </a:rPr>
              <a:t>Treat each triangle separately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Calculate area example</a:t>
            </a:r>
          </a:p>
          <a:p>
            <a:pPr lvl="1"/>
            <a:endParaRPr lang="en-US" sz="1800" dirty="0" smtClean="0">
              <a:latin typeface="Arial" pitchFamily="34" charset="0"/>
            </a:endParaRPr>
          </a:p>
          <a:p>
            <a:r>
              <a:rPr lang="en-US" sz="2100" dirty="0" smtClean="0">
                <a:latin typeface="Arial" pitchFamily="34" charset="0"/>
              </a:rPr>
              <a:t>Neighborhood information is not available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Given a triangle, what are its three adjacent triangles?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Given an edge, which two triangles share it?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Given a vertex, which faces share it?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Given a vertex, which edges share it?</a:t>
            </a:r>
          </a:p>
          <a:p>
            <a:pPr lvl="1"/>
            <a:endParaRPr lang="en-US" sz="1800" dirty="0" smtClean="0">
              <a:latin typeface="Arial" pitchFamily="34" charset="0"/>
            </a:endParaRPr>
          </a:p>
          <a:p>
            <a:r>
              <a:rPr lang="en-US" sz="2100" dirty="0" smtClean="0">
                <a:latin typeface="Arial" pitchFamily="34" charset="0"/>
              </a:rPr>
              <a:t>To store complete topology of a mesh, three basic entities need to be stored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Triangles, Edges and </a:t>
            </a:r>
            <a:r>
              <a:rPr lang="en-US" sz="2000" dirty="0" smtClean="0">
                <a:latin typeface="Arial" pitchFamily="34" charset="0"/>
              </a:rPr>
              <a:t>Vertices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Connectivity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300" dirty="0" smtClean="0">
                <a:latin typeface="Arial" pitchFamily="34" charset="0"/>
              </a:rPr>
              <a:t>Triangle 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3 Pointer to Vertices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3 Pointer to Edges</a:t>
            </a:r>
          </a:p>
          <a:p>
            <a:r>
              <a:rPr lang="en-US" sz="2300" dirty="0" smtClean="0">
                <a:latin typeface="Arial" pitchFamily="34" charset="0"/>
              </a:rPr>
              <a:t>Edge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2 Pointer to Vertices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2 Pointer to Triangles</a:t>
            </a:r>
          </a:p>
          <a:p>
            <a:r>
              <a:rPr lang="en-US" sz="2300" dirty="0" smtClean="0">
                <a:latin typeface="Arial" pitchFamily="34" charset="0"/>
              </a:rPr>
              <a:t>Vertex (the problem)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Array of Pointers to triangles (variable length)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Array of Pointers to edges (variable length)</a:t>
            </a:r>
          </a:p>
          <a:p>
            <a:pPr lvl="1"/>
            <a:endParaRPr lang="en-US" sz="2000" dirty="0" smtClean="0">
              <a:latin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</a:rPr>
              <a:t>Redundant information storage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 pitchFamily="34" charset="0"/>
              </a:rPr>
              <a:t>Vertex</a:t>
            </a:r>
          </a:p>
          <a:p>
            <a:pPr lvl="1"/>
            <a:r>
              <a:rPr lang="en-US" dirty="0" smtClean="0">
                <a:latin typeface="Arial" pitchFamily="34" charset="0"/>
              </a:rPr>
              <a:t>Variable length members</a:t>
            </a:r>
          </a:p>
          <a:p>
            <a:pPr lvl="1"/>
            <a:r>
              <a:rPr lang="en-US" dirty="0" smtClean="0">
                <a:latin typeface="Arial" pitchFamily="34" charset="0"/>
              </a:rPr>
              <a:t>Not efficient mechanism for storage and access</a:t>
            </a:r>
          </a:p>
          <a:p>
            <a:r>
              <a:rPr lang="en-US" dirty="0" smtClean="0">
                <a:latin typeface="Arial" pitchFamily="34" charset="0"/>
              </a:rPr>
              <a:t>Triangle</a:t>
            </a:r>
          </a:p>
          <a:p>
            <a:pPr lvl="1"/>
            <a:r>
              <a:rPr lang="en-US" dirty="0" smtClean="0">
                <a:latin typeface="Arial" pitchFamily="34" charset="0"/>
              </a:rPr>
              <a:t>Fixed length member arrays</a:t>
            </a:r>
          </a:p>
          <a:p>
            <a:pPr lvl="1"/>
            <a:r>
              <a:rPr lang="en-US" dirty="0" smtClean="0">
                <a:latin typeface="Arial" pitchFamily="34" charset="0"/>
              </a:rPr>
              <a:t>Does not scale to meshes with arbitrary sided polygons</a:t>
            </a:r>
          </a:p>
          <a:p>
            <a:r>
              <a:rPr lang="en-US" dirty="0" smtClean="0">
                <a:latin typeface="Arial" pitchFamily="34" charset="0"/>
              </a:rPr>
              <a:t>Edge</a:t>
            </a:r>
          </a:p>
          <a:p>
            <a:pPr lvl="1"/>
            <a:r>
              <a:rPr lang="en-US" dirty="0" smtClean="0">
                <a:latin typeface="Arial" pitchFamily="34" charset="0"/>
              </a:rPr>
              <a:t>Exactly two vertex references</a:t>
            </a:r>
          </a:p>
          <a:p>
            <a:pPr lvl="1"/>
            <a:r>
              <a:rPr lang="en-US" dirty="0" smtClean="0">
                <a:latin typeface="Arial" pitchFamily="34" charset="0"/>
              </a:rPr>
              <a:t>Exactly two face references</a:t>
            </a:r>
          </a:p>
          <a:p>
            <a:pPr lvl="1"/>
            <a:r>
              <a:rPr lang="en-US" dirty="0" smtClean="0">
                <a:latin typeface="Arial" pitchFamily="34" charset="0"/>
              </a:rPr>
              <a:t>Efficient lookup scheme (constant time lookup for faces and vertices)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– Neighbor 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90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n-US" altLang="zh-CN" sz="1000" smtClean="0">
                <a:latin typeface="Courier" pitchFamily="49" charset="0"/>
                <a:ea typeface="宋体" pitchFamily="2" charset="-122"/>
              </a:rPr>
              <a:t>Triangle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>
                <a:latin typeface="Courier" pitchFamily="49" charset="0"/>
                <a:ea typeface="宋体" pitchFamily="2" charset="-122"/>
              </a:rPr>
              <a:t>		// neighboring triangles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>
                <a:latin typeface="Courier" pitchFamily="49" charset="0"/>
                <a:ea typeface="宋体" pitchFamily="2" charset="-122"/>
              </a:rPr>
              <a:t>		TriangleP nbr[3]; // 3 Pointer to Neighboring Triangles;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>
                <a:latin typeface="Courier" pitchFamily="49" charset="0"/>
                <a:ea typeface="宋体" pitchFamily="2" charset="-122"/>
              </a:rPr>
              <a:t> 		VertexP   v[3];   // 3 Pointer to the three triangle vertices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>
                <a:latin typeface="Courier" pitchFamily="49" charset="0"/>
                <a:ea typeface="宋体" pitchFamily="2" charset="-122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000" smtClean="0">
              <a:latin typeface="Courier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>
                <a:latin typeface="Courier" pitchFamily="49" charset="0"/>
                <a:ea typeface="宋体" pitchFamily="2" charset="-122"/>
              </a:rPr>
              <a:t>	Vertex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>
                <a:latin typeface="Courier" pitchFamily="49" charset="0"/>
                <a:ea typeface="宋体" pitchFamily="2" charset="-122"/>
              </a:rPr>
              <a:t>		... // any per vertex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>
                <a:latin typeface="Courier" pitchFamily="49" charset="0"/>
                <a:ea typeface="宋体" pitchFamily="2" charset="-122"/>
              </a:rPr>
              <a:t>		TriangleP  t; // one random incident triangle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>
                <a:latin typeface="Courier" pitchFamily="49" charset="0"/>
                <a:ea typeface="宋体" pitchFamily="2" charset="-122"/>
              </a:rPr>
              <a:t>	}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00400"/>
            <a:ext cx="3609975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458913"/>
            <a:ext cx="8415337" cy="1668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200" dirty="0" smtClean="0">
                <a:latin typeface="Courier" pitchFamily="49" charset="0"/>
                <a:ea typeface="宋体" pitchFamily="2" charset="-122"/>
              </a:rPr>
              <a:t>std::vector&lt;V3f&gt;		</a:t>
            </a:r>
            <a:r>
              <a:rPr lang="en-US" altLang="zh-CN" sz="1200" dirty="0" err="1" smtClean="0">
                <a:latin typeface="Courier" pitchFamily="49" charset="0"/>
                <a:ea typeface="宋体" pitchFamily="2" charset="-122"/>
              </a:rPr>
              <a:t>VertexArray</a:t>
            </a:r>
            <a:r>
              <a:rPr lang="en-US" altLang="zh-CN" sz="1200" dirty="0" smtClean="0">
                <a:latin typeface="Courier" pitchFamily="49" charset="0"/>
                <a:ea typeface="宋体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1200" dirty="0" smtClean="0">
                <a:latin typeface="Courier" pitchFamily="49" charset="0"/>
                <a:ea typeface="宋体" pitchFamily="2" charset="-122"/>
              </a:rPr>
              <a:t>std::vector&lt;</a:t>
            </a:r>
            <a:r>
              <a:rPr lang="en-US" altLang="zh-CN" sz="1200" dirty="0" err="1" smtClean="0">
                <a:latin typeface="Courier" pitchFamily="49" charset="0"/>
                <a:ea typeface="宋体" pitchFamily="2" charset="-122"/>
              </a:rPr>
              <a:t>int</a:t>
            </a:r>
            <a:r>
              <a:rPr lang="en-US" altLang="zh-CN" sz="1200" dirty="0" smtClean="0">
                <a:latin typeface="Courier" pitchFamily="49" charset="0"/>
                <a:ea typeface="宋体" pitchFamily="2" charset="-122"/>
              </a:rPr>
              <a:t>&gt;		</a:t>
            </a:r>
            <a:r>
              <a:rPr lang="en-US" altLang="zh-CN" sz="1200" dirty="0" err="1" smtClean="0">
                <a:latin typeface="Courier" pitchFamily="49" charset="0"/>
                <a:ea typeface="宋体" pitchFamily="2" charset="-122"/>
              </a:rPr>
              <a:t>IndexArray</a:t>
            </a:r>
            <a:r>
              <a:rPr lang="en-US" altLang="zh-CN" sz="1200" dirty="0" smtClean="0">
                <a:latin typeface="Courier" pitchFamily="49" charset="0"/>
                <a:ea typeface="宋体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1200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std::vector&lt;V3i&gt;		</a:t>
            </a:r>
            <a:r>
              <a:rPr lang="en-US" altLang="zh-CN" sz="1200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NbrArray</a:t>
            </a:r>
            <a:r>
              <a:rPr lang="en-US" altLang="zh-CN" sz="1200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;</a:t>
            </a:r>
            <a:r>
              <a:rPr lang="en-US" altLang="zh-CN" sz="1200" dirty="0" smtClean="0">
                <a:latin typeface="Courier New" pitchFamily="49" charset="0"/>
                <a:ea typeface="宋体" pitchFamily="2" charset="-122"/>
              </a:rPr>
              <a:t>  // to store the “</a:t>
            </a:r>
            <a:r>
              <a:rPr lang="en-US" altLang="zh-CN" sz="1200" dirty="0" err="1" smtClean="0">
                <a:latin typeface="Courier New" pitchFamily="49" charset="0"/>
                <a:ea typeface="宋体" pitchFamily="2" charset="-122"/>
              </a:rPr>
              <a:t>nbr</a:t>
            </a:r>
            <a:r>
              <a:rPr lang="en-US" altLang="zh-CN" sz="1200" dirty="0" smtClean="0">
                <a:latin typeface="Courier New" pitchFamily="49" charset="0"/>
                <a:ea typeface="宋体" pitchFamily="2" charset="-122"/>
              </a:rPr>
              <a:t>” members</a:t>
            </a:r>
          </a:p>
          <a:p>
            <a:pPr>
              <a:buFont typeface="Wingdings" pitchFamily="2" charset="2"/>
              <a:buNone/>
            </a:pPr>
            <a:r>
              <a:rPr lang="en-US" altLang="zh-CN" sz="1200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std::vector&lt;</a:t>
            </a:r>
            <a:r>
              <a:rPr lang="en-US" altLang="zh-CN" sz="1200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200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&gt;		</a:t>
            </a:r>
            <a:r>
              <a:rPr lang="en-US" altLang="zh-CN" sz="1200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TriArray</a:t>
            </a:r>
            <a:r>
              <a:rPr lang="en-US" altLang="zh-CN" sz="1200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;</a:t>
            </a:r>
            <a:r>
              <a:rPr lang="en-US" altLang="zh-CN" sz="1200" dirty="0" smtClean="0">
                <a:latin typeface="Courier New" pitchFamily="49" charset="0"/>
                <a:ea typeface="宋体" pitchFamily="2" charset="-122"/>
              </a:rPr>
              <a:t>  // to store the “t” member for each vertex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066800" y="2895600"/>
            <a:ext cx="6686550" cy="264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b="1" dirty="0">
                <a:latin typeface="Courier New" pitchFamily="49" charset="0"/>
                <a:ea typeface="宋体" pitchFamily="2" charset="-122"/>
              </a:rPr>
              <a:t>Pseudo-code</a:t>
            </a: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void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findAllTrianglesForVertex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(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vIndex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 )</a:t>
            </a: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 t =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TriArray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[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vIndex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 ];</a:t>
            </a: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	do</a:t>
            </a: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		// Find the triangle that contains this vertex</a:t>
            </a: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		find </a:t>
            </a:r>
            <a:r>
              <a:rPr lang="en-US" altLang="zh-CN" sz="1200" b="1" dirty="0">
                <a:latin typeface="Courier New" pitchFamily="49" charset="0"/>
                <a:ea typeface="宋体" pitchFamily="2" charset="-122"/>
              </a:rPr>
              <a:t>k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 such that (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t.v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[</a:t>
            </a:r>
            <a:r>
              <a:rPr lang="en-US" altLang="zh-CN" sz="1200" b="1" dirty="0">
                <a:latin typeface="Courier New" pitchFamily="49" charset="0"/>
                <a:ea typeface="宋体" pitchFamily="2" charset="-122"/>
              </a:rPr>
              <a:t>k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] ==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vIndex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 );</a:t>
            </a:r>
          </a:p>
          <a:p>
            <a:pPr>
              <a:spcBef>
                <a:spcPct val="0"/>
              </a:spcBef>
            </a:pPr>
            <a:endParaRPr lang="en-US" altLang="zh-CN" sz="1200" dirty="0">
              <a:latin typeface="Courier New" pitchFamily="49" charset="0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		// The next triangle is the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kth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 neighbor of t</a:t>
            </a: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		t =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TriArray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[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NbrArray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[t][</a:t>
            </a:r>
            <a:r>
              <a:rPr lang="en-US" altLang="zh-CN" sz="1200" b="1" dirty="0">
                <a:latin typeface="Courier New" pitchFamily="49" charset="0"/>
                <a:ea typeface="宋体" pitchFamily="2" charset="-122"/>
              </a:rPr>
              <a:t>k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] ];</a:t>
            </a:r>
          </a:p>
          <a:p>
            <a:pPr>
              <a:spcBef>
                <a:spcPct val="0"/>
              </a:spcBef>
            </a:pPr>
            <a:endParaRPr lang="en-US" altLang="zh-CN" sz="1200" dirty="0">
              <a:latin typeface="Courier New" pitchFamily="49" charset="0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	} while( t !=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TriArray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[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</a:rPr>
              <a:t>vIndex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 ] );	</a:t>
            </a:r>
          </a:p>
          <a:p>
            <a:pPr>
              <a:spcBef>
                <a:spcPct val="0"/>
              </a:spcBef>
            </a:pPr>
            <a:r>
              <a:rPr lang="en-US" altLang="zh-CN" sz="1200" dirty="0">
                <a:latin typeface="Courier New" pitchFamily="49" charset="0"/>
                <a:ea typeface="宋体" pitchFamily="2" charset="-122"/>
              </a:rPr>
              <a:t>}</a:t>
            </a:r>
            <a:endParaRPr lang="en-US" sz="1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Vector Library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38226" y="1612642"/>
            <a:ext cx="7115174" cy="501675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//-- Class for a 3d float vector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class V3f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public: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V3f(float x, float y, float z) {v[0] = x; v[1] = y; v[2] = z;}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V3f() {v[0] = 0; v[1] = 0; v[2] = 0;}</a:t>
            </a:r>
          </a:p>
          <a:p>
            <a:pPr>
              <a:spcBef>
                <a:spcPct val="0"/>
              </a:spcBef>
            </a:pPr>
            <a:endParaRPr lang="en-US" altLang="zh-CN" sz="1600" dirty="0">
              <a:ea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V3f </a:t>
            </a:r>
            <a:r>
              <a:rPr lang="en-US" altLang="zh-CN" sz="1600" dirty="0" err="1">
                <a:ea typeface="宋体" pitchFamily="2" charset="-122"/>
              </a:rPr>
              <a:t>AddVector</a:t>
            </a:r>
            <a:r>
              <a:rPr lang="en-US" altLang="zh-CN" sz="1600" dirty="0">
                <a:ea typeface="宋体" pitchFamily="2" charset="-122"/>
              </a:rPr>
              <a:t>(const V3f&amp; a);</a:t>
            </a:r>
          </a:p>
          <a:p>
            <a:pPr lvl="1"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V3f </a:t>
            </a:r>
            <a:r>
              <a:rPr lang="en-US" altLang="zh-CN" sz="1600" dirty="0" err="1">
                <a:ea typeface="宋体" pitchFamily="2" charset="-122"/>
              </a:rPr>
              <a:t>SubtractVector</a:t>
            </a:r>
            <a:r>
              <a:rPr lang="en-US" altLang="zh-CN" sz="1600" dirty="0">
                <a:ea typeface="宋体" pitchFamily="2" charset="-122"/>
              </a:rPr>
              <a:t>(const V3f&amp; a);</a:t>
            </a:r>
          </a:p>
          <a:p>
            <a:pPr lvl="1"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V3f </a:t>
            </a:r>
            <a:r>
              <a:rPr lang="en-US" altLang="zh-CN" sz="1600" dirty="0" err="1">
                <a:ea typeface="宋体" pitchFamily="2" charset="-122"/>
              </a:rPr>
              <a:t>MultiplyWithScalar</a:t>
            </a:r>
            <a:r>
              <a:rPr lang="en-US" altLang="zh-CN" sz="1600" dirty="0">
                <a:ea typeface="宋体" pitchFamily="2" charset="-122"/>
              </a:rPr>
              <a:t>(float t); </a:t>
            </a:r>
          </a:p>
          <a:p>
            <a:pPr lvl="1"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V3f Normalize();</a:t>
            </a:r>
          </a:p>
          <a:p>
            <a:pPr lvl="1">
              <a:spcBef>
                <a:spcPct val="0"/>
              </a:spcBef>
            </a:pPr>
            <a:endParaRPr lang="en-US" altLang="zh-CN" sz="1600" dirty="0">
              <a:ea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V3f   </a:t>
            </a:r>
            <a:r>
              <a:rPr lang="en-US" altLang="zh-CN" sz="1600" dirty="0" err="1">
                <a:ea typeface="宋体" pitchFamily="2" charset="-122"/>
              </a:rPr>
              <a:t>Crossproduct</a:t>
            </a:r>
            <a:r>
              <a:rPr lang="en-US" altLang="zh-CN" sz="1600" dirty="0">
                <a:ea typeface="宋体" pitchFamily="2" charset="-122"/>
              </a:rPr>
              <a:t>(const V3f&amp; a);</a:t>
            </a:r>
          </a:p>
          <a:p>
            <a:pPr lvl="1"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float </a:t>
            </a:r>
            <a:r>
              <a:rPr lang="en-US" altLang="zh-CN" sz="1600" dirty="0" err="1">
                <a:ea typeface="宋体" pitchFamily="2" charset="-122"/>
              </a:rPr>
              <a:t>DotProduct</a:t>
            </a:r>
            <a:r>
              <a:rPr lang="en-US" altLang="zh-CN" sz="1600" dirty="0">
                <a:ea typeface="宋体" pitchFamily="2" charset="-122"/>
              </a:rPr>
              <a:t>(const V3f&amp; a);	</a:t>
            </a:r>
          </a:p>
          <a:p>
            <a:pPr lvl="1">
              <a:spcBef>
                <a:spcPct val="0"/>
              </a:spcBef>
            </a:pPr>
            <a:endParaRPr lang="en-US" altLang="zh-CN" sz="1600" dirty="0">
              <a:ea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float length();	// Length of the vector</a:t>
            </a:r>
          </a:p>
          <a:p>
            <a:pPr>
              <a:spcBef>
                <a:spcPct val="0"/>
              </a:spcBef>
            </a:pPr>
            <a:endParaRPr lang="en-US" altLang="zh-CN" sz="16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public: // or private?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		float v[3];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ea typeface="宋体" pitchFamily="2" charset="-122"/>
              </a:rPr>
              <a:t>};</a:t>
            </a:r>
            <a:endParaRPr lang="en-US" sz="16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Vertex-based Meshes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Advantages</a:t>
            </a:r>
          </a:p>
          <a:p>
            <a:pPr lvl="1"/>
            <a:r>
              <a:rPr lang="en-US" smtClean="0">
                <a:latin typeface="Arial" pitchFamily="34" charset="0"/>
              </a:rPr>
              <a:t>Simple to implement</a:t>
            </a:r>
          </a:p>
          <a:p>
            <a:pPr lvl="1"/>
            <a:r>
              <a:rPr lang="en-US" smtClean="0">
                <a:latin typeface="Arial" pitchFamily="34" charset="0"/>
              </a:rPr>
              <a:t>Vertex connectivity can be found in constant time</a:t>
            </a:r>
          </a:p>
          <a:p>
            <a:pPr lvl="1"/>
            <a:r>
              <a:rPr lang="en-US" smtClean="0">
                <a:latin typeface="Arial" pitchFamily="34" charset="0"/>
              </a:rPr>
              <a:t>Can be generalized for non-manifold meshes</a:t>
            </a:r>
          </a:p>
          <a:p>
            <a:pPr lvl="1"/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Disadvantages</a:t>
            </a:r>
          </a:p>
          <a:p>
            <a:pPr lvl="1"/>
            <a:r>
              <a:rPr lang="en-US" smtClean="0">
                <a:latin typeface="Arial" pitchFamily="34" charset="0"/>
              </a:rPr>
              <a:t>Triangle connectivity is not readily available</a:t>
            </a:r>
          </a:p>
          <a:p>
            <a:pPr lvl="1"/>
            <a:r>
              <a:rPr lang="en-US" smtClean="0">
                <a:latin typeface="Arial" pitchFamily="34" charset="0"/>
              </a:rPr>
              <a:t>Have to walk through a loop every time</a:t>
            </a:r>
          </a:p>
          <a:p>
            <a:pPr lvl="1"/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Solution: Edge based mesh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based Mesh Representations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Winged-Edge Structure</a:t>
            </a:r>
          </a:p>
          <a:p>
            <a:r>
              <a:rPr lang="en-US" smtClean="0">
                <a:latin typeface="Arial" pitchFamily="34" charset="0"/>
              </a:rPr>
              <a:t>Half-Edge Structure</a:t>
            </a:r>
          </a:p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Use edges to store connectivity information</a:t>
            </a:r>
          </a:p>
          <a:p>
            <a:pPr lvl="1"/>
            <a:r>
              <a:rPr lang="en-US" smtClean="0">
                <a:latin typeface="Arial" pitchFamily="34" charset="0"/>
              </a:rPr>
              <a:t>Two vertex and two face references needed in simplest case</a:t>
            </a:r>
          </a:p>
          <a:p>
            <a:pPr lvl="1"/>
            <a:r>
              <a:rPr lang="en-US" smtClean="0">
                <a:latin typeface="Arial" pitchFamily="34" charset="0"/>
              </a:rPr>
              <a:t>Allows easy access to a random edge in the edge list</a:t>
            </a:r>
          </a:p>
          <a:p>
            <a:pPr lvl="1"/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Can be generalized to polygonal meshes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Winged edge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Edge – basic topological unit</a:t>
            </a:r>
          </a:p>
          <a:p>
            <a:r>
              <a:rPr lang="en-US" dirty="0" smtClean="0">
                <a:latin typeface="Arial" pitchFamily="34" charset="0"/>
              </a:rPr>
              <a:t>Edge members</a:t>
            </a:r>
          </a:p>
          <a:p>
            <a:pPr lvl="1"/>
            <a:r>
              <a:rPr lang="en-US" dirty="0" smtClean="0">
                <a:latin typeface="Arial" pitchFamily="34" charset="0"/>
              </a:rPr>
              <a:t>Two pointers to edge vertices</a:t>
            </a:r>
          </a:p>
          <a:p>
            <a:pPr lvl="1"/>
            <a:r>
              <a:rPr lang="en-US" dirty="0" smtClean="0">
                <a:latin typeface="Arial" pitchFamily="34" charset="0"/>
              </a:rPr>
              <a:t>Two pointers to left and right faces</a:t>
            </a:r>
          </a:p>
          <a:p>
            <a:pPr lvl="1"/>
            <a:r>
              <a:rPr lang="en-US" dirty="0" smtClean="0">
                <a:latin typeface="Arial" pitchFamily="34" charset="0"/>
              </a:rPr>
              <a:t>Two edge pointers to walk around the faces in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consistent winding order</a:t>
            </a:r>
          </a:p>
          <a:p>
            <a:pPr lvl="2"/>
            <a:r>
              <a:rPr lang="en-US" dirty="0" smtClean="0">
                <a:latin typeface="Arial" pitchFamily="34" charset="0"/>
              </a:rPr>
              <a:t>Next Edge (</a:t>
            </a:r>
            <a:r>
              <a:rPr lang="en-US" i="1" dirty="0" err="1" smtClean="0">
                <a:latin typeface="Times New Roman" pitchFamily="18" charset="0"/>
              </a:rPr>
              <a:t>lnext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i="1" dirty="0" err="1" smtClean="0">
                <a:latin typeface="Times New Roman" pitchFamily="18" charset="0"/>
              </a:rPr>
              <a:t>rnext</a:t>
            </a:r>
            <a:r>
              <a:rPr lang="en-US" dirty="0" smtClean="0">
                <a:latin typeface="Arial" pitchFamily="34" charset="0"/>
              </a:rPr>
              <a:t>)</a:t>
            </a:r>
          </a:p>
          <a:p>
            <a:pPr lvl="2"/>
            <a:r>
              <a:rPr lang="en-US" dirty="0" smtClean="0">
                <a:latin typeface="Arial" pitchFamily="34" charset="0"/>
              </a:rPr>
              <a:t>Previous Edge (</a:t>
            </a:r>
            <a:r>
              <a:rPr lang="en-US" i="1" dirty="0" err="1" smtClean="0">
                <a:latin typeface="Times New Roman" pitchFamily="18" charset="0"/>
              </a:rPr>
              <a:t>lprev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i="1" dirty="0" err="1" smtClean="0">
                <a:latin typeface="Times New Roman" pitchFamily="18" charset="0"/>
              </a:rPr>
              <a:t>rprev</a:t>
            </a:r>
            <a:r>
              <a:rPr lang="en-US" dirty="0" smtClean="0">
                <a:latin typeface="Arial" pitchFamily="34" charset="0"/>
              </a:rPr>
              <a:t>)</a:t>
            </a:r>
          </a:p>
          <a:p>
            <a:r>
              <a:rPr lang="en-US" dirty="0" smtClean="0">
                <a:latin typeface="Arial" pitchFamily="34" charset="0"/>
              </a:rPr>
              <a:t>Vertex and Face</a:t>
            </a:r>
          </a:p>
          <a:p>
            <a:pPr lvl="1"/>
            <a:r>
              <a:rPr lang="en-US" dirty="0" smtClean="0">
                <a:latin typeface="Arial" pitchFamily="34" charset="0"/>
              </a:rPr>
              <a:t>Store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One</a:t>
            </a:r>
            <a:r>
              <a:rPr lang="en-US" dirty="0" smtClean="0">
                <a:latin typeface="Arial" pitchFamily="34" charset="0"/>
              </a:rPr>
              <a:t> edge pointer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458913"/>
            <a:ext cx="4135437" cy="4583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Edge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EdgeP lprev, rprev;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EdgeP lnext, rnext;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VertexP head, tail;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TriangleP  left, right;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Triangle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EdgeP e; // random adjecent edge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Vertex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EdgeP e; // random incident edge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46725" y="2047875"/>
            <a:ext cx="3278187" cy="340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Queries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458913"/>
            <a:ext cx="4135437" cy="4583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 err="1" smtClean="0">
                <a:latin typeface="Courier" pitchFamily="49" charset="0"/>
              </a:rPr>
              <a:t>EdgesOfVertex</a:t>
            </a:r>
            <a:r>
              <a:rPr lang="en-US" sz="1600" dirty="0" smtClean="0">
                <a:latin typeface="Courier" pitchFamily="49" charset="0"/>
              </a:rPr>
              <a:t>( v 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 smtClean="0">
                <a:latin typeface="Courier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 smtClean="0">
                <a:latin typeface="Courier" pitchFamily="49" charset="0"/>
              </a:rPr>
              <a:t>	e = </a:t>
            </a:r>
            <a:r>
              <a:rPr lang="en-US" sz="1600" dirty="0" err="1" smtClean="0">
                <a:latin typeface="Courier" pitchFamily="49" charset="0"/>
              </a:rPr>
              <a:t>v.e</a:t>
            </a:r>
            <a:r>
              <a:rPr lang="en-US" sz="1600" dirty="0" smtClean="0">
                <a:latin typeface="Courier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 smtClean="0">
                <a:latin typeface="Courier" pitchFamily="49" charset="0"/>
              </a:rPr>
              <a:t>	do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 smtClean="0">
                <a:latin typeface="Courier" pitchFamily="49" charset="0"/>
              </a:rPr>
              <a:t>		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if(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e.tail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== v 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		   e =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e.lprev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		   e =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e.rprev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 smtClean="0">
                <a:latin typeface="Courier" pitchFamily="49" charset="0"/>
              </a:rPr>
              <a:t>		// print edge info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 smtClean="0">
                <a:latin typeface="Courier" pitchFamily="49" charset="0"/>
              </a:rPr>
              <a:t>		</a:t>
            </a:r>
            <a:r>
              <a:rPr lang="en-US" sz="1600" dirty="0" err="1" smtClean="0">
                <a:latin typeface="Courier" pitchFamily="49" charset="0"/>
              </a:rPr>
              <a:t>printEdge</a:t>
            </a:r>
            <a:r>
              <a:rPr lang="en-US" sz="1600" dirty="0" smtClean="0">
                <a:latin typeface="Courier" pitchFamily="49" charset="0"/>
              </a:rPr>
              <a:t>(e);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 smtClean="0">
                <a:latin typeface="Courier" pitchFamily="49" charset="0"/>
              </a:rPr>
              <a:t>	} while( e != </a:t>
            </a:r>
            <a:r>
              <a:rPr lang="en-US" sz="1600" dirty="0" err="1" smtClean="0">
                <a:latin typeface="Courier" pitchFamily="49" charset="0"/>
              </a:rPr>
              <a:t>v.e</a:t>
            </a:r>
            <a:r>
              <a:rPr lang="en-US" sz="1600" dirty="0" smtClean="0">
                <a:latin typeface="Courier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dirty="0" smtClean="0">
                <a:latin typeface="Courier" pitchFamily="49" charset="0"/>
              </a:rPr>
              <a:t>}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0312" y="1458913"/>
            <a:ext cx="4137025" cy="4583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smtClean="0">
                <a:latin typeface="Courier" pitchFamily="49" charset="0"/>
              </a:rPr>
              <a:t>EdgesOfFace( f 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smtClean="0">
                <a:latin typeface="Courier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smtClean="0">
                <a:latin typeface="Courier" pitchFamily="49" charset="0"/>
              </a:rPr>
              <a:t>	e = f.e;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smtClean="0">
                <a:latin typeface="Courier" pitchFamily="49" charset="0"/>
              </a:rPr>
              <a:t>	do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smtClean="0">
                <a:latin typeface="Courier" pitchFamily="49" charset="0"/>
              </a:rPr>
              <a:t>		</a:t>
            </a: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if( e.left == f 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	   e = e.lnext;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		   e = e.rnext;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smtClean="0">
                <a:latin typeface="Courier" pitchFamily="49" charset="0"/>
              </a:rPr>
              <a:t>		// print edge info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smtClean="0">
                <a:latin typeface="Courier" pitchFamily="49" charset="0"/>
              </a:rPr>
              <a:t>		printEdge(e);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smtClean="0">
                <a:latin typeface="Courier" pitchFamily="49" charset="0"/>
              </a:rPr>
              <a:t>	} while( e != f.e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600" smtClean="0">
                <a:latin typeface="Courier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300" smtClean="0">
              <a:latin typeface="Arial" pitchFamily="34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395537" y="4972050"/>
            <a:ext cx="4629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Orientation check required for each iteration</a:t>
            </a:r>
          </a:p>
          <a:p>
            <a:pPr>
              <a:spcBef>
                <a:spcPct val="0"/>
              </a:spcBef>
            </a:pPr>
            <a:r>
              <a:rPr lang="en-US"/>
              <a:t>(highlighted code)</a:t>
            </a:r>
          </a:p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r>
              <a:rPr lang="en-US"/>
              <a:t>Solution: Half-edge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Half-edge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300" dirty="0" smtClean="0">
                <a:latin typeface="Arial" pitchFamily="34" charset="0"/>
              </a:rPr>
              <a:t>Removes </a:t>
            </a:r>
            <a:r>
              <a:rPr lang="en-US" sz="2300" dirty="0" err="1" smtClean="0">
                <a:latin typeface="Arial" pitchFamily="34" charset="0"/>
              </a:rPr>
              <a:t>unelegant</a:t>
            </a:r>
            <a:r>
              <a:rPr lang="en-US" sz="2300" dirty="0" smtClean="0">
                <a:latin typeface="Arial" pitchFamily="34" charset="0"/>
              </a:rPr>
              <a:t> code portion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</a:rPr>
              <a:t>Constant orientation check</a:t>
            </a:r>
          </a:p>
          <a:p>
            <a:pPr>
              <a:lnSpc>
                <a:spcPct val="90000"/>
              </a:lnSpc>
            </a:pPr>
            <a:r>
              <a:rPr lang="en-US" sz="2300" dirty="0" smtClean="0">
                <a:latin typeface="Arial" pitchFamily="34" charset="0"/>
              </a:rPr>
              <a:t>More memory required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</a:rPr>
              <a:t>2 half-edges per edge in the mesh</a:t>
            </a:r>
          </a:p>
          <a:p>
            <a:pPr>
              <a:lnSpc>
                <a:spcPct val="90000"/>
              </a:lnSpc>
            </a:pPr>
            <a:r>
              <a:rPr lang="en-US" sz="2300" dirty="0" smtClean="0">
                <a:latin typeface="Arial" pitchFamily="34" charset="0"/>
              </a:rPr>
              <a:t>Faster topological querying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</a:rPr>
              <a:t>No special case checking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</a:rPr>
              <a:t>Boundaries handled with minimal code change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4267200"/>
            <a:ext cx="5803900" cy="1901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Edge Data Structures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8688" y="1458913"/>
            <a:ext cx="5510212" cy="4583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Hedge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HedgeP  	pair, next;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VertexP 	v;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TriangleP 	f;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Triangle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HedgeP	h; // random h-edge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Vertex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HedgeP	h; // random h-edge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637213" y="2047875"/>
            <a:ext cx="3278187" cy="340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Queries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33463" y="1447800"/>
            <a:ext cx="4376737" cy="47974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EdgesOfVertex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( v )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h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v.h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do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	h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h.pair.next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	// print edge info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printEdge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(h);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} while( h !=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v.h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06975" y="1436688"/>
            <a:ext cx="4137025" cy="458311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EdgesOfFace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( f )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h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f.h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do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	h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h.next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;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	// print edge info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printEdge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(h);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	} while( h !=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f.h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4191000"/>
            <a:ext cx="2111375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8950" y="3814763"/>
            <a:ext cx="2203450" cy="24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a Mesh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 smtClean="0"/>
              <a:t>Consider a mesh</a:t>
            </a:r>
          </a:p>
          <a:p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There are 8 nodes and 12 edges</a:t>
            </a:r>
          </a:p>
          <a:p>
            <a:pPr lvl="1"/>
            <a:r>
              <a:rPr lang="en-US" dirty="0" smtClean="0"/>
              <a:t>5 interior polygons</a:t>
            </a:r>
          </a:p>
          <a:p>
            <a:pPr lvl="1"/>
            <a:r>
              <a:rPr lang="en-US" dirty="0" smtClean="0"/>
              <a:t>6 interior (shared) edges</a:t>
            </a:r>
          </a:p>
          <a:p>
            <a:r>
              <a:rPr lang="en-US" sz="2700" dirty="0" smtClean="0"/>
              <a:t>Each vertex has a location </a:t>
            </a:r>
            <a:r>
              <a:rPr lang="en-US" sz="2700" dirty="0" smtClean="0">
                <a:latin typeface="Times New Roman" charset="0"/>
              </a:rPr>
              <a:t>v</a:t>
            </a:r>
            <a:r>
              <a:rPr lang="en-US" sz="2700" baseline="-25000" dirty="0" smtClean="0">
                <a:latin typeface="Times New Roman" charset="0"/>
              </a:rPr>
              <a:t>i</a:t>
            </a:r>
            <a:r>
              <a:rPr lang="en-US" sz="2700" dirty="0" smtClean="0">
                <a:latin typeface="Times New Roman" charset="0"/>
              </a:rPr>
              <a:t> = (x</a:t>
            </a:r>
            <a:r>
              <a:rPr lang="en-US" sz="2700" baseline="-25000" dirty="0" smtClean="0">
                <a:latin typeface="Times New Roman" charset="0"/>
              </a:rPr>
              <a:t>i</a:t>
            </a:r>
            <a:r>
              <a:rPr lang="en-US" sz="2700" dirty="0" smtClean="0">
                <a:latin typeface="Times New Roman" charset="0"/>
              </a:rPr>
              <a:t> </a:t>
            </a:r>
            <a:r>
              <a:rPr lang="en-US" sz="2700" dirty="0" err="1" smtClean="0">
                <a:latin typeface="Times New Roman" charset="0"/>
              </a:rPr>
              <a:t>y</a:t>
            </a:r>
            <a:r>
              <a:rPr lang="en-US" sz="2700" baseline="-25000" dirty="0" err="1" smtClean="0">
                <a:latin typeface="Times New Roman" charset="0"/>
              </a:rPr>
              <a:t>i</a:t>
            </a:r>
            <a:r>
              <a:rPr lang="en-US" sz="2700" dirty="0" smtClean="0">
                <a:latin typeface="Times New Roman" charset="0"/>
              </a:rPr>
              <a:t> </a:t>
            </a:r>
            <a:r>
              <a:rPr lang="en-US" sz="2700" dirty="0" err="1" smtClean="0">
                <a:latin typeface="Times New Roman" charset="0"/>
              </a:rPr>
              <a:t>z</a:t>
            </a:r>
            <a:r>
              <a:rPr lang="en-US" sz="2700" baseline="-25000" dirty="0" err="1" smtClean="0">
                <a:latin typeface="Times New Roman" charset="0"/>
              </a:rPr>
              <a:t>i</a:t>
            </a:r>
            <a:r>
              <a:rPr lang="en-US" sz="2700" dirty="0" smtClean="0">
                <a:latin typeface="Times New Roman" charset="0"/>
              </a:rPr>
              <a:t>)</a:t>
            </a:r>
          </a:p>
        </p:txBody>
      </p:sp>
      <p:sp>
        <p:nvSpPr>
          <p:cNvPr id="17414" name="Freeform 6"/>
          <p:cNvSpPr>
            <a:spLocks/>
          </p:cNvSpPr>
          <p:nvPr/>
        </p:nvSpPr>
        <p:spPr bwMode="auto">
          <a:xfrm>
            <a:off x="2209800" y="1905000"/>
            <a:ext cx="2743200" cy="2209800"/>
          </a:xfrm>
          <a:custGeom>
            <a:avLst/>
            <a:gdLst>
              <a:gd name="T0" fmla="*/ 0 w 1728"/>
              <a:gd name="T1" fmla="*/ 1600200 h 1392"/>
              <a:gd name="T2" fmla="*/ 457200 w 1728"/>
              <a:gd name="T3" fmla="*/ 228600 h 1392"/>
              <a:gd name="T4" fmla="*/ 2133600 w 1728"/>
              <a:gd name="T5" fmla="*/ 0 h 1392"/>
              <a:gd name="T6" fmla="*/ 2743200 w 1728"/>
              <a:gd name="T7" fmla="*/ 685800 h 1392"/>
              <a:gd name="T8" fmla="*/ 2057400 w 1728"/>
              <a:gd name="T9" fmla="*/ 1828800 h 1392"/>
              <a:gd name="T10" fmla="*/ 1066800 w 1728"/>
              <a:gd name="T11" fmla="*/ 2209800 h 1392"/>
              <a:gd name="T12" fmla="*/ 0 w 1728"/>
              <a:gd name="T13" fmla="*/ 1600200 h 1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92"/>
              <a:gd name="T23" fmla="*/ 1728 w 1728"/>
              <a:gd name="T24" fmla="*/ 1392 h 1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92">
                <a:moveTo>
                  <a:pt x="0" y="1008"/>
                </a:moveTo>
                <a:lnTo>
                  <a:pt x="288" y="144"/>
                </a:lnTo>
                <a:lnTo>
                  <a:pt x="1344" y="0"/>
                </a:lnTo>
                <a:lnTo>
                  <a:pt x="1728" y="432"/>
                </a:lnTo>
                <a:lnTo>
                  <a:pt x="1296" y="1152"/>
                </a:lnTo>
                <a:lnTo>
                  <a:pt x="672" y="1392"/>
                </a:lnTo>
                <a:lnTo>
                  <a:pt x="0" y="1008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V="1">
            <a:off x="2209800" y="3048000"/>
            <a:ext cx="12954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H="1">
            <a:off x="3276600" y="3048000"/>
            <a:ext cx="22860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V="1">
            <a:off x="3505200" y="2590800"/>
            <a:ext cx="14478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H="1" flipV="1">
            <a:off x="3276600" y="2514600"/>
            <a:ext cx="2286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3276600" y="1905000"/>
            <a:ext cx="10668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H="1" flipV="1">
            <a:off x="2667000" y="21336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21" name="Oval 14"/>
          <p:cNvSpPr>
            <a:spLocks noChangeArrowheads="1"/>
          </p:cNvSpPr>
          <p:nvPr/>
        </p:nvSpPr>
        <p:spPr bwMode="auto">
          <a:xfrm>
            <a:off x="21336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15"/>
          <p:cNvSpPr>
            <a:spLocks noChangeArrowheads="1"/>
          </p:cNvSpPr>
          <p:nvPr/>
        </p:nvSpPr>
        <p:spPr bwMode="auto">
          <a:xfrm>
            <a:off x="2590800" y="205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Oval 16"/>
          <p:cNvSpPr>
            <a:spLocks noChangeArrowheads="1"/>
          </p:cNvSpPr>
          <p:nvPr/>
        </p:nvSpPr>
        <p:spPr bwMode="auto">
          <a:xfrm>
            <a:off x="3429000" y="2971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Oval 1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Oval 18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Oval 19"/>
          <p:cNvSpPr>
            <a:spLocks noChangeArrowheads="1"/>
          </p:cNvSpPr>
          <p:nvPr/>
        </p:nvSpPr>
        <p:spPr bwMode="auto">
          <a:xfrm>
            <a:off x="3200400" y="2438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Oval 20"/>
          <p:cNvSpPr>
            <a:spLocks noChangeArrowheads="1"/>
          </p:cNvSpPr>
          <p:nvPr/>
        </p:nvSpPr>
        <p:spPr bwMode="auto">
          <a:xfrm>
            <a:off x="4876800" y="2514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Oval 21"/>
          <p:cNvSpPr>
            <a:spLocks noChangeArrowheads="1"/>
          </p:cNvSpPr>
          <p:nvPr/>
        </p:nvSpPr>
        <p:spPr bwMode="auto">
          <a:xfrm>
            <a:off x="4191000" y="1828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2800" baseline="-25000"/>
              <a:t>1</a:t>
            </a:r>
          </a:p>
        </p:txBody>
      </p:sp>
      <p:sp>
        <p:nvSpPr>
          <p:cNvPr id="17430" name="Text Box 23"/>
          <p:cNvSpPr txBox="1">
            <a:spLocks noChangeArrowheads="1"/>
          </p:cNvSpPr>
          <p:nvPr/>
        </p:nvSpPr>
        <p:spPr bwMode="auto">
          <a:xfrm>
            <a:off x="2819400" y="3505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2800" baseline="-25000"/>
              <a:t>2</a:t>
            </a:r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2800" baseline="-25000"/>
              <a:t>7</a:t>
            </a:r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2057400" y="1981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2800" baseline="-25000"/>
              <a:t>6</a:t>
            </a:r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3429000" y="2362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2800" baseline="-25000"/>
              <a:t>8</a:t>
            </a:r>
          </a:p>
        </p:txBody>
      </p:sp>
      <p:sp>
        <p:nvSpPr>
          <p:cNvPr id="17434" name="Text Box 27"/>
          <p:cNvSpPr txBox="1">
            <a:spLocks noChangeArrowheads="1"/>
          </p:cNvSpPr>
          <p:nvPr/>
        </p:nvSpPr>
        <p:spPr bwMode="auto">
          <a:xfrm>
            <a:off x="44958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2800" baseline="-25000"/>
              <a:t>5</a:t>
            </a:r>
          </a:p>
        </p:txBody>
      </p:sp>
      <p:sp>
        <p:nvSpPr>
          <p:cNvPr id="17435" name="Text Box 28"/>
          <p:cNvSpPr txBox="1">
            <a:spLocks noChangeArrowheads="1"/>
          </p:cNvSpPr>
          <p:nvPr/>
        </p:nvSpPr>
        <p:spPr bwMode="auto">
          <a:xfrm>
            <a:off x="5257800" y="2362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2800" baseline="-25000"/>
              <a:t>4</a:t>
            </a:r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2800" baseline="-25000"/>
              <a:t>3</a:t>
            </a:r>
          </a:p>
        </p:txBody>
      </p:sp>
      <p:sp>
        <p:nvSpPr>
          <p:cNvPr id="17437" name="Text Box 30"/>
          <p:cNvSpPr txBox="1">
            <a:spLocks noChangeArrowheads="1"/>
          </p:cNvSpPr>
          <p:nvPr/>
        </p:nvSpPr>
        <p:spPr bwMode="auto">
          <a:xfrm>
            <a:off x="1760538" y="2590800"/>
            <a:ext cx="4397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1</a:t>
            </a:r>
          </a:p>
        </p:txBody>
      </p:sp>
      <p:sp>
        <p:nvSpPr>
          <p:cNvPr id="17438" name="Text Box 31"/>
          <p:cNvSpPr txBox="1">
            <a:spLocks noChangeArrowheads="1"/>
          </p:cNvSpPr>
          <p:nvPr/>
        </p:nvSpPr>
        <p:spPr bwMode="auto">
          <a:xfrm>
            <a:off x="2743200" y="2286000"/>
            <a:ext cx="439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8</a:t>
            </a:r>
          </a:p>
        </p:txBody>
      </p:sp>
      <p:sp>
        <p:nvSpPr>
          <p:cNvPr id="17439" name="Text Box 32"/>
          <p:cNvSpPr txBox="1">
            <a:spLocks noChangeArrowheads="1"/>
          </p:cNvSpPr>
          <p:nvPr/>
        </p:nvSpPr>
        <p:spPr bwMode="auto">
          <a:xfrm>
            <a:off x="4724400" y="1981200"/>
            <a:ext cx="439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3</a:t>
            </a:r>
          </a:p>
        </p:txBody>
      </p:sp>
      <p:sp>
        <p:nvSpPr>
          <p:cNvPr id="17440" name="Text Box 33"/>
          <p:cNvSpPr txBox="1">
            <a:spLocks noChangeArrowheads="1"/>
          </p:cNvSpPr>
          <p:nvPr/>
        </p:nvSpPr>
        <p:spPr bwMode="auto">
          <a:xfrm>
            <a:off x="3733800" y="1524000"/>
            <a:ext cx="439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2</a:t>
            </a:r>
          </a:p>
        </p:txBody>
      </p:sp>
      <p:sp>
        <p:nvSpPr>
          <p:cNvPr id="17441" name="Text Box 34"/>
          <p:cNvSpPr txBox="1">
            <a:spLocks noChangeArrowheads="1"/>
          </p:cNvSpPr>
          <p:nvPr/>
        </p:nvSpPr>
        <p:spPr bwMode="auto">
          <a:xfrm>
            <a:off x="2895600" y="2667000"/>
            <a:ext cx="5603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11</a:t>
            </a:r>
          </a:p>
        </p:txBody>
      </p:sp>
      <p:sp>
        <p:nvSpPr>
          <p:cNvPr id="17442" name="Text Box 35"/>
          <p:cNvSpPr txBox="1">
            <a:spLocks noChangeArrowheads="1"/>
          </p:cNvSpPr>
          <p:nvPr/>
        </p:nvSpPr>
        <p:spPr bwMode="auto">
          <a:xfrm>
            <a:off x="2286000" y="3657600"/>
            <a:ext cx="439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6</a:t>
            </a:r>
          </a:p>
        </p:txBody>
      </p:sp>
      <p:sp>
        <p:nvSpPr>
          <p:cNvPr id="17443" name="Text Box 36"/>
          <p:cNvSpPr txBox="1">
            <a:spLocks noChangeArrowheads="1"/>
          </p:cNvSpPr>
          <p:nvPr/>
        </p:nvSpPr>
        <p:spPr bwMode="auto">
          <a:xfrm>
            <a:off x="2819400" y="3124200"/>
            <a:ext cx="439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7</a:t>
            </a:r>
          </a:p>
        </p:txBody>
      </p:sp>
      <p:sp>
        <p:nvSpPr>
          <p:cNvPr id="17444" name="Text Box 37"/>
          <p:cNvSpPr txBox="1">
            <a:spLocks noChangeArrowheads="1"/>
          </p:cNvSpPr>
          <p:nvPr/>
        </p:nvSpPr>
        <p:spPr bwMode="auto">
          <a:xfrm>
            <a:off x="3902075" y="2819400"/>
            <a:ext cx="5603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10</a:t>
            </a:r>
          </a:p>
        </p:txBody>
      </p:sp>
      <p:sp>
        <p:nvSpPr>
          <p:cNvPr id="17445" name="Text Box 38"/>
          <p:cNvSpPr txBox="1">
            <a:spLocks noChangeArrowheads="1"/>
          </p:cNvSpPr>
          <p:nvPr/>
        </p:nvSpPr>
        <p:spPr bwMode="auto">
          <a:xfrm>
            <a:off x="3733800" y="3733800"/>
            <a:ext cx="439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5</a:t>
            </a:r>
          </a:p>
        </p:txBody>
      </p:sp>
      <p:sp>
        <p:nvSpPr>
          <p:cNvPr id="17446" name="Text Box 39"/>
          <p:cNvSpPr txBox="1">
            <a:spLocks noChangeArrowheads="1"/>
          </p:cNvSpPr>
          <p:nvPr/>
        </p:nvSpPr>
        <p:spPr bwMode="auto">
          <a:xfrm>
            <a:off x="4724400" y="3048000"/>
            <a:ext cx="439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4</a:t>
            </a:r>
          </a:p>
        </p:txBody>
      </p:sp>
      <p:sp>
        <p:nvSpPr>
          <p:cNvPr id="17447" name="Text Box 40"/>
          <p:cNvSpPr txBox="1">
            <a:spLocks noChangeArrowheads="1"/>
          </p:cNvSpPr>
          <p:nvPr/>
        </p:nvSpPr>
        <p:spPr bwMode="auto">
          <a:xfrm>
            <a:off x="3810000" y="2133600"/>
            <a:ext cx="439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9</a:t>
            </a:r>
          </a:p>
        </p:txBody>
      </p:sp>
      <p:sp>
        <p:nvSpPr>
          <p:cNvPr id="17448" name="Text Box 41"/>
          <p:cNvSpPr txBox="1">
            <a:spLocks noChangeArrowheads="1"/>
          </p:cNvSpPr>
          <p:nvPr/>
        </p:nvSpPr>
        <p:spPr bwMode="auto">
          <a:xfrm>
            <a:off x="3352800" y="3429000"/>
            <a:ext cx="5603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</a:t>
            </a:r>
            <a:r>
              <a:rPr lang="en-US" sz="2800" baseline="-25000"/>
              <a:t>12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Representation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smtClean="0"/>
              <a:t>Define each polygon by the geometric locations of its vertices</a:t>
            </a:r>
          </a:p>
          <a:p>
            <a:r>
              <a:rPr lang="en-US" sz="2700" smtClean="0"/>
              <a:t>Leads to OpenGL code such as</a:t>
            </a:r>
          </a:p>
          <a:p>
            <a:endParaRPr lang="en-US" sz="2700" smtClean="0"/>
          </a:p>
          <a:p>
            <a:endParaRPr lang="en-US" sz="2700" smtClean="0"/>
          </a:p>
          <a:p>
            <a:endParaRPr lang="en-US" sz="2700" smtClean="0"/>
          </a:p>
          <a:p>
            <a:endParaRPr lang="en-US" sz="2700" smtClean="0"/>
          </a:p>
          <a:p>
            <a:r>
              <a:rPr lang="en-US" sz="2700" smtClean="0"/>
              <a:t>Inefficient and unstructured</a:t>
            </a:r>
          </a:p>
          <a:p>
            <a:pPr lvl="1"/>
            <a:r>
              <a:rPr lang="en-US" sz="2200" smtClean="0"/>
              <a:t>Consider moving a vertex to a new location</a:t>
            </a:r>
          </a:p>
          <a:p>
            <a:pPr lvl="1"/>
            <a:r>
              <a:rPr lang="en-US" sz="2200" smtClean="0"/>
              <a:t>Must search for all occurrences 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447800" y="2971800"/>
            <a:ext cx="5910263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latin typeface="Courier New" charset="0"/>
              </a:rPr>
              <a:t>vertex[i] = vec3(x1, x1, x1);</a:t>
            </a:r>
          </a:p>
          <a:p>
            <a:r>
              <a:rPr lang="en-US" b="1">
                <a:latin typeface="Courier New" charset="0"/>
              </a:rPr>
              <a:t>vertex[i+1] = vec3(x6, x6, x6);</a:t>
            </a:r>
          </a:p>
          <a:p>
            <a:r>
              <a:rPr lang="en-US" b="1">
                <a:latin typeface="Courier New" charset="0"/>
              </a:rPr>
              <a:t>vertex[i+2] = vec3(x7, x7, x7);</a:t>
            </a:r>
          </a:p>
          <a:p>
            <a:r>
              <a:rPr lang="en-US" b="1">
                <a:latin typeface="Courier New" charset="0"/>
              </a:rPr>
              <a:t>i+=3;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Vector Library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9663" y="1524000"/>
            <a:ext cx="8415337" cy="4964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//-- for example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V3f 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V3f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::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AddVectors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(const V3f&amp; a)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	V3f 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ReturnVector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altLang="zh-CN" sz="1800" dirty="0" smtClean="0">
              <a:latin typeface="Arial" pitchFamily="34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ReturnVector.v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[0] = v[0] + 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a.v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[0];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ReturnVector.v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[1] = v[1] + 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a.v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[1];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ReturnVector.v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[2] = v[2] + 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a.v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[2];</a:t>
            </a:r>
          </a:p>
          <a:p>
            <a:pPr>
              <a:buFont typeface="Wingdings" pitchFamily="2" charset="2"/>
              <a:buNone/>
            </a:pPr>
            <a:endParaRPr lang="en-US" altLang="zh-CN" sz="1800" dirty="0" smtClean="0">
              <a:latin typeface="Arial" pitchFamily="34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	return </a:t>
            </a:r>
            <a:r>
              <a:rPr lang="en-US" altLang="zh-CN" sz="1800" dirty="0" err="1" smtClean="0">
                <a:latin typeface="Arial" pitchFamily="34" charset="0"/>
                <a:ea typeface="宋体" pitchFamily="2" charset="-122"/>
              </a:rPr>
              <a:t>ReturnVector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Inward and Outward Facing Polygons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The order </a:t>
            </a:r>
            <a:r>
              <a:rPr lang="en-US" sz="2400" smtClean="0">
                <a:latin typeface="Times New Roman" charset="0"/>
              </a:rPr>
              <a:t>{v</a:t>
            </a:r>
            <a:r>
              <a:rPr lang="en-US" sz="2400" baseline="-25000" smtClean="0">
                <a:latin typeface="Times New Roman" charset="0"/>
              </a:rPr>
              <a:t>1</a:t>
            </a:r>
            <a:r>
              <a:rPr lang="en-US" sz="2400" smtClean="0">
                <a:latin typeface="Times New Roman" charset="0"/>
              </a:rPr>
              <a:t>, v</a:t>
            </a:r>
            <a:r>
              <a:rPr lang="en-US" sz="2400" baseline="-25000" smtClean="0">
                <a:latin typeface="Times New Roman" charset="0"/>
              </a:rPr>
              <a:t>6</a:t>
            </a:r>
            <a:r>
              <a:rPr lang="en-US" sz="2400" smtClean="0">
                <a:latin typeface="Times New Roman" charset="0"/>
              </a:rPr>
              <a:t>, v</a:t>
            </a:r>
            <a:r>
              <a:rPr lang="en-US" sz="2400" baseline="-25000" smtClean="0">
                <a:latin typeface="Times New Roman" charset="0"/>
              </a:rPr>
              <a:t>7</a:t>
            </a:r>
            <a:r>
              <a:rPr lang="en-US" sz="2400" smtClean="0">
                <a:latin typeface="Times New Roman" charset="0"/>
              </a:rPr>
              <a:t>}</a:t>
            </a:r>
            <a:r>
              <a:rPr lang="en-US" sz="2400" smtClean="0"/>
              <a:t> and </a:t>
            </a:r>
            <a:r>
              <a:rPr lang="en-US" sz="2400" smtClean="0">
                <a:latin typeface="Times New Roman" charset="0"/>
              </a:rPr>
              <a:t>{v</a:t>
            </a:r>
            <a:r>
              <a:rPr lang="en-US" sz="2400" baseline="-25000" smtClean="0">
                <a:latin typeface="Times New Roman" charset="0"/>
              </a:rPr>
              <a:t>6</a:t>
            </a:r>
            <a:r>
              <a:rPr lang="en-US" sz="2400" smtClean="0">
                <a:latin typeface="Times New Roman" charset="0"/>
              </a:rPr>
              <a:t>, v</a:t>
            </a:r>
            <a:r>
              <a:rPr lang="en-US" sz="2400" baseline="-25000" smtClean="0">
                <a:latin typeface="Times New Roman" charset="0"/>
              </a:rPr>
              <a:t>7</a:t>
            </a:r>
            <a:r>
              <a:rPr lang="en-US" sz="2400" smtClean="0">
                <a:latin typeface="Times New Roman" charset="0"/>
              </a:rPr>
              <a:t>, v</a:t>
            </a:r>
            <a:r>
              <a:rPr lang="en-US" sz="2400" baseline="-25000" smtClean="0">
                <a:latin typeface="Times New Roman" charset="0"/>
              </a:rPr>
              <a:t>1</a:t>
            </a:r>
            <a:r>
              <a:rPr lang="en-US" sz="2400" smtClean="0">
                <a:latin typeface="Times New Roman" charset="0"/>
              </a:rPr>
              <a:t>}</a:t>
            </a:r>
            <a:r>
              <a:rPr lang="en-US" sz="2400" smtClean="0"/>
              <a:t> are equivalent in that the same polygon will be rendered by OpenGL but the order </a:t>
            </a:r>
            <a:r>
              <a:rPr lang="en-US" sz="2400" smtClean="0">
                <a:latin typeface="Times New Roman" charset="0"/>
              </a:rPr>
              <a:t>{v</a:t>
            </a:r>
            <a:r>
              <a:rPr lang="en-US" sz="2400" baseline="-25000" smtClean="0">
                <a:latin typeface="Times New Roman" charset="0"/>
              </a:rPr>
              <a:t>1</a:t>
            </a:r>
            <a:r>
              <a:rPr lang="en-US" sz="2400" smtClean="0">
                <a:latin typeface="Times New Roman" charset="0"/>
              </a:rPr>
              <a:t>, v</a:t>
            </a:r>
            <a:r>
              <a:rPr lang="en-US" sz="2400" baseline="-25000" smtClean="0">
                <a:latin typeface="Times New Roman" charset="0"/>
              </a:rPr>
              <a:t>7</a:t>
            </a:r>
            <a:r>
              <a:rPr lang="en-US" sz="2400" smtClean="0">
                <a:latin typeface="Times New Roman" charset="0"/>
              </a:rPr>
              <a:t>, v</a:t>
            </a:r>
            <a:r>
              <a:rPr lang="en-US" sz="2400" baseline="-25000" smtClean="0">
                <a:latin typeface="Times New Roman" charset="0"/>
              </a:rPr>
              <a:t>6</a:t>
            </a:r>
            <a:r>
              <a:rPr lang="en-US" sz="2400" smtClean="0">
                <a:latin typeface="Times New Roman" charset="0"/>
              </a:rPr>
              <a:t>}</a:t>
            </a:r>
            <a:r>
              <a:rPr lang="en-US" sz="2400" smtClean="0"/>
              <a:t> is different</a:t>
            </a:r>
          </a:p>
          <a:p>
            <a:r>
              <a:rPr lang="en-US" sz="2400" smtClean="0"/>
              <a:t>The first two describe </a:t>
            </a:r>
            <a:r>
              <a:rPr lang="en-US" sz="2400" i="1" smtClean="0"/>
              <a:t>outwardly </a:t>
            </a:r>
          </a:p>
          <a:p>
            <a:pPr>
              <a:buFontTx/>
              <a:buNone/>
            </a:pPr>
            <a:r>
              <a:rPr lang="en-US" sz="2400" i="1" smtClean="0"/>
              <a:t>facing</a:t>
            </a:r>
            <a:r>
              <a:rPr lang="en-US" sz="2400" smtClean="0"/>
              <a:t> polygons</a:t>
            </a:r>
          </a:p>
          <a:p>
            <a:r>
              <a:rPr lang="en-US" sz="2400" smtClean="0"/>
              <a:t>Use the </a:t>
            </a:r>
            <a:r>
              <a:rPr lang="en-US" sz="2400" i="1" smtClean="0"/>
              <a:t>right-hand rule</a:t>
            </a:r>
            <a:r>
              <a:rPr lang="en-US" sz="2400" smtClean="0"/>
              <a:t> = </a:t>
            </a:r>
          </a:p>
          <a:p>
            <a:pPr>
              <a:buFontTx/>
              <a:buNone/>
            </a:pPr>
            <a:r>
              <a:rPr lang="en-US" sz="2400" smtClean="0"/>
              <a:t>counter-clockwise encirclement </a:t>
            </a:r>
          </a:p>
          <a:p>
            <a:pPr>
              <a:buFontTx/>
              <a:buNone/>
            </a:pPr>
            <a:r>
              <a:rPr lang="en-US" sz="2400" smtClean="0"/>
              <a:t>of outward-pointing normal </a:t>
            </a:r>
          </a:p>
          <a:p>
            <a:r>
              <a:rPr lang="en-US" sz="2400" smtClean="0"/>
              <a:t>OpenGL can treat inward and </a:t>
            </a:r>
          </a:p>
          <a:p>
            <a:pPr>
              <a:buFontTx/>
              <a:buNone/>
            </a:pPr>
            <a:r>
              <a:rPr lang="en-US" sz="2400" smtClean="0"/>
              <a:t>outward facing polygons differently</a:t>
            </a:r>
          </a:p>
        </p:txBody>
      </p:sp>
      <p:pic>
        <p:nvPicPr>
          <p:cNvPr id="19462" name="Picture 5" descr="C:\BOOK\OpenGL\Paul Final\Art\jpeg\AN04F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895600"/>
            <a:ext cx="2359025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Geometry vs Topology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Generally it is a good idea to look for data structures that separate the geometry from the topology</a:t>
            </a:r>
          </a:p>
          <a:p>
            <a:pPr lvl="1"/>
            <a:r>
              <a:rPr lang="en-US" smtClean="0"/>
              <a:t>Geometry: locations of the vertices</a:t>
            </a:r>
          </a:p>
          <a:p>
            <a:pPr lvl="1"/>
            <a:r>
              <a:rPr lang="en-US" smtClean="0"/>
              <a:t>Topology: organization of the vertices and edges</a:t>
            </a:r>
          </a:p>
          <a:p>
            <a:pPr lvl="1"/>
            <a:r>
              <a:rPr lang="en-US" smtClean="0"/>
              <a:t>Example: a polygon is an ordered list of vertices with an edge connecting successive pairs of vertices and the last to the first</a:t>
            </a:r>
          </a:p>
          <a:p>
            <a:pPr lvl="1"/>
            <a:r>
              <a:rPr lang="en-US" smtClean="0"/>
              <a:t>Topology holds even if geometry changes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Vertex Lists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Put the geometry in an array</a:t>
            </a:r>
          </a:p>
          <a:p>
            <a:r>
              <a:rPr lang="en-US" sz="2700" smtClean="0"/>
              <a:t>Use pointers from the vertices into this array</a:t>
            </a:r>
          </a:p>
          <a:p>
            <a:r>
              <a:rPr lang="en-US" sz="2700" smtClean="0"/>
              <a:t>Introduce a polygon list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12725" y="33178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endParaRPr lang="en-US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6048375" y="2743200"/>
            <a:ext cx="1263650" cy="3394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700"/>
              <a:t>x</a:t>
            </a:r>
            <a:r>
              <a:rPr lang="en-US" sz="2700" baseline="-25000"/>
              <a:t>1</a:t>
            </a:r>
            <a:r>
              <a:rPr lang="en-US" sz="2700"/>
              <a:t> y</a:t>
            </a:r>
            <a:r>
              <a:rPr lang="en-US" sz="2700" baseline="-25000"/>
              <a:t>1</a:t>
            </a:r>
            <a:r>
              <a:rPr lang="en-US" sz="2700"/>
              <a:t> z</a:t>
            </a:r>
            <a:r>
              <a:rPr lang="en-US" sz="2700" baseline="-25000"/>
              <a:t>1</a:t>
            </a:r>
          </a:p>
          <a:p>
            <a:r>
              <a:rPr lang="en-US" sz="2700"/>
              <a:t>x</a:t>
            </a:r>
            <a:r>
              <a:rPr lang="en-US" sz="2700" baseline="-25000"/>
              <a:t>2</a:t>
            </a:r>
            <a:r>
              <a:rPr lang="en-US" sz="2700"/>
              <a:t> y</a:t>
            </a:r>
            <a:r>
              <a:rPr lang="en-US" sz="2700" baseline="-25000"/>
              <a:t>2</a:t>
            </a:r>
            <a:r>
              <a:rPr lang="en-US" sz="2700"/>
              <a:t> z</a:t>
            </a:r>
            <a:r>
              <a:rPr lang="en-US" sz="2700" baseline="-25000"/>
              <a:t>2</a:t>
            </a:r>
          </a:p>
          <a:p>
            <a:r>
              <a:rPr lang="en-US" sz="2700"/>
              <a:t>x</a:t>
            </a:r>
            <a:r>
              <a:rPr lang="en-US" sz="2700" baseline="-25000"/>
              <a:t>3</a:t>
            </a:r>
            <a:r>
              <a:rPr lang="en-US" sz="2700"/>
              <a:t> y</a:t>
            </a:r>
            <a:r>
              <a:rPr lang="en-US" sz="2700" baseline="-25000"/>
              <a:t>3</a:t>
            </a:r>
            <a:r>
              <a:rPr lang="en-US" sz="2700"/>
              <a:t> z</a:t>
            </a:r>
            <a:r>
              <a:rPr lang="en-US" sz="2700" baseline="-25000"/>
              <a:t>3</a:t>
            </a:r>
          </a:p>
          <a:p>
            <a:r>
              <a:rPr lang="en-US" sz="2700"/>
              <a:t>x</a:t>
            </a:r>
            <a:r>
              <a:rPr lang="en-US" sz="2700" baseline="-25000"/>
              <a:t>4</a:t>
            </a:r>
            <a:r>
              <a:rPr lang="en-US" sz="2700"/>
              <a:t> y</a:t>
            </a:r>
            <a:r>
              <a:rPr lang="en-US" sz="2700" baseline="-25000"/>
              <a:t>4</a:t>
            </a:r>
            <a:r>
              <a:rPr lang="en-US" sz="2700"/>
              <a:t> z</a:t>
            </a:r>
            <a:r>
              <a:rPr lang="en-US" sz="2700" baseline="-25000"/>
              <a:t>4</a:t>
            </a:r>
          </a:p>
          <a:p>
            <a:r>
              <a:rPr lang="en-US" sz="2700"/>
              <a:t>x</a:t>
            </a:r>
            <a:r>
              <a:rPr lang="en-US" sz="2700" baseline="-25000"/>
              <a:t>5</a:t>
            </a:r>
            <a:r>
              <a:rPr lang="en-US" sz="2700"/>
              <a:t> y</a:t>
            </a:r>
            <a:r>
              <a:rPr lang="en-US" sz="2700" baseline="-25000"/>
              <a:t>5</a:t>
            </a:r>
            <a:r>
              <a:rPr lang="en-US" sz="2700"/>
              <a:t> z</a:t>
            </a:r>
            <a:r>
              <a:rPr lang="en-US" sz="2700" baseline="-25000"/>
              <a:t>5.</a:t>
            </a:r>
          </a:p>
          <a:p>
            <a:r>
              <a:rPr lang="en-US" sz="2700"/>
              <a:t>x</a:t>
            </a:r>
            <a:r>
              <a:rPr lang="en-US" sz="2700" baseline="-25000"/>
              <a:t>6</a:t>
            </a:r>
            <a:r>
              <a:rPr lang="en-US" sz="2700"/>
              <a:t> y</a:t>
            </a:r>
            <a:r>
              <a:rPr lang="en-US" sz="2700" baseline="-25000"/>
              <a:t>6</a:t>
            </a:r>
            <a:r>
              <a:rPr lang="en-US" sz="2700"/>
              <a:t> z</a:t>
            </a:r>
            <a:r>
              <a:rPr lang="en-US" sz="2700" baseline="-25000"/>
              <a:t>6</a:t>
            </a:r>
          </a:p>
          <a:p>
            <a:r>
              <a:rPr lang="en-US" sz="2700"/>
              <a:t>x</a:t>
            </a:r>
            <a:r>
              <a:rPr lang="en-US" sz="2700" baseline="-25000"/>
              <a:t>7</a:t>
            </a:r>
            <a:r>
              <a:rPr lang="en-US" sz="2700"/>
              <a:t> y</a:t>
            </a:r>
            <a:r>
              <a:rPr lang="en-US" sz="2700" baseline="-25000"/>
              <a:t>7</a:t>
            </a:r>
            <a:r>
              <a:rPr lang="en-US" sz="2700"/>
              <a:t> z</a:t>
            </a:r>
            <a:r>
              <a:rPr lang="en-US" sz="2700" baseline="-25000"/>
              <a:t>7</a:t>
            </a:r>
          </a:p>
          <a:p>
            <a:r>
              <a:rPr lang="en-US" sz="2700"/>
              <a:t>x</a:t>
            </a:r>
            <a:r>
              <a:rPr lang="en-US" sz="2700" baseline="-25000"/>
              <a:t>8</a:t>
            </a:r>
            <a:r>
              <a:rPr lang="en-US" sz="2700"/>
              <a:t> y</a:t>
            </a:r>
            <a:r>
              <a:rPr lang="en-US" sz="2700" baseline="-25000"/>
              <a:t>8</a:t>
            </a:r>
            <a:r>
              <a:rPr lang="en-US" sz="2700"/>
              <a:t> z</a:t>
            </a:r>
            <a:r>
              <a:rPr lang="en-US" sz="2700" baseline="-25000"/>
              <a:t>8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341438" y="3394075"/>
            <a:ext cx="519112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P1</a:t>
            </a:r>
          </a:p>
          <a:p>
            <a:r>
              <a:rPr lang="en-US"/>
              <a:t>P2</a:t>
            </a:r>
          </a:p>
          <a:p>
            <a:r>
              <a:rPr lang="en-US"/>
              <a:t>P3</a:t>
            </a:r>
          </a:p>
          <a:p>
            <a:r>
              <a:rPr lang="en-US"/>
              <a:t>P4</a:t>
            </a:r>
          </a:p>
          <a:p>
            <a:r>
              <a:rPr lang="en-US"/>
              <a:t>P5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3276600" y="3048000"/>
            <a:ext cx="4826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3200" baseline="-25000"/>
              <a:t>1</a:t>
            </a:r>
          </a:p>
          <a:p>
            <a:r>
              <a:rPr lang="en-US"/>
              <a:t>v</a:t>
            </a:r>
            <a:r>
              <a:rPr lang="en-US" sz="2800" baseline="-25000"/>
              <a:t>7</a:t>
            </a:r>
          </a:p>
          <a:p>
            <a:r>
              <a:rPr lang="en-US"/>
              <a:t>v</a:t>
            </a:r>
            <a:r>
              <a:rPr lang="en-US" sz="2800" baseline="-25000"/>
              <a:t>6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3276600" y="4495800"/>
            <a:ext cx="4826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3200" baseline="-25000"/>
              <a:t>8</a:t>
            </a:r>
          </a:p>
          <a:p>
            <a:r>
              <a:rPr lang="en-US"/>
              <a:t>v</a:t>
            </a:r>
            <a:r>
              <a:rPr lang="en-US" sz="2800" baseline="-25000"/>
              <a:t>5</a:t>
            </a:r>
          </a:p>
          <a:p>
            <a:r>
              <a:rPr lang="en-US"/>
              <a:t>v</a:t>
            </a:r>
            <a:r>
              <a:rPr lang="en-US" sz="2800" baseline="-25000"/>
              <a:t>6</a:t>
            </a:r>
          </a:p>
        </p:txBody>
      </p:sp>
      <p:sp>
        <p:nvSpPr>
          <p:cNvPr id="21515" name="Freeform 14"/>
          <p:cNvSpPr>
            <a:spLocks/>
          </p:cNvSpPr>
          <p:nvPr/>
        </p:nvSpPr>
        <p:spPr bwMode="auto">
          <a:xfrm>
            <a:off x="1905000" y="3276600"/>
            <a:ext cx="1371600" cy="381000"/>
          </a:xfrm>
          <a:custGeom>
            <a:avLst/>
            <a:gdLst>
              <a:gd name="T0" fmla="*/ 0 w 864"/>
              <a:gd name="T1" fmla="*/ 381000 h 240"/>
              <a:gd name="T2" fmla="*/ 685800 w 864"/>
              <a:gd name="T3" fmla="*/ 381000 h 240"/>
              <a:gd name="T4" fmla="*/ 685800 w 864"/>
              <a:gd name="T5" fmla="*/ 0 h 240"/>
              <a:gd name="T6" fmla="*/ 1371600 w 864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240"/>
              <a:gd name="T14" fmla="*/ 864 w 86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240">
                <a:moveTo>
                  <a:pt x="0" y="240"/>
                </a:moveTo>
                <a:lnTo>
                  <a:pt x="432" y="240"/>
                </a:lnTo>
                <a:lnTo>
                  <a:pt x="432" y="0"/>
                </a:lnTo>
                <a:lnTo>
                  <a:pt x="86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6" name="Freeform 15"/>
          <p:cNvSpPr>
            <a:spLocks/>
          </p:cNvSpPr>
          <p:nvPr/>
        </p:nvSpPr>
        <p:spPr bwMode="auto">
          <a:xfrm>
            <a:off x="1828800" y="3962400"/>
            <a:ext cx="1447800" cy="838200"/>
          </a:xfrm>
          <a:custGeom>
            <a:avLst/>
            <a:gdLst>
              <a:gd name="T0" fmla="*/ 0 w 912"/>
              <a:gd name="T1" fmla="*/ 0 h 528"/>
              <a:gd name="T2" fmla="*/ 762000 w 912"/>
              <a:gd name="T3" fmla="*/ 0 h 528"/>
              <a:gd name="T4" fmla="*/ 762000 w 912"/>
              <a:gd name="T5" fmla="*/ 838200 h 528"/>
              <a:gd name="T6" fmla="*/ 1447800 w 912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528"/>
              <a:gd name="T14" fmla="*/ 912 w 91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528">
                <a:moveTo>
                  <a:pt x="0" y="0"/>
                </a:moveTo>
                <a:lnTo>
                  <a:pt x="480" y="0"/>
                </a:lnTo>
                <a:lnTo>
                  <a:pt x="480" y="528"/>
                </a:lnTo>
                <a:lnTo>
                  <a:pt x="912" y="52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Freeform 17"/>
          <p:cNvSpPr>
            <a:spLocks/>
          </p:cNvSpPr>
          <p:nvPr/>
        </p:nvSpPr>
        <p:spPr bwMode="auto">
          <a:xfrm>
            <a:off x="3733800" y="2971800"/>
            <a:ext cx="2362200" cy="304800"/>
          </a:xfrm>
          <a:custGeom>
            <a:avLst/>
            <a:gdLst>
              <a:gd name="T0" fmla="*/ 0 w 1488"/>
              <a:gd name="T1" fmla="*/ 304800 h 192"/>
              <a:gd name="T2" fmla="*/ 1066800 w 1488"/>
              <a:gd name="T3" fmla="*/ 304800 h 192"/>
              <a:gd name="T4" fmla="*/ 1066800 w 1488"/>
              <a:gd name="T5" fmla="*/ 0 h 192"/>
              <a:gd name="T6" fmla="*/ 2362200 w 1488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92"/>
              <a:gd name="T14" fmla="*/ 1488 w 148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92">
                <a:moveTo>
                  <a:pt x="0" y="192"/>
                </a:moveTo>
                <a:lnTo>
                  <a:pt x="672" y="192"/>
                </a:lnTo>
                <a:lnTo>
                  <a:pt x="672" y="0"/>
                </a:lnTo>
                <a:lnTo>
                  <a:pt x="148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8" name="Freeform 18"/>
          <p:cNvSpPr>
            <a:spLocks/>
          </p:cNvSpPr>
          <p:nvPr/>
        </p:nvSpPr>
        <p:spPr bwMode="auto">
          <a:xfrm>
            <a:off x="3733800" y="3733800"/>
            <a:ext cx="2286000" cy="1752600"/>
          </a:xfrm>
          <a:custGeom>
            <a:avLst/>
            <a:gdLst>
              <a:gd name="T0" fmla="*/ 0 w 1440"/>
              <a:gd name="T1" fmla="*/ 0 h 1104"/>
              <a:gd name="T2" fmla="*/ 1447800 w 1440"/>
              <a:gd name="T3" fmla="*/ 0 h 1104"/>
              <a:gd name="T4" fmla="*/ 1447800 w 1440"/>
              <a:gd name="T5" fmla="*/ 1752600 h 1104"/>
              <a:gd name="T6" fmla="*/ 2286000 w 1440"/>
              <a:gd name="T7" fmla="*/ 1752600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104"/>
              <a:gd name="T14" fmla="*/ 1440 w 144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104">
                <a:moveTo>
                  <a:pt x="0" y="0"/>
                </a:moveTo>
                <a:lnTo>
                  <a:pt x="912" y="0"/>
                </a:lnTo>
                <a:lnTo>
                  <a:pt x="912" y="1104"/>
                </a:lnTo>
                <a:lnTo>
                  <a:pt x="1440" y="110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9" name="Freeform 19"/>
          <p:cNvSpPr>
            <a:spLocks/>
          </p:cNvSpPr>
          <p:nvPr/>
        </p:nvSpPr>
        <p:spPr bwMode="auto">
          <a:xfrm>
            <a:off x="3733800" y="4114800"/>
            <a:ext cx="2286000" cy="1066800"/>
          </a:xfrm>
          <a:custGeom>
            <a:avLst/>
            <a:gdLst>
              <a:gd name="T0" fmla="*/ 0 w 1440"/>
              <a:gd name="T1" fmla="*/ 0 h 672"/>
              <a:gd name="T2" fmla="*/ 990600 w 1440"/>
              <a:gd name="T3" fmla="*/ 0 h 672"/>
              <a:gd name="T4" fmla="*/ 990600 w 1440"/>
              <a:gd name="T5" fmla="*/ 1066800 h 672"/>
              <a:gd name="T6" fmla="*/ 2286000 w 1440"/>
              <a:gd name="T7" fmla="*/ 106680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672"/>
              <a:gd name="T14" fmla="*/ 1440 w 144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672">
                <a:moveTo>
                  <a:pt x="0" y="0"/>
                </a:moveTo>
                <a:lnTo>
                  <a:pt x="624" y="0"/>
                </a:lnTo>
                <a:lnTo>
                  <a:pt x="624" y="672"/>
                </a:lnTo>
                <a:lnTo>
                  <a:pt x="1440" y="67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0" name="Line 20"/>
          <p:cNvSpPr>
            <a:spLocks noChangeShapeType="1"/>
          </p:cNvSpPr>
          <p:nvPr/>
        </p:nvSpPr>
        <p:spPr bwMode="auto">
          <a:xfrm>
            <a:off x="3733800" y="480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1" name="Line 21"/>
          <p:cNvSpPr>
            <a:spLocks noChangeShapeType="1"/>
          </p:cNvSpPr>
          <p:nvPr/>
        </p:nvSpPr>
        <p:spPr bwMode="auto">
          <a:xfrm>
            <a:off x="3810000" y="5105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2" name="Line 22"/>
          <p:cNvSpPr>
            <a:spLocks noChangeShapeType="1"/>
          </p:cNvSpPr>
          <p:nvPr/>
        </p:nvSpPr>
        <p:spPr bwMode="auto">
          <a:xfrm>
            <a:off x="3810000" y="5334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1600200" y="5715000"/>
            <a:ext cx="1266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topology</a:t>
            </a:r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4572000" y="5791200"/>
            <a:ext cx="133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geometry</a:t>
            </a:r>
          </a:p>
        </p:txBody>
      </p:sp>
      <p:sp>
        <p:nvSpPr>
          <p:cNvPr id="21525" name="Line 25"/>
          <p:cNvSpPr>
            <a:spLocks noChangeShapeType="1"/>
          </p:cNvSpPr>
          <p:nvPr/>
        </p:nvSpPr>
        <p:spPr bwMode="auto">
          <a:xfrm>
            <a:off x="1905000" y="4419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6" name="Line 26"/>
          <p:cNvSpPr>
            <a:spLocks noChangeShapeType="1"/>
          </p:cNvSpPr>
          <p:nvPr/>
        </p:nvSpPr>
        <p:spPr bwMode="auto">
          <a:xfrm>
            <a:off x="1905000" y="4724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7" name="Line 27"/>
          <p:cNvSpPr>
            <a:spLocks noChangeShapeType="1"/>
          </p:cNvSpPr>
          <p:nvPr/>
        </p:nvSpPr>
        <p:spPr bwMode="auto">
          <a:xfrm>
            <a:off x="19050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Edges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Vertex lists will draw filled polygons correctly but if we draw the polygon by its edges, shared edges are drawn twice</a:t>
            </a:r>
          </a:p>
          <a:p>
            <a:endParaRPr lang="en-US" sz="2700" smtClean="0"/>
          </a:p>
          <a:p>
            <a:endParaRPr lang="en-US" sz="2700" smtClean="0"/>
          </a:p>
          <a:p>
            <a:endParaRPr lang="en-US" sz="2700" smtClean="0"/>
          </a:p>
          <a:p>
            <a:endParaRPr lang="en-US" sz="2700" smtClean="0"/>
          </a:p>
          <a:p>
            <a:endParaRPr lang="en-US" sz="2700" smtClean="0"/>
          </a:p>
          <a:p>
            <a:r>
              <a:rPr lang="en-US" sz="2700" smtClean="0"/>
              <a:t>Can store mesh by </a:t>
            </a:r>
            <a:r>
              <a:rPr lang="en-US" sz="2700" i="1" smtClean="0"/>
              <a:t>edge list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971800" y="2819400"/>
            <a:ext cx="2895600" cy="2362200"/>
            <a:chOff x="1344" y="2016"/>
            <a:chExt cx="1824" cy="1488"/>
          </a:xfrm>
        </p:grpSpPr>
        <p:sp>
          <p:nvSpPr>
            <p:cNvPr id="22535" name="Freeform 5"/>
            <p:cNvSpPr>
              <a:spLocks/>
            </p:cNvSpPr>
            <p:nvPr/>
          </p:nvSpPr>
          <p:spPr bwMode="auto">
            <a:xfrm>
              <a:off x="1392" y="2064"/>
              <a:ext cx="1728" cy="1392"/>
            </a:xfrm>
            <a:custGeom>
              <a:avLst/>
              <a:gdLst>
                <a:gd name="T0" fmla="*/ 0 w 1728"/>
                <a:gd name="T1" fmla="*/ 1008 h 1392"/>
                <a:gd name="T2" fmla="*/ 288 w 1728"/>
                <a:gd name="T3" fmla="*/ 144 h 1392"/>
                <a:gd name="T4" fmla="*/ 1344 w 1728"/>
                <a:gd name="T5" fmla="*/ 0 h 1392"/>
                <a:gd name="T6" fmla="*/ 1728 w 1728"/>
                <a:gd name="T7" fmla="*/ 432 h 1392"/>
                <a:gd name="T8" fmla="*/ 1296 w 1728"/>
                <a:gd name="T9" fmla="*/ 1152 h 1392"/>
                <a:gd name="T10" fmla="*/ 672 w 1728"/>
                <a:gd name="T11" fmla="*/ 1392 h 1392"/>
                <a:gd name="T12" fmla="*/ 0 w 1728"/>
                <a:gd name="T13" fmla="*/ 1008 h 1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8"/>
                <a:gd name="T22" fmla="*/ 0 h 1392"/>
                <a:gd name="T23" fmla="*/ 1728 w 1728"/>
                <a:gd name="T24" fmla="*/ 1392 h 1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8" h="1392">
                  <a:moveTo>
                    <a:pt x="0" y="1008"/>
                  </a:moveTo>
                  <a:lnTo>
                    <a:pt x="288" y="144"/>
                  </a:lnTo>
                  <a:lnTo>
                    <a:pt x="1344" y="0"/>
                  </a:lnTo>
                  <a:lnTo>
                    <a:pt x="1728" y="432"/>
                  </a:lnTo>
                  <a:lnTo>
                    <a:pt x="1296" y="1152"/>
                  </a:lnTo>
                  <a:lnTo>
                    <a:pt x="672" y="1392"/>
                  </a:lnTo>
                  <a:lnTo>
                    <a:pt x="0" y="1008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 flipV="1">
              <a:off x="1392" y="2784"/>
              <a:ext cx="816" cy="28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 flipH="1">
              <a:off x="2064" y="2784"/>
              <a:ext cx="144" cy="67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 flipV="1">
              <a:off x="2208" y="2496"/>
              <a:ext cx="912" cy="28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539" name="Line 9"/>
            <p:cNvSpPr>
              <a:spLocks noChangeShapeType="1"/>
            </p:cNvSpPr>
            <p:nvPr/>
          </p:nvSpPr>
          <p:spPr bwMode="auto">
            <a:xfrm flipH="1" flipV="1">
              <a:off x="2064" y="2448"/>
              <a:ext cx="144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540" name="Line 10"/>
            <p:cNvSpPr>
              <a:spLocks noChangeShapeType="1"/>
            </p:cNvSpPr>
            <p:nvPr/>
          </p:nvSpPr>
          <p:spPr bwMode="auto">
            <a:xfrm flipV="1">
              <a:off x="2064" y="2064"/>
              <a:ext cx="672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 flipH="1" flipV="1">
              <a:off x="1680" y="2208"/>
              <a:ext cx="384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542" name="Oval 12"/>
            <p:cNvSpPr>
              <a:spLocks noChangeArrowheads="1"/>
            </p:cNvSpPr>
            <p:nvPr/>
          </p:nvSpPr>
          <p:spPr bwMode="auto">
            <a:xfrm>
              <a:off x="134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13"/>
            <p:cNvSpPr>
              <a:spLocks noChangeArrowheads="1"/>
            </p:cNvSpPr>
            <p:nvPr/>
          </p:nvSpPr>
          <p:spPr bwMode="auto">
            <a:xfrm>
              <a:off x="163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14"/>
            <p:cNvSpPr>
              <a:spLocks noChangeArrowheads="1"/>
            </p:cNvSpPr>
            <p:nvPr/>
          </p:nvSpPr>
          <p:spPr bwMode="auto">
            <a:xfrm>
              <a:off x="21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5"/>
            <p:cNvSpPr>
              <a:spLocks noChangeArrowheads="1"/>
            </p:cNvSpPr>
            <p:nvPr/>
          </p:nvSpPr>
          <p:spPr bwMode="auto">
            <a:xfrm>
              <a:off x="2016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6"/>
            <p:cNvSpPr>
              <a:spLocks noChangeArrowheads="1"/>
            </p:cNvSpPr>
            <p:nvPr/>
          </p:nvSpPr>
          <p:spPr bwMode="auto">
            <a:xfrm>
              <a:off x="2640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Oval 17"/>
            <p:cNvSpPr>
              <a:spLocks noChangeArrowheads="1"/>
            </p:cNvSpPr>
            <p:nvPr/>
          </p:nvSpPr>
          <p:spPr bwMode="auto">
            <a:xfrm>
              <a:off x="2016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Oval 18"/>
            <p:cNvSpPr>
              <a:spLocks noChangeArrowheads="1"/>
            </p:cNvSpPr>
            <p:nvPr/>
          </p:nvSpPr>
          <p:spPr bwMode="auto">
            <a:xfrm>
              <a:off x="307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Oval 19"/>
            <p:cNvSpPr>
              <a:spLocks noChangeArrowheads="1"/>
            </p:cNvSpPr>
            <p:nvPr/>
          </p:nvSpPr>
          <p:spPr bwMode="auto">
            <a:xfrm>
              <a:off x="264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List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724400" y="1676400"/>
            <a:ext cx="3563938" cy="2667000"/>
            <a:chOff x="1008" y="960"/>
            <a:chExt cx="2245" cy="1680"/>
          </a:xfrm>
        </p:grpSpPr>
        <p:sp>
          <p:nvSpPr>
            <p:cNvPr id="23583" name="Freeform 4"/>
            <p:cNvSpPr>
              <a:spLocks/>
            </p:cNvSpPr>
            <p:nvPr/>
          </p:nvSpPr>
          <p:spPr bwMode="auto">
            <a:xfrm>
              <a:off x="1392" y="1200"/>
              <a:ext cx="1728" cy="1392"/>
            </a:xfrm>
            <a:custGeom>
              <a:avLst/>
              <a:gdLst>
                <a:gd name="T0" fmla="*/ 0 w 1728"/>
                <a:gd name="T1" fmla="*/ 1008 h 1392"/>
                <a:gd name="T2" fmla="*/ 288 w 1728"/>
                <a:gd name="T3" fmla="*/ 144 h 1392"/>
                <a:gd name="T4" fmla="*/ 1344 w 1728"/>
                <a:gd name="T5" fmla="*/ 0 h 1392"/>
                <a:gd name="T6" fmla="*/ 1728 w 1728"/>
                <a:gd name="T7" fmla="*/ 432 h 1392"/>
                <a:gd name="T8" fmla="*/ 1296 w 1728"/>
                <a:gd name="T9" fmla="*/ 1152 h 1392"/>
                <a:gd name="T10" fmla="*/ 672 w 1728"/>
                <a:gd name="T11" fmla="*/ 1392 h 1392"/>
                <a:gd name="T12" fmla="*/ 0 w 1728"/>
                <a:gd name="T13" fmla="*/ 1008 h 1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8"/>
                <a:gd name="T22" fmla="*/ 0 h 1392"/>
                <a:gd name="T23" fmla="*/ 1728 w 1728"/>
                <a:gd name="T24" fmla="*/ 1392 h 1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8" h="1392">
                  <a:moveTo>
                    <a:pt x="0" y="1008"/>
                  </a:moveTo>
                  <a:lnTo>
                    <a:pt x="288" y="144"/>
                  </a:lnTo>
                  <a:lnTo>
                    <a:pt x="1344" y="0"/>
                  </a:lnTo>
                  <a:lnTo>
                    <a:pt x="1728" y="432"/>
                  </a:lnTo>
                  <a:lnTo>
                    <a:pt x="1296" y="1152"/>
                  </a:lnTo>
                  <a:lnTo>
                    <a:pt x="672" y="1392"/>
                  </a:lnTo>
                  <a:lnTo>
                    <a:pt x="0" y="1008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84" name="Line 5"/>
            <p:cNvSpPr>
              <a:spLocks noChangeShapeType="1"/>
            </p:cNvSpPr>
            <p:nvPr/>
          </p:nvSpPr>
          <p:spPr bwMode="auto">
            <a:xfrm flipV="1">
              <a:off x="1392" y="1920"/>
              <a:ext cx="816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85" name="Line 6"/>
            <p:cNvSpPr>
              <a:spLocks noChangeShapeType="1"/>
            </p:cNvSpPr>
            <p:nvPr/>
          </p:nvSpPr>
          <p:spPr bwMode="auto">
            <a:xfrm flipH="1">
              <a:off x="2064" y="1920"/>
              <a:ext cx="144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86" name="Line 7"/>
            <p:cNvSpPr>
              <a:spLocks noChangeShapeType="1"/>
            </p:cNvSpPr>
            <p:nvPr/>
          </p:nvSpPr>
          <p:spPr bwMode="auto">
            <a:xfrm flipV="1">
              <a:off x="2208" y="1632"/>
              <a:ext cx="912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87" name="Line 8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14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88" name="Line 9"/>
            <p:cNvSpPr>
              <a:spLocks noChangeShapeType="1"/>
            </p:cNvSpPr>
            <p:nvPr/>
          </p:nvSpPr>
          <p:spPr bwMode="auto">
            <a:xfrm flipV="1">
              <a:off x="2064" y="1200"/>
              <a:ext cx="67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89" name="Line 10"/>
            <p:cNvSpPr>
              <a:spLocks noChangeShapeType="1"/>
            </p:cNvSpPr>
            <p:nvPr/>
          </p:nvSpPr>
          <p:spPr bwMode="auto">
            <a:xfrm flipH="1" flipV="1">
              <a:off x="1680" y="1344"/>
              <a:ext cx="384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90" name="Oval 11"/>
            <p:cNvSpPr>
              <a:spLocks noChangeArrowheads="1"/>
            </p:cNvSpPr>
            <p:nvPr/>
          </p:nvSpPr>
          <p:spPr bwMode="auto">
            <a:xfrm>
              <a:off x="1344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Oval 12"/>
            <p:cNvSpPr>
              <a:spLocks noChangeArrowheads="1"/>
            </p:cNvSpPr>
            <p:nvPr/>
          </p:nvSpPr>
          <p:spPr bwMode="auto">
            <a:xfrm>
              <a:off x="1632" y="12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Oval 13"/>
            <p:cNvSpPr>
              <a:spLocks noChangeArrowheads="1"/>
            </p:cNvSpPr>
            <p:nvPr/>
          </p:nvSpPr>
          <p:spPr bwMode="auto">
            <a:xfrm>
              <a:off x="216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Oval 14"/>
            <p:cNvSpPr>
              <a:spLocks noChangeArrowheads="1"/>
            </p:cNvSpPr>
            <p:nvPr/>
          </p:nvSpPr>
          <p:spPr bwMode="auto">
            <a:xfrm>
              <a:off x="2016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Oval 15"/>
            <p:cNvSpPr>
              <a:spLocks noChangeArrowheads="1"/>
            </p:cNvSpPr>
            <p:nvPr/>
          </p:nvSpPr>
          <p:spPr bwMode="auto">
            <a:xfrm>
              <a:off x="2640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Oval 16"/>
            <p:cNvSpPr>
              <a:spLocks noChangeArrowheads="1"/>
            </p:cNvSpPr>
            <p:nvPr/>
          </p:nvSpPr>
          <p:spPr bwMode="auto">
            <a:xfrm>
              <a:off x="2016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Oval 17"/>
            <p:cNvSpPr>
              <a:spLocks noChangeArrowheads="1"/>
            </p:cNvSpPr>
            <p:nvPr/>
          </p:nvSpPr>
          <p:spPr bwMode="auto">
            <a:xfrm>
              <a:off x="307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Oval 18"/>
            <p:cNvSpPr>
              <a:spLocks noChangeArrowheads="1"/>
            </p:cNvSpPr>
            <p:nvPr/>
          </p:nvSpPr>
          <p:spPr bwMode="auto">
            <a:xfrm>
              <a:off x="2640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Text Box 19"/>
            <p:cNvSpPr txBox="1">
              <a:spLocks noChangeArrowheads="1"/>
            </p:cNvSpPr>
            <p:nvPr/>
          </p:nvSpPr>
          <p:spPr bwMode="auto">
            <a:xfrm>
              <a:off x="1008" y="206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v</a:t>
              </a:r>
              <a:r>
                <a:rPr lang="en-US" sz="2800" baseline="-25000"/>
                <a:t>1</a:t>
              </a:r>
            </a:p>
          </p:txBody>
        </p:sp>
        <p:sp>
          <p:nvSpPr>
            <p:cNvPr id="23599" name="Text Box 20"/>
            <p:cNvSpPr txBox="1">
              <a:spLocks noChangeArrowheads="1"/>
            </p:cNvSpPr>
            <p:nvPr/>
          </p:nvSpPr>
          <p:spPr bwMode="auto">
            <a:xfrm>
              <a:off x="1776" y="220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v</a:t>
              </a:r>
              <a:r>
                <a:rPr lang="en-US" sz="2800" baseline="-25000"/>
                <a:t>2</a:t>
              </a:r>
            </a:p>
          </p:txBody>
        </p:sp>
        <p:sp>
          <p:nvSpPr>
            <p:cNvPr id="23600" name="Text Box 21"/>
            <p:cNvSpPr txBox="1">
              <a:spLocks noChangeArrowheads="1"/>
            </p:cNvSpPr>
            <p:nvPr/>
          </p:nvSpPr>
          <p:spPr bwMode="auto">
            <a:xfrm>
              <a:off x="2208" y="1920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v</a:t>
              </a:r>
              <a:r>
                <a:rPr lang="en-US" sz="2800" baseline="-25000"/>
                <a:t>7</a:t>
              </a:r>
            </a:p>
          </p:txBody>
        </p:sp>
        <p:sp>
          <p:nvSpPr>
            <p:cNvPr id="23601" name="Text Box 22"/>
            <p:cNvSpPr txBox="1">
              <a:spLocks noChangeArrowheads="1"/>
            </p:cNvSpPr>
            <p:nvPr/>
          </p:nvSpPr>
          <p:spPr bwMode="auto">
            <a:xfrm>
              <a:off x="1296" y="124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v</a:t>
              </a:r>
              <a:r>
                <a:rPr lang="en-US" sz="2800" baseline="-25000"/>
                <a:t>6</a:t>
              </a:r>
            </a:p>
          </p:txBody>
        </p:sp>
        <p:sp>
          <p:nvSpPr>
            <p:cNvPr id="23602" name="Text Box 23"/>
            <p:cNvSpPr txBox="1">
              <a:spLocks noChangeArrowheads="1"/>
            </p:cNvSpPr>
            <p:nvPr/>
          </p:nvSpPr>
          <p:spPr bwMode="auto">
            <a:xfrm>
              <a:off x="2160" y="148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v</a:t>
              </a:r>
              <a:r>
                <a:rPr lang="en-US" sz="2800" baseline="-25000"/>
                <a:t>8</a:t>
              </a:r>
            </a:p>
          </p:txBody>
        </p:sp>
        <p:sp>
          <p:nvSpPr>
            <p:cNvPr id="23603" name="Text Box 24"/>
            <p:cNvSpPr txBox="1">
              <a:spLocks noChangeArrowheads="1"/>
            </p:cNvSpPr>
            <p:nvPr/>
          </p:nvSpPr>
          <p:spPr bwMode="auto">
            <a:xfrm>
              <a:off x="2832" y="100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v</a:t>
              </a:r>
              <a:r>
                <a:rPr lang="en-US" sz="2800" baseline="-25000"/>
                <a:t>5</a:t>
              </a:r>
            </a:p>
          </p:txBody>
        </p:sp>
        <p:sp>
          <p:nvSpPr>
            <p:cNvPr id="23604" name="Text Box 25"/>
            <p:cNvSpPr txBox="1"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v</a:t>
              </a:r>
              <a:r>
                <a:rPr lang="en-US" sz="2800" baseline="-25000"/>
                <a:t>3</a:t>
              </a:r>
            </a:p>
          </p:txBody>
        </p:sp>
        <p:sp>
          <p:nvSpPr>
            <p:cNvPr id="23605" name="Text Box 26"/>
            <p:cNvSpPr txBox="1">
              <a:spLocks noChangeArrowheads="1"/>
            </p:cNvSpPr>
            <p:nvPr/>
          </p:nvSpPr>
          <p:spPr bwMode="auto">
            <a:xfrm>
              <a:off x="1109" y="1632"/>
              <a:ext cx="2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1</a:t>
              </a:r>
            </a:p>
          </p:txBody>
        </p:sp>
        <p:sp>
          <p:nvSpPr>
            <p:cNvPr id="23606" name="Text Box 27"/>
            <p:cNvSpPr txBox="1">
              <a:spLocks noChangeArrowheads="1"/>
            </p:cNvSpPr>
            <p:nvPr/>
          </p:nvSpPr>
          <p:spPr bwMode="auto">
            <a:xfrm>
              <a:off x="1728" y="1440"/>
              <a:ext cx="2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8</a:t>
              </a:r>
            </a:p>
          </p:txBody>
        </p:sp>
        <p:sp>
          <p:nvSpPr>
            <p:cNvPr id="23607" name="Text Box 28"/>
            <p:cNvSpPr txBox="1">
              <a:spLocks noChangeArrowheads="1"/>
            </p:cNvSpPr>
            <p:nvPr/>
          </p:nvSpPr>
          <p:spPr bwMode="auto">
            <a:xfrm>
              <a:off x="2976" y="1248"/>
              <a:ext cx="2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3</a:t>
              </a:r>
            </a:p>
          </p:txBody>
        </p:sp>
        <p:sp>
          <p:nvSpPr>
            <p:cNvPr id="23608" name="Text Box 29"/>
            <p:cNvSpPr txBox="1">
              <a:spLocks noChangeArrowheads="1"/>
            </p:cNvSpPr>
            <p:nvPr/>
          </p:nvSpPr>
          <p:spPr bwMode="auto">
            <a:xfrm>
              <a:off x="2352" y="960"/>
              <a:ext cx="2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2</a:t>
              </a:r>
            </a:p>
          </p:txBody>
        </p:sp>
        <p:sp>
          <p:nvSpPr>
            <p:cNvPr id="23609" name="Text Box 30"/>
            <p:cNvSpPr txBox="1">
              <a:spLocks noChangeArrowheads="1"/>
            </p:cNvSpPr>
            <p:nvPr/>
          </p:nvSpPr>
          <p:spPr bwMode="auto">
            <a:xfrm>
              <a:off x="1824" y="1680"/>
              <a:ext cx="35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11</a:t>
              </a:r>
            </a:p>
          </p:txBody>
        </p:sp>
        <p:sp>
          <p:nvSpPr>
            <p:cNvPr id="23610" name="Text Box 31"/>
            <p:cNvSpPr txBox="1">
              <a:spLocks noChangeArrowheads="1"/>
            </p:cNvSpPr>
            <p:nvPr/>
          </p:nvSpPr>
          <p:spPr bwMode="auto">
            <a:xfrm>
              <a:off x="1440" y="2304"/>
              <a:ext cx="2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6</a:t>
              </a:r>
            </a:p>
          </p:txBody>
        </p:sp>
        <p:sp>
          <p:nvSpPr>
            <p:cNvPr id="23611" name="Text Box 32"/>
            <p:cNvSpPr txBox="1">
              <a:spLocks noChangeArrowheads="1"/>
            </p:cNvSpPr>
            <p:nvPr/>
          </p:nvSpPr>
          <p:spPr bwMode="auto">
            <a:xfrm>
              <a:off x="1776" y="1968"/>
              <a:ext cx="2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7</a:t>
              </a:r>
            </a:p>
          </p:txBody>
        </p:sp>
        <p:sp>
          <p:nvSpPr>
            <p:cNvPr id="23612" name="Text Box 33"/>
            <p:cNvSpPr txBox="1">
              <a:spLocks noChangeArrowheads="1"/>
            </p:cNvSpPr>
            <p:nvPr/>
          </p:nvSpPr>
          <p:spPr bwMode="auto">
            <a:xfrm>
              <a:off x="2458" y="1776"/>
              <a:ext cx="35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10</a:t>
              </a:r>
            </a:p>
          </p:txBody>
        </p:sp>
        <p:sp>
          <p:nvSpPr>
            <p:cNvPr id="23613" name="Text Box 34"/>
            <p:cNvSpPr txBox="1">
              <a:spLocks noChangeArrowheads="1"/>
            </p:cNvSpPr>
            <p:nvPr/>
          </p:nvSpPr>
          <p:spPr bwMode="auto">
            <a:xfrm>
              <a:off x="2352" y="2352"/>
              <a:ext cx="2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5</a:t>
              </a:r>
            </a:p>
          </p:txBody>
        </p:sp>
        <p:sp>
          <p:nvSpPr>
            <p:cNvPr id="23614" name="Text Box 35"/>
            <p:cNvSpPr txBox="1">
              <a:spLocks noChangeArrowheads="1"/>
            </p:cNvSpPr>
            <p:nvPr/>
          </p:nvSpPr>
          <p:spPr bwMode="auto">
            <a:xfrm>
              <a:off x="2976" y="1920"/>
              <a:ext cx="2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4</a:t>
              </a:r>
            </a:p>
          </p:txBody>
        </p:sp>
        <p:sp>
          <p:nvSpPr>
            <p:cNvPr id="23615" name="Text Box 36"/>
            <p:cNvSpPr txBox="1">
              <a:spLocks noChangeArrowheads="1"/>
            </p:cNvSpPr>
            <p:nvPr/>
          </p:nvSpPr>
          <p:spPr bwMode="auto">
            <a:xfrm>
              <a:off x="2400" y="1344"/>
              <a:ext cx="2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9</a:t>
              </a:r>
            </a:p>
          </p:txBody>
        </p:sp>
        <p:sp>
          <p:nvSpPr>
            <p:cNvPr id="23616" name="Text Box 37"/>
            <p:cNvSpPr txBox="1">
              <a:spLocks noChangeArrowheads="1"/>
            </p:cNvSpPr>
            <p:nvPr/>
          </p:nvSpPr>
          <p:spPr bwMode="auto">
            <a:xfrm>
              <a:off x="2112" y="2160"/>
              <a:ext cx="35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e</a:t>
              </a:r>
              <a:r>
                <a:rPr lang="en-US" sz="2800" baseline="-25000"/>
                <a:t>12</a:t>
              </a:r>
            </a:p>
          </p:txBody>
        </p:sp>
      </p:grpSp>
      <p:sp>
        <p:nvSpPr>
          <p:cNvPr id="23558" name="Text Box 40"/>
          <p:cNvSpPr txBox="1">
            <a:spLocks noChangeArrowheads="1"/>
          </p:cNvSpPr>
          <p:nvPr/>
        </p:nvSpPr>
        <p:spPr bwMode="auto">
          <a:xfrm>
            <a:off x="990600" y="2286000"/>
            <a:ext cx="484188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e1</a:t>
            </a:r>
          </a:p>
          <a:p>
            <a:r>
              <a:rPr lang="en-US"/>
              <a:t>e2</a:t>
            </a:r>
          </a:p>
          <a:p>
            <a:r>
              <a:rPr lang="en-US"/>
              <a:t>e3</a:t>
            </a:r>
          </a:p>
          <a:p>
            <a:r>
              <a:rPr lang="en-US"/>
              <a:t>e4</a:t>
            </a:r>
          </a:p>
          <a:p>
            <a:r>
              <a:rPr lang="en-US"/>
              <a:t>e5</a:t>
            </a:r>
          </a:p>
          <a:p>
            <a:r>
              <a:rPr lang="en-US"/>
              <a:t>e6</a:t>
            </a:r>
          </a:p>
          <a:p>
            <a:r>
              <a:rPr lang="en-US"/>
              <a:t>e7</a:t>
            </a:r>
          </a:p>
          <a:p>
            <a:r>
              <a:rPr lang="en-US"/>
              <a:t>e8</a:t>
            </a:r>
          </a:p>
          <a:p>
            <a:r>
              <a:rPr lang="en-US"/>
              <a:t>e9</a:t>
            </a:r>
          </a:p>
        </p:txBody>
      </p:sp>
      <p:sp>
        <p:nvSpPr>
          <p:cNvPr id="23559" name="Line 43"/>
          <p:cNvSpPr>
            <a:spLocks noChangeShapeType="1"/>
          </p:cNvSpPr>
          <p:nvPr/>
        </p:nvSpPr>
        <p:spPr bwMode="auto">
          <a:xfrm>
            <a:off x="990600" y="2667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0" name="Line 45"/>
          <p:cNvSpPr>
            <a:spLocks noChangeShapeType="1"/>
          </p:cNvSpPr>
          <p:nvPr/>
        </p:nvSpPr>
        <p:spPr bwMode="auto">
          <a:xfrm>
            <a:off x="990600" y="3124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1" name="Line 46"/>
          <p:cNvSpPr>
            <a:spLocks noChangeShapeType="1"/>
          </p:cNvSpPr>
          <p:nvPr/>
        </p:nvSpPr>
        <p:spPr bwMode="auto">
          <a:xfrm>
            <a:off x="990600" y="3429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2" name="Line 47"/>
          <p:cNvSpPr>
            <a:spLocks noChangeShapeType="1"/>
          </p:cNvSpPr>
          <p:nvPr/>
        </p:nvSpPr>
        <p:spPr bwMode="auto">
          <a:xfrm>
            <a:off x="990600" y="3810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3" name="Line 48"/>
          <p:cNvSpPr>
            <a:spLocks noChangeShapeType="1"/>
          </p:cNvSpPr>
          <p:nvPr/>
        </p:nvSpPr>
        <p:spPr bwMode="auto">
          <a:xfrm>
            <a:off x="1066800" y="4495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4" name="Line 49"/>
          <p:cNvSpPr>
            <a:spLocks noChangeShapeType="1"/>
          </p:cNvSpPr>
          <p:nvPr/>
        </p:nvSpPr>
        <p:spPr bwMode="auto">
          <a:xfrm>
            <a:off x="1066800" y="4191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5" name="Line 50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6" name="Line 51"/>
          <p:cNvSpPr>
            <a:spLocks noChangeShapeType="1"/>
          </p:cNvSpPr>
          <p:nvPr/>
        </p:nvSpPr>
        <p:spPr bwMode="auto">
          <a:xfrm>
            <a:off x="990600" y="5257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7" name="Text Box 53"/>
          <p:cNvSpPr txBox="1">
            <a:spLocks noChangeArrowheads="1"/>
          </p:cNvSpPr>
          <p:nvPr/>
        </p:nvSpPr>
        <p:spPr bwMode="auto">
          <a:xfrm>
            <a:off x="3270250" y="2209800"/>
            <a:ext cx="1263650" cy="375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sz="2700"/>
              <a:t>x</a:t>
            </a:r>
            <a:r>
              <a:rPr lang="en-US" sz="2700" baseline="-25000"/>
              <a:t>1</a:t>
            </a:r>
            <a:r>
              <a:rPr lang="en-US" sz="2700"/>
              <a:t> y</a:t>
            </a:r>
            <a:r>
              <a:rPr lang="en-US" sz="2700" baseline="-25000"/>
              <a:t>1</a:t>
            </a:r>
            <a:r>
              <a:rPr lang="en-US" sz="2700"/>
              <a:t> z</a:t>
            </a:r>
            <a:r>
              <a:rPr lang="en-US" sz="2700" baseline="-25000"/>
              <a:t>1</a:t>
            </a:r>
          </a:p>
          <a:p>
            <a:r>
              <a:rPr lang="en-US" sz="2700"/>
              <a:t>x</a:t>
            </a:r>
            <a:r>
              <a:rPr lang="en-US" sz="2700" baseline="-25000"/>
              <a:t>2</a:t>
            </a:r>
            <a:r>
              <a:rPr lang="en-US" sz="2700"/>
              <a:t> y</a:t>
            </a:r>
            <a:r>
              <a:rPr lang="en-US" sz="2700" baseline="-25000"/>
              <a:t>2</a:t>
            </a:r>
            <a:r>
              <a:rPr lang="en-US" sz="2700"/>
              <a:t> z</a:t>
            </a:r>
            <a:r>
              <a:rPr lang="en-US" sz="2700" baseline="-25000"/>
              <a:t>2</a:t>
            </a:r>
          </a:p>
          <a:p>
            <a:r>
              <a:rPr lang="en-US" sz="2700"/>
              <a:t>x</a:t>
            </a:r>
            <a:r>
              <a:rPr lang="en-US" sz="2700" baseline="-25000"/>
              <a:t>3</a:t>
            </a:r>
            <a:r>
              <a:rPr lang="en-US" sz="2700"/>
              <a:t> y</a:t>
            </a:r>
            <a:r>
              <a:rPr lang="en-US" sz="2700" baseline="-25000"/>
              <a:t>3</a:t>
            </a:r>
            <a:r>
              <a:rPr lang="en-US" sz="2700"/>
              <a:t> z</a:t>
            </a:r>
            <a:r>
              <a:rPr lang="en-US" sz="2700" baseline="-25000"/>
              <a:t>3</a:t>
            </a:r>
          </a:p>
          <a:p>
            <a:r>
              <a:rPr lang="en-US" sz="2700"/>
              <a:t>x</a:t>
            </a:r>
            <a:r>
              <a:rPr lang="en-US" sz="2700" baseline="-25000"/>
              <a:t>4</a:t>
            </a:r>
            <a:r>
              <a:rPr lang="en-US" sz="2700"/>
              <a:t> y</a:t>
            </a:r>
            <a:r>
              <a:rPr lang="en-US" sz="2700" baseline="-25000"/>
              <a:t>4</a:t>
            </a:r>
            <a:r>
              <a:rPr lang="en-US" sz="2700"/>
              <a:t> z</a:t>
            </a:r>
            <a:r>
              <a:rPr lang="en-US" sz="2700" baseline="-25000"/>
              <a:t>4</a:t>
            </a:r>
          </a:p>
          <a:p>
            <a:r>
              <a:rPr lang="en-US" sz="2700"/>
              <a:t>x</a:t>
            </a:r>
            <a:r>
              <a:rPr lang="en-US" sz="2700" baseline="-25000"/>
              <a:t>5</a:t>
            </a:r>
            <a:r>
              <a:rPr lang="en-US" sz="2700"/>
              <a:t> y</a:t>
            </a:r>
            <a:r>
              <a:rPr lang="en-US" sz="2700" baseline="-25000"/>
              <a:t>5</a:t>
            </a:r>
            <a:r>
              <a:rPr lang="en-US" sz="2700"/>
              <a:t> z</a:t>
            </a:r>
            <a:r>
              <a:rPr lang="en-US" sz="2700" baseline="-25000"/>
              <a:t>5.</a:t>
            </a:r>
          </a:p>
          <a:p>
            <a:r>
              <a:rPr lang="en-US" sz="2700"/>
              <a:t>x</a:t>
            </a:r>
            <a:r>
              <a:rPr lang="en-US" sz="2700" baseline="-25000"/>
              <a:t>6</a:t>
            </a:r>
            <a:r>
              <a:rPr lang="en-US" sz="2700"/>
              <a:t> y</a:t>
            </a:r>
            <a:r>
              <a:rPr lang="en-US" sz="2700" baseline="-25000"/>
              <a:t>6</a:t>
            </a:r>
            <a:r>
              <a:rPr lang="en-US" sz="2700"/>
              <a:t> z</a:t>
            </a:r>
            <a:r>
              <a:rPr lang="en-US" sz="2700" baseline="-25000"/>
              <a:t>6</a:t>
            </a:r>
          </a:p>
          <a:p>
            <a:r>
              <a:rPr lang="en-US" sz="2700"/>
              <a:t>x</a:t>
            </a:r>
            <a:r>
              <a:rPr lang="en-US" sz="2700" baseline="-25000"/>
              <a:t>7</a:t>
            </a:r>
            <a:r>
              <a:rPr lang="en-US" sz="2700"/>
              <a:t> y</a:t>
            </a:r>
            <a:r>
              <a:rPr lang="en-US" sz="2700" baseline="-25000"/>
              <a:t>7</a:t>
            </a:r>
            <a:r>
              <a:rPr lang="en-US" sz="2700"/>
              <a:t> z</a:t>
            </a:r>
            <a:r>
              <a:rPr lang="en-US" sz="2700" baseline="-25000"/>
              <a:t>7</a:t>
            </a:r>
          </a:p>
          <a:p>
            <a:r>
              <a:rPr lang="en-US" sz="2700"/>
              <a:t>x</a:t>
            </a:r>
            <a:r>
              <a:rPr lang="en-US" sz="2700" baseline="-25000"/>
              <a:t>8</a:t>
            </a:r>
            <a:r>
              <a:rPr lang="en-US" sz="2700"/>
              <a:t> y</a:t>
            </a:r>
            <a:r>
              <a:rPr lang="en-US" sz="2700" baseline="-25000"/>
              <a:t>8</a:t>
            </a:r>
            <a:r>
              <a:rPr lang="en-US" sz="2700"/>
              <a:t> z</a:t>
            </a:r>
            <a:r>
              <a:rPr lang="en-US" sz="2700" baseline="-25000"/>
              <a:t>8</a:t>
            </a:r>
          </a:p>
          <a:p>
            <a:endParaRPr lang="en-US"/>
          </a:p>
        </p:txBody>
      </p:sp>
      <p:sp>
        <p:nvSpPr>
          <p:cNvPr id="23568" name="Text Box 55"/>
          <p:cNvSpPr txBox="1">
            <a:spLocks noChangeArrowheads="1"/>
          </p:cNvSpPr>
          <p:nvPr/>
        </p:nvSpPr>
        <p:spPr bwMode="auto">
          <a:xfrm>
            <a:off x="2133600" y="2286000"/>
            <a:ext cx="50165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v1</a:t>
            </a:r>
          </a:p>
          <a:p>
            <a:r>
              <a:rPr lang="en-US"/>
              <a:t>v6</a:t>
            </a:r>
          </a:p>
        </p:txBody>
      </p:sp>
      <p:sp>
        <p:nvSpPr>
          <p:cNvPr id="23569" name="Line 57"/>
          <p:cNvSpPr>
            <a:spLocks noChangeShapeType="1"/>
          </p:cNvSpPr>
          <p:nvPr/>
        </p:nvSpPr>
        <p:spPr bwMode="auto">
          <a:xfrm>
            <a:off x="1524000" y="2438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0" name="Line 58"/>
          <p:cNvSpPr>
            <a:spLocks noChangeShapeType="1"/>
          </p:cNvSpPr>
          <p:nvPr/>
        </p:nvSpPr>
        <p:spPr bwMode="auto">
          <a:xfrm>
            <a:off x="14478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1" name="Line 59"/>
          <p:cNvSpPr>
            <a:spLocks noChangeShapeType="1"/>
          </p:cNvSpPr>
          <p:nvPr/>
        </p:nvSpPr>
        <p:spPr bwMode="auto">
          <a:xfrm>
            <a:off x="1447800" y="3276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2" name="Line 60"/>
          <p:cNvSpPr>
            <a:spLocks noChangeShapeType="1"/>
          </p:cNvSpPr>
          <p:nvPr/>
        </p:nvSpPr>
        <p:spPr bwMode="auto">
          <a:xfrm>
            <a:off x="1524000" y="3657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3" name="Line 61"/>
          <p:cNvSpPr>
            <a:spLocks noChangeShapeType="1"/>
          </p:cNvSpPr>
          <p:nvPr/>
        </p:nvSpPr>
        <p:spPr bwMode="auto">
          <a:xfrm>
            <a:off x="15240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4" name="Line 62"/>
          <p:cNvSpPr>
            <a:spLocks noChangeShapeType="1"/>
          </p:cNvSpPr>
          <p:nvPr/>
        </p:nvSpPr>
        <p:spPr bwMode="auto">
          <a:xfrm>
            <a:off x="1524000" y="4343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5" name="Line 63"/>
          <p:cNvSpPr>
            <a:spLocks noChangeShapeType="1"/>
          </p:cNvSpPr>
          <p:nvPr/>
        </p:nvSpPr>
        <p:spPr bwMode="auto">
          <a:xfrm>
            <a:off x="15240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6" name="Line 64"/>
          <p:cNvSpPr>
            <a:spLocks noChangeShapeType="1"/>
          </p:cNvSpPr>
          <p:nvPr/>
        </p:nvSpPr>
        <p:spPr bwMode="auto">
          <a:xfrm>
            <a:off x="1524000" y="5105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7" name="Line 65"/>
          <p:cNvSpPr>
            <a:spLocks noChangeShapeType="1"/>
          </p:cNvSpPr>
          <p:nvPr/>
        </p:nvSpPr>
        <p:spPr bwMode="auto">
          <a:xfrm>
            <a:off x="1524000" y="5410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8" name="Line 66"/>
          <p:cNvSpPr>
            <a:spLocks noChangeShapeType="1"/>
          </p:cNvSpPr>
          <p:nvPr/>
        </p:nvSpPr>
        <p:spPr bwMode="auto">
          <a:xfrm>
            <a:off x="2667000" y="2514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9" name="Line 68"/>
          <p:cNvSpPr>
            <a:spLocks noChangeShapeType="1"/>
          </p:cNvSpPr>
          <p:nvPr/>
        </p:nvSpPr>
        <p:spPr bwMode="auto">
          <a:xfrm>
            <a:off x="2667000" y="2895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80" name="Line 69"/>
          <p:cNvSpPr>
            <a:spLocks noChangeShapeType="1"/>
          </p:cNvSpPr>
          <p:nvPr/>
        </p:nvSpPr>
        <p:spPr bwMode="auto">
          <a:xfrm>
            <a:off x="2819400" y="28956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81" name="Line 70"/>
          <p:cNvSpPr>
            <a:spLocks noChangeShapeType="1"/>
          </p:cNvSpPr>
          <p:nvPr/>
        </p:nvSpPr>
        <p:spPr bwMode="auto">
          <a:xfrm>
            <a:off x="2819400" y="4572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82" name="Text Box 71"/>
          <p:cNvSpPr txBox="1">
            <a:spLocks noChangeArrowheads="1"/>
          </p:cNvSpPr>
          <p:nvPr/>
        </p:nvSpPr>
        <p:spPr bwMode="auto">
          <a:xfrm>
            <a:off x="4984750" y="4722813"/>
            <a:ext cx="26606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Note polygons are</a:t>
            </a:r>
          </a:p>
          <a:p>
            <a:r>
              <a:rPr lang="en-US">
                <a:latin typeface="Arial" charset="0"/>
              </a:rPr>
              <a:t>not represented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a Cube</a:t>
            </a:r>
          </a:p>
        </p:txBody>
      </p:sp>
      <p:sp>
        <p:nvSpPr>
          <p:cNvPr id="24581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0" y="3124200"/>
            <a:ext cx="9220200" cy="12954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latin typeface="Times New Roman" charset="0"/>
              </a:rPr>
              <a:t>	</a:t>
            </a:r>
            <a:r>
              <a:rPr lang="en-US" sz="2000" b="1" smtClean="0">
                <a:latin typeface="Courier New" charset="0"/>
              </a:rPr>
              <a:t>GLfloat vertices[][3] = {{-1.0,-1.0,-1.0},{1.0,-1.0,-1.0},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	{1.0,1.0,-1.0}, {-1.0,1.0,-1.0}, {-1.0,-1.0,1.0},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 	{1.0,-1.0,1.0}, {1.0,1.0,1.0}, {-1.0,1.0,1.0}};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0" y="4724400"/>
            <a:ext cx="887095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	</a:t>
            </a:r>
            <a:r>
              <a:rPr lang="en-US" sz="2000" b="1">
                <a:latin typeface="Courier New" charset="0"/>
              </a:rPr>
              <a:t>GLfloat colors[][3] = {{0.0,0.0,0.0},{1.0,0.0,0.0},</a:t>
            </a:r>
          </a:p>
          <a:p>
            <a:r>
              <a:rPr lang="en-US" sz="2000" b="1">
                <a:latin typeface="Courier New" charset="0"/>
              </a:rPr>
              <a:t>	{1.0,1.0,0.0}, {0.0,1.0,0.0}, {0.0,0.0,1.0},</a:t>
            </a:r>
          </a:p>
          <a:p>
            <a:r>
              <a:rPr lang="en-US" sz="2000" b="1">
                <a:latin typeface="Courier New" charset="0"/>
              </a:rPr>
              <a:t> 	{1.0,0.0,1.0}, {1.0,1.0,1.0}, {0.0,1.0,1.0}};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1676400"/>
            <a:ext cx="627062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Model a color cube for rotating cube program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Define global arrays for vertices and colors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Drawing a triangle from a list of indices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 smtClean="0"/>
              <a:t>Draw a triangle from a list of indices into the array </a:t>
            </a:r>
            <a:r>
              <a:rPr lang="en-US" sz="2300" b="1" smtClean="0">
                <a:latin typeface="Courier New" charset="0"/>
              </a:rPr>
              <a:t>vertices</a:t>
            </a:r>
            <a:r>
              <a:rPr lang="en-US" sz="2700" smtClean="0"/>
              <a:t> and assign a color to each index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143000" y="2743200"/>
            <a:ext cx="7010400" cy="3232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sz="2000" b="1">
                <a:latin typeface="Courier New" charset="0"/>
              </a:rPr>
              <a:t>void triangle(int a, int b, int c, int d)</a:t>
            </a:r>
          </a:p>
          <a:p>
            <a:r>
              <a:rPr lang="en-US" sz="2000" b="1"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 vcolors[i] = colors[d];</a:t>
            </a:r>
          </a:p>
          <a:p>
            <a:r>
              <a:rPr lang="en-US" sz="2000" b="1">
                <a:latin typeface="Courier New" charset="0"/>
              </a:rPr>
              <a:t>   position[i] = vertices[a];</a:t>
            </a:r>
          </a:p>
          <a:p>
            <a:r>
              <a:rPr lang="en-US" sz="2000" b="1">
                <a:latin typeface="Courier New" charset="0"/>
              </a:rPr>
              <a:t>   vcolors[i+1] = colors[d]);</a:t>
            </a:r>
          </a:p>
          <a:p>
            <a:r>
              <a:rPr lang="en-US" sz="2000" b="1">
                <a:latin typeface="Courier New" charset="0"/>
              </a:rPr>
              <a:t>   position[i+1] = vertices[a];</a:t>
            </a:r>
          </a:p>
          <a:p>
            <a:r>
              <a:rPr lang="en-US" sz="2000" b="1">
                <a:latin typeface="Courier New" charset="0"/>
              </a:rPr>
              <a:t>   vcolors[i+2] = colors[d];</a:t>
            </a:r>
          </a:p>
          <a:p>
            <a:r>
              <a:rPr lang="en-US" sz="2000" b="1">
                <a:latin typeface="Courier New" charset="0"/>
              </a:rPr>
              <a:t>   position[i+2] = vertices[a];</a:t>
            </a:r>
          </a:p>
          <a:p>
            <a:r>
              <a:rPr lang="en-US" sz="2000" b="1">
                <a:latin typeface="Courier New" charset="0"/>
              </a:rPr>
              <a:t>   i+=3;</a:t>
            </a:r>
          </a:p>
          <a:p>
            <a:r>
              <a:rPr lang="en-US" b="1">
                <a:latin typeface="Courier New" charset="0"/>
              </a:rPr>
              <a:t> 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 cube from faces</a:t>
            </a:r>
          </a:p>
        </p:txBody>
      </p:sp>
      <p:sp>
        <p:nvSpPr>
          <p:cNvPr id="26629" name="Text Box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void colorcube(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    quad(0,3,2,1);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    quad(2,3,7,6);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    quad(0,4,7,3);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    quad(1,2,6,5);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    quad(4,5,6,7);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    quad(0,1,5,4);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charset="0"/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29200" y="2514600"/>
            <a:ext cx="1905000" cy="2286000"/>
            <a:chOff x="3168" y="1584"/>
            <a:chExt cx="1200" cy="1440"/>
          </a:xfrm>
        </p:grpSpPr>
        <p:sp>
          <p:nvSpPr>
            <p:cNvPr id="26640" name="Rectangle 6"/>
            <p:cNvSpPr>
              <a:spLocks noChangeArrowheads="1"/>
            </p:cNvSpPr>
            <p:nvPr/>
          </p:nvSpPr>
          <p:spPr bwMode="auto">
            <a:xfrm>
              <a:off x="3168" y="2112"/>
              <a:ext cx="912" cy="9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Rectangle 7"/>
            <p:cNvSpPr>
              <a:spLocks noChangeArrowheads="1"/>
            </p:cNvSpPr>
            <p:nvPr/>
          </p:nvSpPr>
          <p:spPr bwMode="auto">
            <a:xfrm>
              <a:off x="3456" y="1584"/>
              <a:ext cx="912" cy="9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8"/>
            <p:cNvSpPr>
              <a:spLocks noChangeShapeType="1"/>
            </p:cNvSpPr>
            <p:nvPr/>
          </p:nvSpPr>
          <p:spPr bwMode="auto">
            <a:xfrm flipH="1">
              <a:off x="3168" y="1584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43" name="Line 9"/>
            <p:cNvSpPr>
              <a:spLocks noChangeShapeType="1"/>
            </p:cNvSpPr>
            <p:nvPr/>
          </p:nvSpPr>
          <p:spPr bwMode="auto">
            <a:xfrm flipH="1">
              <a:off x="3168" y="2496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44" name="Line 10"/>
            <p:cNvSpPr>
              <a:spLocks noChangeShapeType="1"/>
            </p:cNvSpPr>
            <p:nvPr/>
          </p:nvSpPr>
          <p:spPr bwMode="auto">
            <a:xfrm flipH="1">
              <a:off x="4080" y="1584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45" name="Line 11"/>
            <p:cNvSpPr>
              <a:spLocks noChangeShapeType="1"/>
            </p:cNvSpPr>
            <p:nvPr/>
          </p:nvSpPr>
          <p:spPr bwMode="auto">
            <a:xfrm flipH="1">
              <a:off x="4080" y="2496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6631" name="Text Box 13"/>
          <p:cNvSpPr txBox="1">
            <a:spLocks noChangeArrowheads="1"/>
          </p:cNvSpPr>
          <p:nvPr/>
        </p:nvSpPr>
        <p:spPr bwMode="auto">
          <a:xfrm>
            <a:off x="4724400" y="4648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632" name="Text Box 14"/>
          <p:cNvSpPr txBox="1">
            <a:spLocks noChangeArrowheads="1"/>
          </p:cNvSpPr>
          <p:nvPr/>
        </p:nvSpPr>
        <p:spPr bwMode="auto">
          <a:xfrm>
            <a:off x="5334000" y="2057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6633" name="Text Box 15"/>
          <p:cNvSpPr txBox="1">
            <a:spLocks noChangeArrowheads="1"/>
          </p:cNvSpPr>
          <p:nvPr/>
        </p:nvSpPr>
        <p:spPr bwMode="auto">
          <a:xfrm>
            <a:off x="7010400" y="2057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6634" name="Text Box 16"/>
          <p:cNvSpPr txBox="1">
            <a:spLocks noChangeArrowheads="1"/>
          </p:cNvSpPr>
          <p:nvPr/>
        </p:nvSpPr>
        <p:spPr bwMode="auto">
          <a:xfrm>
            <a:off x="6172200" y="2971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635" name="Text Box 17"/>
          <p:cNvSpPr txBox="1">
            <a:spLocks noChangeArrowheads="1"/>
          </p:cNvSpPr>
          <p:nvPr/>
        </p:nvSpPr>
        <p:spPr bwMode="auto">
          <a:xfrm>
            <a:off x="5486400" y="3962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6636" name="Text Box 18"/>
          <p:cNvSpPr txBox="1">
            <a:spLocks noChangeArrowheads="1"/>
          </p:cNvSpPr>
          <p:nvPr/>
        </p:nvSpPr>
        <p:spPr bwMode="auto">
          <a:xfrm>
            <a:off x="7010400" y="3810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6637" name="Text Box 19"/>
          <p:cNvSpPr txBox="1">
            <a:spLocks noChangeArrowheads="1"/>
          </p:cNvSpPr>
          <p:nvPr/>
        </p:nvSpPr>
        <p:spPr bwMode="auto">
          <a:xfrm>
            <a:off x="4648200" y="3124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638" name="Text Box 20"/>
          <p:cNvSpPr txBox="1">
            <a:spLocks noChangeArrowheads="1"/>
          </p:cNvSpPr>
          <p:nvPr/>
        </p:nvSpPr>
        <p:spPr bwMode="auto">
          <a:xfrm>
            <a:off x="6477000" y="4800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6639" name="Text Box 21"/>
          <p:cNvSpPr txBox="1">
            <a:spLocks noChangeArrowheads="1"/>
          </p:cNvSpPr>
          <p:nvPr/>
        </p:nvSpPr>
        <p:spPr bwMode="auto">
          <a:xfrm>
            <a:off x="708025" y="5256213"/>
            <a:ext cx="57451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Note that vertices are ordered so that </a:t>
            </a:r>
          </a:p>
          <a:p>
            <a:r>
              <a:rPr lang="en-US">
                <a:latin typeface="Arial" charset="0"/>
              </a:rPr>
              <a:t>we obtain correct outward facing normals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weakness of our approach is that we are building the model in the application and must do many function calls to draw the cube</a:t>
            </a:r>
          </a:p>
          <a:p>
            <a:pPr>
              <a:lnSpc>
                <a:spcPct val="90000"/>
              </a:lnSpc>
            </a:pPr>
            <a:r>
              <a:rPr lang="en-US" smtClean="0"/>
              <a:t>Drawing a cube by its faces in the most straight forward way used to require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6 </a:t>
            </a:r>
            <a:r>
              <a:rPr lang="en-US" b="1" smtClean="0">
                <a:latin typeface="Courier New" charset="0"/>
              </a:rPr>
              <a:t>glBegin</a:t>
            </a:r>
            <a:r>
              <a:rPr lang="en-US" smtClean="0"/>
              <a:t>, 6 </a:t>
            </a:r>
            <a:r>
              <a:rPr lang="en-US" b="1" smtClean="0">
                <a:latin typeface="Courier New" charset="0"/>
              </a:rPr>
              <a:t>glEnd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6 </a:t>
            </a:r>
            <a:r>
              <a:rPr lang="en-US" b="1" smtClean="0">
                <a:latin typeface="Courier New" charset="0"/>
              </a:rPr>
              <a:t>glColor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24 </a:t>
            </a:r>
            <a:r>
              <a:rPr lang="en-US" b="1" smtClean="0">
                <a:latin typeface="Courier New" charset="0"/>
              </a:rPr>
              <a:t>glVertex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if we use texture and lighting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Vertex Arrays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OpenGL provided a facility called </a:t>
            </a:r>
            <a:r>
              <a:rPr lang="en-US" sz="2700" i="1" smtClean="0"/>
              <a:t>vertex arrays</a:t>
            </a:r>
            <a:r>
              <a:rPr lang="en-US" sz="2700" smtClean="0"/>
              <a:t> that allows us to store array data in the implementation</a:t>
            </a:r>
          </a:p>
          <a:p>
            <a:r>
              <a:rPr lang="en-US" sz="2700" smtClean="0"/>
              <a:t>Six types of arrays were supported initially</a:t>
            </a:r>
          </a:p>
          <a:p>
            <a:pPr lvl="1"/>
            <a:r>
              <a:rPr lang="en-US" sz="2200" smtClean="0"/>
              <a:t>Vertices</a:t>
            </a:r>
          </a:p>
          <a:p>
            <a:pPr lvl="1"/>
            <a:r>
              <a:rPr lang="en-US" sz="2200" smtClean="0"/>
              <a:t>Colors</a:t>
            </a:r>
          </a:p>
          <a:p>
            <a:pPr lvl="1"/>
            <a:r>
              <a:rPr lang="en-US" sz="2200" smtClean="0"/>
              <a:t>Color indices</a:t>
            </a:r>
          </a:p>
          <a:p>
            <a:pPr lvl="1"/>
            <a:r>
              <a:rPr lang="en-US" sz="2200" smtClean="0"/>
              <a:t>Normals</a:t>
            </a:r>
          </a:p>
          <a:p>
            <a:pPr lvl="1"/>
            <a:r>
              <a:rPr lang="en-US" sz="2200" smtClean="0"/>
              <a:t>Texture coordinates</a:t>
            </a:r>
          </a:p>
          <a:p>
            <a:pPr lvl="1"/>
            <a:r>
              <a:rPr lang="en-US" sz="2200" smtClean="0"/>
              <a:t>Edge flags</a:t>
            </a:r>
          </a:p>
          <a:p>
            <a:r>
              <a:rPr lang="en-US" sz="2700" smtClean="0"/>
              <a:t>Now vertex arrays can be used for any attributes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Vector Library with Algebraic Operators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2663" y="1808163"/>
            <a:ext cx="6942137" cy="5278437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//-- Class for a 3d float vector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class V3f</a:t>
            </a: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	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	   V3f(float x, float y, float z) {v[0] = x; v[1] = y; v[2] = z;}</a:t>
            </a: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	   V3f() {v[0] = 0; v[1] = 0; v[2] = 0;}</a:t>
            </a:r>
          </a:p>
          <a:p>
            <a:pPr marL="548640" marR="0" lvl="1" indent="-228600" algn="l" defTabSz="914400" rtl="0" eaLnBrk="1" fontAlgn="auto" latinLnBrk="0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V3f operator+ (const V3f&amp; a);          //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AddVector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(const V3f&amp; a);</a:t>
            </a:r>
          </a:p>
          <a:p>
            <a:pPr marL="548640" marR="0" lvl="1" indent="-228600" algn="l" defTabSz="914400" rtl="0" eaLnBrk="1" fontAlgn="auto" latinLnBrk="0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V3f operator-  (const V3f&amp; a);          //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SubtractVector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(const V3f&amp; a);</a:t>
            </a:r>
          </a:p>
          <a:p>
            <a:pPr marL="548640" marR="0" lvl="1" indent="-228600" algn="l" defTabSz="914400" rtl="0" eaLnBrk="1" fontAlgn="auto" latinLnBrk="0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V3f operator* (float t); 		//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MultiplyWithScalar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(float t); </a:t>
            </a:r>
          </a:p>
          <a:p>
            <a:pPr marL="548640" marR="0" lvl="1" indent="-228600" algn="l" defTabSz="914400" rtl="0" eaLnBrk="1" fontAlgn="auto" latinLnBrk="0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V3f Normalize();</a:t>
            </a:r>
          </a:p>
          <a:p>
            <a:pPr marL="548640" marR="0" lvl="1" indent="-228600" algn="l" defTabSz="914400" rtl="0" eaLnBrk="1" fontAlgn="auto" latinLnBrk="0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V3f   operator% (const V3f&amp; a);        //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Crossproduct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(const V3f&amp; a);</a:t>
            </a:r>
          </a:p>
          <a:p>
            <a:pPr marL="548640" marR="0" lvl="1" indent="-228600" algn="l" defTabSz="914400" rtl="0" eaLnBrk="1" fontAlgn="auto" latinLnBrk="0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float operator^ (const V3f&amp; a);	 //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DotProduct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(const V3f&amp; a);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	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float length();			// Length of the vector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	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		float v[3];</a:t>
            </a:r>
          </a:p>
          <a:p>
            <a:pPr marL="274320" marR="0" lvl="0" indent="-274320" algn="l" defTabSz="914400" rtl="0" eaLnBrk="1" fontAlgn="auto" latinLnBrk="0" hangingPunct="1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};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Old Style Initialization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r>
              <a:rPr lang="en-US" sz="2700" smtClean="0"/>
              <a:t>Using the same color and vertex data, first we enable</a:t>
            </a:r>
          </a:p>
          <a:p>
            <a:pPr lvl="1">
              <a:buFontTx/>
              <a:buNone/>
            </a:pPr>
            <a:r>
              <a:rPr lang="en-US" sz="2200" b="1" smtClean="0">
                <a:latin typeface="Courier New" charset="0"/>
              </a:rPr>
              <a:t>glEnableClientState(GL_COLOR_ARRAY);</a:t>
            </a:r>
          </a:p>
          <a:p>
            <a:pPr lvl="1">
              <a:buFontTx/>
              <a:buNone/>
            </a:pPr>
            <a:r>
              <a:rPr lang="en-US" sz="2200" b="1" smtClean="0">
                <a:latin typeface="Courier New" charset="0"/>
              </a:rPr>
              <a:t>glEnableClientState(GL_VERTEX_ARRAY);</a:t>
            </a:r>
          </a:p>
          <a:p>
            <a:r>
              <a:rPr lang="en-US" sz="2700" smtClean="0"/>
              <a:t>Identify location of arrays</a:t>
            </a:r>
          </a:p>
          <a:p>
            <a:pPr lvl="1">
              <a:buFontTx/>
              <a:buNone/>
            </a:pPr>
            <a:r>
              <a:rPr lang="en-US" sz="2200" b="1" smtClean="0">
                <a:latin typeface="Courier New" charset="0"/>
              </a:rPr>
              <a:t>glVertexPointer(3, GL_FLOAT, 0, vertices);</a:t>
            </a:r>
          </a:p>
          <a:p>
            <a:pPr lvl="1">
              <a:buFontTx/>
              <a:buNone/>
            </a:pPr>
            <a:endParaRPr lang="en-US" sz="2200" b="1" smtClean="0">
              <a:latin typeface="Courier New" charset="0"/>
            </a:endParaRPr>
          </a:p>
          <a:p>
            <a:pPr lvl="1">
              <a:buFontTx/>
              <a:buNone/>
            </a:pPr>
            <a:endParaRPr lang="en-US" sz="2200" b="1" smtClean="0">
              <a:latin typeface="Courier New" charset="0"/>
            </a:endParaRPr>
          </a:p>
          <a:p>
            <a:pPr lvl="1">
              <a:buFontTx/>
              <a:buNone/>
            </a:pPr>
            <a:endParaRPr lang="en-US" sz="2200" b="1" smtClean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sz="2200" b="1" smtClean="0">
                <a:latin typeface="Courier New" charset="0"/>
              </a:rPr>
              <a:t>glColorPointer(3, GL_FLOAT, 0, colors);</a:t>
            </a:r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 flipV="1">
            <a:off x="3124200" y="4114800"/>
            <a:ext cx="685800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752600" y="4648200"/>
            <a:ext cx="13096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3d arrays</a:t>
            </a:r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 flipH="1">
            <a:off x="4572000" y="4191000"/>
            <a:ext cx="1524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3352800" y="4648200"/>
            <a:ext cx="2011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stored as floats</a:t>
            </a:r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V="1">
            <a:off x="6172200" y="4114800"/>
            <a:ext cx="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5486400" y="4572000"/>
            <a:ext cx="2103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data contiguous</a:t>
            </a:r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 flipV="1">
            <a:off x="7162800" y="4038600"/>
            <a:ext cx="228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6934200" y="4191000"/>
            <a:ext cx="1392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data array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307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indices to faces</a:t>
            </a:r>
          </a:p>
        </p:txBody>
      </p:sp>
      <p:sp>
        <p:nvSpPr>
          <p:cNvPr id="3072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Form an array of face indices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Each successive four indices describe a face of the cube</a:t>
            </a:r>
          </a:p>
          <a:p>
            <a:r>
              <a:rPr lang="en-US" smtClean="0"/>
              <a:t>Draw through </a:t>
            </a:r>
            <a:r>
              <a:rPr lang="en-US" sz="2700" b="1" smtClean="0">
                <a:latin typeface="Courier New" charset="0"/>
              </a:rPr>
              <a:t>glDrawElements</a:t>
            </a:r>
            <a:r>
              <a:rPr lang="en-US" smtClean="0"/>
              <a:t> which replaces all </a:t>
            </a:r>
            <a:r>
              <a:rPr lang="en-US" sz="2700" b="1" smtClean="0">
                <a:latin typeface="Courier New" charset="0"/>
              </a:rPr>
              <a:t>glVertex</a:t>
            </a:r>
            <a:r>
              <a:rPr lang="en-US" smtClean="0"/>
              <a:t> and </a:t>
            </a:r>
            <a:r>
              <a:rPr lang="en-US" sz="2700" b="1" smtClean="0">
                <a:latin typeface="Courier New" charset="0"/>
              </a:rPr>
              <a:t>glColor</a:t>
            </a:r>
            <a:r>
              <a:rPr lang="en-US" smtClean="0"/>
              <a:t> calls in the display callback </a:t>
            </a:r>
          </a:p>
        </p:txBody>
      </p:sp>
      <p:sp>
        <p:nvSpPr>
          <p:cNvPr id="30726" name="Text Box 1028"/>
          <p:cNvSpPr txBox="1">
            <a:spLocks noChangeArrowheads="1"/>
          </p:cNvSpPr>
          <p:nvPr/>
        </p:nvSpPr>
        <p:spPr bwMode="auto">
          <a:xfrm>
            <a:off x="762000" y="2209800"/>
            <a:ext cx="7851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latin typeface="Courier New" charset="0"/>
              </a:rPr>
              <a:t>GLubyte cubeIndices[24] = {0,3,2,1,2,3,7,6</a:t>
            </a:r>
          </a:p>
          <a:p>
            <a:r>
              <a:rPr lang="en-US" b="1">
                <a:latin typeface="Courier New" charset="0"/>
              </a:rPr>
              <a:t>    0,4,7,3,1,2,6,5,4,5,6,7,0,1,5,4};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the cube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 smtClean="0"/>
              <a:t>Old Method:</a:t>
            </a:r>
          </a:p>
          <a:p>
            <a:endParaRPr lang="en-US" sz="2700" dirty="0" smtClean="0"/>
          </a:p>
          <a:p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Problem is that although we avoid many function calls, data are still on client side</a:t>
            </a:r>
          </a:p>
          <a:p>
            <a:r>
              <a:rPr lang="en-US" sz="2700" dirty="0" smtClean="0"/>
              <a:t>Solution: </a:t>
            </a:r>
          </a:p>
          <a:p>
            <a:pPr lvl="1"/>
            <a:r>
              <a:rPr lang="en-US" sz="2400" dirty="0" smtClean="0"/>
              <a:t>no immediate mode</a:t>
            </a:r>
          </a:p>
          <a:p>
            <a:pPr lvl="1"/>
            <a:r>
              <a:rPr lang="en-US" dirty="0" smtClean="0"/>
              <a:t>Vertex buffer object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glDrawArrays</a:t>
            </a:r>
            <a:endParaRPr lang="en-US" dirty="0" smtClean="0"/>
          </a:p>
        </p:txBody>
      </p:sp>
      <p:sp>
        <p:nvSpPr>
          <p:cNvPr id="31750" name="Text Box 14"/>
          <p:cNvSpPr txBox="1">
            <a:spLocks noChangeArrowheads="1"/>
          </p:cNvSpPr>
          <p:nvPr/>
        </p:nvSpPr>
        <p:spPr bwMode="auto">
          <a:xfrm>
            <a:off x="1905000" y="2057400"/>
            <a:ext cx="5518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glDrawElements(GL_QUADS, 24, </a:t>
            </a:r>
          </a:p>
          <a:p>
            <a:r>
              <a:rPr lang="en-US" sz="2000" b="1">
                <a:latin typeface="Courier New" charset="0"/>
              </a:rPr>
              <a:t>    GL_UNSIGNED_BYTE, cubeIndices);</a:t>
            </a:r>
          </a:p>
        </p:txBody>
      </p:sp>
      <p:sp>
        <p:nvSpPr>
          <p:cNvPr id="31751" name="Text Box 15"/>
          <p:cNvSpPr txBox="1">
            <a:spLocks noChangeArrowheads="1"/>
          </p:cNvSpPr>
          <p:nvPr/>
        </p:nvSpPr>
        <p:spPr bwMode="auto">
          <a:xfrm>
            <a:off x="1752600" y="2806700"/>
            <a:ext cx="45529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Draws cube with 1 function call!!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Rotating Cube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Full example</a:t>
            </a:r>
          </a:p>
          <a:p>
            <a:r>
              <a:rPr lang="en-US" smtClean="0"/>
              <a:t>Model Colored Cube</a:t>
            </a:r>
          </a:p>
          <a:p>
            <a:r>
              <a:rPr lang="en-US" smtClean="0"/>
              <a:t>Use 3 button mouse to change direction of rotation</a:t>
            </a:r>
          </a:p>
          <a:p>
            <a:r>
              <a:rPr lang="en-US" smtClean="0"/>
              <a:t>Use idle function to increment angle of rotation</a:t>
            </a: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Cube Vertices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914400" y="1371600"/>
            <a:ext cx="7467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// Vertices of a unit cube centered at origin, sides aligned with axes</a:t>
            </a:r>
          </a:p>
          <a:p>
            <a:r>
              <a:rPr lang="en-US" dirty="0"/>
              <a:t>point4 vertices[8] = {</a:t>
            </a:r>
          </a:p>
          <a:p>
            <a:r>
              <a:rPr lang="en-US" dirty="0"/>
              <a:t>    point4( -0.5, -0.5,  0.5, 1.0 ),</a:t>
            </a:r>
          </a:p>
          <a:p>
            <a:r>
              <a:rPr lang="en-US" dirty="0"/>
              <a:t>    point4( -0.5,  0.5,  0.5, 1.0 ),</a:t>
            </a:r>
          </a:p>
          <a:p>
            <a:r>
              <a:rPr lang="en-US" dirty="0"/>
              <a:t>    point4(  0.5,  0.5,  0.5, 1.0 ),</a:t>
            </a:r>
          </a:p>
          <a:p>
            <a:r>
              <a:rPr lang="en-US" dirty="0"/>
              <a:t>    point4(  0.5, -0.5,  0.5, 1.0 ),</a:t>
            </a:r>
          </a:p>
          <a:p>
            <a:r>
              <a:rPr lang="en-US" dirty="0"/>
              <a:t>    point4( -0.5, -0.5, -0.5, 1.0 ),</a:t>
            </a:r>
          </a:p>
          <a:p>
            <a:r>
              <a:rPr lang="en-US" dirty="0"/>
              <a:t>    point4( -0.5,  0.5, -0.5, 1.0 ),</a:t>
            </a:r>
          </a:p>
          <a:p>
            <a:r>
              <a:rPr lang="en-US" dirty="0"/>
              <a:t>    point4(  0.5,  0.5, -0.5, 1.0 ),</a:t>
            </a:r>
          </a:p>
          <a:p>
            <a:r>
              <a:rPr lang="en-US" dirty="0"/>
              <a:t>    point4(  0.5, -0.5, -0.5, 1.0 )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Colors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838200" y="1371600"/>
            <a:ext cx="7010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// RGBA colors</a:t>
            </a:r>
          </a:p>
          <a:p>
            <a:r>
              <a:rPr lang="en-US" dirty="0"/>
              <a:t>color4 </a:t>
            </a:r>
            <a:r>
              <a:rPr lang="en-US" dirty="0" err="1"/>
              <a:t>vertex_colors</a:t>
            </a:r>
            <a:r>
              <a:rPr lang="en-US" dirty="0"/>
              <a:t>[8] = {</a:t>
            </a:r>
          </a:p>
          <a:p>
            <a:r>
              <a:rPr lang="en-US" dirty="0"/>
              <a:t>    color4( 0.0, 0.0, 0.0, 1.0 ),  // black</a:t>
            </a:r>
          </a:p>
          <a:p>
            <a:r>
              <a:rPr lang="en-US" dirty="0"/>
              <a:t>    color4( 1.0, 0.0, 0.0, 1.0 ),  // red</a:t>
            </a:r>
          </a:p>
          <a:p>
            <a:r>
              <a:rPr lang="en-US" dirty="0"/>
              <a:t>    color4( 1.0, 1.0, 0.0, 1.0 ),  // yellow</a:t>
            </a:r>
          </a:p>
          <a:p>
            <a:r>
              <a:rPr lang="en-US" dirty="0"/>
              <a:t>    color4( 0.0, 1.0, 0.0, 1.0 ),  // green</a:t>
            </a:r>
          </a:p>
          <a:p>
            <a:r>
              <a:rPr lang="en-US" dirty="0"/>
              <a:t>    color4( 0.0, 0.0, 1.0, 1.0 ),  // blue</a:t>
            </a:r>
          </a:p>
          <a:p>
            <a:r>
              <a:rPr lang="en-US" dirty="0"/>
              <a:t>    color4( 1.0, 0.0, 1.0, 1.0 ),  // magenta</a:t>
            </a:r>
          </a:p>
          <a:p>
            <a:r>
              <a:rPr lang="en-US" dirty="0"/>
              <a:t>    color4( 1.0, 1.0, 1.0, 1.0 ),  // white</a:t>
            </a:r>
          </a:p>
          <a:p>
            <a:r>
              <a:rPr lang="en-US" dirty="0"/>
              <a:t>    color4( 0.0, 1.0, 1.0, 1.0 )   // cyan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 Function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838200" y="1447800"/>
            <a:ext cx="7620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// quad generates two triangles for each face and assigns colors</a:t>
            </a:r>
          </a:p>
          <a:p>
            <a:r>
              <a:rPr lang="en-US" dirty="0"/>
              <a:t>//    to the vertices</a:t>
            </a:r>
          </a:p>
          <a:p>
            <a:r>
              <a:rPr lang="en-US" dirty="0" err="1"/>
              <a:t>int</a:t>
            </a:r>
            <a:r>
              <a:rPr lang="en-US" dirty="0"/>
              <a:t> Index = 0;</a:t>
            </a:r>
          </a:p>
          <a:p>
            <a:r>
              <a:rPr lang="en-US" dirty="0"/>
              <a:t>void quad( 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int</a:t>
            </a:r>
            <a:r>
              <a:rPr lang="en-US" dirty="0"/>
              <a:t> d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colors[Index] = </a:t>
            </a:r>
            <a:r>
              <a:rPr lang="en-US" dirty="0" err="1"/>
              <a:t>vertex_colors</a:t>
            </a:r>
            <a:r>
              <a:rPr lang="en-US" dirty="0"/>
              <a:t>[a]; points[Index] = vertices[a]; Index++;</a:t>
            </a:r>
          </a:p>
          <a:p>
            <a:r>
              <a:rPr lang="en-US" dirty="0"/>
              <a:t>    colors[Index] = </a:t>
            </a:r>
            <a:r>
              <a:rPr lang="en-US" dirty="0" err="1"/>
              <a:t>vertex_colors</a:t>
            </a:r>
            <a:r>
              <a:rPr lang="en-US" dirty="0"/>
              <a:t>[b]; points[Index] = vertices[b]; Index++;</a:t>
            </a:r>
          </a:p>
          <a:p>
            <a:r>
              <a:rPr lang="en-US" dirty="0"/>
              <a:t>    colors[Index] = </a:t>
            </a:r>
            <a:r>
              <a:rPr lang="en-US" dirty="0" err="1"/>
              <a:t>vertex_colors</a:t>
            </a:r>
            <a:r>
              <a:rPr lang="en-US" dirty="0"/>
              <a:t>[c]; points[Index] = vertices[c]; Index++;</a:t>
            </a:r>
          </a:p>
          <a:p>
            <a:r>
              <a:rPr lang="en-US" dirty="0"/>
              <a:t>    colors[Index] = </a:t>
            </a:r>
            <a:r>
              <a:rPr lang="en-US" dirty="0" err="1"/>
              <a:t>vertex_colors</a:t>
            </a:r>
            <a:r>
              <a:rPr lang="en-US" dirty="0"/>
              <a:t>[a]; points[Index] = vertices[a]; Index++;</a:t>
            </a:r>
          </a:p>
          <a:p>
            <a:r>
              <a:rPr lang="en-US" dirty="0"/>
              <a:t>    colors[Index] = </a:t>
            </a:r>
            <a:r>
              <a:rPr lang="en-US" dirty="0" err="1"/>
              <a:t>vertex_colors</a:t>
            </a:r>
            <a:r>
              <a:rPr lang="en-US" dirty="0"/>
              <a:t>[c]; points[Index] = vertices[c]; Index++;</a:t>
            </a:r>
          </a:p>
          <a:p>
            <a:r>
              <a:rPr lang="en-US" dirty="0"/>
              <a:t>    colors[Index] = </a:t>
            </a:r>
            <a:r>
              <a:rPr lang="en-US" dirty="0" err="1"/>
              <a:t>vertex_colors</a:t>
            </a:r>
            <a:r>
              <a:rPr lang="en-US" dirty="0"/>
              <a:t>[d]; points[Index] = vertices[d]; Index++;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Cube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1066800" y="1524000"/>
            <a:ext cx="73914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// generate 12 triangles: 36 vertices and 36 colors</a:t>
            </a:r>
          </a:p>
          <a:p>
            <a:r>
              <a:rPr lang="en-US" dirty="0"/>
              <a:t>void</a:t>
            </a:r>
          </a:p>
          <a:p>
            <a:r>
              <a:rPr lang="en-US" dirty="0" err="1"/>
              <a:t>colorcube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quad( 1, 0, 3, 2 );</a:t>
            </a:r>
          </a:p>
          <a:p>
            <a:r>
              <a:rPr lang="en-US" dirty="0"/>
              <a:t>    quad( 2, 3, 7, 6 );</a:t>
            </a:r>
          </a:p>
          <a:p>
            <a:r>
              <a:rPr lang="en-US" dirty="0"/>
              <a:t>    quad( 3, 0, 4, 7 );</a:t>
            </a:r>
          </a:p>
          <a:p>
            <a:r>
              <a:rPr lang="en-US" dirty="0"/>
              <a:t>    quad( 6, 5, 1, 2 );</a:t>
            </a:r>
          </a:p>
          <a:p>
            <a:r>
              <a:rPr lang="en-US" dirty="0"/>
              <a:t>    quad( 4, 5, 6, 7 );</a:t>
            </a:r>
          </a:p>
          <a:p>
            <a:r>
              <a:rPr lang="en-US" dirty="0"/>
              <a:t>    quad( 5, 4, 0, 1 );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Initialization I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990600" y="1524000"/>
            <a:ext cx="85344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void </a:t>
            </a:r>
          </a:p>
          <a:p>
            <a:r>
              <a:rPr lang="en-US" dirty="0"/>
              <a:t>init()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colorcube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Create a vertex array object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glGenVertexArrays</a:t>
            </a:r>
            <a:r>
              <a:rPr lang="en-US" dirty="0"/>
              <a:t> ( 1, &amp;</a:t>
            </a:r>
            <a:r>
              <a:rPr lang="en-US" dirty="0" err="1"/>
              <a:t>vao</a:t>
            </a:r>
            <a:r>
              <a:rPr lang="en-US" dirty="0"/>
              <a:t> );</a:t>
            </a:r>
          </a:p>
          <a:p>
            <a:r>
              <a:rPr lang="en-US" dirty="0"/>
              <a:t>    </a:t>
            </a:r>
            <a:r>
              <a:rPr lang="en-US" dirty="0" err="1"/>
              <a:t>glBindVertexArray</a:t>
            </a:r>
            <a:r>
              <a:rPr lang="en-US" dirty="0"/>
              <a:t> ( </a:t>
            </a:r>
            <a:r>
              <a:rPr lang="en-US" dirty="0" err="1"/>
              <a:t>vao</a:t>
            </a:r>
            <a:r>
              <a:rPr lang="en-US" dirty="0"/>
              <a:t> );</a:t>
            </a:r>
          </a:p>
          <a:p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Initialization II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990600" y="1447800"/>
            <a:ext cx="89154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// Create and initialize a buffer object</a:t>
            </a:r>
          </a:p>
          <a:p>
            <a:r>
              <a:rPr lang="en-US" dirty="0"/>
              <a:t>    </a:t>
            </a:r>
            <a:r>
              <a:rPr lang="en-US" dirty="0" err="1"/>
              <a:t>GLuint</a:t>
            </a:r>
            <a:r>
              <a:rPr lang="en-US" dirty="0"/>
              <a:t> buffer;</a:t>
            </a:r>
          </a:p>
          <a:p>
            <a:r>
              <a:rPr lang="en-US" dirty="0"/>
              <a:t>    </a:t>
            </a:r>
            <a:r>
              <a:rPr lang="en-US" dirty="0" err="1"/>
              <a:t>glGenBuffers</a:t>
            </a:r>
            <a:r>
              <a:rPr lang="en-US" dirty="0"/>
              <a:t>( 1, &amp;buffer );</a:t>
            </a:r>
          </a:p>
          <a:p>
            <a:r>
              <a:rPr lang="en-US" dirty="0"/>
              <a:t>    </a:t>
            </a:r>
            <a:r>
              <a:rPr lang="en-US" dirty="0" err="1"/>
              <a:t>glBindBuffer</a:t>
            </a:r>
            <a:r>
              <a:rPr lang="en-US" dirty="0"/>
              <a:t>( GL_ARRAY_BUFFER, buffer );</a:t>
            </a:r>
          </a:p>
          <a:p>
            <a:r>
              <a:rPr lang="en-US" dirty="0"/>
              <a:t>    </a:t>
            </a:r>
            <a:r>
              <a:rPr lang="en-US" dirty="0" err="1"/>
              <a:t>glBufferData</a:t>
            </a:r>
            <a:r>
              <a:rPr lang="en-US" dirty="0"/>
              <a:t>( GL_ARRAY_BUFFER, </a:t>
            </a:r>
            <a:r>
              <a:rPr lang="en-US" dirty="0" err="1"/>
              <a:t>sizeof</a:t>
            </a:r>
            <a:r>
              <a:rPr lang="en-US" dirty="0"/>
              <a:t>(points) + </a:t>
            </a:r>
          </a:p>
          <a:p>
            <a:r>
              <a:rPr lang="en-US" dirty="0"/>
              <a:t>       </a:t>
            </a:r>
            <a:r>
              <a:rPr lang="en-US" dirty="0" err="1"/>
              <a:t>sizeof</a:t>
            </a:r>
            <a:r>
              <a:rPr lang="en-US" dirty="0"/>
              <a:t>(colors), NULL, GL_STATIC_DRAW );</a:t>
            </a:r>
          </a:p>
          <a:p>
            <a:r>
              <a:rPr lang="en-US" dirty="0"/>
              <a:t>    </a:t>
            </a:r>
            <a:r>
              <a:rPr lang="en-US" dirty="0" err="1"/>
              <a:t>glBufferSubData</a:t>
            </a:r>
            <a:r>
              <a:rPr lang="en-US" dirty="0"/>
              <a:t>( GL_ARRAY_BUFFER, 0, </a:t>
            </a:r>
          </a:p>
          <a:p>
            <a:r>
              <a:rPr lang="en-US" dirty="0"/>
              <a:t>        </a:t>
            </a:r>
            <a:r>
              <a:rPr lang="en-US" dirty="0" err="1"/>
              <a:t>sizeof</a:t>
            </a:r>
            <a:r>
              <a:rPr lang="en-US" dirty="0"/>
              <a:t>(points), points );</a:t>
            </a:r>
          </a:p>
          <a:p>
            <a:r>
              <a:rPr lang="en-US" dirty="0"/>
              <a:t>    </a:t>
            </a:r>
            <a:r>
              <a:rPr lang="en-US" dirty="0" err="1"/>
              <a:t>glBufferSubData</a:t>
            </a:r>
            <a:r>
              <a:rPr lang="en-US" dirty="0"/>
              <a:t>( GL_ARRAY_BUFFER, </a:t>
            </a:r>
            <a:r>
              <a:rPr lang="en-US" dirty="0" err="1"/>
              <a:t>sizeof</a:t>
            </a:r>
            <a:r>
              <a:rPr lang="en-US" dirty="0"/>
              <a:t>(points), </a:t>
            </a:r>
          </a:p>
          <a:p>
            <a:r>
              <a:rPr lang="en-US" dirty="0"/>
              <a:t>        </a:t>
            </a:r>
            <a:r>
              <a:rPr lang="en-US" dirty="0" err="1"/>
              <a:t>sizeof</a:t>
            </a:r>
            <a:r>
              <a:rPr lang="en-US" dirty="0"/>
              <a:t>(colors), colors );</a:t>
            </a:r>
          </a:p>
          <a:p>
            <a:r>
              <a:rPr lang="en-US" dirty="0"/>
              <a:t>// Load </a:t>
            </a:r>
            <a:r>
              <a:rPr lang="en-US" dirty="0" err="1"/>
              <a:t>shaders</a:t>
            </a:r>
            <a:r>
              <a:rPr lang="en-US" dirty="0"/>
              <a:t> and use the resulting </a:t>
            </a:r>
            <a:r>
              <a:rPr lang="en-US" dirty="0" err="1"/>
              <a:t>shader</a:t>
            </a:r>
            <a:r>
              <a:rPr lang="en-US" dirty="0"/>
              <a:t> program</a:t>
            </a:r>
          </a:p>
          <a:p>
            <a:r>
              <a:rPr lang="en-US" dirty="0"/>
              <a:t>    </a:t>
            </a:r>
            <a:r>
              <a:rPr lang="en-US" dirty="0" err="1"/>
              <a:t>GLuint</a:t>
            </a:r>
            <a:r>
              <a:rPr lang="en-US" dirty="0"/>
              <a:t> program = </a:t>
            </a:r>
            <a:r>
              <a:rPr lang="en-US" dirty="0" err="1"/>
              <a:t>InitShader</a:t>
            </a:r>
            <a:r>
              <a:rPr lang="en-US" dirty="0"/>
              <a:t>( "vshader36.glsl", "fshader36.glsl" );</a:t>
            </a:r>
          </a:p>
          <a:p>
            <a:r>
              <a:rPr lang="en-US" dirty="0"/>
              <a:t>    </a:t>
            </a:r>
            <a:r>
              <a:rPr lang="en-US" dirty="0" err="1"/>
              <a:t>glUseProgram</a:t>
            </a:r>
            <a:r>
              <a:rPr lang="en-US" dirty="0"/>
              <a:t>( program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ilmBase</a:t>
            </a:r>
            <a:endParaRPr lang="en-US" dirty="0" smtClean="0"/>
          </a:p>
          <a:p>
            <a:endParaRPr lang="en-US" dirty="0" smtClean="0"/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400" dirty="0" smtClean="0">
                <a:ea typeface="宋体" pitchFamily="2" charset="-122"/>
              </a:rPr>
              <a:t>Download from: </a:t>
            </a:r>
            <a:r>
              <a:rPr lang="en-US" altLang="zh-CN" sz="2400" dirty="0" smtClean="0">
                <a:solidFill>
                  <a:srgbClr val="990000"/>
                </a:solidFill>
                <a:ea typeface="宋体" pitchFamily="2" charset="-122"/>
              </a:rPr>
              <a:t>http://www.openexr.com/downloads.html</a:t>
            </a:r>
            <a:endParaRPr lang="zh-CN" altLang="en-US" sz="2400" dirty="0" smtClean="0">
              <a:solidFill>
                <a:srgbClr val="990000"/>
              </a:solidFill>
              <a:ea typeface="宋体" pitchFamily="2" charset="-122"/>
            </a:endParaRP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400" dirty="0" smtClean="0">
                <a:ea typeface="宋体" pitchFamily="2" charset="-122"/>
              </a:rPr>
              <a:t>Also Available from </a:t>
            </a:r>
            <a:r>
              <a:rPr lang="en-US" altLang="zh-CN" sz="2400" dirty="0" err="1" smtClean="0">
                <a:ea typeface="宋体" pitchFamily="2" charset="-122"/>
              </a:rPr>
              <a:t>MyASU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Initialization III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40965" name="TextBox 5"/>
          <p:cNvSpPr txBox="1">
            <a:spLocks noChangeArrowheads="1"/>
          </p:cNvSpPr>
          <p:nvPr/>
        </p:nvSpPr>
        <p:spPr bwMode="auto">
          <a:xfrm>
            <a:off x="990600" y="1524000"/>
            <a:ext cx="8458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// set up vertex arrays</a:t>
            </a:r>
          </a:p>
          <a:p>
            <a:r>
              <a:rPr lang="en-US" dirty="0"/>
              <a:t>    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vPosition</a:t>
            </a:r>
            <a:r>
              <a:rPr lang="en-US" dirty="0"/>
              <a:t> = </a:t>
            </a:r>
            <a:r>
              <a:rPr lang="en-US" dirty="0" err="1"/>
              <a:t>glGetAttribLocation</a:t>
            </a:r>
            <a:r>
              <a:rPr lang="en-US" dirty="0"/>
              <a:t>( program, "</a:t>
            </a:r>
            <a:r>
              <a:rPr lang="en-US" dirty="0" err="1"/>
              <a:t>vPosition</a:t>
            </a:r>
            <a:r>
              <a:rPr lang="en-US" dirty="0"/>
              <a:t>" );</a:t>
            </a:r>
          </a:p>
          <a:p>
            <a:r>
              <a:rPr lang="en-US" dirty="0"/>
              <a:t>    </a:t>
            </a:r>
            <a:r>
              <a:rPr lang="en-US" dirty="0" err="1"/>
              <a:t>glEnableVertexAttribArray</a:t>
            </a:r>
            <a:r>
              <a:rPr lang="en-US" dirty="0"/>
              <a:t>( </a:t>
            </a:r>
            <a:r>
              <a:rPr lang="en-US" dirty="0" err="1"/>
              <a:t>vPosition</a:t>
            </a:r>
            <a:r>
              <a:rPr lang="en-US" dirty="0"/>
              <a:t> );</a:t>
            </a:r>
          </a:p>
          <a:p>
            <a:r>
              <a:rPr lang="en-US" dirty="0"/>
              <a:t>    </a:t>
            </a:r>
            <a:r>
              <a:rPr lang="en-US" dirty="0" err="1"/>
              <a:t>glVertexAttribPointer</a:t>
            </a:r>
            <a:r>
              <a:rPr lang="en-US" dirty="0"/>
              <a:t>( </a:t>
            </a:r>
            <a:r>
              <a:rPr lang="en-US" dirty="0" err="1"/>
              <a:t>vPosition</a:t>
            </a:r>
            <a:r>
              <a:rPr lang="en-US" dirty="0"/>
              <a:t>, 4, GL_FLOAT, GL_FALSE, 0,</a:t>
            </a:r>
          </a:p>
          <a:p>
            <a:r>
              <a:rPr lang="en-US" dirty="0"/>
              <a:t>                           BUFFER_OFFSET(0) 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vColor</a:t>
            </a:r>
            <a:r>
              <a:rPr lang="en-US" dirty="0"/>
              <a:t> = </a:t>
            </a:r>
            <a:r>
              <a:rPr lang="en-US" dirty="0" err="1"/>
              <a:t>glGetAttribLocation</a:t>
            </a:r>
            <a:r>
              <a:rPr lang="en-US" dirty="0"/>
              <a:t>( program, "</a:t>
            </a:r>
            <a:r>
              <a:rPr lang="en-US" dirty="0" err="1"/>
              <a:t>vColor</a:t>
            </a:r>
            <a:r>
              <a:rPr lang="en-US" dirty="0"/>
              <a:t>" );</a:t>
            </a:r>
          </a:p>
          <a:p>
            <a:r>
              <a:rPr lang="en-US" dirty="0"/>
              <a:t>    </a:t>
            </a:r>
            <a:r>
              <a:rPr lang="en-US" dirty="0" err="1"/>
              <a:t>glEnableVertexAttribArray</a:t>
            </a:r>
            <a:r>
              <a:rPr lang="en-US" dirty="0"/>
              <a:t>( </a:t>
            </a:r>
            <a:r>
              <a:rPr lang="en-US" dirty="0" err="1"/>
              <a:t>vColor</a:t>
            </a:r>
            <a:r>
              <a:rPr lang="en-US" dirty="0"/>
              <a:t> );</a:t>
            </a:r>
          </a:p>
          <a:p>
            <a:r>
              <a:rPr lang="en-US" dirty="0"/>
              <a:t>    </a:t>
            </a:r>
            <a:r>
              <a:rPr lang="en-US" dirty="0" err="1"/>
              <a:t>glVertexAttribPointer</a:t>
            </a:r>
            <a:r>
              <a:rPr lang="en-US" dirty="0"/>
              <a:t>( </a:t>
            </a:r>
            <a:r>
              <a:rPr lang="en-US" dirty="0" err="1"/>
              <a:t>vColor</a:t>
            </a:r>
            <a:r>
              <a:rPr lang="en-US" dirty="0"/>
              <a:t>, 4, GL_FLOAT, GL_FALSE, 0,</a:t>
            </a:r>
          </a:p>
          <a:p>
            <a:r>
              <a:rPr lang="en-US" dirty="0"/>
              <a:t>                           BUFFER_OFFSET(</a:t>
            </a:r>
            <a:r>
              <a:rPr lang="en-US" dirty="0" err="1"/>
              <a:t>sizeof</a:t>
            </a:r>
            <a:r>
              <a:rPr lang="en-US" dirty="0"/>
              <a:t>(points)) );</a:t>
            </a:r>
          </a:p>
          <a:p>
            <a:endParaRPr lang="en-US" dirty="0"/>
          </a:p>
          <a:p>
            <a:r>
              <a:rPr lang="en-US" dirty="0"/>
              <a:t>    theta = </a:t>
            </a:r>
            <a:r>
              <a:rPr lang="en-US" dirty="0" err="1"/>
              <a:t>glGetUniformLocation</a:t>
            </a:r>
            <a:r>
              <a:rPr lang="en-US" dirty="0"/>
              <a:t>( program, "theta" );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010BE4-4775-4E84-AF32-B44215E71CA1}" type="slidenum">
              <a:rPr lang="en-US">
                <a:latin typeface="Arial" pitchFamily="34" charset="0"/>
              </a:rPr>
              <a:pPr/>
              <a:t>91</a:t>
            </a:fld>
            <a:endParaRPr lang="en-US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triangulated plane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7663" y="1458913"/>
            <a:ext cx="8561387" cy="4789487"/>
          </a:xfrm>
        </p:spPr>
        <p:txBody>
          <a:bodyPr/>
          <a:lstStyle/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Array of Vertex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Array of Indices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990000"/>
                </a:solidFill>
                <a:latin typeface="Courier New" pitchFamily="49" charset="0"/>
              </a:rPr>
              <a:t>// Generate vertices in xz-plane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for i = 0 to n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for j = 0 to n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Create vertex at location (i*</a:t>
            </a:r>
            <a:r>
              <a:rPr lang="en-US" sz="1600" smtClean="0">
                <a:solidFill>
                  <a:srgbClr val="990000"/>
                </a:solidFill>
                <a:latin typeface="Courier New" pitchFamily="49" charset="0"/>
              </a:rPr>
              <a:t>xsize</a:t>
            </a:r>
            <a:r>
              <a:rPr lang="en-US" sz="1600" smtClean="0">
                <a:latin typeface="Courier New" pitchFamily="49" charset="0"/>
              </a:rPr>
              <a:t>, 0, j*</a:t>
            </a:r>
            <a:r>
              <a:rPr lang="en-US" sz="1600" smtClean="0">
                <a:solidFill>
                  <a:srgbClr val="990000"/>
                </a:solidFill>
                <a:latin typeface="Courier New" pitchFamily="49" charset="0"/>
              </a:rPr>
              <a:t>ysize</a:t>
            </a:r>
            <a:r>
              <a:rPr lang="en-US" sz="1600" smtClean="0">
                <a:latin typeface="Courier New" pitchFamily="49" charset="0"/>
              </a:rPr>
              <a:t>)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990000"/>
                </a:solidFill>
                <a:latin typeface="Courier New" pitchFamily="49" charset="0"/>
              </a:rPr>
              <a:t>// Generate indices</a:t>
            </a:r>
            <a:r>
              <a:rPr lang="en-US" sz="1600" smtClean="0">
                <a:latin typeface="Courier New" pitchFamily="49" charset="0"/>
              </a:rPr>
              <a:t> – (note you need to skip some indices)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for i = 0 to ?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if (i == IndexOnTheRightBorder) continue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Create triangle with indices(i, i+1, i+n+1)</a:t>
            </a:r>
          </a:p>
          <a:p>
            <a:pPr marL="360363" indent="-360363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Create triangle with indices( i+1, i+n+2, i+n+1)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05500" y="1543050"/>
            <a:ext cx="1866900" cy="466725"/>
            <a:chOff x="3276" y="1176"/>
            <a:chExt cx="1176" cy="294"/>
          </a:xfrm>
        </p:grpSpPr>
        <p:sp>
          <p:nvSpPr>
            <p:cNvPr id="5147" name="Rectangle 6"/>
            <p:cNvSpPr>
              <a:spLocks noChangeArrowheads="1"/>
            </p:cNvSpPr>
            <p:nvPr/>
          </p:nvSpPr>
          <p:spPr bwMode="auto">
            <a:xfrm>
              <a:off x="3276" y="1176"/>
              <a:ext cx="294" cy="29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8" name="Rectangle 7"/>
            <p:cNvSpPr>
              <a:spLocks noChangeArrowheads="1"/>
            </p:cNvSpPr>
            <p:nvPr/>
          </p:nvSpPr>
          <p:spPr bwMode="auto">
            <a:xfrm>
              <a:off x="3570" y="1176"/>
              <a:ext cx="294" cy="29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9" name="Rectangle 8"/>
            <p:cNvSpPr>
              <a:spLocks noChangeArrowheads="1"/>
            </p:cNvSpPr>
            <p:nvPr/>
          </p:nvSpPr>
          <p:spPr bwMode="auto">
            <a:xfrm>
              <a:off x="3864" y="1176"/>
              <a:ext cx="294" cy="29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50" name="Rectangle 9"/>
            <p:cNvSpPr>
              <a:spLocks noChangeArrowheads="1"/>
            </p:cNvSpPr>
            <p:nvPr/>
          </p:nvSpPr>
          <p:spPr bwMode="auto">
            <a:xfrm>
              <a:off x="4158" y="1176"/>
              <a:ext cx="294" cy="29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5905500" y="2009775"/>
            <a:ext cx="466725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7" name="Rectangle 12"/>
          <p:cNvSpPr>
            <a:spLocks noChangeArrowheads="1"/>
          </p:cNvSpPr>
          <p:nvPr/>
        </p:nvSpPr>
        <p:spPr bwMode="auto">
          <a:xfrm>
            <a:off x="6372225" y="2009775"/>
            <a:ext cx="466725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6838950" y="2009775"/>
            <a:ext cx="466725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9" name="Rectangle 14"/>
          <p:cNvSpPr>
            <a:spLocks noChangeArrowheads="1"/>
          </p:cNvSpPr>
          <p:nvPr/>
        </p:nvSpPr>
        <p:spPr bwMode="auto">
          <a:xfrm>
            <a:off x="7305675" y="2009775"/>
            <a:ext cx="466725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05500" y="2476500"/>
            <a:ext cx="1866900" cy="466725"/>
            <a:chOff x="3276" y="1176"/>
            <a:chExt cx="1176" cy="294"/>
          </a:xfrm>
        </p:grpSpPr>
        <p:sp>
          <p:nvSpPr>
            <p:cNvPr id="5143" name="Rectangle 16"/>
            <p:cNvSpPr>
              <a:spLocks noChangeArrowheads="1"/>
            </p:cNvSpPr>
            <p:nvPr/>
          </p:nvSpPr>
          <p:spPr bwMode="auto">
            <a:xfrm>
              <a:off x="3276" y="1176"/>
              <a:ext cx="294" cy="29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4" name="Rectangle 17"/>
            <p:cNvSpPr>
              <a:spLocks noChangeArrowheads="1"/>
            </p:cNvSpPr>
            <p:nvPr/>
          </p:nvSpPr>
          <p:spPr bwMode="auto">
            <a:xfrm>
              <a:off x="3570" y="1176"/>
              <a:ext cx="294" cy="29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5" name="Rectangle 18"/>
            <p:cNvSpPr>
              <a:spLocks noChangeArrowheads="1"/>
            </p:cNvSpPr>
            <p:nvPr/>
          </p:nvSpPr>
          <p:spPr bwMode="auto">
            <a:xfrm>
              <a:off x="3864" y="1176"/>
              <a:ext cx="294" cy="29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6" name="Rectangle 19"/>
            <p:cNvSpPr>
              <a:spLocks noChangeArrowheads="1"/>
            </p:cNvSpPr>
            <p:nvPr/>
          </p:nvSpPr>
          <p:spPr bwMode="auto">
            <a:xfrm>
              <a:off x="4158" y="1176"/>
              <a:ext cx="294" cy="29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31" name="Text Box 20"/>
          <p:cNvSpPr txBox="1">
            <a:spLocks noChangeArrowheads="1"/>
          </p:cNvSpPr>
          <p:nvPr/>
        </p:nvSpPr>
        <p:spPr bwMode="auto">
          <a:xfrm>
            <a:off x="5843588" y="2586038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0</a:t>
            </a:r>
          </a:p>
        </p:txBody>
      </p:sp>
      <p:sp>
        <p:nvSpPr>
          <p:cNvPr id="5132" name="Text Box 21"/>
          <p:cNvSpPr txBox="1">
            <a:spLocks noChangeArrowheads="1"/>
          </p:cNvSpPr>
          <p:nvPr/>
        </p:nvSpPr>
        <p:spPr bwMode="auto">
          <a:xfrm>
            <a:off x="6296025" y="2595563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5133" name="Text Box 22"/>
          <p:cNvSpPr txBox="1">
            <a:spLocks noChangeArrowheads="1"/>
          </p:cNvSpPr>
          <p:nvPr/>
        </p:nvSpPr>
        <p:spPr bwMode="auto">
          <a:xfrm>
            <a:off x="7705725" y="2547938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</a:t>
            </a:r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auto">
          <a:xfrm>
            <a:off x="5834063" y="2114550"/>
            <a:ext cx="876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n+1</a:t>
            </a:r>
          </a:p>
        </p:txBody>
      </p:sp>
      <p:sp>
        <p:nvSpPr>
          <p:cNvPr id="5135" name="Line 24"/>
          <p:cNvSpPr>
            <a:spLocks noChangeShapeType="1"/>
          </p:cNvSpPr>
          <p:nvPr/>
        </p:nvSpPr>
        <p:spPr bwMode="auto">
          <a:xfrm>
            <a:off x="5895975" y="3038475"/>
            <a:ext cx="466725" cy="9525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6" name="Line 25"/>
          <p:cNvSpPr>
            <a:spLocks noChangeShapeType="1"/>
          </p:cNvSpPr>
          <p:nvPr/>
        </p:nvSpPr>
        <p:spPr bwMode="auto">
          <a:xfrm>
            <a:off x="5819775" y="2543175"/>
            <a:ext cx="0" cy="390525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7" name="Oval 27"/>
          <p:cNvSpPr>
            <a:spLocks noChangeArrowheads="1"/>
          </p:cNvSpPr>
          <p:nvPr/>
        </p:nvSpPr>
        <p:spPr bwMode="auto">
          <a:xfrm>
            <a:off x="5853113" y="2419350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8" name="Oval 28"/>
          <p:cNvSpPr>
            <a:spLocks noChangeArrowheads="1"/>
          </p:cNvSpPr>
          <p:nvPr/>
        </p:nvSpPr>
        <p:spPr bwMode="auto">
          <a:xfrm>
            <a:off x="5853113" y="288607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9" name="Oval 29"/>
          <p:cNvSpPr>
            <a:spLocks noChangeArrowheads="1"/>
          </p:cNvSpPr>
          <p:nvPr/>
        </p:nvSpPr>
        <p:spPr bwMode="auto">
          <a:xfrm>
            <a:off x="6315075" y="288607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Oval 30"/>
          <p:cNvSpPr>
            <a:spLocks noChangeArrowheads="1"/>
          </p:cNvSpPr>
          <p:nvPr/>
        </p:nvSpPr>
        <p:spPr bwMode="auto">
          <a:xfrm>
            <a:off x="7715250" y="288607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1" name="Text Box 31"/>
          <p:cNvSpPr txBox="1">
            <a:spLocks noChangeArrowheads="1"/>
          </p:cNvSpPr>
          <p:nvPr/>
        </p:nvSpPr>
        <p:spPr bwMode="auto">
          <a:xfrm>
            <a:off x="5105400" y="2533650"/>
            <a:ext cx="876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ysize</a:t>
            </a:r>
            <a:endParaRPr lang="en-US" baseline="-25000">
              <a:solidFill>
                <a:srgbClr val="990000"/>
              </a:solidFill>
            </a:endParaRPr>
          </a:p>
        </p:txBody>
      </p:sp>
      <p:sp>
        <p:nvSpPr>
          <p:cNvPr id="5142" name="Text Box 32"/>
          <p:cNvSpPr txBox="1">
            <a:spLocks noChangeArrowheads="1"/>
          </p:cNvSpPr>
          <p:nvPr/>
        </p:nvSpPr>
        <p:spPr bwMode="auto">
          <a:xfrm>
            <a:off x="5795963" y="3000375"/>
            <a:ext cx="876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xsize</a:t>
            </a:r>
            <a:endParaRPr lang="en-US" baseline="-250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34C66A-D34D-4DD1-BBA1-1F093927363F}" type="slidenum">
              <a:rPr lang="en-US">
                <a:latin typeface="Arial" pitchFamily="34" charset="0"/>
              </a:rPr>
              <a:pPr/>
              <a:t>92</a:t>
            </a:fld>
            <a:endParaRPr lang="en-US"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triangulated cylinder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47663" y="1458913"/>
            <a:ext cx="6475412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Array of Vertex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Array of Indices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// Generate n+1 vertices on top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for i = 0 to n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angle = (i*360) / (n+1)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CreateVertexAtLocation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(RADIUS * cos(angle), HEIGHT, RADIUS * sin(angle))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// Generate n+1 vertices on the bottom 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for i = 0 to n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… TO DO …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// Generate vertex in the middle of the top and middle of the bottom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6858000" y="1628775"/>
            <a:ext cx="1905000" cy="3057525"/>
          </a:xfrm>
          <a:prstGeom prst="can">
            <a:avLst>
              <a:gd name="adj" fmla="val 40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flipV="1">
            <a:off x="7800975" y="161925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6858000" y="19812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 flipV="1">
            <a:off x="7229475" y="1695450"/>
            <a:ext cx="10541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>
            <a:off x="7229475" y="1704975"/>
            <a:ext cx="1228725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7800975" y="2390775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7229475" y="2333625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>
            <a:off x="7229475" y="2324100"/>
            <a:ext cx="561975" cy="2371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7" name="Oval 16"/>
          <p:cNvSpPr>
            <a:spLocks noChangeArrowheads="1"/>
          </p:cNvSpPr>
          <p:nvPr/>
        </p:nvSpPr>
        <p:spPr bwMode="auto">
          <a:xfrm>
            <a:off x="7191375" y="4552950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8" name="Oval 17"/>
          <p:cNvSpPr>
            <a:spLocks noChangeArrowheads="1"/>
          </p:cNvSpPr>
          <p:nvPr/>
        </p:nvSpPr>
        <p:spPr bwMode="auto">
          <a:xfrm>
            <a:off x="7191375" y="2247900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Oval 18"/>
          <p:cNvSpPr>
            <a:spLocks noChangeArrowheads="1"/>
          </p:cNvSpPr>
          <p:nvPr/>
        </p:nvSpPr>
        <p:spPr bwMode="auto">
          <a:xfrm>
            <a:off x="7772400" y="2324100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0" name="Oval 19"/>
          <p:cNvSpPr>
            <a:spLocks noChangeArrowheads="1"/>
          </p:cNvSpPr>
          <p:nvPr/>
        </p:nvSpPr>
        <p:spPr bwMode="auto">
          <a:xfrm>
            <a:off x="7743825" y="46196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1" name="Text Box 20"/>
          <p:cNvSpPr txBox="1">
            <a:spLocks noChangeArrowheads="1"/>
          </p:cNvSpPr>
          <p:nvPr/>
        </p:nvSpPr>
        <p:spPr bwMode="auto">
          <a:xfrm>
            <a:off x="7158038" y="427196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n+1</a:t>
            </a:r>
          </a:p>
        </p:txBody>
      </p:sp>
      <p:sp>
        <p:nvSpPr>
          <p:cNvPr id="6162" name="Text Box 21"/>
          <p:cNvSpPr txBox="1">
            <a:spLocks noChangeArrowheads="1"/>
          </p:cNvSpPr>
          <p:nvPr/>
        </p:nvSpPr>
        <p:spPr bwMode="auto">
          <a:xfrm>
            <a:off x="7748588" y="2014538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6163" name="Text Box 22"/>
          <p:cNvSpPr txBox="1">
            <a:spLocks noChangeArrowheads="1"/>
          </p:cNvSpPr>
          <p:nvPr/>
        </p:nvSpPr>
        <p:spPr bwMode="auto">
          <a:xfrm>
            <a:off x="7777163" y="4281488"/>
            <a:ext cx="685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n+2</a:t>
            </a:r>
          </a:p>
        </p:txBody>
      </p:sp>
      <p:sp>
        <p:nvSpPr>
          <p:cNvPr id="6164" name="Text Box 23"/>
          <p:cNvSpPr txBox="1">
            <a:spLocks noChangeArrowheads="1"/>
          </p:cNvSpPr>
          <p:nvPr/>
        </p:nvSpPr>
        <p:spPr bwMode="auto">
          <a:xfrm>
            <a:off x="7377113" y="2014538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0</a:t>
            </a:r>
          </a:p>
        </p:txBody>
      </p:sp>
      <p:sp>
        <p:nvSpPr>
          <p:cNvPr id="6165" name="Oval 24"/>
          <p:cNvSpPr>
            <a:spLocks noChangeArrowheads="1"/>
          </p:cNvSpPr>
          <p:nvPr/>
        </p:nvSpPr>
        <p:spPr bwMode="auto">
          <a:xfrm>
            <a:off x="8382000" y="22193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6" name="Oval 25"/>
          <p:cNvSpPr>
            <a:spLocks noChangeArrowheads="1"/>
          </p:cNvSpPr>
          <p:nvPr/>
        </p:nvSpPr>
        <p:spPr bwMode="auto">
          <a:xfrm>
            <a:off x="8696325" y="19145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Oval 26"/>
          <p:cNvSpPr>
            <a:spLocks noChangeArrowheads="1"/>
          </p:cNvSpPr>
          <p:nvPr/>
        </p:nvSpPr>
        <p:spPr bwMode="auto">
          <a:xfrm>
            <a:off x="8258175" y="16097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Oval 27"/>
          <p:cNvSpPr>
            <a:spLocks noChangeArrowheads="1"/>
          </p:cNvSpPr>
          <p:nvPr/>
        </p:nvSpPr>
        <p:spPr bwMode="auto">
          <a:xfrm>
            <a:off x="7753350" y="155257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9" name="Oval 28"/>
          <p:cNvSpPr>
            <a:spLocks noChangeArrowheads="1"/>
          </p:cNvSpPr>
          <p:nvPr/>
        </p:nvSpPr>
        <p:spPr bwMode="auto">
          <a:xfrm>
            <a:off x="7191375" y="162877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0" name="Oval 29"/>
          <p:cNvSpPr>
            <a:spLocks noChangeArrowheads="1"/>
          </p:cNvSpPr>
          <p:nvPr/>
        </p:nvSpPr>
        <p:spPr bwMode="auto">
          <a:xfrm>
            <a:off x="6819900" y="19145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1" name="Text Box 30"/>
          <p:cNvSpPr txBox="1">
            <a:spLocks noChangeArrowheads="1"/>
          </p:cNvSpPr>
          <p:nvPr/>
        </p:nvSpPr>
        <p:spPr bwMode="auto">
          <a:xfrm>
            <a:off x="6862763" y="1871663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</a:t>
            </a:r>
          </a:p>
        </p:txBody>
      </p:sp>
      <p:sp>
        <p:nvSpPr>
          <p:cNvPr id="6172" name="Oval 31"/>
          <p:cNvSpPr>
            <a:spLocks noChangeArrowheads="1"/>
          </p:cNvSpPr>
          <p:nvPr/>
        </p:nvSpPr>
        <p:spPr bwMode="auto">
          <a:xfrm>
            <a:off x="6800850" y="4286250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3" name="Text Box 32"/>
          <p:cNvSpPr txBox="1">
            <a:spLocks noChangeArrowheads="1"/>
          </p:cNvSpPr>
          <p:nvPr/>
        </p:nvSpPr>
        <p:spPr bwMode="auto">
          <a:xfrm>
            <a:off x="6805613" y="3995738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2n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A33E35-BC2C-42B1-B9BF-95F7F1F95762}" type="slidenum">
              <a:rPr lang="en-US">
                <a:latin typeface="Arial" pitchFamily="34" charset="0"/>
              </a:rPr>
              <a:pPr/>
              <a:t>93</a:t>
            </a:fld>
            <a:endParaRPr lang="en-US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Creating a triangulated cylinder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47663" y="1458913"/>
            <a:ext cx="6284912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// Generate triangles on top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for i = 0 to (n-1)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CreateTriangleWithIndices(TopMiddle, i, i+1)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CreateTriangleWithIndices(TopMiddle, n, 0)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// Generate vertices on the bottom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… TO DO …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// Generate vertices on the side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for i = 0 to (n-1)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 CreateTriangleWithIndices(i, i+n+1, i+n+2)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CreateTriangleWithIndices(i, i+n+1, i+n+2)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// Create last two triangles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… TO DO …</a:t>
            </a:r>
          </a:p>
        </p:txBody>
      </p:sp>
      <p:sp>
        <p:nvSpPr>
          <p:cNvPr id="7173" name="AutoShape 20"/>
          <p:cNvSpPr>
            <a:spLocks noChangeArrowheads="1"/>
          </p:cNvSpPr>
          <p:nvPr/>
        </p:nvSpPr>
        <p:spPr bwMode="auto">
          <a:xfrm>
            <a:off x="6858000" y="1628775"/>
            <a:ext cx="1905000" cy="3057525"/>
          </a:xfrm>
          <a:prstGeom prst="can">
            <a:avLst>
              <a:gd name="adj" fmla="val 40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4" name="Line 21"/>
          <p:cNvSpPr>
            <a:spLocks noChangeShapeType="1"/>
          </p:cNvSpPr>
          <p:nvPr/>
        </p:nvSpPr>
        <p:spPr bwMode="auto">
          <a:xfrm flipV="1">
            <a:off x="7800975" y="161925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5" name="Line 22"/>
          <p:cNvSpPr>
            <a:spLocks noChangeShapeType="1"/>
          </p:cNvSpPr>
          <p:nvPr/>
        </p:nvSpPr>
        <p:spPr bwMode="auto">
          <a:xfrm>
            <a:off x="6858000" y="19812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6" name="Line 23"/>
          <p:cNvSpPr>
            <a:spLocks noChangeShapeType="1"/>
          </p:cNvSpPr>
          <p:nvPr/>
        </p:nvSpPr>
        <p:spPr bwMode="auto">
          <a:xfrm flipV="1">
            <a:off x="7229475" y="1695450"/>
            <a:ext cx="10541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7" name="Line 24"/>
          <p:cNvSpPr>
            <a:spLocks noChangeShapeType="1"/>
          </p:cNvSpPr>
          <p:nvPr/>
        </p:nvSpPr>
        <p:spPr bwMode="auto">
          <a:xfrm>
            <a:off x="7229475" y="1704975"/>
            <a:ext cx="1228725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" name="Line 25"/>
          <p:cNvSpPr>
            <a:spLocks noChangeShapeType="1"/>
          </p:cNvSpPr>
          <p:nvPr/>
        </p:nvSpPr>
        <p:spPr bwMode="auto">
          <a:xfrm>
            <a:off x="7800975" y="2390775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9" name="Line 26"/>
          <p:cNvSpPr>
            <a:spLocks noChangeShapeType="1"/>
          </p:cNvSpPr>
          <p:nvPr/>
        </p:nvSpPr>
        <p:spPr bwMode="auto">
          <a:xfrm>
            <a:off x="7229475" y="2333625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0" name="Line 27"/>
          <p:cNvSpPr>
            <a:spLocks noChangeShapeType="1"/>
          </p:cNvSpPr>
          <p:nvPr/>
        </p:nvSpPr>
        <p:spPr bwMode="auto">
          <a:xfrm>
            <a:off x="7229475" y="2324100"/>
            <a:ext cx="561975" cy="2371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1" name="Oval 28"/>
          <p:cNvSpPr>
            <a:spLocks noChangeArrowheads="1"/>
          </p:cNvSpPr>
          <p:nvPr/>
        </p:nvSpPr>
        <p:spPr bwMode="auto">
          <a:xfrm>
            <a:off x="7191375" y="4552950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2" name="Oval 29"/>
          <p:cNvSpPr>
            <a:spLocks noChangeArrowheads="1"/>
          </p:cNvSpPr>
          <p:nvPr/>
        </p:nvSpPr>
        <p:spPr bwMode="auto">
          <a:xfrm>
            <a:off x="7191375" y="2247900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3" name="Oval 30"/>
          <p:cNvSpPr>
            <a:spLocks noChangeArrowheads="1"/>
          </p:cNvSpPr>
          <p:nvPr/>
        </p:nvSpPr>
        <p:spPr bwMode="auto">
          <a:xfrm>
            <a:off x="7772400" y="2324100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4" name="Oval 31"/>
          <p:cNvSpPr>
            <a:spLocks noChangeArrowheads="1"/>
          </p:cNvSpPr>
          <p:nvPr/>
        </p:nvSpPr>
        <p:spPr bwMode="auto">
          <a:xfrm>
            <a:off x="7743825" y="46196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5" name="Text Box 32"/>
          <p:cNvSpPr txBox="1">
            <a:spLocks noChangeArrowheads="1"/>
          </p:cNvSpPr>
          <p:nvPr/>
        </p:nvSpPr>
        <p:spPr bwMode="auto">
          <a:xfrm>
            <a:off x="7158038" y="427196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n+1</a:t>
            </a:r>
          </a:p>
        </p:txBody>
      </p:sp>
      <p:sp>
        <p:nvSpPr>
          <p:cNvPr id="7186" name="Text Box 33"/>
          <p:cNvSpPr txBox="1">
            <a:spLocks noChangeArrowheads="1"/>
          </p:cNvSpPr>
          <p:nvPr/>
        </p:nvSpPr>
        <p:spPr bwMode="auto">
          <a:xfrm>
            <a:off x="7748588" y="2014538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7187" name="Text Box 34"/>
          <p:cNvSpPr txBox="1">
            <a:spLocks noChangeArrowheads="1"/>
          </p:cNvSpPr>
          <p:nvPr/>
        </p:nvSpPr>
        <p:spPr bwMode="auto">
          <a:xfrm>
            <a:off x="7777163" y="4281488"/>
            <a:ext cx="685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n+2</a:t>
            </a:r>
          </a:p>
        </p:txBody>
      </p:sp>
      <p:sp>
        <p:nvSpPr>
          <p:cNvPr id="7188" name="Text Box 35"/>
          <p:cNvSpPr txBox="1">
            <a:spLocks noChangeArrowheads="1"/>
          </p:cNvSpPr>
          <p:nvPr/>
        </p:nvSpPr>
        <p:spPr bwMode="auto">
          <a:xfrm>
            <a:off x="7377113" y="2014538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0</a:t>
            </a:r>
          </a:p>
        </p:txBody>
      </p:sp>
      <p:sp>
        <p:nvSpPr>
          <p:cNvPr id="7189" name="Oval 36"/>
          <p:cNvSpPr>
            <a:spLocks noChangeArrowheads="1"/>
          </p:cNvSpPr>
          <p:nvPr/>
        </p:nvSpPr>
        <p:spPr bwMode="auto">
          <a:xfrm>
            <a:off x="8382000" y="22193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0" name="Oval 37"/>
          <p:cNvSpPr>
            <a:spLocks noChangeArrowheads="1"/>
          </p:cNvSpPr>
          <p:nvPr/>
        </p:nvSpPr>
        <p:spPr bwMode="auto">
          <a:xfrm>
            <a:off x="8696325" y="19145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1" name="Oval 38"/>
          <p:cNvSpPr>
            <a:spLocks noChangeArrowheads="1"/>
          </p:cNvSpPr>
          <p:nvPr/>
        </p:nvSpPr>
        <p:spPr bwMode="auto">
          <a:xfrm>
            <a:off x="8258175" y="16097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2" name="Oval 39"/>
          <p:cNvSpPr>
            <a:spLocks noChangeArrowheads="1"/>
          </p:cNvSpPr>
          <p:nvPr/>
        </p:nvSpPr>
        <p:spPr bwMode="auto">
          <a:xfrm>
            <a:off x="7753350" y="155257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3" name="Oval 40"/>
          <p:cNvSpPr>
            <a:spLocks noChangeArrowheads="1"/>
          </p:cNvSpPr>
          <p:nvPr/>
        </p:nvSpPr>
        <p:spPr bwMode="auto">
          <a:xfrm>
            <a:off x="7191375" y="162877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4" name="Oval 41"/>
          <p:cNvSpPr>
            <a:spLocks noChangeArrowheads="1"/>
          </p:cNvSpPr>
          <p:nvPr/>
        </p:nvSpPr>
        <p:spPr bwMode="auto">
          <a:xfrm>
            <a:off x="6819900" y="1914525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5" name="Text Box 42"/>
          <p:cNvSpPr txBox="1">
            <a:spLocks noChangeArrowheads="1"/>
          </p:cNvSpPr>
          <p:nvPr/>
        </p:nvSpPr>
        <p:spPr bwMode="auto">
          <a:xfrm>
            <a:off x="6862763" y="1871663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</a:t>
            </a:r>
          </a:p>
        </p:txBody>
      </p:sp>
      <p:sp>
        <p:nvSpPr>
          <p:cNvPr id="7196" name="Oval 43"/>
          <p:cNvSpPr>
            <a:spLocks noChangeArrowheads="1"/>
          </p:cNvSpPr>
          <p:nvPr/>
        </p:nvSpPr>
        <p:spPr bwMode="auto">
          <a:xfrm>
            <a:off x="6800850" y="4286250"/>
            <a:ext cx="104775" cy="1047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7" name="Text Box 44"/>
          <p:cNvSpPr txBox="1">
            <a:spLocks noChangeArrowheads="1"/>
          </p:cNvSpPr>
          <p:nvPr/>
        </p:nvSpPr>
        <p:spPr bwMode="auto">
          <a:xfrm>
            <a:off x="6805613" y="3995738"/>
            <a:ext cx="476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2n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1851</TotalTime>
  <Words>5034</Words>
  <Application>Microsoft Office PowerPoint</Application>
  <PresentationFormat>On-screen Show (4:3)</PresentationFormat>
  <Paragraphs>1387</Paragraphs>
  <Slides>93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Equity</vt:lpstr>
      <vt:lpstr>Bitmap Image</vt:lpstr>
      <vt:lpstr>CSE 470/598 Meshes</vt:lpstr>
      <vt:lpstr>Disclaimer</vt:lpstr>
      <vt:lpstr>Slide 3</vt:lpstr>
      <vt:lpstr>Introduction</vt:lpstr>
      <vt:lpstr>Vector Library</vt:lpstr>
      <vt:lpstr>Vector Library</vt:lpstr>
      <vt:lpstr>Vector Library</vt:lpstr>
      <vt:lpstr>Vector Library with Algebraic Operators</vt:lpstr>
      <vt:lpstr>Vector Library</vt:lpstr>
      <vt:lpstr>Why Choose This Library:</vt:lpstr>
      <vt:lpstr>Setup the Library</vt:lpstr>
      <vt:lpstr>Declare New 3D vector</vt:lpstr>
      <vt:lpstr>Set Values</vt:lpstr>
      <vt:lpstr>Get Values</vt:lpstr>
      <vt:lpstr>Find Value Range</vt:lpstr>
      <vt:lpstr>Dot Product</vt:lpstr>
      <vt:lpstr>Cross Product</vt:lpstr>
      <vt:lpstr>Test Equality</vt:lpstr>
      <vt:lpstr>Test Equality (Cond.)</vt:lpstr>
      <vt:lpstr>Two Advanced Examples:</vt:lpstr>
      <vt:lpstr>Calculate the Area of a Triangle</vt:lpstr>
      <vt:lpstr>Area of A Triangle, Example:</vt:lpstr>
      <vt:lpstr>Implement gluLookAt</vt:lpstr>
      <vt:lpstr>Standard Template Library</vt:lpstr>
      <vt:lpstr>STL Resources</vt:lpstr>
      <vt:lpstr>STL Components</vt:lpstr>
      <vt:lpstr>STL Vector Versus C++ Dynamic Array</vt:lpstr>
      <vt:lpstr>Vector Member Functions</vt:lpstr>
      <vt:lpstr>Vector Member Functions</vt:lpstr>
      <vt:lpstr>Mesh Structure</vt:lpstr>
      <vt:lpstr>Terms</vt:lpstr>
      <vt:lpstr>Triangle Mesh</vt:lpstr>
      <vt:lpstr>Mesh Properties</vt:lpstr>
      <vt:lpstr>Mesh Topology</vt:lpstr>
      <vt:lpstr>Practical Scenario - Boundaries</vt:lpstr>
      <vt:lpstr>Mesh Orientation</vt:lpstr>
      <vt:lpstr>Triangle Soup</vt:lpstr>
      <vt:lpstr>Triangle Soup</vt:lpstr>
      <vt:lpstr>Triangle Soup: Rendering Example</vt:lpstr>
      <vt:lpstr>Indexed Mesh (Simple)</vt:lpstr>
      <vt:lpstr>Indexed Mesh: Rendering Example</vt:lpstr>
      <vt:lpstr>Indexed Mesh: Triangle area computation</vt:lpstr>
      <vt:lpstr>Extending with other Attributes</vt:lpstr>
      <vt:lpstr>Extending to Vertex Attributes</vt:lpstr>
      <vt:lpstr>Per Face Normals (Option 2)</vt:lpstr>
      <vt:lpstr>Per Vertex Normals (Option 2)</vt:lpstr>
      <vt:lpstr>Per Vertex Normals (Compressed)</vt:lpstr>
      <vt:lpstr>Indexed Mesh + Normals + TextureCoordinates</vt:lpstr>
      <vt:lpstr>Per-Vertex Normals + Sharp Features</vt:lpstr>
      <vt:lpstr>Mesh Structure – Example Code</vt:lpstr>
      <vt:lpstr>Read In the Mesh Structure</vt:lpstr>
      <vt:lpstr>Draw The Mesh</vt:lpstr>
      <vt:lpstr>Bounding Box</vt:lpstr>
      <vt:lpstr>Tips: GLUT predefined objects</vt:lpstr>
      <vt:lpstr>Indexed Triangle Mesh Disadvantages</vt:lpstr>
      <vt:lpstr>Mesh Connectivity Data Structure</vt:lpstr>
      <vt:lpstr>Efficiency Considerations</vt:lpstr>
      <vt:lpstr>Triangle – Neighbor Structure</vt:lpstr>
      <vt:lpstr>Implementation</vt:lpstr>
      <vt:lpstr>Vertex-based Meshes</vt:lpstr>
      <vt:lpstr>Edge based Mesh Representations</vt:lpstr>
      <vt:lpstr>Winged edge structure</vt:lpstr>
      <vt:lpstr>Data Structure</vt:lpstr>
      <vt:lpstr>Topological Queries</vt:lpstr>
      <vt:lpstr>Half-edge Structure</vt:lpstr>
      <vt:lpstr>Half Edge Data Structures</vt:lpstr>
      <vt:lpstr>Topological Queries</vt:lpstr>
      <vt:lpstr>Representing a Mesh</vt:lpstr>
      <vt:lpstr>Simple Representation</vt:lpstr>
      <vt:lpstr>Inward and Outward Facing Polygons</vt:lpstr>
      <vt:lpstr>Geometry vs Topology</vt:lpstr>
      <vt:lpstr>Vertex Lists</vt:lpstr>
      <vt:lpstr>Shared Edges</vt:lpstr>
      <vt:lpstr>Edge List</vt:lpstr>
      <vt:lpstr>Modeling a Cube</vt:lpstr>
      <vt:lpstr>Drawing a triangle from a list of indices </vt:lpstr>
      <vt:lpstr>Draw cube from faces</vt:lpstr>
      <vt:lpstr>Efficiency</vt:lpstr>
      <vt:lpstr>Vertex Arrays</vt:lpstr>
      <vt:lpstr>Old Style Initialization</vt:lpstr>
      <vt:lpstr>Mapping indices to faces</vt:lpstr>
      <vt:lpstr>Drawing the cube</vt:lpstr>
      <vt:lpstr>Rotating Cube</vt:lpstr>
      <vt:lpstr>Cube Vertices</vt:lpstr>
      <vt:lpstr>Colors</vt:lpstr>
      <vt:lpstr>Quad Function</vt:lpstr>
      <vt:lpstr>Color Cube</vt:lpstr>
      <vt:lpstr>Initialization I</vt:lpstr>
      <vt:lpstr>Initialization II</vt:lpstr>
      <vt:lpstr>Initialization III</vt:lpstr>
      <vt:lpstr>Creating a triangulated plane</vt:lpstr>
      <vt:lpstr>Creating a triangulated cylinder</vt:lpstr>
      <vt:lpstr>Creating a triangulated cylinder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cadlabadmin</cp:lastModifiedBy>
  <cp:revision>160</cp:revision>
  <dcterms:created xsi:type="dcterms:W3CDTF">2011-08-04T19:58:28Z</dcterms:created>
  <dcterms:modified xsi:type="dcterms:W3CDTF">2011-09-19T22:16:26Z</dcterms:modified>
</cp:coreProperties>
</file>