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257" r:id="rId3"/>
    <p:sldId id="34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48" r:id="rId21"/>
    <p:sldId id="302" r:id="rId22"/>
    <p:sldId id="303" r:id="rId23"/>
    <p:sldId id="352" r:id="rId24"/>
    <p:sldId id="304" r:id="rId25"/>
    <p:sldId id="349" r:id="rId26"/>
    <p:sldId id="307" r:id="rId27"/>
    <p:sldId id="308" r:id="rId28"/>
    <p:sldId id="309" r:id="rId29"/>
    <p:sldId id="310" r:id="rId30"/>
    <p:sldId id="311" r:id="rId31"/>
    <p:sldId id="312" r:id="rId32"/>
    <p:sldId id="350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51" r:id="rId65"/>
    <p:sldId id="346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A344-B74A-44B8-A72B-59C85FA8AFA8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2DDD-A3F2-4539-8EDA-A8B9C8C92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5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10/3/2011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Gluehlampe_01_KMJ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470/598</a:t>
            </a:r>
            <a:br>
              <a:rPr lang="en-US" dirty="0" smtClean="0"/>
            </a:br>
            <a:r>
              <a:rPr lang="en-US" dirty="0" smtClean="0"/>
              <a:t>Shading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Effects</a:t>
            </a:r>
          </a:p>
        </p:txBody>
      </p:sp>
      <p:pic>
        <p:nvPicPr>
          <p:cNvPr id="21509" name="Picture 5" descr="AN06F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981200"/>
            <a:ext cx="384651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Line 6"/>
          <p:cNvSpPr>
            <a:spLocks noChangeShapeType="1"/>
          </p:cNvSpPr>
          <p:nvPr/>
        </p:nvSpPr>
        <p:spPr bwMode="auto">
          <a:xfrm flipH="1" flipV="1">
            <a:off x="5410200" y="3200400"/>
            <a:ext cx="6858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783138" y="4918075"/>
            <a:ext cx="24749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translucent surface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5638800" y="2133600"/>
            <a:ext cx="990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248400" y="1676400"/>
            <a:ext cx="1116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shadow</a:t>
            </a: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>
            <a:off x="3505200" y="2286000"/>
            <a:ext cx="685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5" name="Line 12"/>
          <p:cNvSpPr>
            <a:spLocks noChangeShapeType="1"/>
          </p:cNvSpPr>
          <p:nvPr/>
        </p:nvSpPr>
        <p:spPr bwMode="auto">
          <a:xfrm flipV="1">
            <a:off x="4495800" y="2590800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5181600" y="2590800"/>
            <a:ext cx="1600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 flipH="1" flipV="1">
            <a:off x="6400800" y="3429000"/>
            <a:ext cx="4572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6172200" y="4343400"/>
            <a:ext cx="2438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multiple 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vs Global Rendering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Correct shading requires a global calculation involving all objects and light 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Incompatible with pipeline model which shades each polygon independently (local rendering)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computer graphics, especially real-time, we are happy if things “look right”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can fake 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Approximating global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Light-Material Interaction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Light that strikes an object is partially absorbed and partially scattered (reflected)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Amount reflected determines the color and brightness of the object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surface appears red under white light because the red component of the light is reflected and the rest is absorbed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Reflected light is scattered in a manner that depends on the smoothness and orientation of the surface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 Sources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General light sources are difficult to work with because we must integrate light coming from all points on the source </a:t>
            </a:r>
          </a:p>
        </p:txBody>
      </p:sp>
      <p:pic>
        <p:nvPicPr>
          <p:cNvPr id="24582" name="Picture 5" descr="AN06F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00400"/>
            <a:ext cx="4719638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/>
          <p:nvPr/>
        </p:nvGrpSpPr>
        <p:grpSpPr>
          <a:xfrm>
            <a:off x="533400" y="3276600"/>
            <a:ext cx="1600200" cy="2514600"/>
            <a:chOff x="152400" y="3200400"/>
            <a:chExt cx="1600200" cy="2514600"/>
          </a:xfrm>
        </p:grpSpPr>
        <p:pic>
          <p:nvPicPr>
            <p:cNvPr id="11266" name="Picture 2" descr="http://upload.wikimedia.org/wikipedia/commons/thumb/3/3a/Gluehlampe_01_KMJ.jpg/150px-Gluehlampe_01_KMJ.jpg">
              <a:hlinkClick r:id="rId3" tooltip="A Common Household Light bulb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" y="3200400"/>
              <a:ext cx="1428750" cy="2371726"/>
            </a:xfrm>
            <a:prstGeom prst="rect">
              <a:avLst/>
            </a:prstGeom>
            <a:noFill/>
          </p:spPr>
        </p:pic>
        <p:cxnSp>
          <p:nvCxnSpPr>
            <p:cNvPr id="9" name="Straight Connector 8"/>
            <p:cNvCxnSpPr/>
            <p:nvPr/>
          </p:nvCxnSpPr>
          <p:spPr>
            <a:xfrm rot="16200000" flipH="1">
              <a:off x="-266700" y="3695700"/>
              <a:ext cx="2438400" cy="1600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304800" y="3733800"/>
              <a:ext cx="2438400" cy="1524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Light Sources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source</a:t>
            </a:r>
          </a:p>
          <a:p>
            <a:pPr lvl="1"/>
            <a:r>
              <a:rPr lang="en-US" dirty="0" smtClean="0"/>
              <a:t>Model with position and color</a:t>
            </a:r>
          </a:p>
          <a:p>
            <a:pPr lvl="1"/>
            <a:r>
              <a:rPr lang="en-US" dirty="0" smtClean="0"/>
              <a:t>Distant source = infinite distance away (parallel)</a:t>
            </a:r>
          </a:p>
          <a:p>
            <a:r>
              <a:rPr lang="en-US" dirty="0" smtClean="0"/>
              <a:t>Spotlight</a:t>
            </a:r>
          </a:p>
          <a:p>
            <a:pPr lvl="1"/>
            <a:r>
              <a:rPr lang="en-US" dirty="0" smtClean="0"/>
              <a:t>Restrict light from ideal point source</a:t>
            </a:r>
          </a:p>
          <a:p>
            <a:r>
              <a:rPr lang="en-US" dirty="0" smtClean="0"/>
              <a:t>Ambient light</a:t>
            </a:r>
          </a:p>
          <a:p>
            <a:pPr lvl="1"/>
            <a:r>
              <a:rPr lang="en-US" dirty="0" smtClean="0"/>
              <a:t>Same amount of light everywhere in scene</a:t>
            </a:r>
          </a:p>
          <a:p>
            <a:pPr lvl="1"/>
            <a:r>
              <a:rPr lang="en-US" dirty="0" smtClean="0"/>
              <a:t>Can model contribution of many sources and reflecting surfaces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Surface Types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 smtClean="0"/>
              <a:t>The smoother a surface, the more reflected light is concentrated in the direction a perfect mirror would reflected the light</a:t>
            </a:r>
          </a:p>
          <a:p>
            <a:r>
              <a:rPr lang="en-US" sz="2700" dirty="0" smtClean="0"/>
              <a:t>A very rough surface scatters light in all directions</a:t>
            </a:r>
          </a:p>
        </p:txBody>
      </p:sp>
      <p:pic>
        <p:nvPicPr>
          <p:cNvPr id="26630" name="Picture 5" descr="AN06F04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962400"/>
            <a:ext cx="2568575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AN06F04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657600"/>
            <a:ext cx="252253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636713" y="5713413"/>
            <a:ext cx="2268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smooth surface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486400" y="5638800"/>
            <a:ext cx="20494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rough surface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Phong Model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 smtClean="0"/>
              <a:t>A simple model that can be computed rapidly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Has three components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Diffuse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Specular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Ambient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Uses four vectors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source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viewer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Normal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Perfect reflector</a:t>
            </a:r>
          </a:p>
        </p:txBody>
      </p:sp>
      <p:pic>
        <p:nvPicPr>
          <p:cNvPr id="27654" name="Picture 5" descr="AN06F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200400"/>
            <a:ext cx="4076700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Ideal Reflector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Normal is determined by local orientation</a:t>
            </a:r>
          </a:p>
          <a:p>
            <a:r>
              <a:rPr lang="en-US" smtClean="0"/>
              <a:t>Angle of incidence = angle of relection</a:t>
            </a:r>
          </a:p>
          <a:p>
            <a:r>
              <a:rPr lang="en-US" smtClean="0"/>
              <a:t>The three vectors must be coplanar</a:t>
            </a:r>
          </a:p>
        </p:txBody>
      </p:sp>
      <p:pic>
        <p:nvPicPr>
          <p:cNvPr id="28678" name="Picture 5" descr="AN06F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733800"/>
            <a:ext cx="2300288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2171700" y="4038600"/>
            <a:ext cx="22177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r</a:t>
            </a:r>
            <a:r>
              <a:rPr lang="en-US"/>
              <a:t> = 2 (</a:t>
            </a:r>
            <a:r>
              <a:rPr lang="en-US" b="1"/>
              <a:t>l</a:t>
            </a:r>
            <a:r>
              <a:rPr lang="en-US"/>
              <a:t> </a:t>
            </a:r>
            <a:r>
              <a:rPr lang="en-US">
                <a:cs typeface="Times New Roman" charset="0"/>
              </a:rPr>
              <a:t>· </a:t>
            </a:r>
            <a:r>
              <a:rPr lang="en-US" b="1">
                <a:cs typeface="Times New Roman" charset="0"/>
              </a:rPr>
              <a:t>n</a:t>
            </a:r>
            <a:r>
              <a:rPr lang="en-US">
                <a:cs typeface="Times New Roman" charset="0"/>
              </a:rPr>
              <a:t> ) </a:t>
            </a:r>
            <a:r>
              <a:rPr lang="en-US" b="1">
                <a:cs typeface="Times New Roman" charset="0"/>
              </a:rPr>
              <a:t>n</a:t>
            </a:r>
            <a:r>
              <a:rPr lang="en-US">
                <a:cs typeface="Times New Roman" charset="0"/>
              </a:rPr>
              <a:t> - </a:t>
            </a:r>
            <a:r>
              <a:rPr lang="en-US" b="1">
                <a:cs typeface="Times New Roman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Lambertian Surface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Perfectly diffuse reflector</a:t>
            </a:r>
          </a:p>
          <a:p>
            <a:r>
              <a:rPr lang="en-US" dirty="0" smtClean="0"/>
              <a:t>Light scattered equally in all directions</a:t>
            </a:r>
          </a:p>
          <a:p>
            <a:r>
              <a:rPr lang="en-US" dirty="0" smtClean="0"/>
              <a:t>Amount of light reflected is proportional to the vertical component of incoming light</a:t>
            </a:r>
          </a:p>
          <a:p>
            <a:pPr lvl="1"/>
            <a:r>
              <a:rPr lang="en-US" dirty="0" smtClean="0"/>
              <a:t>reflected light ~</a:t>
            </a:r>
            <a:r>
              <a:rPr lang="en-US" dirty="0" err="1" smtClean="0">
                <a:latin typeface="Times New Roman" charset="0"/>
              </a:rPr>
              <a:t>cos</a:t>
            </a:r>
            <a:r>
              <a:rPr lang="en-US" dirty="0" smtClean="0"/>
              <a:t> </a:t>
            </a:r>
            <a:r>
              <a:rPr lang="en-US" dirty="0" err="1" smtClean="0">
                <a:latin typeface="Symbol" charset="2"/>
              </a:rPr>
              <a:t>q</a:t>
            </a:r>
            <a:r>
              <a:rPr lang="en-US" baseline="-25000" dirty="0" err="1" smtClean="0">
                <a:latin typeface="Times New Roman" charset="0"/>
              </a:rPr>
              <a:t>i</a:t>
            </a:r>
            <a:endParaRPr lang="en-US" baseline="-25000" dirty="0" smtClean="0">
              <a:latin typeface="Times New Roman" charset="0"/>
            </a:endParaRPr>
          </a:p>
          <a:p>
            <a:pPr lvl="1"/>
            <a:r>
              <a:rPr lang="en-US" dirty="0" err="1" smtClean="0">
                <a:latin typeface="Times New Roman" charset="0"/>
              </a:rPr>
              <a:t>cos</a:t>
            </a:r>
            <a:r>
              <a:rPr lang="en-US" dirty="0" smtClean="0"/>
              <a:t> </a:t>
            </a:r>
            <a:r>
              <a:rPr lang="en-US" dirty="0" err="1" smtClean="0">
                <a:latin typeface="Symbol" charset="2"/>
              </a:rPr>
              <a:t>q</a:t>
            </a:r>
            <a:r>
              <a:rPr lang="en-US" baseline="-25000" dirty="0" err="1" smtClean="0">
                <a:latin typeface="Times New Roman" charset="0"/>
              </a:rPr>
              <a:t>i</a:t>
            </a:r>
            <a:r>
              <a:rPr lang="en-US" dirty="0" smtClean="0"/>
              <a:t> = </a:t>
            </a:r>
            <a:r>
              <a:rPr lang="en-US" b="1" dirty="0" smtClean="0">
                <a:latin typeface="Times New Roman" charset="0"/>
              </a:rPr>
              <a:t>l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charset="0"/>
                <a:cs typeface="Times New Roman" charset="0"/>
              </a:rPr>
              <a:t>· </a:t>
            </a:r>
            <a:r>
              <a:rPr lang="en-US" sz="2400" b="1" dirty="0" smtClean="0">
                <a:latin typeface="Times New Roman" charset="0"/>
                <a:cs typeface="Times New Roman" charset="0"/>
              </a:rPr>
              <a:t>n </a:t>
            </a:r>
            <a:r>
              <a:rPr lang="en-US" dirty="0" smtClean="0">
                <a:cs typeface="Times New Roman" charset="0"/>
              </a:rPr>
              <a:t>if vectors normalized</a:t>
            </a:r>
          </a:p>
          <a:p>
            <a:pPr lvl="1"/>
            <a:r>
              <a:rPr lang="en-US" dirty="0" smtClean="0">
                <a:cs typeface="Times New Roman" charset="0"/>
              </a:rPr>
              <a:t>There are also three coefficients,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k</a:t>
            </a:r>
            <a:r>
              <a:rPr lang="en-US" baseline="-25000" dirty="0" err="1" smtClean="0">
                <a:latin typeface="Times New Roman" charset="0"/>
                <a:cs typeface="Times New Roman" charset="0"/>
              </a:rPr>
              <a:t>r</a:t>
            </a:r>
            <a:r>
              <a:rPr lang="en-US" dirty="0" smtClean="0">
                <a:latin typeface="Times New Roman" charset="0"/>
                <a:cs typeface="Times New Roman" charset="0"/>
              </a:rPr>
              <a:t>, k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b</a:t>
            </a:r>
            <a:r>
              <a:rPr lang="en-US" dirty="0" smtClean="0">
                <a:latin typeface="Times New Roman" charset="0"/>
                <a:cs typeface="Times New Roman" charset="0"/>
              </a:rPr>
              <a:t>, k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g</a:t>
            </a:r>
            <a:r>
              <a:rPr lang="en-US" dirty="0" smtClean="0">
                <a:cs typeface="Times New Roman" charset="0"/>
              </a:rPr>
              <a:t> that show how much of each color component is reflected</a:t>
            </a:r>
            <a:endParaRPr lang="en-US" b="1" baseline="-25000" dirty="0" smtClean="0">
              <a:latin typeface="Times New Roman" charset="0"/>
            </a:endParaRPr>
          </a:p>
          <a:p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Specular Surfaces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Most surfaces are neither ideal diffusers nor perfectly specular (ideal reflectors)</a:t>
            </a:r>
          </a:p>
          <a:p>
            <a:r>
              <a:rPr lang="en-US" sz="2700" smtClean="0"/>
              <a:t>Smooth surfaces show specular highlights due to incoming light being reflected in directions concentrated close to the direction of a perfect reflection </a:t>
            </a:r>
          </a:p>
        </p:txBody>
      </p:sp>
      <p:pic>
        <p:nvPicPr>
          <p:cNvPr id="30726" name="Picture 5" descr="AN06F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810000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Line 6"/>
          <p:cNvSpPr>
            <a:spLocks noChangeShapeType="1"/>
          </p:cNvSpPr>
          <p:nvPr/>
        </p:nvSpPr>
        <p:spPr bwMode="auto">
          <a:xfrm flipH="1" flipV="1">
            <a:off x="4800600" y="4572000"/>
            <a:ext cx="14478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6324600" y="4876800"/>
            <a:ext cx="13382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specular</a:t>
            </a:r>
          </a:p>
          <a:p>
            <a:r>
              <a:rPr lang="en-US">
                <a:latin typeface="Arial" charset="0"/>
              </a:rPr>
              <a:t>highlight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These slides can only be used as study material for the class 470 at ASU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slides cannot be distributed or used for another purpose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Specular </a:t>
            </a:r>
            <a:r>
              <a:rPr lang="en-US" dirty="0" err="1"/>
              <a:t>Relections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proposed using a term that dropped off as the angle between the viewer and the ideal reflection increased</a:t>
            </a:r>
          </a:p>
          <a:p>
            <a:endParaRPr lang="en-US" dirty="0"/>
          </a:p>
        </p:txBody>
      </p:sp>
      <p:pic>
        <p:nvPicPr>
          <p:cNvPr id="4" name="Picture 4" descr="AN06F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700" y="2743200"/>
            <a:ext cx="4076700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200900" y="3886200"/>
            <a:ext cx="342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00175" y="3048000"/>
            <a:ext cx="188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I</a:t>
            </a:r>
            <a:r>
              <a:rPr lang="en-US" baseline="-25000"/>
              <a:t>r</a:t>
            </a:r>
            <a:r>
              <a:rPr lang="en-US"/>
              <a:t> ~ k</a:t>
            </a:r>
            <a:r>
              <a:rPr lang="en-US" baseline="-25000"/>
              <a:t>s</a:t>
            </a:r>
            <a:r>
              <a:rPr lang="en-US"/>
              <a:t> </a:t>
            </a:r>
            <a:r>
              <a:rPr lang="en-US" b="1"/>
              <a:t>I</a:t>
            </a:r>
            <a:r>
              <a:rPr lang="en-US"/>
              <a:t> cos</a:t>
            </a:r>
            <a:r>
              <a:rPr lang="en-US" baseline="30000">
                <a:latin typeface="Symbol" charset="2"/>
              </a:rPr>
              <a:t>a</a:t>
            </a:r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009900" y="3429000"/>
            <a:ext cx="3810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05100" y="4267200"/>
            <a:ext cx="19018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shininess coef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185863" y="5105400"/>
            <a:ext cx="2070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absorption coef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019300" y="4648200"/>
            <a:ext cx="24574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incoming intensity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2400300" y="3429000"/>
            <a:ext cx="152400" cy="1143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1866900" y="3581400"/>
            <a:ext cx="228600" cy="1371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1333500" y="3581400"/>
            <a:ext cx="2286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19100" y="4343400"/>
            <a:ext cx="12477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reflected</a:t>
            </a:r>
          </a:p>
          <a:p>
            <a:r>
              <a:rPr lang="en-US"/>
              <a:t>intensity</a:t>
            </a:r>
          </a:p>
        </p:txBody>
      </p:sp>
    </p:spTree>
    <p:extLst>
      <p:ext uri="{BB962C8B-B14F-4D97-AF65-F5344CB8AC3E}">
        <p14:creationId xmlns:p14="http://schemas.microsoft.com/office/powerpoint/2010/main" val="386264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Shininess Coefficient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Values of 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smtClean="0"/>
              <a:t> between 100 and 200 correspond to metals </a:t>
            </a:r>
          </a:p>
          <a:p>
            <a:r>
              <a:rPr lang="en-US" sz="2700" smtClean="0"/>
              <a:t>Values between 5 and 10 give surface that look like plastic</a:t>
            </a:r>
          </a:p>
        </p:txBody>
      </p:sp>
      <p:pic>
        <p:nvPicPr>
          <p:cNvPr id="32774" name="Picture 5" descr="AN06F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657600"/>
            <a:ext cx="3960813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2590800" y="3962400"/>
            <a:ext cx="954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cos</a:t>
            </a:r>
            <a:r>
              <a:rPr lang="en-US" baseline="30000">
                <a:latin typeface="Symbol" charset="2"/>
              </a:rPr>
              <a:t>a</a:t>
            </a:r>
            <a:r>
              <a:rPr lang="en-US"/>
              <a:t> </a:t>
            </a:r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4495800" y="6019800"/>
            <a:ext cx="342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6308725" y="59848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90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2286000" y="6019800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-90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Shininess: Example</a:t>
            </a:r>
            <a:endParaRPr lang="en-US" dirty="0"/>
          </a:p>
        </p:txBody>
      </p:sp>
      <p:pic>
        <p:nvPicPr>
          <p:cNvPr id="35842" name="Picture 2" descr="specular.jpg"/>
          <p:cNvPicPr>
            <a:picLocks noChangeAspect="1" noChangeArrowheads="1"/>
          </p:cNvPicPr>
          <p:nvPr/>
        </p:nvPicPr>
        <p:blipFill>
          <a:blip r:embed="rId2" cstate="print"/>
          <a:srcRect l="13750" r="13750"/>
          <a:stretch>
            <a:fillRect/>
          </a:stretch>
        </p:blipFill>
        <p:spPr bwMode="auto">
          <a:xfrm>
            <a:off x="2286000" y="1600200"/>
            <a:ext cx="4419600" cy="45720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2362200" y="6248400"/>
            <a:ext cx="426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632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32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632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632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632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541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specular</a:t>
            </a:r>
            <a:r>
              <a:rPr lang="en-US" dirty="0" smtClean="0"/>
              <a:t> = diffuse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0" y="190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specular</a:t>
            </a:r>
            <a:r>
              <a:rPr lang="en-US" dirty="0" smtClean="0"/>
              <a:t> = white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</a:t>
            </a:r>
            <a:endParaRPr lang="en-US" dirty="0"/>
          </a:p>
        </p:txBody>
      </p:sp>
      <p:pic>
        <p:nvPicPr>
          <p:cNvPr id="254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562225"/>
            <a:ext cx="62388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61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</a:t>
            </a:r>
          </a:p>
          <a:p>
            <a:r>
              <a:rPr lang="en-US" dirty="0" smtClean="0"/>
              <a:t>Scattering</a:t>
            </a:r>
          </a:p>
          <a:p>
            <a:r>
              <a:rPr lang="en-US" dirty="0" smtClean="0"/>
              <a:t>Reflection</a:t>
            </a:r>
          </a:p>
          <a:p>
            <a:r>
              <a:rPr lang="en-US" dirty="0" smtClean="0"/>
              <a:t>Rendering equation</a:t>
            </a:r>
          </a:p>
          <a:p>
            <a:r>
              <a:rPr lang="en-US" dirty="0" smtClean="0"/>
              <a:t>Global rendering</a:t>
            </a:r>
          </a:p>
          <a:p>
            <a:r>
              <a:rPr lang="en-US" dirty="0" smtClean="0"/>
              <a:t>Local rendering</a:t>
            </a:r>
          </a:p>
          <a:p>
            <a:r>
              <a:rPr lang="en-US" dirty="0" smtClean="0"/>
              <a:t>Point source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Spotlight</a:t>
            </a:r>
          </a:p>
          <a:p>
            <a:r>
              <a:rPr lang="en-US" dirty="0" smtClean="0"/>
              <a:t>Parallel/directional light source</a:t>
            </a:r>
          </a:p>
          <a:p>
            <a:r>
              <a:rPr lang="en-US" dirty="0" err="1" smtClean="0"/>
              <a:t>Lambertian</a:t>
            </a:r>
            <a:r>
              <a:rPr lang="en-US" dirty="0" smtClean="0"/>
              <a:t> surface</a:t>
            </a:r>
          </a:p>
          <a:p>
            <a:r>
              <a:rPr lang="en-US" dirty="0" smtClean="0"/>
              <a:t>Shininess coefficient</a:t>
            </a:r>
          </a:p>
          <a:p>
            <a:r>
              <a:rPr lang="en-US" dirty="0" smtClean="0"/>
              <a:t>Perfect diffuser</a:t>
            </a:r>
          </a:p>
          <a:p>
            <a:r>
              <a:rPr lang="en-US" dirty="0" smtClean="0"/>
              <a:t>Ideal reflector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Continue discussion of shading</a:t>
            </a:r>
          </a:p>
          <a:p>
            <a:r>
              <a:rPr lang="en-US" dirty="0"/>
              <a:t>Introduce modified </a:t>
            </a:r>
            <a:r>
              <a:rPr lang="en-US" dirty="0" err="1"/>
              <a:t>Phong</a:t>
            </a:r>
            <a:r>
              <a:rPr lang="en-US" dirty="0"/>
              <a:t> model</a:t>
            </a:r>
          </a:p>
          <a:p>
            <a:r>
              <a:rPr lang="en-US" dirty="0"/>
              <a:t>Consider computation of required vectors</a:t>
            </a:r>
          </a:p>
          <a:p>
            <a:r>
              <a:rPr lang="en-US" dirty="0"/>
              <a:t>Look at light and shade in computer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92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light to achieve realism</a:t>
            </a:r>
          </a:p>
          <a:p>
            <a:r>
              <a:rPr lang="en-US" dirty="0" smtClean="0"/>
              <a:t>Correct light and shading requires solving rendering equation</a:t>
            </a:r>
          </a:p>
          <a:p>
            <a:pPr lvl="1"/>
            <a:r>
              <a:rPr lang="en-US" dirty="0" smtClean="0"/>
              <a:t>Cannot be solved for general case</a:t>
            </a:r>
          </a:p>
          <a:p>
            <a:r>
              <a:rPr lang="en-US" dirty="0" smtClean="0"/>
              <a:t>Local rendering: reasonable result</a:t>
            </a:r>
          </a:p>
          <a:p>
            <a:pPr lvl="1"/>
            <a:r>
              <a:rPr lang="en-US" dirty="0" smtClean="0"/>
              <a:t>Fake it!</a:t>
            </a:r>
          </a:p>
          <a:p>
            <a:r>
              <a:rPr lang="en-US" dirty="0" smtClean="0"/>
              <a:t>Different light sources</a:t>
            </a:r>
          </a:p>
          <a:p>
            <a:pPr lvl="1"/>
            <a:r>
              <a:rPr lang="en-US" dirty="0" smtClean="0"/>
              <a:t>Point, directional, spot</a:t>
            </a:r>
          </a:p>
          <a:p>
            <a:r>
              <a:rPr lang="en-US" dirty="0" err="1" smtClean="0"/>
              <a:t>Phong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4 vectors, 3 light components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lecture: background information</a:t>
            </a:r>
          </a:p>
          <a:p>
            <a:r>
              <a:rPr lang="en-US" dirty="0" smtClean="0"/>
              <a:t>Time to discuss how OpenGL computes light!</a:t>
            </a:r>
          </a:p>
          <a:p>
            <a:r>
              <a:rPr lang="en-US" dirty="0" smtClean="0"/>
              <a:t>Light intensity I computed for each color component (R, G, B)</a:t>
            </a:r>
          </a:p>
          <a:p>
            <a:pPr lvl="1"/>
            <a:r>
              <a:rPr lang="en-US" dirty="0" smtClean="0"/>
              <a:t>3D-vector (but not for x, y, z)</a:t>
            </a:r>
          </a:p>
          <a:p>
            <a:pPr algn="ctr">
              <a:buNone/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8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8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8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Light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Ambient light is the result of multiple interactions between (large) light sources and the objects in the environment</a:t>
            </a:r>
          </a:p>
          <a:p>
            <a:r>
              <a:rPr lang="en-US" dirty="0" smtClean="0"/>
              <a:t>Amount and color depend on both the color of the light(s) and the material properties of the object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Times New Roman" charset="0"/>
              </a:rPr>
              <a:t>k</a:t>
            </a:r>
            <a:r>
              <a:rPr lang="en-US" baseline="-25000" dirty="0" smtClean="0">
                <a:latin typeface="Times New Roman" charset="0"/>
              </a:rPr>
              <a:t>a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baseline="-25000" dirty="0" err="1" smtClean="0">
                <a:latin typeface="Times New Roman" charset="0"/>
              </a:rPr>
              <a:t>a</a:t>
            </a:r>
            <a:r>
              <a:rPr lang="en-US" dirty="0" smtClean="0"/>
              <a:t> to diffuse and </a:t>
            </a:r>
            <a:r>
              <a:rPr lang="en-US" dirty="0" err="1" smtClean="0"/>
              <a:t>specular</a:t>
            </a:r>
            <a:r>
              <a:rPr lang="en-US" dirty="0" smtClean="0"/>
              <a:t> terms</a:t>
            </a: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 flipH="1" flipV="1">
            <a:off x="1981200" y="5181600"/>
            <a:ext cx="2286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1014413" y="5791200"/>
            <a:ext cx="19494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reflection coef</a:t>
            </a:r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 flipH="1" flipV="1">
            <a:off x="2514600" y="5181600"/>
            <a:ext cx="13716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3251200" y="5832475"/>
            <a:ext cx="3251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intensity of ambient light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Terms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light from a point source that reaches a surface is inversely proportional to the square of the distance between them</a:t>
            </a:r>
          </a:p>
          <a:p>
            <a:pPr>
              <a:lnSpc>
                <a:spcPct val="90000"/>
              </a:lnSpc>
            </a:pPr>
            <a:r>
              <a:rPr lang="en-US" smtClean="0"/>
              <a:t>We can add a factor of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form </a:t>
            </a:r>
            <a:r>
              <a:rPr lang="en-US" smtClean="0">
                <a:latin typeface="Times New Roman" charset="0"/>
              </a:rPr>
              <a:t>1/(ad + bd +cd</a:t>
            </a:r>
            <a:r>
              <a:rPr lang="en-US" baseline="30000" smtClean="0">
                <a:latin typeface="Times New Roman" charset="0"/>
              </a:rPr>
              <a:t>2</a:t>
            </a:r>
            <a:r>
              <a:rPr lang="en-US" smtClean="0">
                <a:latin typeface="Times New Roman" charset="0"/>
              </a:rPr>
              <a:t>)</a:t>
            </a:r>
            <a:r>
              <a:rPr lang="en-US" smtClean="0"/>
              <a:t> 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the diffuse and specular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terms</a:t>
            </a:r>
          </a:p>
          <a:p>
            <a:pPr>
              <a:lnSpc>
                <a:spcPct val="90000"/>
              </a:lnSpc>
            </a:pPr>
            <a:r>
              <a:rPr lang="en-US" smtClean="0"/>
              <a:t>The constant and linear terms soften the effect of the point source</a:t>
            </a:r>
          </a:p>
        </p:txBody>
      </p:sp>
      <p:pic>
        <p:nvPicPr>
          <p:cNvPr id="18438" name="Picture 5" descr="AN06F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971800"/>
            <a:ext cx="2808288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 to shade objects so their images appear three-dimensional</a:t>
            </a:r>
          </a:p>
          <a:p>
            <a:r>
              <a:rPr lang="en-US" dirty="0"/>
              <a:t>Introduce the types of light-material interactions</a:t>
            </a:r>
          </a:p>
          <a:p>
            <a:r>
              <a:rPr lang="en-US" dirty="0"/>
              <a:t>Build a simple reflection model---the </a:t>
            </a:r>
            <a:r>
              <a:rPr lang="en-US" dirty="0" err="1"/>
              <a:t>Phong</a:t>
            </a:r>
            <a:r>
              <a:rPr lang="en-US" dirty="0"/>
              <a:t> model---that can be used with real-time graphics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15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 Sources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72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Phong</a:t>
            </a:r>
            <a:r>
              <a:rPr lang="en-US" dirty="0" smtClean="0"/>
              <a:t> Model: we add the results from each light source</a:t>
            </a:r>
          </a:p>
          <a:p>
            <a:r>
              <a:rPr lang="en-US" dirty="0" smtClean="0"/>
              <a:t>Each light source has separate diffuse, </a:t>
            </a:r>
            <a:r>
              <a:rPr lang="en-US" dirty="0" err="1" smtClean="0"/>
              <a:t>specular</a:t>
            </a:r>
            <a:r>
              <a:rPr lang="en-US" dirty="0" smtClean="0"/>
              <a:t>, and ambient terms to allow for maximum flexibility even though this form does not have a physical justification</a:t>
            </a:r>
          </a:p>
          <a:p>
            <a:r>
              <a:rPr lang="en-US" dirty="0" smtClean="0"/>
              <a:t>Separate red, green and blue components</a:t>
            </a:r>
          </a:p>
          <a:p>
            <a:r>
              <a:rPr lang="en-US" dirty="0" smtClean="0"/>
              <a:t>Hence, 9 coefficients for each point source</a:t>
            </a:r>
          </a:p>
          <a:p>
            <a:pPr lvl="1"/>
            <a:r>
              <a:rPr lang="en-US" dirty="0" err="1" smtClean="0">
                <a:latin typeface="Times New Roman" charset="0"/>
              </a:rPr>
              <a:t>I</a:t>
            </a:r>
            <a:r>
              <a:rPr lang="en-US" baseline="-25000" dirty="0" err="1" smtClean="0">
                <a:latin typeface="Times New Roman" charset="0"/>
              </a:rPr>
              <a:t>dr</a:t>
            </a:r>
            <a:r>
              <a:rPr lang="en-US" dirty="0" smtClean="0"/>
              <a:t>,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baseline="-25000" dirty="0" err="1" smtClean="0">
                <a:latin typeface="Times New Roman" charset="0"/>
              </a:rPr>
              <a:t>dg</a:t>
            </a:r>
            <a:r>
              <a:rPr lang="en-US" dirty="0" smtClean="0"/>
              <a:t>,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baseline="-25000" dirty="0" err="1" smtClean="0">
                <a:latin typeface="Times New Roman" charset="0"/>
              </a:rPr>
              <a:t>db</a:t>
            </a:r>
            <a:r>
              <a:rPr lang="en-US" dirty="0" smtClean="0"/>
              <a:t>,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baseline="-25000" dirty="0" err="1" smtClean="0">
                <a:latin typeface="Times New Roman" charset="0"/>
              </a:rPr>
              <a:t>sr</a:t>
            </a:r>
            <a:r>
              <a:rPr lang="en-US" dirty="0" smtClean="0"/>
              <a:t>,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baseline="-25000" dirty="0" err="1" smtClean="0">
                <a:latin typeface="Times New Roman" charset="0"/>
              </a:rPr>
              <a:t>sg</a:t>
            </a:r>
            <a:r>
              <a:rPr lang="en-US" dirty="0" smtClean="0"/>
              <a:t>,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baseline="-25000" dirty="0" err="1" smtClean="0">
                <a:latin typeface="Times New Roman" charset="0"/>
              </a:rPr>
              <a:t>sb</a:t>
            </a:r>
            <a:r>
              <a:rPr lang="en-US" dirty="0" smtClean="0"/>
              <a:t>,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baseline="-25000" dirty="0" err="1" smtClean="0">
                <a:latin typeface="Times New Roman" charset="0"/>
              </a:rPr>
              <a:t>ar</a:t>
            </a:r>
            <a:r>
              <a:rPr lang="en-US" dirty="0" smtClean="0"/>
              <a:t>,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baseline="-25000" dirty="0" err="1" smtClean="0">
                <a:latin typeface="Times New Roman" charset="0"/>
              </a:rPr>
              <a:t>ag</a:t>
            </a:r>
            <a:r>
              <a:rPr lang="en-US" dirty="0" smtClean="0"/>
              <a:t>,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baseline="-25000" dirty="0" err="1" smtClean="0">
                <a:latin typeface="Times New Roman" charset="0"/>
              </a:rPr>
              <a:t>ab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 Properties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Material properties match light source properties</a:t>
            </a:r>
          </a:p>
          <a:p>
            <a:pPr lvl="1"/>
            <a:r>
              <a:rPr lang="en-US" dirty="0" smtClean="0"/>
              <a:t>Nine </a:t>
            </a:r>
            <a:r>
              <a:rPr lang="en-US" dirty="0" err="1" smtClean="0"/>
              <a:t>absorbtion</a:t>
            </a:r>
            <a:r>
              <a:rPr lang="en-US" dirty="0" smtClean="0"/>
              <a:t> coefficients</a:t>
            </a:r>
          </a:p>
          <a:p>
            <a:pPr lvl="2"/>
            <a:r>
              <a:rPr lang="en-US" sz="2400" dirty="0" err="1" smtClean="0">
                <a:latin typeface="Times New Roman" charset="0"/>
              </a:rPr>
              <a:t>k</a:t>
            </a:r>
            <a:r>
              <a:rPr lang="en-US" sz="2400" baseline="-25000" dirty="0" err="1" smtClean="0">
                <a:latin typeface="Times New Roman" charset="0"/>
              </a:rPr>
              <a:t>dr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Times New Roman" charset="0"/>
              </a:rPr>
              <a:t>k</a:t>
            </a:r>
            <a:r>
              <a:rPr lang="en-US" sz="2400" baseline="-25000" dirty="0" err="1" smtClean="0">
                <a:latin typeface="Times New Roman" charset="0"/>
              </a:rPr>
              <a:t>dg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Times New Roman" charset="0"/>
              </a:rPr>
              <a:t>k</a:t>
            </a:r>
            <a:r>
              <a:rPr lang="en-US" sz="2400" baseline="-25000" dirty="0" err="1" smtClean="0">
                <a:latin typeface="Times New Roman" charset="0"/>
              </a:rPr>
              <a:t>db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Times New Roman" charset="0"/>
              </a:rPr>
              <a:t>k</a:t>
            </a:r>
            <a:r>
              <a:rPr lang="en-US" sz="2400" baseline="-25000" dirty="0" err="1" smtClean="0">
                <a:latin typeface="Times New Roman" charset="0"/>
              </a:rPr>
              <a:t>sr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Times New Roman" charset="0"/>
              </a:rPr>
              <a:t>k</a:t>
            </a:r>
            <a:r>
              <a:rPr lang="en-US" sz="2400" baseline="-25000" dirty="0" err="1" smtClean="0">
                <a:latin typeface="Times New Roman" charset="0"/>
              </a:rPr>
              <a:t>sg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Times New Roman" charset="0"/>
              </a:rPr>
              <a:t>k</a:t>
            </a:r>
            <a:r>
              <a:rPr lang="en-US" sz="2400" baseline="-25000" dirty="0" err="1" smtClean="0">
                <a:latin typeface="Times New Roman" charset="0"/>
              </a:rPr>
              <a:t>sb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Times New Roman" charset="0"/>
              </a:rPr>
              <a:t>k</a:t>
            </a:r>
            <a:r>
              <a:rPr lang="en-US" sz="2400" baseline="-25000" dirty="0" err="1" smtClean="0">
                <a:latin typeface="Times New Roman" charset="0"/>
              </a:rPr>
              <a:t>ar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Times New Roman" charset="0"/>
              </a:rPr>
              <a:t>k</a:t>
            </a:r>
            <a:r>
              <a:rPr lang="en-US" sz="2400" baseline="-25000" dirty="0" err="1" smtClean="0">
                <a:latin typeface="Times New Roman" charset="0"/>
              </a:rPr>
              <a:t>ag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Times New Roman" charset="0"/>
              </a:rPr>
              <a:t>k</a:t>
            </a:r>
            <a:r>
              <a:rPr lang="en-US" sz="2400" baseline="-25000" dirty="0" err="1" smtClean="0">
                <a:latin typeface="Times New Roman" charset="0"/>
              </a:rPr>
              <a:t>ab</a:t>
            </a:r>
            <a:endParaRPr lang="en-US" sz="2400" dirty="0" smtClean="0"/>
          </a:p>
          <a:p>
            <a:pPr lvl="1"/>
            <a:r>
              <a:rPr lang="en-US" dirty="0" smtClean="0"/>
              <a:t>Shininess coefficient </a:t>
            </a:r>
            <a:r>
              <a:rPr lang="en-US" dirty="0" smtClean="0">
                <a:latin typeface="Symbol" charset="2"/>
              </a:rPr>
              <a:t>a</a:t>
            </a: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up the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For each light source and each color component, the </a:t>
            </a:r>
            <a:r>
              <a:rPr lang="en-US" sz="2800" dirty="0" err="1"/>
              <a:t>Phong</a:t>
            </a:r>
            <a:r>
              <a:rPr lang="en-US" sz="2800" dirty="0"/>
              <a:t> model can be written (without the distance terms) as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>
                <a:latin typeface="Times New Roman" charset="0"/>
              </a:rPr>
              <a:t>I</a:t>
            </a:r>
            <a:r>
              <a:rPr lang="en-US" sz="3200" dirty="0"/>
              <a:t> =</a:t>
            </a:r>
            <a:r>
              <a:rPr lang="en-US" sz="3200" dirty="0" err="1">
                <a:latin typeface="Times New Roman" charset="0"/>
              </a:rPr>
              <a:t>k</a:t>
            </a:r>
            <a:r>
              <a:rPr lang="en-US" sz="3200" baseline="-25000" dirty="0" err="1">
                <a:latin typeface="Times New Roman" charset="0"/>
              </a:rPr>
              <a:t>d</a:t>
            </a:r>
            <a:r>
              <a:rPr lang="en-US" sz="3200" dirty="0">
                <a:latin typeface="Times New Roman" charset="0"/>
              </a:rPr>
              <a:t> I</a:t>
            </a:r>
            <a:r>
              <a:rPr lang="en-US" sz="3200" baseline="-25000" dirty="0">
                <a:latin typeface="Times New Roman" charset="0"/>
              </a:rPr>
              <a:t>d</a:t>
            </a:r>
            <a:r>
              <a:rPr lang="en-US" sz="3200" dirty="0"/>
              <a:t>  </a:t>
            </a:r>
            <a:r>
              <a:rPr lang="en-US" sz="3200" b="1" dirty="0">
                <a:latin typeface="Times New Roman" charset="0"/>
              </a:rPr>
              <a:t>l</a:t>
            </a:r>
            <a:r>
              <a:rPr lang="en-US" sz="3200" dirty="0"/>
              <a:t> </a:t>
            </a:r>
            <a:r>
              <a:rPr lang="en-US" sz="3200" dirty="0">
                <a:latin typeface="Times New Roman" charset="0"/>
                <a:cs typeface="Times New Roman" charset="0"/>
              </a:rPr>
              <a:t>· </a:t>
            </a:r>
            <a:r>
              <a:rPr lang="en-US" sz="3200" b="1" dirty="0">
                <a:latin typeface="Times New Roman" charset="0"/>
                <a:cs typeface="Times New Roman" charset="0"/>
              </a:rPr>
              <a:t>n  </a:t>
            </a:r>
            <a:r>
              <a:rPr lang="en-US" sz="3200" dirty="0">
                <a:latin typeface="Times New Roman" charset="0"/>
                <a:cs typeface="Times New Roman" charset="0"/>
              </a:rPr>
              <a:t>+</a:t>
            </a:r>
            <a:r>
              <a:rPr lang="en-US" sz="3200" b="1" dirty="0">
                <a:latin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cs typeface="Times New Roman" charset="0"/>
              </a:rPr>
              <a:t>k</a:t>
            </a:r>
            <a:r>
              <a:rPr lang="en-US" sz="3200" baseline="-25000" dirty="0" err="1">
                <a:latin typeface="Times New Roman" charset="0"/>
                <a:cs typeface="Times New Roman" charset="0"/>
              </a:rPr>
              <a:t>s</a:t>
            </a:r>
            <a:r>
              <a:rPr lang="en-US" sz="3200" dirty="0">
                <a:latin typeface="Times New Roman" charset="0"/>
                <a:cs typeface="Times New Roman" charset="0"/>
              </a:rPr>
              <a:t> I</a:t>
            </a:r>
            <a:r>
              <a:rPr lang="en-US" sz="3200" baseline="-25000" dirty="0">
                <a:latin typeface="Times New Roman" charset="0"/>
                <a:cs typeface="Times New Roman" charset="0"/>
              </a:rPr>
              <a:t>s</a:t>
            </a:r>
            <a:r>
              <a:rPr lang="en-US" sz="3200" dirty="0">
                <a:latin typeface="Times New Roman" charset="0"/>
                <a:cs typeface="Times New Roman" charset="0"/>
              </a:rPr>
              <a:t> (</a:t>
            </a:r>
            <a:r>
              <a:rPr lang="en-US" sz="3200" b="1" dirty="0">
                <a:latin typeface="Times New Roman" charset="0"/>
              </a:rPr>
              <a:t>v</a:t>
            </a:r>
            <a:r>
              <a:rPr lang="en-US" sz="3200" dirty="0"/>
              <a:t> </a:t>
            </a:r>
            <a:r>
              <a:rPr lang="en-US" sz="3200" dirty="0">
                <a:latin typeface="Times New Roman" charset="0"/>
                <a:cs typeface="Times New Roman" charset="0"/>
              </a:rPr>
              <a:t>· </a:t>
            </a:r>
            <a:r>
              <a:rPr lang="en-US" sz="3200" b="1" dirty="0">
                <a:latin typeface="Times New Roman" charset="0"/>
                <a:cs typeface="Times New Roman" charset="0"/>
              </a:rPr>
              <a:t>r </a:t>
            </a:r>
            <a:r>
              <a:rPr lang="en-US" sz="3200" dirty="0">
                <a:latin typeface="Times New Roman" charset="0"/>
                <a:cs typeface="Times New Roman" charset="0"/>
              </a:rPr>
              <a:t>)</a:t>
            </a:r>
            <a:r>
              <a:rPr lang="en-US" sz="3200" baseline="30000" dirty="0">
                <a:latin typeface="Symbol" charset="2"/>
                <a:cs typeface="Times New Roman" charset="0"/>
              </a:rPr>
              <a:t>a </a:t>
            </a:r>
            <a:r>
              <a:rPr lang="en-US" sz="3200" dirty="0">
                <a:latin typeface="Times New Roman" charset="0"/>
                <a:cs typeface="Times New Roman" charset="0"/>
              </a:rPr>
              <a:t>+ </a:t>
            </a:r>
            <a:r>
              <a:rPr lang="en-US" sz="3200" dirty="0" err="1">
                <a:latin typeface="Times New Roman" charset="0"/>
                <a:cs typeface="Times New Roman" charset="0"/>
              </a:rPr>
              <a:t>k</a:t>
            </a:r>
            <a:r>
              <a:rPr lang="en-US" sz="3200" baseline="-25000" dirty="0" err="1">
                <a:latin typeface="Times New Roman" charset="0"/>
                <a:cs typeface="Times New Roman" charset="0"/>
              </a:rPr>
              <a:t>a</a:t>
            </a:r>
            <a:r>
              <a:rPr lang="en-US" sz="3200" dirty="0">
                <a:latin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cs typeface="Times New Roman" charset="0"/>
              </a:rPr>
              <a:t>I</a:t>
            </a:r>
            <a:r>
              <a:rPr lang="en-US" sz="3200" baseline="-25000" dirty="0" err="1">
                <a:latin typeface="Times New Roman" charset="0"/>
                <a:cs typeface="Times New Roman" charset="0"/>
              </a:rPr>
              <a:t>a</a:t>
            </a:r>
            <a:endParaRPr lang="en-US" sz="3200" baseline="-25000" dirty="0">
              <a:latin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3200" baseline="-25000" dirty="0"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charset="0"/>
              </a:rPr>
              <a:t>For each color component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charset="0"/>
              </a:rPr>
              <a:t>we add contributions from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charset="0"/>
              </a:rPr>
              <a:t>all sources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N06F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865562"/>
            <a:ext cx="3771900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9793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Times New Roman" charset="0"/>
              </a:rPr>
              <a:t>Modified Phong Model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Specular</a:t>
            </a:r>
            <a:r>
              <a:rPr lang="en-US" dirty="0" smtClean="0"/>
              <a:t> term in the </a:t>
            </a:r>
            <a:r>
              <a:rPr lang="en-US" dirty="0" err="1" smtClean="0"/>
              <a:t>Phong</a:t>
            </a:r>
            <a:r>
              <a:rPr lang="en-US" dirty="0" smtClean="0"/>
              <a:t> model is problematic because it requires the calculation of a new reflection vector and view vector for each vertex</a:t>
            </a:r>
          </a:p>
          <a:p>
            <a:r>
              <a:rPr lang="en-US" dirty="0" err="1" smtClean="0"/>
              <a:t>Blinn</a:t>
            </a:r>
            <a:r>
              <a:rPr lang="en-US" dirty="0" smtClean="0"/>
              <a:t> suggested an approximation using the halfway vector that is more efficient</a:t>
            </a:r>
          </a:p>
          <a:p>
            <a:pPr lvl="1"/>
            <a:r>
              <a:rPr lang="en-US" dirty="0" err="1" smtClean="0"/>
              <a:t>Blinn</a:t>
            </a:r>
            <a:r>
              <a:rPr lang="en-US" dirty="0" smtClean="0"/>
              <a:t> light model</a:t>
            </a:r>
          </a:p>
          <a:p>
            <a:pPr lvl="1"/>
            <a:r>
              <a:rPr lang="en-US" dirty="0" smtClean="0"/>
              <a:t>See textbook for details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833252"/>
            <a:ext cx="2379663" cy="19346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 cstate="print"/>
          <a:srcRect t="3903"/>
          <a:stretch>
            <a:fillRect/>
          </a:stretch>
        </p:blipFill>
        <p:spPr bwMode="auto">
          <a:xfrm>
            <a:off x="3581400" y="1524000"/>
            <a:ext cx="4895850" cy="4924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728663" y="2971800"/>
            <a:ext cx="27940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Only differences in </a:t>
            </a:r>
          </a:p>
          <a:p>
            <a:r>
              <a:rPr lang="en-US">
                <a:latin typeface="Arial" charset="0"/>
              </a:rPr>
              <a:t>these teapots are </a:t>
            </a:r>
          </a:p>
          <a:p>
            <a:r>
              <a:rPr lang="en-US">
                <a:latin typeface="Arial" charset="0"/>
              </a:rPr>
              <a:t>the parameters</a:t>
            </a:r>
          </a:p>
          <a:p>
            <a:r>
              <a:rPr lang="en-US">
                <a:latin typeface="Arial" charset="0"/>
              </a:rPr>
              <a:t>in the modified</a:t>
            </a:r>
          </a:p>
          <a:p>
            <a:r>
              <a:rPr lang="en-US">
                <a:latin typeface="Arial" charset="0"/>
              </a:rPr>
              <a:t>Phong model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>
                <a:cs typeface="Times New Roman" charset="0"/>
              </a:rPr>
              <a:t>Computation of Vectors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 smtClean="0">
                <a:cs typeface="Times New Roman" charset="0"/>
              </a:rPr>
              <a:t> </a:t>
            </a:r>
            <a:r>
              <a:rPr lang="en-US" sz="2700" b="1" dirty="0" smtClean="0">
                <a:latin typeface="Times New Roman" charset="0"/>
                <a:cs typeface="Times New Roman" charset="0"/>
              </a:rPr>
              <a:t>l</a:t>
            </a:r>
            <a:r>
              <a:rPr lang="en-US" sz="2700" dirty="0" smtClean="0">
                <a:cs typeface="Times New Roman" charset="0"/>
              </a:rPr>
              <a:t> and </a:t>
            </a:r>
            <a:r>
              <a:rPr lang="en-US" sz="2700" b="1" dirty="0" smtClean="0">
                <a:latin typeface="Times New Roman" charset="0"/>
                <a:cs typeface="Times New Roman" charset="0"/>
              </a:rPr>
              <a:t>v</a:t>
            </a:r>
            <a:r>
              <a:rPr lang="en-US" sz="2700" dirty="0" smtClean="0">
                <a:cs typeface="Times New Roman" charset="0"/>
              </a:rPr>
              <a:t> are specified by the application</a:t>
            </a:r>
          </a:p>
          <a:p>
            <a:r>
              <a:rPr lang="en-US" sz="2700" dirty="0" smtClean="0">
                <a:cs typeface="Times New Roman" charset="0"/>
              </a:rPr>
              <a:t>Can computer </a:t>
            </a:r>
            <a:r>
              <a:rPr lang="en-US" sz="2700" b="1" dirty="0" smtClean="0">
                <a:latin typeface="Times New Roman" charset="0"/>
                <a:cs typeface="Times New Roman" charset="0"/>
              </a:rPr>
              <a:t>r</a:t>
            </a:r>
            <a:r>
              <a:rPr lang="en-US" sz="2700" dirty="0" smtClean="0">
                <a:cs typeface="Times New Roman" charset="0"/>
              </a:rPr>
              <a:t> from </a:t>
            </a:r>
            <a:r>
              <a:rPr lang="en-US" sz="2700" b="1" dirty="0" smtClean="0">
                <a:latin typeface="Times New Roman" charset="0"/>
                <a:cs typeface="Times New Roman" charset="0"/>
              </a:rPr>
              <a:t>l</a:t>
            </a:r>
            <a:r>
              <a:rPr lang="en-US" sz="2700" dirty="0" smtClean="0">
                <a:cs typeface="Times New Roman" charset="0"/>
              </a:rPr>
              <a:t> and </a:t>
            </a:r>
            <a:r>
              <a:rPr lang="en-US" sz="2700" b="1" dirty="0" smtClean="0">
                <a:latin typeface="Times New Roman" charset="0"/>
                <a:cs typeface="Times New Roman" charset="0"/>
              </a:rPr>
              <a:t>n</a:t>
            </a:r>
            <a:endParaRPr lang="en-US" sz="2700" dirty="0" smtClean="0">
              <a:cs typeface="Times New Roman" charset="0"/>
            </a:endParaRPr>
          </a:p>
          <a:p>
            <a:r>
              <a:rPr lang="en-US" sz="2700" dirty="0" smtClean="0">
                <a:cs typeface="Times New Roman" charset="0"/>
              </a:rPr>
              <a:t>Problem is determining </a:t>
            </a:r>
            <a:r>
              <a:rPr lang="en-US" sz="2700" b="1" dirty="0" smtClean="0">
                <a:latin typeface="Times New Roman" charset="0"/>
                <a:cs typeface="Times New Roman" charset="0"/>
              </a:rPr>
              <a:t>n</a:t>
            </a:r>
            <a:endParaRPr lang="en-US" sz="2700" dirty="0" smtClean="0">
              <a:cs typeface="Times New Roman" charset="0"/>
            </a:endParaRPr>
          </a:p>
          <a:p>
            <a:r>
              <a:rPr lang="en-US" sz="2700" dirty="0" smtClean="0">
                <a:cs typeface="Times New Roman" charset="0"/>
              </a:rPr>
              <a:t>For simple surfaces is can be determined but how we determine </a:t>
            </a:r>
            <a:r>
              <a:rPr lang="en-US" sz="2700" b="1" dirty="0" smtClean="0">
                <a:latin typeface="Times New Roman" charset="0"/>
                <a:cs typeface="Times New Roman" charset="0"/>
              </a:rPr>
              <a:t>n</a:t>
            </a:r>
            <a:r>
              <a:rPr lang="en-US" sz="2700" dirty="0" smtClean="0">
                <a:cs typeface="Times New Roman" charset="0"/>
              </a:rPr>
              <a:t> differs depending on underlying representation of surface</a:t>
            </a:r>
          </a:p>
          <a:p>
            <a:r>
              <a:rPr lang="en-US" sz="2700" dirty="0" smtClean="0">
                <a:cs typeface="Times New Roman" charset="0"/>
              </a:rPr>
              <a:t>OpenGL leaves determination of normal to application</a:t>
            </a:r>
          </a:p>
          <a:p>
            <a:pPr lvl="1"/>
            <a:r>
              <a:rPr lang="en-US" sz="2200" dirty="0" smtClean="0">
                <a:cs typeface="Times New Roman" charset="0"/>
              </a:rPr>
              <a:t>Exception for GLU quadrics and Bezier surfaces</a:t>
            </a:r>
            <a:br>
              <a:rPr lang="en-US" sz="2200" dirty="0" smtClean="0">
                <a:cs typeface="Times New Roman" charset="0"/>
              </a:rPr>
            </a:br>
            <a:r>
              <a:rPr lang="en-US" sz="2200" dirty="0" smtClean="0">
                <a:cs typeface="Times New Roman" charset="0"/>
              </a:rPr>
              <a:t>(Chapter 11)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AN04F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276600"/>
            <a:ext cx="32766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Times New Roman" charset="0"/>
              </a:rPr>
              <a:t>Plane Normals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Equation of plane: </a:t>
            </a:r>
            <a:r>
              <a:rPr lang="en-US" smtClean="0">
                <a:latin typeface="Times New Roman" charset="0"/>
              </a:rPr>
              <a:t>ax+by+cz+d = 0</a:t>
            </a:r>
          </a:p>
          <a:p>
            <a:r>
              <a:rPr lang="en-US" smtClean="0"/>
              <a:t>From Chapter 4 we know that plane is determined by three points </a:t>
            </a:r>
            <a:r>
              <a:rPr lang="en-US" smtClean="0">
                <a:latin typeface="Times New Roman" charset="0"/>
              </a:rPr>
              <a:t>p</a:t>
            </a:r>
            <a:r>
              <a:rPr lang="en-US" baseline="-25000" smtClean="0">
                <a:latin typeface="Times New Roman" charset="0"/>
              </a:rPr>
              <a:t>0</a:t>
            </a:r>
            <a:r>
              <a:rPr lang="en-US" smtClean="0"/>
              <a:t>, </a:t>
            </a:r>
            <a:r>
              <a:rPr lang="en-US" smtClean="0">
                <a:latin typeface="Times New Roman" charset="0"/>
              </a:rPr>
              <a:t>p</a:t>
            </a:r>
            <a:r>
              <a:rPr lang="en-US" baseline="-25000" smtClean="0">
                <a:latin typeface="Times New Roman" charset="0"/>
              </a:rPr>
              <a:t>2</a:t>
            </a:r>
            <a:r>
              <a:rPr lang="en-US" smtClean="0"/>
              <a:t>, </a:t>
            </a:r>
            <a:r>
              <a:rPr lang="en-US" smtClean="0">
                <a:latin typeface="Times New Roman" charset="0"/>
              </a:rPr>
              <a:t>p</a:t>
            </a:r>
            <a:r>
              <a:rPr lang="en-US" baseline="-25000" smtClean="0">
                <a:latin typeface="Times New Roman" charset="0"/>
              </a:rPr>
              <a:t>3</a:t>
            </a:r>
            <a:r>
              <a:rPr lang="en-US" smtClean="0"/>
              <a:t> or normal </a:t>
            </a:r>
            <a:r>
              <a:rPr lang="en-US" b="1" smtClean="0">
                <a:latin typeface="Times New Roman" charset="0"/>
              </a:rPr>
              <a:t>n</a:t>
            </a:r>
            <a:r>
              <a:rPr lang="en-US" smtClean="0"/>
              <a:t> and </a:t>
            </a:r>
            <a:r>
              <a:rPr lang="en-US" smtClean="0">
                <a:latin typeface="Times New Roman" charset="0"/>
              </a:rPr>
              <a:t>p</a:t>
            </a:r>
            <a:r>
              <a:rPr lang="en-US" baseline="-25000" smtClean="0">
                <a:latin typeface="Times New Roman" charset="0"/>
              </a:rPr>
              <a:t>0</a:t>
            </a:r>
          </a:p>
          <a:p>
            <a:r>
              <a:rPr lang="en-US" smtClean="0"/>
              <a:t>Normal can be obtained by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1296988" y="4867275"/>
            <a:ext cx="304641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800" b="1"/>
              <a:t>n</a:t>
            </a:r>
            <a:r>
              <a:rPr lang="en-US" sz="2800"/>
              <a:t> = (p</a:t>
            </a:r>
            <a:r>
              <a:rPr lang="en-US" sz="2800" baseline="-25000"/>
              <a:t>2</a:t>
            </a:r>
            <a:r>
              <a:rPr lang="en-US" sz="2800"/>
              <a:t>-p</a:t>
            </a:r>
            <a:r>
              <a:rPr lang="en-US" sz="2800" baseline="-25000"/>
              <a:t>0</a:t>
            </a:r>
            <a:r>
              <a:rPr lang="en-US" sz="2800"/>
              <a:t>) </a:t>
            </a:r>
            <a:r>
              <a:rPr lang="en-US" sz="2800">
                <a:cs typeface="Times New Roman" charset="0"/>
              </a:rPr>
              <a:t>× (p</a:t>
            </a:r>
            <a:r>
              <a:rPr lang="en-US" sz="2800" baseline="-25000">
                <a:cs typeface="Times New Roman" charset="0"/>
              </a:rPr>
              <a:t>1</a:t>
            </a:r>
            <a:r>
              <a:rPr lang="en-US" sz="2800">
                <a:cs typeface="Times New Roman" charset="0"/>
              </a:rPr>
              <a:t>-p</a:t>
            </a:r>
            <a:r>
              <a:rPr lang="en-US" sz="2800" baseline="-25000">
                <a:cs typeface="Times New Roman" charset="0"/>
              </a:rPr>
              <a:t>0</a:t>
            </a:r>
            <a:r>
              <a:rPr lang="en-US" sz="2800">
                <a:cs typeface="Times New Roman" charset="0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Triangle </a:t>
            </a:r>
            <a:r>
              <a:rPr lang="en-US" dirty="0" err="1" smtClean="0"/>
              <a:t>Normals</a:t>
            </a:r>
            <a:r>
              <a:rPr lang="en-US" dirty="0" smtClean="0"/>
              <a:t> and Flat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 shading: use one light value per face</a:t>
            </a:r>
          </a:p>
          <a:p>
            <a:r>
              <a:rPr lang="en-US" dirty="0" smtClean="0"/>
              <a:t>Compute light equation once per triangle</a:t>
            </a:r>
          </a:p>
          <a:p>
            <a:r>
              <a:rPr lang="en-US" dirty="0" smtClean="0"/>
              <a:t>Use normal of whole face</a:t>
            </a:r>
          </a:p>
          <a:p>
            <a:r>
              <a:rPr lang="en-US" b="1" dirty="0" smtClean="0"/>
              <a:t>Remember</a:t>
            </a:r>
            <a:r>
              <a:rPr lang="en-US" dirty="0" smtClean="0"/>
              <a:t>: Light value determined by dot product: </a:t>
            </a:r>
            <a:r>
              <a:rPr lang="en-US" dirty="0" smtClean="0">
                <a:latin typeface="Times New Roman" charset="0"/>
              </a:rPr>
              <a:t>I</a:t>
            </a:r>
            <a:r>
              <a:rPr lang="en-US" dirty="0" smtClean="0"/>
              <a:t> =</a:t>
            </a:r>
            <a:r>
              <a:rPr lang="en-US" dirty="0" err="1" smtClean="0">
                <a:latin typeface="Times New Roman" charset="0"/>
              </a:rPr>
              <a:t>k</a:t>
            </a:r>
            <a:r>
              <a:rPr lang="en-US" baseline="-25000" dirty="0" err="1" smtClean="0">
                <a:latin typeface="Times New Roman" charset="0"/>
              </a:rPr>
              <a:t>d</a:t>
            </a:r>
            <a:r>
              <a:rPr lang="en-US" dirty="0" smtClean="0">
                <a:latin typeface="Times New Roman" charset="0"/>
              </a:rPr>
              <a:t> I</a:t>
            </a:r>
            <a:r>
              <a:rPr lang="en-US" baseline="-25000" dirty="0" smtClean="0">
                <a:latin typeface="Times New Roman" charset="0"/>
              </a:rPr>
              <a:t>d</a:t>
            </a:r>
            <a:r>
              <a:rPr lang="en-US" dirty="0" smtClean="0"/>
              <a:t> </a:t>
            </a:r>
            <a:r>
              <a:rPr lang="en-US" b="1" dirty="0" smtClean="0">
                <a:latin typeface="Times New Roman" charset="0"/>
              </a:rPr>
              <a:t>l</a:t>
            </a:r>
            <a:r>
              <a:rPr lang="en-US" dirty="0" smtClean="0"/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·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n</a:t>
            </a:r>
          </a:p>
          <a:p>
            <a:r>
              <a:rPr lang="en-US" dirty="0" smtClean="0"/>
              <a:t>Use one single color for whole face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Normals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Smooth (</a:t>
            </a:r>
            <a:r>
              <a:rPr lang="en-US" dirty="0" err="1" smtClean="0"/>
              <a:t>Gouraud</a:t>
            </a:r>
            <a:r>
              <a:rPr lang="en-US" dirty="0" smtClean="0"/>
              <a:t>) shading allows for different color per vertex</a:t>
            </a:r>
          </a:p>
          <a:p>
            <a:pPr lvl="1"/>
            <a:r>
              <a:rPr lang="en-US" dirty="0" smtClean="0"/>
              <a:t>Color is interpolated across triangle surface</a:t>
            </a:r>
          </a:p>
          <a:p>
            <a:r>
              <a:rPr lang="en-US" dirty="0" smtClean="0"/>
              <a:t>Need to compute light per vertex (not face)</a:t>
            </a:r>
          </a:p>
          <a:p>
            <a:r>
              <a:rPr lang="en-US" dirty="0" smtClean="0"/>
              <a:t>Vertices don’t have </a:t>
            </a:r>
            <a:r>
              <a:rPr lang="en-US" dirty="0" err="1" smtClean="0"/>
              <a:t>normals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…but we can fake this</a:t>
            </a:r>
          </a:p>
          <a:p>
            <a:pPr lvl="1"/>
            <a:r>
              <a:rPr lang="en-US" dirty="0" smtClean="0"/>
              <a:t>Compute average normal of all triangles each vertex belongs to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 and Shading in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major component of modern computer games</a:t>
            </a:r>
          </a:p>
          <a:p>
            <a:r>
              <a:rPr lang="en-US" dirty="0" smtClean="0"/>
              <a:t>Just like movies: light and shade important for setting tone, mood, and atmosphere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Jacobsson</a:t>
            </a:r>
            <a:r>
              <a:rPr lang="en-US" sz="2000" dirty="0" smtClean="0"/>
              <a:t> and Gomez 2004]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7459" t="9615" r="5524" b="1923"/>
          <a:stretch>
            <a:fillRect/>
          </a:stretch>
        </p:blipFill>
        <p:spPr bwMode="auto">
          <a:xfrm>
            <a:off x="4822134" y="1650274"/>
            <a:ext cx="3788465" cy="4979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shading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we build a model of a sphere using many polygons and color it with </a:t>
            </a:r>
            <a:r>
              <a:rPr lang="en-US" sz="2700" b="1" dirty="0" err="1" smtClean="0">
                <a:latin typeface="Courier New" charset="0"/>
              </a:rPr>
              <a:t>glColor</a:t>
            </a:r>
            <a:r>
              <a:rPr lang="en-US" dirty="0" smtClean="0"/>
              <a:t>. We get something like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we want</a:t>
            </a:r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3276600" y="3124200"/>
            <a:ext cx="1371600" cy="13716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7141" name="Oval 5"/>
          <p:cNvSpPr>
            <a:spLocks noChangeArrowheads="1"/>
          </p:cNvSpPr>
          <p:nvPr/>
        </p:nvSpPr>
        <p:spPr bwMode="auto">
          <a:xfrm>
            <a:off x="3352800" y="4876800"/>
            <a:ext cx="1371600" cy="1371600"/>
          </a:xfrm>
          <a:prstGeom prst="ellipse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Adventure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 story about a player-controlled character</a:t>
            </a:r>
          </a:p>
          <a:p>
            <a:r>
              <a:rPr lang="en-US" dirty="0" smtClean="0"/>
              <a:t>Setting and emotional tone important</a:t>
            </a:r>
          </a:p>
          <a:p>
            <a:r>
              <a:rPr lang="en-US" dirty="0" smtClean="0"/>
              <a:t>Lighting often used to direct attention to significant items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i="1" dirty="0" smtClean="0"/>
              <a:t>Legend of Zelda: The Wind </a:t>
            </a:r>
            <a:r>
              <a:rPr lang="en-US" i="1" dirty="0" err="1" smtClean="0"/>
              <a:t>Waker</a:t>
            </a:r>
            <a:endParaRPr lang="en-US" i="1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25" y="2748756"/>
            <a:ext cx="29527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Kill opponents, don’t die</a:t>
            </a:r>
          </a:p>
          <a:p>
            <a:r>
              <a:rPr lang="en-US" dirty="0" smtClean="0"/>
              <a:t>Illumination to help pump up adrenaline</a:t>
            </a:r>
          </a:p>
          <a:p>
            <a:pPr lvl="1"/>
            <a:r>
              <a:rPr lang="en-US" dirty="0" smtClean="0"/>
              <a:t>Primitive hunting instinct</a:t>
            </a:r>
          </a:p>
          <a:p>
            <a:pPr lvl="1"/>
            <a:r>
              <a:rPr lang="en-US" dirty="0" smtClean="0"/>
              <a:t>Practical use: hide monsters</a:t>
            </a:r>
          </a:p>
          <a:p>
            <a:pPr lvl="1"/>
            <a:r>
              <a:rPr lang="en-US" dirty="0" smtClean="0"/>
              <a:t>Especially important for horror-style games</a:t>
            </a:r>
          </a:p>
          <a:p>
            <a:pPr lvl="1"/>
            <a:r>
              <a:rPr lang="en-US" b="1" dirty="0" smtClean="0"/>
              <a:t>Example</a:t>
            </a:r>
            <a:r>
              <a:rPr lang="en-US" dirty="0" smtClean="0"/>
              <a:t>: Doom 3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600200"/>
            <a:ext cx="29527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038600"/>
            <a:ext cx="29527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Role-Playing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a developable character in a story</a:t>
            </a:r>
          </a:p>
          <a:p>
            <a:r>
              <a:rPr lang="en-US" dirty="0" smtClean="0"/>
              <a:t>Immersion important</a:t>
            </a:r>
          </a:p>
          <a:p>
            <a:r>
              <a:rPr lang="en-US" dirty="0" smtClean="0"/>
              <a:t>Large spectra of colors to convey supernatural mood</a:t>
            </a:r>
          </a:p>
          <a:p>
            <a:r>
              <a:rPr lang="en-US" dirty="0" smtClean="0"/>
              <a:t>Colors to convey spells</a:t>
            </a:r>
          </a:p>
          <a:p>
            <a:r>
              <a:rPr lang="en-US" dirty="0" smtClean="0"/>
              <a:t>Examples: </a:t>
            </a:r>
            <a:r>
              <a:rPr lang="en-US" dirty="0" err="1" smtClean="0"/>
              <a:t>Neverwinter</a:t>
            </a:r>
            <a:r>
              <a:rPr lang="en-US" dirty="0" smtClean="0"/>
              <a:t> Nights and </a:t>
            </a:r>
            <a:r>
              <a:rPr lang="en-US" dirty="0" err="1" smtClean="0"/>
              <a:t>Warhammer</a:t>
            </a:r>
            <a:r>
              <a:rPr lang="en-US" dirty="0" smtClean="0"/>
              <a:t> Online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504950"/>
            <a:ext cx="29527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 descr="http://ve3dmedia.ign.com/images/00/82/8276_first-warhammer-online-screenshots-200603090621454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810000"/>
            <a:ext cx="38608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Direct an army to defeat opponent’s army</a:t>
            </a:r>
          </a:p>
          <a:p>
            <a:r>
              <a:rPr lang="en-US" dirty="0" smtClean="0"/>
              <a:t>Need organized design</a:t>
            </a:r>
          </a:p>
          <a:p>
            <a:r>
              <a:rPr lang="en-US" dirty="0" smtClean="0"/>
              <a:t>Some realism aspects, but also usability</a:t>
            </a:r>
          </a:p>
          <a:p>
            <a:r>
              <a:rPr lang="en-US" dirty="0" smtClean="0"/>
              <a:t>Fog of War – convey explored areas of map, and areas not seen</a:t>
            </a:r>
          </a:p>
          <a:p>
            <a:r>
              <a:rPr lang="en-US" b="1" dirty="0" smtClean="0"/>
              <a:t>Examples</a:t>
            </a:r>
            <a:r>
              <a:rPr lang="en-US" dirty="0" smtClean="0"/>
              <a:t>: </a:t>
            </a:r>
            <a:r>
              <a:rPr lang="en-US" dirty="0" err="1" smtClean="0"/>
              <a:t>Warcraft</a:t>
            </a:r>
            <a:r>
              <a:rPr lang="en-US" dirty="0" smtClean="0"/>
              <a:t> 3 and Dawn of War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25" y="1752600"/>
            <a:ext cx="29527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 descr="http://www.itreviews.co.uk/graphics/normal/games/g27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2202" y="4191000"/>
            <a:ext cx="2951198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in Games: Conclusion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and shade can be used for many things</a:t>
            </a:r>
          </a:p>
          <a:p>
            <a:pPr lvl="1"/>
            <a:r>
              <a:rPr lang="en-US" dirty="0" smtClean="0"/>
              <a:t>Realism</a:t>
            </a:r>
          </a:p>
          <a:p>
            <a:pPr lvl="1"/>
            <a:r>
              <a:rPr lang="en-US" dirty="0" smtClean="0"/>
              <a:t>Setting mood</a:t>
            </a:r>
          </a:p>
          <a:p>
            <a:pPr lvl="1"/>
            <a:r>
              <a:rPr lang="en-US" dirty="0" smtClean="0"/>
              <a:t>Directing attention</a:t>
            </a:r>
          </a:p>
          <a:p>
            <a:pPr lvl="1"/>
            <a:r>
              <a:rPr lang="en-US" dirty="0" smtClean="0"/>
              <a:t>Communicating information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 sources</a:t>
            </a:r>
          </a:p>
          <a:p>
            <a:pPr lvl="1"/>
            <a:r>
              <a:rPr lang="en-US" dirty="0" smtClean="0"/>
              <a:t>Point, directional, spot</a:t>
            </a:r>
          </a:p>
          <a:p>
            <a:r>
              <a:rPr lang="en-US" dirty="0" err="1" smtClean="0"/>
              <a:t>Phong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Four vectors, three components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/>
              <a:t>Vectors </a:t>
            </a:r>
            <a:r>
              <a:rPr lang="en-US" b="1" dirty="0" smtClean="0"/>
              <a:t>v</a:t>
            </a:r>
            <a:r>
              <a:rPr lang="en-US" dirty="0" smtClean="0"/>
              <a:t> and </a:t>
            </a:r>
            <a:r>
              <a:rPr lang="en-US" b="1" dirty="0" smtClean="0"/>
              <a:t>l</a:t>
            </a:r>
            <a:r>
              <a:rPr lang="en-US" dirty="0" smtClean="0"/>
              <a:t> given by application</a:t>
            </a:r>
          </a:p>
          <a:p>
            <a:pPr lvl="1"/>
            <a:r>
              <a:rPr lang="en-US" dirty="0" smtClean="0"/>
              <a:t>Can compute </a:t>
            </a:r>
            <a:r>
              <a:rPr lang="en-US" b="1" dirty="0" smtClean="0"/>
              <a:t>r</a:t>
            </a:r>
            <a:r>
              <a:rPr lang="en-US" dirty="0" smtClean="0"/>
              <a:t> given normal </a:t>
            </a:r>
            <a:r>
              <a:rPr lang="en-US" b="1" dirty="0" smtClean="0"/>
              <a:t>n</a:t>
            </a:r>
          </a:p>
          <a:p>
            <a:pPr lvl="1"/>
            <a:r>
              <a:rPr lang="en-US" dirty="0" smtClean="0"/>
              <a:t>Need to compute </a:t>
            </a:r>
            <a:r>
              <a:rPr lang="en-US" dirty="0" err="1" smtClean="0"/>
              <a:t>normals</a:t>
            </a:r>
            <a:r>
              <a:rPr lang="en-US" dirty="0" smtClean="0"/>
              <a:t> (OpenGL will not help)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in OpenGL shading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90550" indent="-590550">
              <a:buFontTx/>
              <a:buAutoNum type="arabicPeriod"/>
            </a:pPr>
            <a:r>
              <a:rPr lang="en-US" smtClean="0"/>
              <a:t>Enable shading and select model</a:t>
            </a:r>
          </a:p>
          <a:p>
            <a:pPr marL="590550" indent="-590550">
              <a:buFontTx/>
              <a:buAutoNum type="arabicPeriod"/>
            </a:pPr>
            <a:r>
              <a:rPr lang="en-US" smtClean="0"/>
              <a:t>Specify normals</a:t>
            </a:r>
          </a:p>
          <a:p>
            <a:pPr marL="590550" indent="-590550">
              <a:buFontTx/>
              <a:buAutoNum type="arabicPeriod"/>
            </a:pPr>
            <a:r>
              <a:rPr lang="en-US" smtClean="0"/>
              <a:t>Specify material properties</a:t>
            </a:r>
          </a:p>
          <a:p>
            <a:pPr marL="590550" indent="-590550">
              <a:buFontTx/>
              <a:buAutoNum type="arabicPeriod"/>
            </a:pPr>
            <a:r>
              <a:rPr lang="en-US" smtClean="0"/>
              <a:t>Specify lights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700" smtClean="0"/>
              <a:t>In OpenGL the normal vector is part of the state</a:t>
            </a:r>
          </a:p>
          <a:p>
            <a:r>
              <a:rPr lang="en-US" sz="2700" smtClean="0"/>
              <a:t>Set by</a:t>
            </a:r>
            <a:r>
              <a:rPr lang="en-US" smtClean="0"/>
              <a:t> </a:t>
            </a:r>
            <a:r>
              <a:rPr lang="en-US" sz="2700" b="1" smtClean="0">
                <a:latin typeface="Courier New" charset="0"/>
              </a:rPr>
              <a:t>glNormal*()</a:t>
            </a:r>
          </a:p>
          <a:p>
            <a:pPr lvl="1"/>
            <a:r>
              <a:rPr lang="en-US" sz="2200" b="1" smtClean="0">
                <a:latin typeface="Courier New" charset="0"/>
              </a:rPr>
              <a:t>glNormal3f(x, y, z);</a:t>
            </a:r>
          </a:p>
          <a:p>
            <a:pPr lvl="1"/>
            <a:r>
              <a:rPr lang="en-US" sz="2200" b="1" smtClean="0">
                <a:latin typeface="Courier New" charset="0"/>
              </a:rPr>
              <a:t>glNormal3fv(p);</a:t>
            </a:r>
          </a:p>
          <a:p>
            <a:r>
              <a:rPr lang="en-US" sz="2700" smtClean="0"/>
              <a:t>Usually we want to set the normal to have unit length so cosine calculations are correct</a:t>
            </a:r>
          </a:p>
          <a:p>
            <a:pPr lvl="1"/>
            <a:r>
              <a:rPr lang="en-US" smtClean="0"/>
              <a:t>Length can be affected by transformations</a:t>
            </a:r>
          </a:p>
          <a:p>
            <a:pPr lvl="1"/>
            <a:r>
              <a:rPr lang="en-US" smtClean="0"/>
              <a:t>Note that scaling does not preserved length</a:t>
            </a:r>
          </a:p>
          <a:p>
            <a:pPr lvl="1"/>
            <a:r>
              <a:rPr lang="en-US" sz="2200" b="1" smtClean="0">
                <a:latin typeface="Courier New" charset="0"/>
              </a:rPr>
              <a:t>glEnable(GL_NORMALIZE)</a:t>
            </a:r>
            <a:r>
              <a:rPr lang="en-US" smtClean="0"/>
              <a:t> allows for autonormalization at a performance penalty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 for Triangle</a:t>
            </a:r>
          </a:p>
        </p:txBody>
      </p:sp>
      <p:sp>
        <p:nvSpPr>
          <p:cNvPr id="19461" name="Freeform 4"/>
          <p:cNvSpPr>
            <a:spLocks/>
          </p:cNvSpPr>
          <p:nvPr/>
        </p:nvSpPr>
        <p:spPr bwMode="auto">
          <a:xfrm>
            <a:off x="4495800" y="2743200"/>
            <a:ext cx="1828800" cy="1219200"/>
          </a:xfrm>
          <a:custGeom>
            <a:avLst/>
            <a:gdLst>
              <a:gd name="T0" fmla="*/ 0 w 1152"/>
              <a:gd name="T1" fmla="*/ 1219200 h 768"/>
              <a:gd name="T2" fmla="*/ 1524000 w 1152"/>
              <a:gd name="T3" fmla="*/ 0 h 768"/>
              <a:gd name="T4" fmla="*/ 1828800 w 1152"/>
              <a:gd name="T5" fmla="*/ 838200 h 768"/>
              <a:gd name="T6" fmla="*/ 0 w 1152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768"/>
              <a:gd name="T14" fmla="*/ 1152 w 115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768">
                <a:moveTo>
                  <a:pt x="0" y="768"/>
                </a:moveTo>
                <a:lnTo>
                  <a:pt x="960" y="0"/>
                </a:lnTo>
                <a:lnTo>
                  <a:pt x="1152" y="528"/>
                </a:lnTo>
                <a:lnTo>
                  <a:pt x="0" y="76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192588" y="3927475"/>
            <a:ext cx="4556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  <p:sp>
        <p:nvSpPr>
          <p:cNvPr id="19463" name="Text Box 9"/>
          <p:cNvSpPr>
            <a:spLocks noGrp="1" noChangeArrowheads="1"/>
          </p:cNvSpPr>
          <p:nvPr>
            <p:ph type="body" idx="1"/>
          </p:nvPr>
        </p:nvSpPr>
        <p:spPr>
          <a:xfrm>
            <a:off x="6400800" y="3505200"/>
            <a:ext cx="4572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Times New Roman" charset="0"/>
              </a:rPr>
              <a:t>p</a:t>
            </a:r>
            <a:r>
              <a:rPr lang="en-US" sz="2400" baseline="-25000" smtClean="0">
                <a:latin typeface="Times New Roman" charset="0"/>
              </a:rPr>
              <a:t>1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5867400" y="2209800"/>
            <a:ext cx="4572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 b="1"/>
              <a:t>p</a:t>
            </a:r>
            <a:r>
              <a:rPr lang="en-US" baseline="-25000"/>
              <a:t>2</a:t>
            </a:r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 flipV="1">
            <a:off x="5562600" y="2057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5181600" y="1828800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n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765175" y="2286000"/>
            <a:ext cx="3086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plane</a:t>
            </a:r>
            <a:r>
              <a:rPr lang="en-US"/>
              <a:t>     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cs typeface="Times New Roman" charset="0"/>
              </a:rPr>
              <a:t>·(</a:t>
            </a:r>
            <a:r>
              <a:rPr lang="en-US" b="1">
                <a:cs typeface="Times New Roman" charset="0"/>
              </a:rPr>
              <a:t>p</a:t>
            </a:r>
            <a:r>
              <a:rPr lang="en-US">
                <a:cs typeface="Times New Roman" charset="0"/>
              </a:rPr>
              <a:t> - </a:t>
            </a:r>
            <a:r>
              <a:rPr lang="en-US" b="1">
                <a:cs typeface="Times New Roman" charset="0"/>
              </a:rPr>
              <a:t>p</a:t>
            </a:r>
            <a:r>
              <a:rPr lang="en-US" baseline="-25000">
                <a:cs typeface="Times New Roman" charset="0"/>
              </a:rPr>
              <a:t>0</a:t>
            </a:r>
            <a:r>
              <a:rPr lang="en-US">
                <a:cs typeface="Times New Roman" charset="0"/>
              </a:rPr>
              <a:t> ) = 0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0" y="3048000"/>
            <a:ext cx="47244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 b="1"/>
              <a:t>n</a:t>
            </a:r>
            <a:r>
              <a:rPr lang="en-US"/>
              <a:t> = (</a:t>
            </a:r>
            <a:r>
              <a:rPr lang="en-US" b="1"/>
              <a:t>p</a:t>
            </a:r>
            <a:r>
              <a:rPr lang="en-US" baseline="-25000"/>
              <a:t>2 </a:t>
            </a:r>
            <a:r>
              <a:rPr lang="en-US"/>
              <a:t>- </a:t>
            </a:r>
            <a:r>
              <a:rPr lang="en-US" b="1"/>
              <a:t>p</a:t>
            </a:r>
            <a:r>
              <a:rPr lang="en-US" baseline="-25000"/>
              <a:t>0 </a:t>
            </a:r>
            <a:r>
              <a:rPr lang="en-US"/>
              <a:t>) </a:t>
            </a:r>
            <a:r>
              <a:rPr lang="en-US">
                <a:cs typeface="Times New Roman" charset="0"/>
              </a:rPr>
              <a:t>×(</a:t>
            </a:r>
            <a:r>
              <a:rPr lang="en-US" b="1">
                <a:cs typeface="Times New Roman" charset="0"/>
              </a:rPr>
              <a:t>p</a:t>
            </a:r>
            <a:r>
              <a:rPr lang="en-US" baseline="-25000">
                <a:cs typeface="Times New Roman" charset="0"/>
              </a:rPr>
              <a:t>1 </a:t>
            </a:r>
            <a:r>
              <a:rPr lang="en-US">
                <a:cs typeface="Times New Roman" charset="0"/>
              </a:rPr>
              <a:t>- </a:t>
            </a:r>
            <a:r>
              <a:rPr lang="en-US" b="1">
                <a:cs typeface="Times New Roman" charset="0"/>
              </a:rPr>
              <a:t>p</a:t>
            </a:r>
            <a:r>
              <a:rPr lang="en-US" baseline="-25000">
                <a:cs typeface="Times New Roman" charset="0"/>
              </a:rPr>
              <a:t>0 </a:t>
            </a:r>
            <a:r>
              <a:rPr lang="en-US">
                <a:cs typeface="Times New Roman" charset="0"/>
              </a:rPr>
              <a:t>) </a:t>
            </a:r>
          </a:p>
          <a:p>
            <a:endParaRPr lang="en-US">
              <a:cs typeface="Times New Roman" charset="0"/>
            </a:endParaRPr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708025" y="3962400"/>
            <a:ext cx="3070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normalize</a:t>
            </a:r>
            <a:r>
              <a:rPr lang="en-US"/>
              <a:t> </a:t>
            </a:r>
            <a:r>
              <a:rPr lang="en-US" b="1"/>
              <a:t>n   </a:t>
            </a:r>
            <a:r>
              <a:rPr lang="en-US" b="1">
                <a:sym typeface="Symbol" charset="2"/>
              </a:rPr>
              <a:t></a:t>
            </a:r>
            <a:r>
              <a:rPr lang="en-US" b="1"/>
              <a:t>  n/ |n|</a:t>
            </a:r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5562600" y="3276600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19471" name="Text Box 17"/>
          <p:cNvSpPr txBox="1">
            <a:spLocks noChangeArrowheads="1"/>
          </p:cNvSpPr>
          <p:nvPr/>
        </p:nvSpPr>
        <p:spPr bwMode="auto">
          <a:xfrm>
            <a:off x="573088" y="4953000"/>
            <a:ext cx="6270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Note that right-hand rule determines outward 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Enabling Shading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 dirty="0" smtClean="0"/>
              <a:t>Shading calculations are enabled by</a:t>
            </a:r>
          </a:p>
          <a:p>
            <a:pPr lvl="1"/>
            <a:r>
              <a:rPr lang="en-US" sz="2200" b="1" dirty="0" err="1" smtClean="0">
                <a:latin typeface="Courier New" charset="0"/>
              </a:rPr>
              <a:t>glEnable</a:t>
            </a:r>
            <a:r>
              <a:rPr lang="en-US" sz="2200" b="1" dirty="0" smtClean="0">
                <a:latin typeface="Courier New" charset="0"/>
              </a:rPr>
              <a:t>(GL_LIGHTING)</a:t>
            </a:r>
          </a:p>
          <a:p>
            <a:pPr lvl="1"/>
            <a:r>
              <a:rPr lang="en-US" dirty="0" smtClean="0"/>
              <a:t>Once lighting is enabled, </a:t>
            </a:r>
            <a:r>
              <a:rPr lang="en-US" dirty="0" err="1" smtClean="0"/>
              <a:t>glColor</a:t>
            </a:r>
            <a:r>
              <a:rPr lang="en-US" dirty="0" smtClean="0"/>
              <a:t>() ignored</a:t>
            </a:r>
          </a:p>
          <a:p>
            <a:pPr lvl="2"/>
            <a:r>
              <a:rPr lang="en-US" dirty="0" smtClean="0"/>
              <a:t>(Can still use GL_COLOR_MATERIAL…)</a:t>
            </a:r>
          </a:p>
          <a:p>
            <a:r>
              <a:rPr lang="en-US" sz="2700" dirty="0" smtClean="0"/>
              <a:t>Must enable each light source individually</a:t>
            </a:r>
          </a:p>
          <a:p>
            <a:pPr lvl="1"/>
            <a:r>
              <a:rPr lang="en-US" sz="2200" b="1" dirty="0" err="1" smtClean="0">
                <a:latin typeface="Courier New" charset="0"/>
              </a:rPr>
              <a:t>glEnable</a:t>
            </a:r>
            <a:r>
              <a:rPr lang="en-US" sz="2200" b="1" dirty="0" smtClean="0">
                <a:latin typeface="Courier New" charset="0"/>
              </a:rPr>
              <a:t>(</a:t>
            </a:r>
            <a:r>
              <a:rPr lang="en-US" sz="2200" b="1" dirty="0" err="1" smtClean="0">
                <a:latin typeface="Courier New" charset="0"/>
              </a:rPr>
              <a:t>GL_LIGHTi</a:t>
            </a:r>
            <a:r>
              <a:rPr lang="en-US" sz="2200" b="1" dirty="0" smtClean="0">
                <a:latin typeface="Courier New" charset="0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=0,1…..</a:t>
            </a:r>
          </a:p>
          <a:p>
            <a:r>
              <a:rPr lang="en-US" sz="2700" dirty="0" smtClean="0"/>
              <a:t>Can choose light model parameters</a:t>
            </a:r>
          </a:p>
          <a:p>
            <a:pPr lvl="1"/>
            <a:r>
              <a:rPr lang="en-US" sz="2200" b="1" dirty="0" err="1" smtClean="0">
                <a:latin typeface="Courier New" charset="0"/>
              </a:rPr>
              <a:t>glLightModeli</a:t>
            </a:r>
            <a:r>
              <a:rPr lang="en-US" sz="2200" b="1" dirty="0" smtClean="0">
                <a:latin typeface="Courier New" charset="0"/>
              </a:rPr>
              <a:t>(parameter, GL_TRUE)</a:t>
            </a:r>
          </a:p>
          <a:p>
            <a:pPr lvl="2"/>
            <a:r>
              <a:rPr lang="en-US" b="1" dirty="0" smtClean="0">
                <a:latin typeface="Courier New" charset="0"/>
              </a:rPr>
              <a:t>GL_LIGHT_MODEL_LOCAL_VIEWER </a:t>
            </a:r>
            <a:r>
              <a:rPr lang="en-US" dirty="0" smtClean="0"/>
              <a:t>do not use simplifying distant viewer assumption in calculation</a:t>
            </a:r>
            <a:endParaRPr lang="en-US" b="1" dirty="0" smtClean="0">
              <a:latin typeface="Courier New" charset="0"/>
            </a:endParaRPr>
          </a:p>
          <a:p>
            <a:pPr lvl="2"/>
            <a:r>
              <a:rPr lang="en-US" b="1" dirty="0" smtClean="0">
                <a:latin typeface="Courier New" charset="0"/>
              </a:rPr>
              <a:t>GL_LIGHT_MODEL_TWO_SIDED </a:t>
            </a:r>
            <a:r>
              <a:rPr lang="en-US" dirty="0" smtClean="0"/>
              <a:t>shades both sides of polygons independently</a:t>
            </a:r>
            <a:endParaRPr lang="en-US" b="1" dirty="0" smtClean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Light and Shade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basic components of </a:t>
            </a:r>
            <a:r>
              <a:rPr lang="en-US" b="1" dirty="0" smtClean="0"/>
              <a:t>light</a:t>
            </a:r>
            <a:r>
              <a:rPr lang="en-US" dirty="0" smtClean="0"/>
              <a:t> and </a:t>
            </a:r>
            <a:r>
              <a:rPr lang="en-US" b="1" dirty="0" smtClean="0"/>
              <a:t>shade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does a sphere look like this?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71800" y="3429000"/>
            <a:ext cx="2743200" cy="2667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934200" cy="1066800"/>
          </a:xfrm>
        </p:spPr>
        <p:txBody>
          <a:bodyPr>
            <a:normAutofit/>
          </a:bodyPr>
          <a:lstStyle/>
          <a:p>
            <a:r>
              <a:rPr lang="en-US" smtClean="0"/>
              <a:t>Defining a Point Light Source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r>
              <a:rPr lang="en-US" sz="2700" smtClean="0"/>
              <a:t>For each light source, we can set an RGBA for the diffuse, specular, and ambient components, and for the position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5146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736600" y="2889250"/>
            <a:ext cx="70421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 float diffuse0[]={1.0, 0.0, 0.0, 1.0};</a:t>
            </a:r>
          </a:p>
          <a:p>
            <a:r>
              <a:rPr lang="en-US" sz="2000" b="1">
                <a:latin typeface="Courier New" charset="0"/>
              </a:rPr>
              <a:t>GL float ambient0[]={1.0, 0.0, 0.0, 1.0};</a:t>
            </a:r>
          </a:p>
          <a:p>
            <a:r>
              <a:rPr lang="en-US" sz="2000" b="1">
                <a:latin typeface="Courier New" charset="0"/>
              </a:rPr>
              <a:t>GL float specular0[]={1.0, 0.0, 0.0, 1.0};</a:t>
            </a:r>
          </a:p>
          <a:p>
            <a:r>
              <a:rPr lang="en-US" sz="2000" b="1">
                <a:latin typeface="Courier New" charset="0"/>
              </a:rPr>
              <a:t>Glfloat light0_pos[]={1.0, 2.0, 3,0, 1.0};</a:t>
            </a:r>
          </a:p>
          <a:p>
            <a:endParaRPr lang="en-US" sz="2000" b="1">
              <a:latin typeface="Courier New" charset="0"/>
            </a:endParaRPr>
          </a:p>
          <a:p>
            <a:r>
              <a:rPr lang="en-US" sz="2000" b="1">
                <a:latin typeface="Courier New" charset="0"/>
              </a:rPr>
              <a:t>glEnable(GL_LIGHTING);</a:t>
            </a:r>
          </a:p>
          <a:p>
            <a:r>
              <a:rPr lang="en-US" sz="2000" b="1">
                <a:latin typeface="Courier New" charset="0"/>
              </a:rPr>
              <a:t>glEnable(GL_LIGHT0);</a:t>
            </a:r>
          </a:p>
          <a:p>
            <a:r>
              <a:rPr lang="en-US" sz="2000" b="1">
                <a:latin typeface="Courier New" charset="0"/>
              </a:rPr>
              <a:t>glLightv(GL_LIGHT0, GL_POSITION, light0_pos);</a:t>
            </a:r>
          </a:p>
          <a:p>
            <a:r>
              <a:rPr lang="en-US" sz="2000" b="1">
                <a:latin typeface="Courier New" charset="0"/>
              </a:rPr>
              <a:t>glLightv(GL_LIGHT0, GL_AMBIENT, ambient0);</a:t>
            </a:r>
          </a:p>
          <a:p>
            <a:r>
              <a:rPr lang="en-US" sz="2000" b="1">
                <a:latin typeface="Courier New" charset="0"/>
              </a:rPr>
              <a:t>glLightv(GL_LIGHT0, GL_DIFFUSE, diffuse0);</a:t>
            </a:r>
          </a:p>
          <a:p>
            <a:r>
              <a:rPr lang="en-US" sz="2000" b="1">
                <a:latin typeface="Courier New" charset="0"/>
              </a:rPr>
              <a:t>glLightv(GL_LIGHT0, GL_SPECULAR, specular0);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and Direction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 smtClean="0"/>
              <a:t>Source colors are specified in RGBA</a:t>
            </a:r>
          </a:p>
          <a:p>
            <a:r>
              <a:rPr lang="en-US" sz="2700" dirty="0" smtClean="0"/>
              <a:t>Position is given in homogeneous coordinates</a:t>
            </a:r>
          </a:p>
          <a:p>
            <a:pPr lvl="1"/>
            <a:r>
              <a:rPr lang="en-US" dirty="0" smtClean="0"/>
              <a:t>If w =1.0, we are specifying a finite location</a:t>
            </a:r>
          </a:p>
          <a:p>
            <a:pPr lvl="1"/>
            <a:r>
              <a:rPr lang="en-US" dirty="0" smtClean="0"/>
              <a:t>If w =0.0, we are specifying a parallel source with the given direction vector</a:t>
            </a:r>
          </a:p>
          <a:p>
            <a:r>
              <a:rPr lang="en-US" sz="2700" dirty="0" smtClean="0"/>
              <a:t>Coefficients in the distance terms are by default </a:t>
            </a:r>
            <a:r>
              <a:rPr lang="en-US" sz="2700" b="1" dirty="0" smtClean="0"/>
              <a:t>a=1.0</a:t>
            </a:r>
            <a:r>
              <a:rPr lang="en-US" sz="2700" dirty="0" smtClean="0"/>
              <a:t> (constant terms), </a:t>
            </a:r>
            <a:r>
              <a:rPr lang="en-US" sz="2700" b="1" dirty="0" smtClean="0"/>
              <a:t>b=c=0.0 </a:t>
            </a:r>
            <a:r>
              <a:rPr lang="en-US" sz="2700" dirty="0" smtClean="0"/>
              <a:t>(linear and quadratic terms</a:t>
            </a:r>
            <a:r>
              <a:rPr lang="en-US" dirty="0" smtClean="0"/>
              <a:t>). </a:t>
            </a:r>
            <a:r>
              <a:rPr lang="en-US" sz="2700" dirty="0" smtClean="0"/>
              <a:t>Change by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838200" y="5715000"/>
            <a:ext cx="73469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a= 0.80;</a:t>
            </a:r>
          </a:p>
          <a:p>
            <a:r>
              <a:rPr lang="en-US" sz="2000" b="1">
                <a:latin typeface="Courier New" charset="0"/>
              </a:rPr>
              <a:t>glLightf(GL_LIGHT0, GLCONSTANT_ATTENUATION, 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Spotlights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5638800" cy="4724400"/>
          </a:xfrm>
        </p:spPr>
        <p:txBody>
          <a:bodyPr/>
          <a:lstStyle/>
          <a:p>
            <a:r>
              <a:rPr lang="en-US" smtClean="0"/>
              <a:t>Use </a:t>
            </a:r>
            <a:r>
              <a:rPr lang="en-US" sz="2700" b="1" smtClean="0">
                <a:latin typeface="Courier New" charset="0"/>
              </a:rPr>
              <a:t>glLightv</a:t>
            </a:r>
            <a:r>
              <a:rPr lang="en-US" smtClean="0"/>
              <a:t> to set </a:t>
            </a:r>
          </a:p>
          <a:p>
            <a:pPr lvl="1"/>
            <a:r>
              <a:rPr lang="en-US" smtClean="0"/>
              <a:t>Direction </a:t>
            </a:r>
            <a:r>
              <a:rPr lang="en-US" sz="2200" b="1" smtClean="0">
                <a:latin typeface="Courier New" charset="0"/>
              </a:rPr>
              <a:t>GL_SPOT_DIRECTION</a:t>
            </a:r>
          </a:p>
          <a:p>
            <a:pPr lvl="1"/>
            <a:r>
              <a:rPr lang="en-US" smtClean="0"/>
              <a:t>Cutoff</a:t>
            </a:r>
            <a:r>
              <a:rPr lang="en-US" sz="2200" b="1" smtClean="0">
                <a:latin typeface="Courier New" charset="0"/>
              </a:rPr>
              <a:t> GL_SPOT_CUTOFF</a:t>
            </a:r>
          </a:p>
          <a:p>
            <a:pPr lvl="1"/>
            <a:r>
              <a:rPr lang="en-US" smtClean="0"/>
              <a:t>Attenuation</a:t>
            </a:r>
            <a:r>
              <a:rPr lang="en-US" sz="2200" b="1" smtClean="0">
                <a:latin typeface="Courier New" charset="0"/>
              </a:rPr>
              <a:t> GL_SPOT_EXPONENT</a:t>
            </a:r>
          </a:p>
          <a:p>
            <a:pPr lvl="2"/>
            <a:r>
              <a:rPr lang="en-US" sz="2400" smtClean="0"/>
              <a:t>Proportional to cos</a:t>
            </a:r>
            <a:r>
              <a:rPr lang="en-US" sz="2400" baseline="30000" smtClean="0">
                <a:latin typeface="Symbol" charset="2"/>
              </a:rPr>
              <a:t>a</a:t>
            </a:r>
            <a:r>
              <a:rPr lang="en-US" sz="2400" smtClean="0">
                <a:latin typeface="Symbol" charset="2"/>
              </a:rPr>
              <a:t>f</a:t>
            </a:r>
          </a:p>
        </p:txBody>
      </p:sp>
      <p:pic>
        <p:nvPicPr>
          <p:cNvPr id="23558" name="Picture 5" descr="AN06F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981200"/>
            <a:ext cx="16192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7" descr="AN06F10"/>
          <p:cNvPicPr>
            <a:picLocks noChangeAspect="1" noChangeArrowheads="1"/>
          </p:cNvPicPr>
          <p:nvPr/>
        </p:nvPicPr>
        <p:blipFill>
          <a:blip r:embed="rId3" cstate="print"/>
          <a:srcRect b="22643"/>
          <a:stretch>
            <a:fillRect/>
          </a:stretch>
        </p:blipFill>
        <p:spPr bwMode="auto">
          <a:xfrm>
            <a:off x="6400800" y="3810000"/>
            <a:ext cx="202723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905750" y="5292725"/>
            <a:ext cx="342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Symbol" charset="2"/>
              </a:rPr>
              <a:t>q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318250" y="5334000"/>
            <a:ext cx="5095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Symbol" charset="2"/>
              </a:rPr>
              <a:t>-q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162800" y="5257800"/>
            <a:ext cx="415925" cy="625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500">
                <a:latin typeface="Symbol" charset="2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Ambient Light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Ambient light depends on color of light sources</a:t>
            </a:r>
          </a:p>
          <a:p>
            <a:pPr lvl="1"/>
            <a:r>
              <a:rPr lang="en-US" smtClean="0"/>
              <a:t>A red light in a white room will cause a red ambient term that disappears when the light is turned off</a:t>
            </a:r>
          </a:p>
          <a:p>
            <a:r>
              <a:rPr lang="en-US" smtClean="0"/>
              <a:t>OpenGL also allows a global ambient term that is often helpful for testing</a:t>
            </a:r>
          </a:p>
          <a:p>
            <a:pPr lvl="1"/>
            <a:r>
              <a:rPr lang="en-US" sz="2200" b="1" smtClean="0">
                <a:latin typeface="Courier New" charset="0"/>
              </a:rPr>
              <a:t>glLightModelfv(GL_LIGHT_MODEL_AMBIENT, global_ambient)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Moving Light Sources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724400"/>
          </a:xfrm>
        </p:spPr>
        <p:txBody>
          <a:bodyPr>
            <a:normAutofit/>
          </a:bodyPr>
          <a:lstStyle/>
          <a:p>
            <a:r>
              <a:rPr lang="en-US" smtClean="0"/>
              <a:t>Light sources are geometric objects whose positions or directions are affected by the model-view matrix</a:t>
            </a:r>
          </a:p>
          <a:p>
            <a:r>
              <a:rPr lang="en-US" smtClean="0"/>
              <a:t>Depending on where we place the position (direction) setting function, we can</a:t>
            </a:r>
          </a:p>
          <a:p>
            <a:pPr lvl="1"/>
            <a:r>
              <a:rPr lang="en-US" smtClean="0"/>
              <a:t>Move the light source(s) with the object(s)</a:t>
            </a:r>
          </a:p>
          <a:p>
            <a:pPr lvl="1"/>
            <a:r>
              <a:rPr lang="en-US" smtClean="0"/>
              <a:t>Fix the object(s) and move the light source(s)</a:t>
            </a:r>
          </a:p>
          <a:p>
            <a:pPr lvl="1"/>
            <a:r>
              <a:rPr lang="en-US" smtClean="0"/>
              <a:t>Fix the light source(s) and move the object(s)</a:t>
            </a:r>
          </a:p>
          <a:p>
            <a:pPr lvl="1"/>
            <a:r>
              <a:rPr lang="en-US" smtClean="0"/>
              <a:t>Move the light source(s) and object(s) independently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 Properties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Material properties are also part of the OpenGL state and match the terms in the modified Phong model</a:t>
            </a:r>
          </a:p>
          <a:p>
            <a:r>
              <a:rPr lang="en-US" sz="2700" smtClean="0"/>
              <a:t>Set by </a:t>
            </a:r>
            <a:r>
              <a:rPr lang="en-US" sz="2300" b="1" smtClean="0">
                <a:latin typeface="Courier New" charset="0"/>
              </a:rPr>
              <a:t>glMaterialv()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606425" y="3346450"/>
            <a:ext cx="7042150" cy="2530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GLfloat ambient[] = {0.2, 0.2, 0.2, 1.0};</a:t>
            </a:r>
          </a:p>
          <a:p>
            <a:r>
              <a:rPr lang="en-US" sz="2000" b="1">
                <a:latin typeface="Courier New" charset="0"/>
              </a:rPr>
              <a:t>GLfloat diffuse[] = {1.0, 0.8, 0.0, 1.0};</a:t>
            </a:r>
          </a:p>
          <a:p>
            <a:r>
              <a:rPr lang="en-US" sz="2000" b="1">
                <a:latin typeface="Courier New" charset="0"/>
              </a:rPr>
              <a:t>GLfloat specular[] = {1.0, 1.0, 1.0, 1.0};</a:t>
            </a:r>
          </a:p>
          <a:p>
            <a:r>
              <a:rPr lang="en-US" sz="2000" b="1">
                <a:latin typeface="Courier New" charset="0"/>
              </a:rPr>
              <a:t>GLfloat shine = 100.0</a:t>
            </a:r>
          </a:p>
          <a:p>
            <a:r>
              <a:rPr lang="en-US" sz="2000" b="1">
                <a:latin typeface="Courier New" charset="0"/>
              </a:rPr>
              <a:t>glMaterialf(GL_FRONT, GL_AMBIENT, ambient);</a:t>
            </a:r>
          </a:p>
          <a:p>
            <a:r>
              <a:rPr lang="en-US" sz="2000" b="1">
                <a:latin typeface="Courier New" charset="0"/>
              </a:rPr>
              <a:t>glMaterialf(GL_FRONT, GL_DIFFUSE, diffuse);</a:t>
            </a:r>
          </a:p>
          <a:p>
            <a:r>
              <a:rPr lang="en-US" sz="2000" b="1">
                <a:latin typeface="Courier New" charset="0"/>
              </a:rPr>
              <a:t>glMaterialf(GL_FRONT, GL_SPECULAR, specular);</a:t>
            </a:r>
          </a:p>
          <a:p>
            <a:r>
              <a:rPr lang="en-US" sz="2000" b="1">
                <a:latin typeface="Courier New" charset="0"/>
              </a:rPr>
              <a:t>glMaterialf(GL_FRONT, GL_SHININESS, shine);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 and Back Faces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The default is shade only front faces which works correctly for convex objects</a:t>
            </a:r>
          </a:p>
          <a:p>
            <a:r>
              <a:rPr lang="en-US" sz="2700" smtClean="0"/>
              <a:t>If we set two sided lighting, OpenGL will shade both sides of a surface</a:t>
            </a:r>
          </a:p>
          <a:p>
            <a:r>
              <a:rPr lang="en-US" sz="2700" smtClean="0"/>
              <a:t>Each side can have its own properties which are set by using </a:t>
            </a:r>
            <a:r>
              <a:rPr lang="en-US" sz="2300" b="1" smtClean="0">
                <a:latin typeface="Courier New" charset="0"/>
              </a:rPr>
              <a:t>GL_FRONT</a:t>
            </a:r>
            <a:r>
              <a:rPr lang="en-US" sz="2700" smtClean="0"/>
              <a:t>, </a:t>
            </a:r>
            <a:r>
              <a:rPr lang="en-US" sz="2300" b="1" smtClean="0">
                <a:latin typeface="Courier New" charset="0"/>
              </a:rPr>
              <a:t>GL_BACK</a:t>
            </a:r>
            <a:r>
              <a:rPr lang="en-US" sz="2700" smtClean="0"/>
              <a:t>, or </a:t>
            </a:r>
            <a:r>
              <a:rPr lang="en-US" sz="2300" b="1" smtClean="0">
                <a:latin typeface="Courier New" charset="0"/>
              </a:rPr>
              <a:t>GL_FRONT_AND_BACK</a:t>
            </a:r>
            <a:r>
              <a:rPr lang="en-US" sz="2700" smtClean="0"/>
              <a:t> in </a:t>
            </a:r>
            <a:r>
              <a:rPr lang="en-US" sz="2300" b="1" smtClean="0">
                <a:latin typeface="Courier New" charset="0"/>
              </a:rPr>
              <a:t>glMaterialf</a:t>
            </a:r>
          </a:p>
        </p:txBody>
      </p:sp>
      <p:pic>
        <p:nvPicPr>
          <p:cNvPr id="27654" name="Picture 5" descr="AN06F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876800"/>
            <a:ext cx="310515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 descr="AN06F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724400"/>
            <a:ext cx="37338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62000" y="5943600"/>
            <a:ext cx="308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back faces not visible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359400" y="5943600"/>
            <a:ext cx="2574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back faces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Emissive Term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can simulate a light source in OpenGL by giving a material an emissive component</a:t>
            </a:r>
          </a:p>
          <a:p>
            <a:r>
              <a:rPr lang="en-US" smtClean="0"/>
              <a:t>This component is unaffected by any sources or transformations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563563" y="4489450"/>
            <a:ext cx="7042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GLfloat emission[] = 0.0, 0.3, 0.3, 1.0);</a:t>
            </a:r>
          </a:p>
          <a:p>
            <a:r>
              <a:rPr lang="en-US" sz="2000" b="1">
                <a:latin typeface="Courier New" charset="0"/>
              </a:rPr>
              <a:t>glMaterialf(GL_FRONT, GL_EMISSION, emission);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Transparency</a:t>
            </a:r>
          </a:p>
        </p:txBody>
      </p:sp>
      <p:sp>
        <p:nvSpPr>
          <p:cNvPr id="2970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Material properties are specified as RGBA values</a:t>
            </a:r>
          </a:p>
          <a:p>
            <a:r>
              <a:rPr lang="en-US" smtClean="0"/>
              <a:t>The A value can be used to make the surface translucent</a:t>
            </a:r>
          </a:p>
          <a:p>
            <a:r>
              <a:rPr lang="en-US" smtClean="0"/>
              <a:t>The default is that all surfaces are opaque regardless of A</a:t>
            </a:r>
          </a:p>
          <a:p>
            <a:r>
              <a:rPr lang="en-US" smtClean="0"/>
              <a:t>Later we will enable blending and use this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smtClean="0"/>
              <a:t>Because material properties are part of the state, if we change materials for many surfaces, we can affect performance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We can make the code cleaner by defining a material structure and setting all materials during initialization</a:t>
            </a:r>
          </a:p>
          <a:p>
            <a:pPr>
              <a:lnSpc>
                <a:spcPct val="90000"/>
              </a:lnSpc>
            </a:pPr>
            <a:endParaRPr lang="en-US" sz="2700" smtClean="0"/>
          </a:p>
          <a:p>
            <a:pPr>
              <a:lnSpc>
                <a:spcPct val="90000"/>
              </a:lnSpc>
            </a:pPr>
            <a:endParaRPr lang="en-US" sz="2700" smtClean="0"/>
          </a:p>
          <a:p>
            <a:pPr>
              <a:lnSpc>
                <a:spcPct val="90000"/>
              </a:lnSpc>
            </a:pPr>
            <a:endParaRPr lang="en-US" sz="2700" smtClean="0"/>
          </a:p>
          <a:p>
            <a:pPr>
              <a:lnSpc>
                <a:spcPct val="90000"/>
              </a:lnSpc>
            </a:pPr>
            <a:endParaRPr lang="en-US" sz="2700" smtClean="0"/>
          </a:p>
          <a:p>
            <a:pPr>
              <a:lnSpc>
                <a:spcPct val="90000"/>
              </a:lnSpc>
            </a:pPr>
            <a:r>
              <a:rPr lang="en-US" sz="2700" smtClean="0"/>
              <a:t>We can then select a material by a pointer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2133600" y="3962400"/>
            <a:ext cx="4908550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 dirty="0" err="1">
                <a:latin typeface="Courier New" charset="0"/>
              </a:rPr>
              <a:t>typedef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struct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materialStruct</a:t>
            </a:r>
            <a:r>
              <a:rPr lang="en-US" sz="2000" b="1" dirty="0">
                <a:latin typeface="Courier New" charset="0"/>
              </a:rPr>
              <a:t> {</a:t>
            </a:r>
          </a:p>
          <a:p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err="1">
                <a:latin typeface="Courier New" charset="0"/>
              </a:rPr>
              <a:t>GLfloat</a:t>
            </a:r>
            <a:r>
              <a:rPr lang="en-US" sz="2000" b="1" dirty="0">
                <a:latin typeface="Courier New" charset="0"/>
              </a:rPr>
              <a:t> ambient[4];</a:t>
            </a:r>
          </a:p>
          <a:p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err="1">
                <a:latin typeface="Courier New" charset="0"/>
              </a:rPr>
              <a:t>GLfloat</a:t>
            </a:r>
            <a:r>
              <a:rPr lang="en-US" sz="2000" b="1" dirty="0">
                <a:latin typeface="Courier New" charset="0"/>
              </a:rPr>
              <a:t> diffuse[4];</a:t>
            </a:r>
          </a:p>
          <a:p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err="1">
                <a:latin typeface="Courier New" charset="0"/>
              </a:rPr>
              <a:t>GLfloat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specular</a:t>
            </a:r>
            <a:r>
              <a:rPr lang="en-US" sz="2000" b="1" dirty="0">
                <a:latin typeface="Courier New" charset="0"/>
              </a:rPr>
              <a:t>[4];</a:t>
            </a:r>
          </a:p>
          <a:p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err="1">
                <a:latin typeface="Courier New" charset="0"/>
              </a:rPr>
              <a:t>GLfloat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smtClean="0">
                <a:latin typeface="Courier New" charset="0"/>
              </a:rPr>
              <a:t>shininess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</a:rPr>
              <a:t>} </a:t>
            </a:r>
            <a:r>
              <a:rPr lang="en-US" sz="2000" b="1" dirty="0" err="1">
                <a:latin typeface="Courier New" charset="0"/>
              </a:rPr>
              <a:t>MaterialStruct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endParaRPr lang="en-US" sz="2000" b="1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Shading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Why does the image of a real sphere look like this?</a:t>
            </a:r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smtClean="0"/>
              <a:t>Light-material interactions cause each point to have a different color or shade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Need to consider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Light sources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Material properties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Location of viewer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Surface orientation</a:t>
            </a:r>
          </a:p>
        </p:txBody>
      </p:sp>
      <p:sp>
        <p:nvSpPr>
          <p:cNvPr id="348164" name="Oval 4"/>
          <p:cNvSpPr>
            <a:spLocks noChangeArrowheads="1"/>
          </p:cNvSpPr>
          <p:nvPr/>
        </p:nvSpPr>
        <p:spPr bwMode="auto">
          <a:xfrm>
            <a:off x="3810000" y="1981200"/>
            <a:ext cx="1371600" cy="1371600"/>
          </a:xfrm>
          <a:prstGeom prst="ellipse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Polygonal Shading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Shading calculations are done for each vertex</a:t>
            </a:r>
          </a:p>
          <a:p>
            <a:pPr lvl="1"/>
            <a:r>
              <a:rPr lang="en-US" smtClean="0"/>
              <a:t>Vertex colors become vertex shades</a:t>
            </a:r>
          </a:p>
          <a:p>
            <a:r>
              <a:rPr lang="en-US" smtClean="0"/>
              <a:t>By default, vertex shades are interpolated across the polygon</a:t>
            </a:r>
          </a:p>
          <a:p>
            <a:pPr lvl="1"/>
            <a:r>
              <a:rPr lang="en-US" b="1" smtClean="0">
                <a:latin typeface="Courier New" charset="0"/>
              </a:rPr>
              <a:t>glShadeModel(GL_SMOOTH);</a:t>
            </a:r>
          </a:p>
          <a:p>
            <a:r>
              <a:rPr lang="en-US" smtClean="0"/>
              <a:t>If we use </a:t>
            </a:r>
            <a:r>
              <a:rPr lang="en-US" sz="2700" b="1" smtClean="0">
                <a:latin typeface="Courier New" charset="0"/>
              </a:rPr>
              <a:t>glShadeModel(GL_FLAT);</a:t>
            </a:r>
            <a:r>
              <a:rPr lang="en-US" smtClean="0"/>
              <a:t> the color at the first vertex will determine the shade of the whole polygon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Polygon Normals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Polygons have a single normal</a:t>
            </a:r>
          </a:p>
          <a:p>
            <a:pPr lvl="1"/>
            <a:r>
              <a:rPr lang="en-US" dirty="0" smtClean="0"/>
              <a:t>Shades at the vertices as computed by the </a:t>
            </a:r>
            <a:r>
              <a:rPr lang="en-US" dirty="0" err="1" smtClean="0"/>
              <a:t>Phong</a:t>
            </a:r>
            <a:r>
              <a:rPr lang="en-US" dirty="0" smtClean="0"/>
              <a:t> model can be almost same </a:t>
            </a:r>
          </a:p>
          <a:p>
            <a:pPr lvl="1"/>
            <a:r>
              <a:rPr lang="en-US" dirty="0" smtClean="0"/>
              <a:t>Identical for a distant viewer (default) or if there is no </a:t>
            </a:r>
            <a:r>
              <a:rPr lang="en-US" dirty="0" err="1" smtClean="0"/>
              <a:t>specular</a:t>
            </a:r>
            <a:r>
              <a:rPr lang="en-US" dirty="0" smtClean="0"/>
              <a:t> component </a:t>
            </a:r>
          </a:p>
          <a:p>
            <a:r>
              <a:rPr lang="en-US" sz="2700" dirty="0" smtClean="0"/>
              <a:t>Consider model of sphere</a:t>
            </a:r>
          </a:p>
          <a:p>
            <a:r>
              <a:rPr lang="en-US" sz="2700" dirty="0" smtClean="0"/>
              <a:t>Want different </a:t>
            </a:r>
            <a:r>
              <a:rPr lang="en-US" sz="2700" dirty="0" err="1" smtClean="0"/>
              <a:t>normals</a:t>
            </a:r>
            <a:r>
              <a:rPr lang="en-US" sz="2700" dirty="0" smtClean="0"/>
              <a:t> at each</a:t>
            </a:r>
            <a:br>
              <a:rPr lang="en-US" sz="2700" dirty="0" smtClean="0"/>
            </a:br>
            <a:r>
              <a:rPr lang="en-US" sz="2700" dirty="0" smtClean="0"/>
              <a:t>vertex even though this</a:t>
            </a:r>
            <a:br>
              <a:rPr lang="en-US" sz="2700" dirty="0" smtClean="0"/>
            </a:br>
            <a:r>
              <a:rPr lang="en-US" sz="2700" dirty="0" smtClean="0"/>
              <a:t>concept is not quite correct</a:t>
            </a:r>
            <a:br>
              <a:rPr lang="en-US" sz="2700" dirty="0" smtClean="0"/>
            </a:br>
            <a:r>
              <a:rPr lang="en-US" sz="2700" dirty="0" smtClean="0"/>
              <a:t>mathematically</a:t>
            </a:r>
          </a:p>
        </p:txBody>
      </p:sp>
      <p:pic>
        <p:nvPicPr>
          <p:cNvPr id="32774" name="Picture 5" descr="AN06F3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3505200"/>
            <a:ext cx="2981325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Smooth Shading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800600" cy="4724400"/>
          </a:xfrm>
        </p:spPr>
        <p:txBody>
          <a:bodyPr/>
          <a:lstStyle/>
          <a:p>
            <a:r>
              <a:rPr lang="en-US" smtClean="0"/>
              <a:t>We can set a new normal at each vertex</a:t>
            </a:r>
          </a:p>
          <a:p>
            <a:r>
              <a:rPr lang="en-US" smtClean="0"/>
              <a:t>Easy for sphere model </a:t>
            </a:r>
          </a:p>
          <a:p>
            <a:pPr lvl="1"/>
            <a:r>
              <a:rPr lang="en-US" smtClean="0"/>
              <a:t>If centered at origin</a:t>
            </a:r>
            <a:r>
              <a:rPr lang="en-US" b="1" smtClean="0">
                <a:latin typeface="Times New Roman" charset="0"/>
              </a:rPr>
              <a:t> n</a:t>
            </a:r>
            <a:r>
              <a:rPr lang="en-US" smtClean="0">
                <a:latin typeface="Times New Roman" charset="0"/>
              </a:rPr>
              <a:t> = </a:t>
            </a:r>
            <a:r>
              <a:rPr lang="en-US" b="1" smtClean="0">
                <a:latin typeface="Times New Roman" charset="0"/>
              </a:rPr>
              <a:t>p</a:t>
            </a:r>
            <a:r>
              <a:rPr lang="en-US" smtClean="0"/>
              <a:t> </a:t>
            </a:r>
          </a:p>
          <a:p>
            <a:r>
              <a:rPr lang="en-US" smtClean="0"/>
              <a:t>Now smooth shading works</a:t>
            </a:r>
          </a:p>
          <a:p>
            <a:r>
              <a:rPr lang="en-US" smtClean="0"/>
              <a:t>Note </a:t>
            </a:r>
            <a:r>
              <a:rPr lang="en-US" i="1" smtClean="0"/>
              <a:t>silhouette edge</a:t>
            </a:r>
          </a:p>
        </p:txBody>
      </p:sp>
      <p:pic>
        <p:nvPicPr>
          <p:cNvPr id="33798" name="Picture 5" descr="AN06F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057400"/>
            <a:ext cx="3198813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Line 6"/>
          <p:cNvSpPr>
            <a:spLocks noChangeShapeType="1"/>
          </p:cNvSpPr>
          <p:nvPr/>
        </p:nvSpPr>
        <p:spPr bwMode="auto">
          <a:xfrm flipV="1">
            <a:off x="4724400" y="4648200"/>
            <a:ext cx="10668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Mesh Shading</a:t>
            </a:r>
          </a:p>
        </p:txBody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previous example is not general because we knew the normal at each vertex analytically</a:t>
            </a:r>
          </a:p>
          <a:p>
            <a:r>
              <a:rPr lang="en-US" smtClean="0"/>
              <a:t>For polygonal models, Gouraud proposed we use the average of the normals around a mesh vertex</a:t>
            </a:r>
          </a:p>
        </p:txBody>
      </p:sp>
      <p:pic>
        <p:nvPicPr>
          <p:cNvPr id="34824" name="Picture 5" descr="AN06F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114800"/>
            <a:ext cx="2238375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495800" y="3352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52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9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1016000" y="4953000"/>
            <a:ext cx="43624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n</a:t>
            </a:r>
            <a:r>
              <a:rPr lang="en-US"/>
              <a:t> = (</a:t>
            </a:r>
            <a:r>
              <a:rPr lang="en-US" b="1"/>
              <a:t>n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2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3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4</a:t>
            </a:r>
            <a:r>
              <a:rPr lang="en-US"/>
              <a:t>)/ |</a:t>
            </a:r>
            <a:r>
              <a:rPr lang="en-US" b="1"/>
              <a:t>n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2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3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4</a:t>
            </a:r>
            <a:r>
              <a:rPr lang="en-US"/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and </a:t>
            </a:r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700" dirty="0" err="1"/>
              <a:t>Gouraud</a:t>
            </a:r>
            <a:r>
              <a:rPr lang="en-US" sz="2700" dirty="0"/>
              <a:t> Shading</a:t>
            </a:r>
          </a:p>
          <a:p>
            <a:pPr lvl="1"/>
            <a:r>
              <a:rPr lang="en-US" dirty="0"/>
              <a:t>Find average normal at each vertex (vertex </a:t>
            </a:r>
            <a:r>
              <a:rPr lang="en-US" dirty="0" err="1"/>
              <a:t>normals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 modified </a:t>
            </a:r>
            <a:r>
              <a:rPr lang="en-US" dirty="0" err="1"/>
              <a:t>Phong</a:t>
            </a:r>
            <a:r>
              <a:rPr lang="en-US" dirty="0"/>
              <a:t> model at each vertex</a:t>
            </a:r>
          </a:p>
          <a:p>
            <a:pPr lvl="1"/>
            <a:r>
              <a:rPr lang="en-US" dirty="0"/>
              <a:t>Interpolate vertex shades across each polygon</a:t>
            </a:r>
          </a:p>
          <a:p>
            <a:r>
              <a:rPr lang="en-US" sz="2700" dirty="0" err="1"/>
              <a:t>Phong</a:t>
            </a:r>
            <a:r>
              <a:rPr lang="en-US" sz="2700" dirty="0"/>
              <a:t> shading</a:t>
            </a:r>
          </a:p>
          <a:p>
            <a:pPr lvl="1"/>
            <a:r>
              <a:rPr lang="en-US" dirty="0"/>
              <a:t>Find vertex </a:t>
            </a:r>
            <a:r>
              <a:rPr lang="en-US" dirty="0" err="1"/>
              <a:t>normals</a:t>
            </a:r>
            <a:endParaRPr lang="en-US" dirty="0"/>
          </a:p>
          <a:p>
            <a:pPr lvl="1"/>
            <a:r>
              <a:rPr lang="en-US" dirty="0"/>
              <a:t>Interpolate vertex </a:t>
            </a:r>
            <a:r>
              <a:rPr lang="en-US" dirty="0" err="1"/>
              <a:t>normals</a:t>
            </a:r>
            <a:r>
              <a:rPr lang="en-US" dirty="0"/>
              <a:t> across edges</a:t>
            </a:r>
          </a:p>
          <a:p>
            <a:pPr lvl="1"/>
            <a:r>
              <a:rPr lang="en-US" dirty="0"/>
              <a:t>Interpolate edge </a:t>
            </a:r>
            <a:r>
              <a:rPr lang="en-US" dirty="0" err="1"/>
              <a:t>normals</a:t>
            </a:r>
            <a:r>
              <a:rPr lang="en-US" dirty="0"/>
              <a:t> across polygon</a:t>
            </a:r>
          </a:p>
          <a:p>
            <a:pPr lvl="1"/>
            <a:r>
              <a:rPr lang="en-US" dirty="0"/>
              <a:t>Apply modified </a:t>
            </a:r>
            <a:r>
              <a:rPr lang="en-US" dirty="0" err="1"/>
              <a:t>Phong</a:t>
            </a:r>
            <a:r>
              <a:rPr lang="en-US" dirty="0"/>
              <a:t> model at each fragment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69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If the polygon mesh approximates surfaces with a high curvatures, </a:t>
            </a:r>
            <a:r>
              <a:rPr lang="en-US" sz="2700" b="1" dirty="0" err="1" smtClean="0"/>
              <a:t>Phong</a:t>
            </a:r>
            <a:r>
              <a:rPr lang="en-US" sz="2700" dirty="0" smtClean="0"/>
              <a:t> shading may look smooth while </a:t>
            </a:r>
            <a:r>
              <a:rPr lang="en-US" sz="2700" b="1" dirty="0" err="1" smtClean="0"/>
              <a:t>Gouraud</a:t>
            </a:r>
            <a:r>
              <a:rPr lang="en-US" sz="2700" dirty="0" smtClean="0"/>
              <a:t> shading may show edges</a:t>
            </a:r>
          </a:p>
          <a:p>
            <a:r>
              <a:rPr lang="en-US" sz="2700" b="1" dirty="0" err="1" smtClean="0"/>
              <a:t>Phong</a:t>
            </a:r>
            <a:r>
              <a:rPr lang="en-US" sz="2700" b="1" dirty="0" smtClean="0"/>
              <a:t> </a:t>
            </a:r>
            <a:r>
              <a:rPr lang="en-US" sz="2700" dirty="0" smtClean="0"/>
              <a:t>shading requires much more work than </a:t>
            </a:r>
            <a:r>
              <a:rPr lang="en-US" sz="2700" dirty="0" err="1" smtClean="0"/>
              <a:t>Gouraud</a:t>
            </a:r>
            <a:r>
              <a:rPr lang="en-US" sz="2700" dirty="0" smtClean="0"/>
              <a:t> shading</a:t>
            </a:r>
          </a:p>
          <a:p>
            <a:pPr lvl="1"/>
            <a:r>
              <a:rPr lang="en-US" dirty="0" smtClean="0"/>
              <a:t>Until recently not available in real-time systems</a:t>
            </a:r>
          </a:p>
          <a:p>
            <a:pPr lvl="1"/>
            <a:r>
              <a:rPr lang="en-US" dirty="0" smtClean="0"/>
              <a:t>Now can be done using fragment shaders (see Chapter 9)</a:t>
            </a:r>
          </a:p>
          <a:p>
            <a:r>
              <a:rPr lang="en-US" sz="2700" dirty="0" smtClean="0"/>
              <a:t>Both need data structures to represent meshes so we can obtain vertex </a:t>
            </a:r>
            <a:r>
              <a:rPr lang="en-US" sz="2700" dirty="0" err="1" smtClean="0"/>
              <a:t>normals</a:t>
            </a: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5" descr="AN06F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9313" y="3505200"/>
            <a:ext cx="3570287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Scattering 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Light strikes A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scattered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absorbed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 of scattered light strikes 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scattered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absorbed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 of this scattered</a:t>
            </a:r>
            <a:br>
              <a:rPr lang="en-US" dirty="0" smtClean="0"/>
            </a:br>
            <a:r>
              <a:rPr lang="en-US" dirty="0" smtClean="0"/>
              <a:t>light strikes A</a:t>
            </a:r>
            <a:br>
              <a:rPr lang="en-US" dirty="0" smtClean="0"/>
            </a:br>
            <a:r>
              <a:rPr lang="en-US" dirty="0" smtClean="0"/>
              <a:t>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Rendering Equation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Scattering and absorption of light can be described by the </a:t>
            </a:r>
            <a:r>
              <a:rPr lang="en-US" i="1" dirty="0" smtClean="0"/>
              <a:t>rendering equation </a:t>
            </a:r>
            <a:endParaRPr lang="en-US" dirty="0" smtClean="0"/>
          </a:p>
          <a:p>
            <a:pPr lvl="1"/>
            <a:r>
              <a:rPr lang="en-US" dirty="0" smtClean="0"/>
              <a:t>Cannot</a:t>
            </a:r>
            <a:r>
              <a:rPr lang="en-US" i="1" dirty="0" smtClean="0"/>
              <a:t> </a:t>
            </a:r>
            <a:r>
              <a:rPr lang="en-US" dirty="0" smtClean="0"/>
              <a:t>be</a:t>
            </a:r>
            <a:r>
              <a:rPr lang="en-US" i="1" dirty="0" smtClean="0"/>
              <a:t> </a:t>
            </a:r>
            <a:r>
              <a:rPr lang="en-US" dirty="0" smtClean="0"/>
              <a:t>solved in general</a:t>
            </a:r>
          </a:p>
          <a:p>
            <a:pPr lvl="1"/>
            <a:r>
              <a:rPr lang="en-US" dirty="0" smtClean="0"/>
              <a:t>Ray tracing is a special case for perfectly reflecting surfaces</a:t>
            </a:r>
          </a:p>
          <a:p>
            <a:r>
              <a:rPr lang="en-US" dirty="0" smtClean="0"/>
              <a:t>Rendering equation is global and includes</a:t>
            </a:r>
          </a:p>
          <a:p>
            <a:pPr lvl="1"/>
            <a:r>
              <a:rPr lang="en-US" dirty="0" smtClean="0"/>
              <a:t>Shadows</a:t>
            </a:r>
          </a:p>
          <a:p>
            <a:pPr lvl="1"/>
            <a:r>
              <a:rPr lang="en-US" dirty="0" smtClean="0"/>
              <a:t>Multiple scattering from object to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Equation (2)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00893"/>
            <a:ext cx="6934200" cy="5357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2193</TotalTime>
  <Words>2662</Words>
  <Application>Microsoft Office PowerPoint</Application>
  <PresentationFormat>On-screen Show (4:3)</PresentationFormat>
  <Paragraphs>432</Paragraphs>
  <Slides>65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Equity</vt:lpstr>
      <vt:lpstr>Equation</vt:lpstr>
      <vt:lpstr>CSE 470/598 Shading</vt:lpstr>
      <vt:lpstr>Disclaimer</vt:lpstr>
      <vt:lpstr>Objectives</vt:lpstr>
      <vt:lpstr>Why we need shading</vt:lpstr>
      <vt:lpstr>Components of Light and Shade</vt:lpstr>
      <vt:lpstr>Shading</vt:lpstr>
      <vt:lpstr>Scattering </vt:lpstr>
      <vt:lpstr>Rendering Equation</vt:lpstr>
      <vt:lpstr>Rendering Equation (2)</vt:lpstr>
      <vt:lpstr>Global Effects</vt:lpstr>
      <vt:lpstr>Local vs Global Rendering</vt:lpstr>
      <vt:lpstr>Light-Material Interaction</vt:lpstr>
      <vt:lpstr>Light Sources</vt:lpstr>
      <vt:lpstr>Simple Light Sources</vt:lpstr>
      <vt:lpstr>Surface Types</vt:lpstr>
      <vt:lpstr>Phong Model</vt:lpstr>
      <vt:lpstr>Ideal Reflector</vt:lpstr>
      <vt:lpstr>Lambertian Surface</vt:lpstr>
      <vt:lpstr>Specular Surfaces</vt:lpstr>
      <vt:lpstr>Modeling Specular Relections</vt:lpstr>
      <vt:lpstr>The Shininess Coefficient</vt:lpstr>
      <vt:lpstr>Shininess: Example</vt:lpstr>
      <vt:lpstr>Phong Shading</vt:lpstr>
      <vt:lpstr>Recap</vt:lpstr>
      <vt:lpstr>Objectives</vt:lpstr>
      <vt:lpstr>Recap</vt:lpstr>
      <vt:lpstr>Light Equation</vt:lpstr>
      <vt:lpstr>Ambient Light</vt:lpstr>
      <vt:lpstr>Distance Terms</vt:lpstr>
      <vt:lpstr>Light Sources</vt:lpstr>
      <vt:lpstr>Material Properties</vt:lpstr>
      <vt:lpstr>Adding up the Components</vt:lpstr>
      <vt:lpstr>Modified Phong Model</vt:lpstr>
      <vt:lpstr>Example</vt:lpstr>
      <vt:lpstr>Computation of Vectors</vt:lpstr>
      <vt:lpstr>Plane Normals</vt:lpstr>
      <vt:lpstr>Triangle Normals and Flat Shading</vt:lpstr>
      <vt:lpstr>Vertex Normals</vt:lpstr>
      <vt:lpstr>Light and Shading in Games</vt:lpstr>
      <vt:lpstr>Adventure Games</vt:lpstr>
      <vt:lpstr>Action Games</vt:lpstr>
      <vt:lpstr>Role-Playing Games</vt:lpstr>
      <vt:lpstr>Strategy Games</vt:lpstr>
      <vt:lpstr>Light in Games: Conclusion</vt:lpstr>
      <vt:lpstr>Recap</vt:lpstr>
      <vt:lpstr>Steps in OpenGL shading</vt:lpstr>
      <vt:lpstr>Normals</vt:lpstr>
      <vt:lpstr>Normal for Triangle</vt:lpstr>
      <vt:lpstr>Enabling Shading</vt:lpstr>
      <vt:lpstr>Defining a Point Light Source</vt:lpstr>
      <vt:lpstr>Distance and Direction</vt:lpstr>
      <vt:lpstr>Spotlights</vt:lpstr>
      <vt:lpstr>Global Ambient Light</vt:lpstr>
      <vt:lpstr>Moving Light Sources</vt:lpstr>
      <vt:lpstr>Material Properties</vt:lpstr>
      <vt:lpstr>Front and Back Faces</vt:lpstr>
      <vt:lpstr>Emissive Term</vt:lpstr>
      <vt:lpstr>Transparency</vt:lpstr>
      <vt:lpstr>Efficiency</vt:lpstr>
      <vt:lpstr>Polygonal Shading</vt:lpstr>
      <vt:lpstr>Polygon Normals</vt:lpstr>
      <vt:lpstr>Smooth Shading</vt:lpstr>
      <vt:lpstr>Mesh Shading</vt:lpstr>
      <vt:lpstr>Gouraud and Phong Shading</vt:lpstr>
      <vt:lpstr>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166</cp:revision>
  <dcterms:created xsi:type="dcterms:W3CDTF">2011-08-04T19:58:28Z</dcterms:created>
  <dcterms:modified xsi:type="dcterms:W3CDTF">2011-10-03T21:47:01Z</dcterms:modified>
</cp:coreProperties>
</file>