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07"/>
  </p:notesMasterIdLst>
  <p:sldIdLst>
    <p:sldId id="256" r:id="rId2"/>
    <p:sldId id="287" r:id="rId3"/>
    <p:sldId id="316" r:id="rId4"/>
    <p:sldId id="317" r:id="rId5"/>
    <p:sldId id="303" r:id="rId6"/>
    <p:sldId id="318" r:id="rId7"/>
    <p:sldId id="319" r:id="rId8"/>
    <p:sldId id="321" r:id="rId9"/>
    <p:sldId id="301" r:id="rId10"/>
    <p:sldId id="368" r:id="rId11"/>
    <p:sldId id="369" r:id="rId12"/>
    <p:sldId id="370" r:id="rId13"/>
    <p:sldId id="325" r:id="rId14"/>
    <p:sldId id="393" r:id="rId15"/>
    <p:sldId id="394" r:id="rId16"/>
    <p:sldId id="395" r:id="rId17"/>
    <p:sldId id="396" r:id="rId18"/>
    <p:sldId id="397" r:id="rId19"/>
    <p:sldId id="398" r:id="rId20"/>
    <p:sldId id="399" r:id="rId21"/>
    <p:sldId id="400" r:id="rId22"/>
    <p:sldId id="401" r:id="rId23"/>
    <p:sldId id="402" r:id="rId24"/>
    <p:sldId id="403" r:id="rId25"/>
    <p:sldId id="404" r:id="rId26"/>
    <p:sldId id="405" r:id="rId27"/>
    <p:sldId id="406" r:id="rId28"/>
    <p:sldId id="430" r:id="rId29"/>
    <p:sldId id="322"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23" r:id="rId46"/>
    <p:sldId id="326" r:id="rId47"/>
    <p:sldId id="356" r:id="rId48"/>
    <p:sldId id="357" r:id="rId49"/>
    <p:sldId id="358" r:id="rId50"/>
    <p:sldId id="381" r:id="rId51"/>
    <p:sldId id="382" r:id="rId52"/>
    <p:sldId id="383" r:id="rId53"/>
    <p:sldId id="327" r:id="rId54"/>
    <p:sldId id="359" r:id="rId55"/>
    <p:sldId id="360" r:id="rId56"/>
    <p:sldId id="361" r:id="rId57"/>
    <p:sldId id="384" r:id="rId58"/>
    <p:sldId id="385" r:id="rId59"/>
    <p:sldId id="386" r:id="rId60"/>
    <p:sldId id="328" r:id="rId61"/>
    <p:sldId id="362" r:id="rId62"/>
    <p:sldId id="363" r:id="rId63"/>
    <p:sldId id="364" r:id="rId64"/>
    <p:sldId id="387" r:id="rId65"/>
    <p:sldId id="388" r:id="rId66"/>
    <p:sldId id="389" r:id="rId67"/>
    <p:sldId id="329" r:id="rId68"/>
    <p:sldId id="365" r:id="rId69"/>
    <p:sldId id="366" r:id="rId70"/>
    <p:sldId id="367" r:id="rId71"/>
    <p:sldId id="390" r:id="rId72"/>
    <p:sldId id="391" r:id="rId73"/>
    <p:sldId id="392" r:id="rId74"/>
    <p:sldId id="330" r:id="rId75"/>
    <p:sldId id="371" r:id="rId76"/>
    <p:sldId id="375" r:id="rId77"/>
    <p:sldId id="372" r:id="rId78"/>
    <p:sldId id="376" r:id="rId79"/>
    <p:sldId id="377" r:id="rId80"/>
    <p:sldId id="378" r:id="rId81"/>
    <p:sldId id="379" r:id="rId82"/>
    <p:sldId id="380" r:id="rId83"/>
    <p:sldId id="407" r:id="rId84"/>
    <p:sldId id="408" r:id="rId85"/>
    <p:sldId id="409" r:id="rId86"/>
    <p:sldId id="410" r:id="rId87"/>
    <p:sldId id="411" r:id="rId88"/>
    <p:sldId id="412" r:id="rId89"/>
    <p:sldId id="413" r:id="rId90"/>
    <p:sldId id="414" r:id="rId91"/>
    <p:sldId id="415" r:id="rId92"/>
    <p:sldId id="416" r:id="rId93"/>
    <p:sldId id="417" r:id="rId94"/>
    <p:sldId id="418" r:id="rId95"/>
    <p:sldId id="419" r:id="rId96"/>
    <p:sldId id="420" r:id="rId97"/>
    <p:sldId id="421" r:id="rId98"/>
    <p:sldId id="422" r:id="rId99"/>
    <p:sldId id="423" r:id="rId100"/>
    <p:sldId id="424" r:id="rId101"/>
    <p:sldId id="425" r:id="rId102"/>
    <p:sldId id="426" r:id="rId103"/>
    <p:sldId id="427" r:id="rId104"/>
    <p:sldId id="428" r:id="rId105"/>
    <p:sldId id="429" r:id="rId106"/>
  </p:sldIdLst>
  <p:sldSz cx="9144000" cy="6858000" type="screen4x3"/>
  <p:notesSz cx="6858000" cy="9144000"/>
  <p:embeddedFontLst>
    <p:embeddedFont>
      <p:font typeface="Lato" panose="020B0604020202020204" charset="0"/>
      <p:regular r:id="rId108"/>
      <p:bold r:id="rId109"/>
      <p:italic r:id="rId110"/>
      <p:boldItalic r:id="rId111"/>
    </p:embeddedFont>
    <p:embeddedFont>
      <p:font typeface="Raleway" panose="020B0604020202020204" charset="0"/>
      <p:regular r:id="rId112"/>
      <p:bold r:id="rId113"/>
      <p:italic r:id="rId114"/>
      <p:boldItalic r:id="rId1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120088-AB6A-4177-9A77-49E7EB254862}">
  <a:tblStyle styleId="{CA120088-AB6A-4177-9A77-49E7EB254862}"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2" autoAdjust="0"/>
    <p:restoredTop sz="94280" autoAdjust="0"/>
  </p:normalViewPr>
  <p:slideViewPr>
    <p:cSldViewPr snapToGrid="0">
      <p:cViewPr varScale="1">
        <p:scale>
          <a:sx n="72" d="100"/>
          <a:sy n="72" d="100"/>
        </p:scale>
        <p:origin x="14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5.fntdata"/><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font" Target="fonts/font3.fntdata"/><Relationship Id="rId115"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font" Target="fonts/font6.fntdata"/><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font" Target="fonts/font1.fntdata"/><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font" Target="fonts/font7.fntdata"/><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2.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1871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7619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8861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5973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76690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63560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r>
              <a:rPr lang="en-US" dirty="0"/>
              <a:t>For Predictors: talk about data types, give examples of some of the levels, talk about levels (8) of outcome variable.</a:t>
            </a:r>
          </a:p>
          <a:p>
            <a:r>
              <a:rPr lang="en-US" dirty="0"/>
              <a:t>For Techniques: Talk about why we couldn’t apply the other techniques (data is not continuous so no linear regression etc.)</a:t>
            </a:r>
          </a:p>
        </p:txBody>
      </p:sp>
    </p:spTree>
    <p:extLst>
      <p:ext uri="{BB962C8B-B14F-4D97-AF65-F5344CB8AC3E}">
        <p14:creationId xmlns:p14="http://schemas.microsoft.com/office/powerpoint/2010/main" val="589188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7903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3062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82066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58641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7716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55787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2255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6293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5152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02881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48981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7054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77669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12896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Option: say all this in intro and remove this slide?</a:t>
            </a:r>
            <a:endParaRPr dirty="0"/>
          </a:p>
        </p:txBody>
      </p:sp>
    </p:spTree>
    <p:extLst>
      <p:ext uri="{BB962C8B-B14F-4D97-AF65-F5344CB8AC3E}">
        <p14:creationId xmlns:p14="http://schemas.microsoft.com/office/powerpoint/2010/main" val="33306162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10557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6119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8635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719232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35685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45647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367302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99007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2301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97586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Any suggestions for the 3</a:t>
            </a:r>
            <a:r>
              <a:rPr lang="en-US" baseline="30000" dirty="0"/>
              <a:t>rd</a:t>
            </a:r>
            <a:r>
              <a:rPr lang="en-US" dirty="0"/>
              <a:t> bullet?</a:t>
            </a:r>
            <a:endParaRPr dirty="0"/>
          </a:p>
        </p:txBody>
      </p:sp>
    </p:spTree>
    <p:extLst>
      <p:ext uri="{BB962C8B-B14F-4D97-AF65-F5344CB8AC3E}">
        <p14:creationId xmlns:p14="http://schemas.microsoft.com/office/powerpoint/2010/main" val="11152056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10603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52884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796522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24849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67964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955847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863348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99271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67298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7095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043585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86719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63807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00759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789558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08100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96667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22848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045764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4910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500774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86414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9722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663583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42124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20490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40817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05766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834662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r>
              <a:rPr lang="en-US" dirty="0"/>
              <a:t>For Predictors: talk about data types, give examples of some of the levels, talk about levels (8) of outcome variable.</a:t>
            </a:r>
          </a:p>
          <a:p>
            <a:r>
              <a:rPr lang="en-US" dirty="0"/>
              <a:t>For Techniques: Talk about why we couldn’t apply the other techniques (data is not continuous so no linear regression etc.)</a:t>
            </a:r>
          </a:p>
        </p:txBody>
      </p:sp>
    </p:spTree>
    <p:extLst>
      <p:ext uri="{BB962C8B-B14F-4D97-AF65-F5344CB8AC3E}">
        <p14:creationId xmlns:p14="http://schemas.microsoft.com/office/powerpoint/2010/main" val="310914958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14864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47506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72125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31298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38964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631454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66049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885883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56178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5901895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8366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8198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Any suggestions for the 3</a:t>
            </a:r>
            <a:r>
              <a:rPr lang="en-US" baseline="30000" dirty="0"/>
              <a:t>rd</a:t>
            </a:r>
            <a:r>
              <a:rPr lang="en-US" dirty="0"/>
              <a:t> bullet?</a:t>
            </a:r>
            <a:endParaRPr dirty="0"/>
          </a:p>
        </p:txBody>
      </p:sp>
    </p:spTree>
    <p:extLst>
      <p:ext uri="{BB962C8B-B14F-4D97-AF65-F5344CB8AC3E}">
        <p14:creationId xmlns:p14="http://schemas.microsoft.com/office/powerpoint/2010/main" val="396900412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356443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4035773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895525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291033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590232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1519030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872055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869897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289266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027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721425" y="3785246"/>
            <a:ext cx="5216699" cy="1546500"/>
          </a:xfrm>
          <a:prstGeom prst="rect">
            <a:avLst/>
          </a:prstGeom>
        </p:spPr>
        <p:txBody>
          <a:bodyPr lIns="91425" tIns="91425" rIns="91425" bIns="91425" anchor="t" anchorCtr="0"/>
          <a:lstStyle>
            <a:lvl1pPr lvl="0">
              <a:spcBef>
                <a:spcPts val="0"/>
              </a:spcBef>
              <a:buClr>
                <a:srgbClr val="2185C5"/>
              </a:buClr>
              <a:buSzPct val="100000"/>
              <a:defRPr sz="4800">
                <a:solidFill>
                  <a:srgbClr val="2185C5"/>
                </a:solidFill>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a:endParaRPr/>
          </a:p>
        </p:txBody>
      </p:sp>
      <p:sp>
        <p:nvSpPr>
          <p:cNvPr id="10" name="Shape 10"/>
          <p:cNvSpPr/>
          <p:nvPr/>
        </p:nvSpPr>
        <p:spPr>
          <a:xfrm>
            <a:off x="5938246" y="3377550"/>
            <a:ext cx="7218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6659860" y="3377550"/>
            <a:ext cx="7218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1" y="3377550"/>
            <a:ext cx="7218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721424" y="3377550"/>
            <a:ext cx="5216699"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15" name="Shape 15"/>
          <p:cNvSpPr/>
          <p:nvPr/>
        </p:nvSpPr>
        <p:spPr>
          <a:xfrm>
            <a:off x="0" y="0"/>
            <a:ext cx="9144000" cy="53238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
        <p:nvSpPr>
          <p:cNvPr id="16" name="Shape 16"/>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lvl="0" algn="ctr" rtl="0">
              <a:spcBef>
                <a:spcPts val="0"/>
              </a:spcBef>
              <a:buClr>
                <a:srgbClr val="FFFFFF"/>
              </a:buClr>
              <a:buSzPct val="100000"/>
              <a:defRPr sz="4800">
                <a:solidFill>
                  <a:srgbClr val="FFFFFF"/>
                </a:solidFill>
              </a:defRPr>
            </a:lvl1pPr>
            <a:lvl2pPr lvl="1" algn="ctr" rtl="0">
              <a:spcBef>
                <a:spcPts val="0"/>
              </a:spcBef>
              <a:buClr>
                <a:srgbClr val="FFFFFF"/>
              </a:buClr>
              <a:buSzPct val="100000"/>
              <a:defRPr sz="4800">
                <a:solidFill>
                  <a:srgbClr val="FFFFFF"/>
                </a:solidFill>
              </a:defRPr>
            </a:lvl2pPr>
            <a:lvl3pPr lvl="2" algn="ctr" rtl="0">
              <a:spcBef>
                <a:spcPts val="0"/>
              </a:spcBef>
              <a:buClr>
                <a:srgbClr val="FFFFFF"/>
              </a:buClr>
              <a:buSzPct val="100000"/>
              <a:defRPr sz="4800">
                <a:solidFill>
                  <a:srgbClr val="FFFFFF"/>
                </a:solidFill>
              </a:defRPr>
            </a:lvl3pPr>
            <a:lvl4pPr lvl="3" algn="ctr" rtl="0">
              <a:spcBef>
                <a:spcPts val="0"/>
              </a:spcBef>
              <a:buClr>
                <a:srgbClr val="FFFFFF"/>
              </a:buClr>
              <a:buSzPct val="100000"/>
              <a:defRPr sz="4800">
                <a:solidFill>
                  <a:srgbClr val="FFFFFF"/>
                </a:solidFill>
              </a:defRPr>
            </a:lvl4pPr>
            <a:lvl5pPr lvl="4" algn="ctr" rtl="0">
              <a:spcBef>
                <a:spcPts val="0"/>
              </a:spcBef>
              <a:buClr>
                <a:srgbClr val="FFFFFF"/>
              </a:buClr>
              <a:buSzPct val="100000"/>
              <a:defRPr sz="4800">
                <a:solidFill>
                  <a:srgbClr val="FFFFFF"/>
                </a:solidFill>
              </a:defRPr>
            </a:lvl5pPr>
            <a:lvl6pPr lvl="5" algn="ctr" rtl="0">
              <a:spcBef>
                <a:spcPts val="0"/>
              </a:spcBef>
              <a:buClr>
                <a:srgbClr val="FFFFFF"/>
              </a:buClr>
              <a:buSzPct val="100000"/>
              <a:defRPr sz="4800">
                <a:solidFill>
                  <a:srgbClr val="FFFFFF"/>
                </a:solidFill>
              </a:defRPr>
            </a:lvl6pPr>
            <a:lvl7pPr lvl="6" algn="ctr" rtl="0">
              <a:spcBef>
                <a:spcPts val="0"/>
              </a:spcBef>
              <a:buClr>
                <a:srgbClr val="FFFFFF"/>
              </a:buClr>
              <a:buSzPct val="100000"/>
              <a:defRPr sz="4800">
                <a:solidFill>
                  <a:srgbClr val="FFFFFF"/>
                </a:solidFill>
              </a:defRPr>
            </a:lvl7pPr>
            <a:lvl8pPr lvl="7" algn="ctr" rtl="0">
              <a:spcBef>
                <a:spcPts val="0"/>
              </a:spcBef>
              <a:buClr>
                <a:srgbClr val="FFFFFF"/>
              </a:buClr>
              <a:buSzPct val="100000"/>
              <a:defRPr sz="4800">
                <a:solidFill>
                  <a:srgbClr val="FFFFFF"/>
                </a:solidFill>
              </a:defRPr>
            </a:lvl8pPr>
            <a:lvl9pPr lvl="8" algn="ctr" rtl="0">
              <a:spcBef>
                <a:spcPts val="0"/>
              </a:spcBef>
              <a:buClr>
                <a:srgbClr val="FFFFFF"/>
              </a:buClr>
              <a:buSzPct val="100000"/>
              <a:defRPr sz="4800">
                <a:solidFill>
                  <a:srgbClr val="FFFFFF"/>
                </a:solidFill>
              </a:defRPr>
            </a:lvl9pPr>
          </a:lstStyle>
          <a:p>
            <a:endParaRPr/>
          </a:p>
        </p:txBody>
      </p:sp>
      <p:sp>
        <p:nvSpPr>
          <p:cNvPr id="17" name="Shape 17"/>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lvl="0" algn="ctr" rtl="0">
              <a:spcBef>
                <a:spcPts val="0"/>
              </a:spcBef>
              <a:buClr>
                <a:srgbClr val="FFFFFF"/>
              </a:buClr>
              <a:buSzPct val="100000"/>
              <a:buNone/>
              <a:defRPr sz="2400" b="1">
                <a:solidFill>
                  <a:srgbClr val="FFFFFF"/>
                </a:solidFill>
              </a:defRPr>
            </a:lvl1pPr>
            <a:lvl2pPr lvl="1" algn="ctr" rtl="0">
              <a:spcBef>
                <a:spcPts val="0"/>
              </a:spcBef>
              <a:buClr>
                <a:srgbClr val="FFFFFF"/>
              </a:buClr>
              <a:buNone/>
              <a:defRPr b="1">
                <a:solidFill>
                  <a:srgbClr val="FFFFFF"/>
                </a:solidFill>
              </a:defRPr>
            </a:lvl2pPr>
            <a:lvl3pPr lvl="2" algn="ctr" rtl="0">
              <a:spcBef>
                <a:spcPts val="0"/>
              </a:spcBef>
              <a:buClr>
                <a:srgbClr val="FFFFFF"/>
              </a:buClr>
              <a:buNone/>
              <a:defRPr b="1">
                <a:solidFill>
                  <a:srgbClr val="FFFFFF"/>
                </a:solidFill>
              </a:defRPr>
            </a:lvl3pPr>
            <a:lvl4pPr lvl="3" algn="ctr" rtl="0">
              <a:spcBef>
                <a:spcPts val="0"/>
              </a:spcBef>
              <a:buClr>
                <a:srgbClr val="FFFFFF"/>
              </a:buClr>
              <a:buSzPct val="100000"/>
              <a:buNone/>
              <a:defRPr sz="2400" b="1">
                <a:solidFill>
                  <a:srgbClr val="FFFFFF"/>
                </a:solidFill>
              </a:defRPr>
            </a:lvl4pPr>
            <a:lvl5pPr lvl="4" algn="ctr" rtl="0">
              <a:spcBef>
                <a:spcPts val="0"/>
              </a:spcBef>
              <a:buClr>
                <a:srgbClr val="FFFFFF"/>
              </a:buClr>
              <a:buSzPct val="100000"/>
              <a:buNone/>
              <a:defRPr sz="2400" b="1">
                <a:solidFill>
                  <a:srgbClr val="FFFFFF"/>
                </a:solidFill>
              </a:defRPr>
            </a:lvl5pPr>
            <a:lvl6pPr lvl="5" algn="ctr" rtl="0">
              <a:spcBef>
                <a:spcPts val="0"/>
              </a:spcBef>
              <a:buClr>
                <a:srgbClr val="FFFFFF"/>
              </a:buClr>
              <a:buSzPct val="100000"/>
              <a:buNone/>
              <a:defRPr sz="2400" b="1">
                <a:solidFill>
                  <a:srgbClr val="FFFFFF"/>
                </a:solidFill>
              </a:defRPr>
            </a:lvl6pPr>
            <a:lvl7pPr lvl="6" algn="ctr" rtl="0">
              <a:spcBef>
                <a:spcPts val="0"/>
              </a:spcBef>
              <a:buClr>
                <a:srgbClr val="FFFFFF"/>
              </a:buClr>
              <a:buSzPct val="100000"/>
              <a:buNone/>
              <a:defRPr sz="2400" b="1">
                <a:solidFill>
                  <a:srgbClr val="FFFFFF"/>
                </a:solidFill>
              </a:defRPr>
            </a:lvl7pPr>
            <a:lvl8pPr lvl="7" algn="ctr" rtl="0">
              <a:spcBef>
                <a:spcPts val="0"/>
              </a:spcBef>
              <a:buClr>
                <a:srgbClr val="FFFFFF"/>
              </a:buClr>
              <a:buSzPct val="100000"/>
              <a:buNone/>
              <a:defRPr sz="2400" b="1">
                <a:solidFill>
                  <a:srgbClr val="FFFFFF"/>
                </a:solidFill>
              </a:defRPr>
            </a:lvl8pPr>
            <a:lvl9pPr lvl="8" algn="ctr" rtl="0">
              <a:spcBef>
                <a:spcPts val="0"/>
              </a:spcBef>
              <a:buClr>
                <a:srgbClr val="FFFFFF"/>
              </a:buClr>
              <a:buSzPct val="100000"/>
              <a:buNone/>
              <a:defRPr sz="2400" b="1">
                <a:solidFill>
                  <a:srgbClr val="FFFFFF"/>
                </a:solidFill>
              </a:defRPr>
            </a:lvl9pPr>
          </a:lstStyle>
          <a:p>
            <a:endParaRPr/>
          </a:p>
        </p:txBody>
      </p:sp>
      <p:sp>
        <p:nvSpPr>
          <p:cNvPr id="18" name="Shape 18"/>
          <p:cNvSpPr/>
          <p:nvPr/>
        </p:nvSpPr>
        <p:spPr>
          <a:xfrm>
            <a:off x="3047703" y="5323800"/>
            <a:ext cx="30477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6096270" y="5323800"/>
            <a:ext cx="30477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1" y="5323800"/>
            <a:ext cx="30477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93700" y="274650"/>
            <a:ext cx="6462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1"/>
          </p:nvPr>
        </p:nvSpPr>
        <p:spPr>
          <a:xfrm>
            <a:off x="893700" y="1831450"/>
            <a:ext cx="6462600" cy="47363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95106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93700" y="274650"/>
            <a:ext cx="6462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body" idx="1"/>
          </p:nvPr>
        </p:nvSpPr>
        <p:spPr>
          <a:xfrm>
            <a:off x="893625" y="1600200"/>
            <a:ext cx="3136800" cy="49677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body" idx="2"/>
          </p:nvPr>
        </p:nvSpPr>
        <p:spPr>
          <a:xfrm>
            <a:off x="4219455" y="1600200"/>
            <a:ext cx="3136800" cy="49677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9" name="Shape 39"/>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40" name="Shape 40"/>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425775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4"/>
        <p:cNvGrpSpPr/>
        <p:nvPr/>
      </p:nvGrpSpPr>
      <p:grpSpPr>
        <a:xfrm>
          <a:off x="0" y="0"/>
          <a:ext cx="0" cy="0"/>
          <a:chOff x="0" y="0"/>
          <a:chExt cx="0" cy="0"/>
        </a:xfrm>
      </p:grpSpPr>
      <p:sp>
        <p:nvSpPr>
          <p:cNvPr id="65" name="Shape 65"/>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68" name="Shape 68"/>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6272602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93700" y="274650"/>
            <a:ext cx="6462600" cy="1143000"/>
          </a:xfrm>
          <a:prstGeom prst="rect">
            <a:avLst/>
          </a:prstGeom>
          <a:noFill/>
          <a:ln>
            <a:noFill/>
          </a:ln>
        </p:spPr>
        <p:txBody>
          <a:bodyPr lIns="91425" tIns="91425" rIns="91425" bIns="91425" anchor="b" anchorCtr="0"/>
          <a:lstStyle>
            <a:lvl1pPr lvl="0">
              <a:spcBef>
                <a:spcPts val="0"/>
              </a:spcBef>
              <a:buClr>
                <a:srgbClr val="97ABBC"/>
              </a:buClr>
              <a:buSzPct val="100000"/>
              <a:buFont typeface="Raleway"/>
              <a:buNone/>
              <a:defRPr sz="3600">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893700" y="1831450"/>
            <a:ext cx="6462600" cy="4736399"/>
          </a:xfrm>
          <a:prstGeom prst="rect">
            <a:avLst/>
          </a:prstGeom>
          <a:noFill/>
          <a:ln>
            <a:noFill/>
          </a:ln>
        </p:spPr>
        <p:txBody>
          <a:bodyPr lIns="91425" tIns="91425" rIns="91425" bIns="91425" anchor="t" anchorCtr="0"/>
          <a:lstStyle>
            <a:lvl1pPr lvl="0">
              <a:spcBef>
                <a:spcPts val="600"/>
              </a:spcBef>
              <a:buClr>
                <a:srgbClr val="677480"/>
              </a:buClr>
              <a:buSzPct val="100000"/>
              <a:buFont typeface="Lato"/>
              <a:buChar char="▷"/>
              <a:defRPr sz="3000">
                <a:solidFill>
                  <a:srgbClr val="677480"/>
                </a:solidFill>
                <a:latin typeface="Lato"/>
                <a:ea typeface="Lato"/>
                <a:cs typeface="Lato"/>
                <a:sym typeface="Lato"/>
              </a:defRPr>
            </a:lvl1pPr>
            <a:lvl2pPr lvl="1">
              <a:spcBef>
                <a:spcPts val="480"/>
              </a:spcBef>
              <a:buClr>
                <a:srgbClr val="677480"/>
              </a:buClr>
              <a:buSzPct val="100000"/>
              <a:buFont typeface="Lato"/>
              <a:defRPr sz="2400">
                <a:solidFill>
                  <a:srgbClr val="677480"/>
                </a:solidFill>
                <a:latin typeface="Lato"/>
                <a:ea typeface="Lato"/>
                <a:cs typeface="Lato"/>
                <a:sym typeface="Lato"/>
              </a:defRPr>
            </a:lvl2pPr>
            <a:lvl3pPr lvl="2">
              <a:spcBef>
                <a:spcPts val="480"/>
              </a:spcBef>
              <a:buClr>
                <a:srgbClr val="677480"/>
              </a:buClr>
              <a:buSzPct val="100000"/>
              <a:buFont typeface="Lato"/>
              <a:defRPr sz="2400">
                <a:solidFill>
                  <a:srgbClr val="677480"/>
                </a:solidFill>
                <a:latin typeface="Lato"/>
                <a:ea typeface="Lato"/>
                <a:cs typeface="Lato"/>
                <a:sym typeface="Lato"/>
              </a:defRPr>
            </a:lvl3pPr>
            <a:lvl4pPr lvl="3">
              <a:spcBef>
                <a:spcPts val="360"/>
              </a:spcBef>
              <a:buClr>
                <a:srgbClr val="677480"/>
              </a:buClr>
              <a:buSzPct val="100000"/>
              <a:buFont typeface="Lato"/>
              <a:defRPr sz="1800">
                <a:solidFill>
                  <a:srgbClr val="677480"/>
                </a:solidFill>
                <a:latin typeface="Lato"/>
                <a:ea typeface="Lato"/>
                <a:cs typeface="Lato"/>
                <a:sym typeface="Lato"/>
              </a:defRPr>
            </a:lvl4pPr>
            <a:lvl5pPr lvl="4">
              <a:spcBef>
                <a:spcPts val="360"/>
              </a:spcBef>
              <a:buClr>
                <a:srgbClr val="677480"/>
              </a:buClr>
              <a:buSzPct val="100000"/>
              <a:buFont typeface="Lato"/>
              <a:defRPr sz="1800">
                <a:solidFill>
                  <a:srgbClr val="677480"/>
                </a:solidFill>
                <a:latin typeface="Lato"/>
                <a:ea typeface="Lato"/>
                <a:cs typeface="Lato"/>
                <a:sym typeface="Lato"/>
              </a:defRPr>
            </a:lvl5pPr>
            <a:lvl6pPr lvl="5">
              <a:spcBef>
                <a:spcPts val="360"/>
              </a:spcBef>
              <a:buClr>
                <a:srgbClr val="677480"/>
              </a:buClr>
              <a:buSzPct val="100000"/>
              <a:buFont typeface="Lato"/>
              <a:defRPr sz="1800">
                <a:solidFill>
                  <a:srgbClr val="677480"/>
                </a:solidFill>
                <a:latin typeface="Lato"/>
                <a:ea typeface="Lato"/>
                <a:cs typeface="Lato"/>
                <a:sym typeface="Lato"/>
              </a:defRPr>
            </a:lvl6pPr>
            <a:lvl7pPr lvl="6">
              <a:spcBef>
                <a:spcPts val="360"/>
              </a:spcBef>
              <a:buClr>
                <a:srgbClr val="677480"/>
              </a:buClr>
              <a:buSzPct val="100000"/>
              <a:buFont typeface="Lato"/>
              <a:defRPr sz="1800">
                <a:solidFill>
                  <a:srgbClr val="677480"/>
                </a:solidFill>
                <a:latin typeface="Lato"/>
                <a:ea typeface="Lato"/>
                <a:cs typeface="Lato"/>
                <a:sym typeface="Lato"/>
              </a:defRPr>
            </a:lvl7pPr>
            <a:lvl8pPr lvl="7">
              <a:spcBef>
                <a:spcPts val="360"/>
              </a:spcBef>
              <a:buClr>
                <a:srgbClr val="677480"/>
              </a:buClr>
              <a:buSzPct val="100000"/>
              <a:buFont typeface="Lato"/>
              <a:defRPr sz="1800">
                <a:solidFill>
                  <a:srgbClr val="677480"/>
                </a:solidFill>
                <a:latin typeface="Lato"/>
                <a:ea typeface="Lato"/>
                <a:cs typeface="Lato"/>
                <a:sym typeface="Lato"/>
              </a:defRPr>
            </a:lvl8pPr>
            <a:lvl9pPr lvl="8">
              <a:spcBef>
                <a:spcPts val="360"/>
              </a:spcBef>
              <a:buClr>
                <a:srgbClr val="677480"/>
              </a:buClr>
              <a:buSzPct val="100000"/>
              <a:buFont typeface="Lato"/>
              <a:defRPr sz="1800">
                <a:solidFill>
                  <a:srgbClr val="677480"/>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9" r:id="rId3"/>
    <p:sldLayoutId id="2147483660" r:id="rId4"/>
    <p:sldLayoutId id="2147483661"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0.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1.xml"/><Relationship Id="rId1" Type="http://schemas.openxmlformats.org/officeDocument/2006/relationships/slideLayout" Target="../slideLayouts/slideLayout4.xml"/><Relationship Id="rId5" Type="http://schemas.openxmlformats.org/officeDocument/2006/relationships/image" Target="../media/image46.png"/><Relationship Id="rId4" Type="http://schemas.openxmlformats.org/officeDocument/2006/relationships/image" Target="../media/image45.png"/></Relationships>
</file>

<file path=ppt/slides/_rels/slide7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3.xm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7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4.xml"/><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7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641214" y="946035"/>
            <a:ext cx="7527840" cy="1546500"/>
          </a:xfrm>
          <a:prstGeom prst="rect">
            <a:avLst/>
          </a:prstGeom>
        </p:spPr>
        <p:txBody>
          <a:bodyPr lIns="91425" tIns="91425" rIns="91425" bIns="91425" anchor="t" anchorCtr="0">
            <a:noAutofit/>
          </a:bodyPr>
          <a:lstStyle/>
          <a:p>
            <a:pPr lvl="0">
              <a:spcBef>
                <a:spcPts val="0"/>
              </a:spcBef>
              <a:buNone/>
            </a:pPr>
            <a:r>
              <a:rPr lang="en-US" sz="4400" b="1" dirty="0"/>
              <a:t>Analysis of CFPB’s </a:t>
            </a:r>
            <a:br>
              <a:rPr lang="en-US" sz="4400" b="1" dirty="0"/>
            </a:br>
            <a:r>
              <a:rPr lang="en-US" sz="4400" b="1" dirty="0"/>
              <a:t>Consumer Complaints </a:t>
            </a:r>
            <a:br>
              <a:rPr lang="en-US" sz="4400" b="1" dirty="0"/>
            </a:br>
            <a:r>
              <a:rPr lang="en-US" sz="4400" b="1" dirty="0"/>
              <a:t>Dataset</a:t>
            </a:r>
            <a:endParaRPr lang="en" sz="4400" b="1" dirty="0"/>
          </a:p>
        </p:txBody>
      </p:sp>
      <p:sp>
        <p:nvSpPr>
          <p:cNvPr id="3" name="TextBox 2"/>
          <p:cNvSpPr txBox="1"/>
          <p:nvPr/>
        </p:nvSpPr>
        <p:spPr>
          <a:xfrm>
            <a:off x="5325533" y="4052667"/>
            <a:ext cx="3257623" cy="2062103"/>
          </a:xfrm>
          <a:prstGeom prst="rect">
            <a:avLst/>
          </a:prstGeom>
          <a:noFill/>
        </p:spPr>
        <p:txBody>
          <a:bodyPr wrap="none" rtlCol="0">
            <a:spAutoFit/>
          </a:bodyPr>
          <a:lstStyle/>
          <a:p>
            <a:r>
              <a:rPr lang="en-US" sz="3200" dirty="0">
                <a:solidFill>
                  <a:srgbClr val="00B0F0"/>
                </a:solidFill>
              </a:rPr>
              <a:t>Group members:</a:t>
            </a:r>
          </a:p>
          <a:p>
            <a:r>
              <a:rPr lang="en-US" sz="2400" dirty="0">
                <a:solidFill>
                  <a:schemeClr val="tx1"/>
                </a:solidFill>
              </a:rPr>
              <a:t>Pal </a:t>
            </a:r>
            <a:r>
              <a:rPr lang="en-US" sz="2400" dirty="0" err="1">
                <a:solidFill>
                  <a:schemeClr val="tx1"/>
                </a:solidFill>
              </a:rPr>
              <a:t>Doshi</a:t>
            </a:r>
            <a:endParaRPr lang="en-US" sz="2400" dirty="0">
              <a:solidFill>
                <a:schemeClr val="tx1"/>
              </a:solidFill>
            </a:endParaRPr>
          </a:p>
          <a:p>
            <a:r>
              <a:rPr lang="en-US" sz="2400" dirty="0">
                <a:solidFill>
                  <a:schemeClr val="tx1"/>
                </a:solidFill>
              </a:rPr>
              <a:t>Rajat </a:t>
            </a:r>
            <a:r>
              <a:rPr lang="en-US" sz="2400" dirty="0" err="1">
                <a:solidFill>
                  <a:schemeClr val="tx1"/>
                </a:solidFill>
              </a:rPr>
              <a:t>Aghi</a:t>
            </a:r>
            <a:endParaRPr lang="en-US" sz="2400" dirty="0">
              <a:solidFill>
                <a:schemeClr val="tx1"/>
              </a:solidFill>
            </a:endParaRPr>
          </a:p>
          <a:p>
            <a:r>
              <a:rPr lang="en-US" sz="2400" dirty="0">
                <a:solidFill>
                  <a:schemeClr val="tx1"/>
                </a:solidFill>
              </a:rPr>
              <a:t>Akash </a:t>
            </a:r>
            <a:r>
              <a:rPr lang="en-US" sz="2400" dirty="0" err="1">
                <a:solidFill>
                  <a:schemeClr val="tx1"/>
                </a:solidFill>
              </a:rPr>
              <a:t>Udani</a:t>
            </a:r>
            <a:endParaRPr lang="en-US" sz="2400" dirty="0">
              <a:solidFill>
                <a:schemeClr val="tx1"/>
              </a:solidFill>
            </a:endParaRPr>
          </a:p>
          <a:p>
            <a:r>
              <a:rPr lang="en-US" sz="2400" dirty="0" err="1">
                <a:solidFill>
                  <a:schemeClr val="tx1"/>
                </a:solidFill>
              </a:rPr>
              <a:t>Khushal</a:t>
            </a:r>
            <a:r>
              <a:rPr lang="en-US" sz="2400" dirty="0">
                <a:solidFill>
                  <a:schemeClr val="tx1"/>
                </a:solidFill>
              </a:rPr>
              <a:t> </a:t>
            </a:r>
            <a:r>
              <a:rPr lang="en-US" sz="2400" dirty="0" err="1">
                <a:solidFill>
                  <a:schemeClr val="tx1"/>
                </a:solidFill>
              </a:rPr>
              <a:t>Navani</a:t>
            </a:r>
            <a:endParaRPr lang="en-US"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99697" y="0"/>
            <a:ext cx="8511684" cy="1143000"/>
          </a:xfrm>
          <a:prstGeom prst="rect">
            <a:avLst/>
          </a:prstGeom>
        </p:spPr>
        <p:txBody>
          <a:bodyPr lIns="91425" tIns="91425" rIns="91425" bIns="91425" anchor="b" anchorCtr="0">
            <a:noAutofit/>
          </a:bodyPr>
          <a:lstStyle/>
          <a:p>
            <a:pPr lvl="0" rtl="0">
              <a:spcBef>
                <a:spcPts val="0"/>
              </a:spcBef>
              <a:buNone/>
            </a:pPr>
            <a:r>
              <a:rPr lang="en" sz="3200" dirty="0"/>
              <a:t>Q1. Predicting a company’s response to a con</a:t>
            </a:r>
            <a:r>
              <a:rPr lang="en-US" sz="3200" dirty="0" err="1"/>
              <a:t>sumer</a:t>
            </a:r>
            <a:r>
              <a:rPr lang="en-US" sz="3200" dirty="0"/>
              <a:t> complaint</a:t>
            </a:r>
            <a:endParaRPr lang="en" sz="3200" dirty="0"/>
          </a:p>
        </p:txBody>
      </p:sp>
      <p:sp>
        <p:nvSpPr>
          <p:cNvPr id="3" name="TextBox 2"/>
          <p:cNvSpPr txBox="1"/>
          <p:nvPr/>
        </p:nvSpPr>
        <p:spPr>
          <a:xfrm>
            <a:off x="199696" y="1151836"/>
            <a:ext cx="8618483" cy="523220"/>
          </a:xfrm>
          <a:prstGeom prst="rect">
            <a:avLst/>
          </a:prstGeom>
          <a:noFill/>
        </p:spPr>
        <p:txBody>
          <a:bodyPr wrap="square" rtlCol="0">
            <a:spAutoFit/>
          </a:bodyPr>
          <a:lstStyle/>
          <a:p>
            <a:r>
              <a:rPr lang="en-US" dirty="0"/>
              <a:t>For this question, we applied Multinomial Logistic Regression, Naïve Bayes and Decision Trees. We found that the model created via decision trees had the highest accuracy. The results for the model are: </a:t>
            </a:r>
          </a:p>
        </p:txBody>
      </p:sp>
      <p:graphicFrame>
        <p:nvGraphicFramePr>
          <p:cNvPr id="4" name="Table 3"/>
          <p:cNvGraphicFramePr>
            <a:graphicFrameLocks noGrp="1"/>
          </p:cNvGraphicFramePr>
          <p:nvPr>
            <p:extLst/>
          </p:nvPr>
        </p:nvGraphicFramePr>
        <p:xfrm>
          <a:off x="283779" y="1752211"/>
          <a:ext cx="8243712" cy="1300720"/>
        </p:xfrm>
        <a:graphic>
          <a:graphicData uri="http://schemas.openxmlformats.org/drawingml/2006/table">
            <a:tbl>
              <a:tblPr firstRow="1" bandRow="1">
                <a:tableStyleId>{CA120088-AB6A-4177-9A77-49E7EB254862}</a:tableStyleId>
              </a:tblPr>
              <a:tblGrid>
                <a:gridCol w="2417379">
                  <a:extLst>
                    <a:ext uri="{9D8B030D-6E8A-4147-A177-3AD203B41FA5}">
                      <a16:colId xmlns:a16="http://schemas.microsoft.com/office/drawing/2014/main" val="2028852387"/>
                    </a:ext>
                  </a:extLst>
                </a:gridCol>
                <a:gridCol w="1389237">
                  <a:extLst>
                    <a:ext uri="{9D8B030D-6E8A-4147-A177-3AD203B41FA5}">
                      <a16:colId xmlns:a16="http://schemas.microsoft.com/office/drawing/2014/main" val="330444333"/>
                    </a:ext>
                  </a:extLst>
                </a:gridCol>
                <a:gridCol w="429723">
                  <a:extLst>
                    <a:ext uri="{9D8B030D-6E8A-4147-A177-3AD203B41FA5}">
                      <a16:colId xmlns:a16="http://schemas.microsoft.com/office/drawing/2014/main" val="22542757"/>
                    </a:ext>
                  </a:extLst>
                </a:gridCol>
                <a:gridCol w="1781769">
                  <a:extLst>
                    <a:ext uri="{9D8B030D-6E8A-4147-A177-3AD203B41FA5}">
                      <a16:colId xmlns:a16="http://schemas.microsoft.com/office/drawing/2014/main" val="2683046971"/>
                    </a:ext>
                  </a:extLst>
                </a:gridCol>
                <a:gridCol w="221917">
                  <a:extLst>
                    <a:ext uri="{9D8B030D-6E8A-4147-A177-3AD203B41FA5}">
                      <a16:colId xmlns:a16="http://schemas.microsoft.com/office/drawing/2014/main" val="3500365824"/>
                    </a:ext>
                  </a:extLst>
                </a:gridCol>
                <a:gridCol w="2003687">
                  <a:extLst>
                    <a:ext uri="{9D8B030D-6E8A-4147-A177-3AD203B41FA5}">
                      <a16:colId xmlns:a16="http://schemas.microsoft.com/office/drawing/2014/main" val="739720145"/>
                    </a:ext>
                  </a:extLst>
                </a:gridCol>
              </a:tblGrid>
              <a:tr h="386320">
                <a:tc rowSpan="2">
                  <a:txBody>
                    <a:bodyPr/>
                    <a:lstStyle/>
                    <a:p>
                      <a:pPr algn="ctr"/>
                      <a:endParaRPr lang="en-US" sz="1600" dirty="0"/>
                    </a:p>
                    <a:p>
                      <a:pPr algn="ctr"/>
                      <a:r>
                        <a:rPr lang="en-US" sz="1600" dirty="0"/>
                        <a:t>Metric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marR="0" algn="ctr" rtl="0">
                        <a:lnSpc>
                          <a:spcPct val="100000"/>
                        </a:lnSpc>
                        <a:spcBef>
                          <a:spcPts val="0"/>
                        </a:spcBef>
                        <a:spcAft>
                          <a:spcPts val="0"/>
                        </a:spcAft>
                        <a:buNone/>
                      </a:pPr>
                      <a:r>
                        <a:rPr lang="en-US" sz="1600" b="0" i="0" u="none" strike="noStrike" cap="none" dirty="0">
                          <a:solidFill>
                            <a:srgbClr val="677480"/>
                          </a:solidFill>
                          <a:latin typeface="Lato"/>
                          <a:sym typeface="Arial"/>
                        </a:rPr>
                        <a:t>Decision Trees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T w="5715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a:lnT w="5715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257515988"/>
                  </a:ext>
                </a:extLst>
              </a:tr>
              <a:tr h="289356">
                <a:tc vMerge="1">
                  <a:txBody>
                    <a:bodyPr/>
                    <a:lstStyle/>
                    <a:p>
                      <a:pPr algn="ctr"/>
                      <a:endParaRPr lang="en-US" dirty="0"/>
                    </a:p>
                  </a:txBody>
                  <a:tcPr/>
                </a:tc>
                <a:tc>
                  <a:txBody>
                    <a:bodyPr/>
                    <a:lstStyle/>
                    <a:p>
                      <a:pPr algn="ctr"/>
                      <a:r>
                        <a:rPr lang="en-US" dirty="0"/>
                        <a:t>Standard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dirty="0"/>
                        <a:t>Boosting Trials =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tc>
                <a:tc gridSpan="2">
                  <a:txBody>
                    <a:bodyPr/>
                    <a:lstStyle/>
                    <a:p>
                      <a:pPr algn="ctr"/>
                      <a:r>
                        <a:rPr lang="en-US" dirty="0"/>
                        <a:t>Boosting Trials =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tc>
                <a:extLst>
                  <a:ext uri="{0D108BD9-81ED-4DB2-BD59-A6C34878D82A}">
                    <a16:rowId xmlns:a16="http://schemas.microsoft.com/office/drawing/2014/main" val="2780719609"/>
                  </a:ext>
                </a:extLst>
              </a:tr>
              <a:tr h="289356">
                <a:tc>
                  <a:txBody>
                    <a:bodyPr/>
                    <a:lstStyle/>
                    <a:p>
                      <a:pPr algn="ctr"/>
                      <a:r>
                        <a:rPr lang="en-US" dirty="0"/>
                        <a:t>Success Rate (Training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0.763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dirty="0"/>
                        <a:t>0.758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tc>
                <a:tc gridSpan="2">
                  <a:txBody>
                    <a:bodyPr/>
                    <a:lstStyle/>
                    <a:p>
                      <a:pPr algn="ctr"/>
                      <a:r>
                        <a:rPr lang="en-US" dirty="0"/>
                        <a:t>0.762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tc>
                <a:extLst>
                  <a:ext uri="{0D108BD9-81ED-4DB2-BD59-A6C34878D82A}">
                    <a16:rowId xmlns:a16="http://schemas.microsoft.com/office/drawing/2014/main" val="3739825708"/>
                  </a:ext>
                </a:extLst>
              </a:tr>
              <a:tr h="289356">
                <a:tc>
                  <a:txBody>
                    <a:bodyPr/>
                    <a:lstStyle/>
                    <a:p>
                      <a:pPr algn="ctr"/>
                      <a:r>
                        <a:rPr lang="en-US" dirty="0"/>
                        <a:t>Success Rate (Testing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0.761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dirty="0"/>
                        <a:t>0.758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r>
                        <a:rPr lang="en-US" dirty="0"/>
                        <a:t>0.761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80087804"/>
                  </a:ext>
                </a:extLst>
              </a:tr>
            </a:tbl>
          </a:graphicData>
        </a:graphic>
      </p:graphicFrame>
      <p:sp>
        <p:nvSpPr>
          <p:cNvPr id="8" name="Shape 83"/>
          <p:cNvSpPr txBox="1">
            <a:spLocks/>
          </p:cNvSpPr>
          <p:nvPr/>
        </p:nvSpPr>
        <p:spPr>
          <a:xfrm>
            <a:off x="199697" y="3309296"/>
            <a:ext cx="8511684" cy="11430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ct val="100000"/>
              <a:buFont typeface="Raleway"/>
              <a:buNone/>
              <a:defRPr sz="3600" b="0" i="0" u="none" strike="noStrike" cap="none">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a:r>
              <a:rPr lang="en" sz="3200" dirty="0"/>
              <a:t>Q2. </a:t>
            </a:r>
            <a:r>
              <a:rPr lang="en-US" sz="3200" dirty="0"/>
              <a:t>Likelihood of a non-disputed complaint feedback</a:t>
            </a:r>
            <a:endParaRPr lang="en" sz="3200" dirty="0"/>
          </a:p>
        </p:txBody>
      </p:sp>
      <p:sp>
        <p:nvSpPr>
          <p:cNvPr id="9" name="TextBox 8"/>
          <p:cNvSpPr txBox="1"/>
          <p:nvPr/>
        </p:nvSpPr>
        <p:spPr>
          <a:xfrm>
            <a:off x="199696" y="4535862"/>
            <a:ext cx="8618483" cy="523220"/>
          </a:xfrm>
          <a:prstGeom prst="rect">
            <a:avLst/>
          </a:prstGeom>
          <a:noFill/>
        </p:spPr>
        <p:txBody>
          <a:bodyPr wrap="square" rtlCol="0">
            <a:spAutoFit/>
          </a:bodyPr>
          <a:lstStyle/>
          <a:p>
            <a:r>
              <a:rPr lang="en-US" dirty="0"/>
              <a:t>For this question, we applied Logistic Regression, Naïve Bayes and Decision Trees. We found that the model created via decision trees and Naïve Bayes had the high accuracy. The results for the models are: </a:t>
            </a:r>
          </a:p>
        </p:txBody>
      </p:sp>
      <p:graphicFrame>
        <p:nvGraphicFramePr>
          <p:cNvPr id="10" name="Table 9"/>
          <p:cNvGraphicFramePr>
            <a:graphicFrameLocks noGrp="1"/>
          </p:cNvGraphicFramePr>
          <p:nvPr>
            <p:extLst/>
          </p:nvPr>
        </p:nvGraphicFramePr>
        <p:xfrm>
          <a:off x="283779" y="5142648"/>
          <a:ext cx="8243711" cy="1277725"/>
        </p:xfrm>
        <a:graphic>
          <a:graphicData uri="http://schemas.openxmlformats.org/drawingml/2006/table">
            <a:tbl>
              <a:tblPr firstRow="1" bandRow="1">
                <a:tableStyleId>{CA120088-AB6A-4177-9A77-49E7EB254862}</a:tableStyleId>
              </a:tblPr>
              <a:tblGrid>
                <a:gridCol w="1758027">
                  <a:extLst>
                    <a:ext uri="{9D8B030D-6E8A-4147-A177-3AD203B41FA5}">
                      <a16:colId xmlns:a16="http://schemas.microsoft.com/office/drawing/2014/main" val="1766997119"/>
                    </a:ext>
                  </a:extLst>
                </a:gridCol>
                <a:gridCol w="1239365">
                  <a:extLst>
                    <a:ext uri="{9D8B030D-6E8A-4147-A177-3AD203B41FA5}">
                      <a16:colId xmlns:a16="http://schemas.microsoft.com/office/drawing/2014/main" val="3747755091"/>
                    </a:ext>
                  </a:extLst>
                </a:gridCol>
                <a:gridCol w="1741365">
                  <a:extLst>
                    <a:ext uri="{9D8B030D-6E8A-4147-A177-3AD203B41FA5}">
                      <a16:colId xmlns:a16="http://schemas.microsoft.com/office/drawing/2014/main" val="398392216"/>
                    </a:ext>
                  </a:extLst>
                </a:gridCol>
                <a:gridCol w="1752477">
                  <a:extLst>
                    <a:ext uri="{9D8B030D-6E8A-4147-A177-3AD203B41FA5}">
                      <a16:colId xmlns:a16="http://schemas.microsoft.com/office/drawing/2014/main" val="2842060508"/>
                    </a:ext>
                  </a:extLst>
                </a:gridCol>
                <a:gridCol w="1752477">
                  <a:extLst>
                    <a:ext uri="{9D8B030D-6E8A-4147-A177-3AD203B41FA5}">
                      <a16:colId xmlns:a16="http://schemas.microsoft.com/office/drawing/2014/main" val="2760686602"/>
                    </a:ext>
                  </a:extLst>
                </a:gridCol>
              </a:tblGrid>
              <a:tr h="441272">
                <a:tc rowSpan="2">
                  <a:txBody>
                    <a:bodyPr/>
                    <a:lstStyle/>
                    <a:p>
                      <a:pPr algn="ctr"/>
                      <a:endParaRPr lang="en-US" sz="1600" dirty="0"/>
                    </a:p>
                    <a:p>
                      <a:pPr algn="ctr"/>
                      <a:r>
                        <a:rPr lang="en-US" sz="1600" dirty="0"/>
                        <a:t>Metric</a:t>
                      </a:r>
                    </a:p>
                  </a:txBody>
                  <a:tcPr>
                    <a:lnB w="12700" cap="flat" cmpd="sng" algn="ctr">
                      <a:solidFill>
                        <a:schemeClr val="tx1"/>
                      </a:solidFill>
                      <a:prstDash val="solid"/>
                      <a:round/>
                      <a:headEnd type="none" w="med" len="med"/>
                      <a:tailEnd type="none" w="med" len="med"/>
                    </a:lnB>
                  </a:tcPr>
                </a:tc>
                <a:tc gridSpan="3">
                  <a:txBody>
                    <a:bodyPr/>
                    <a:lstStyle/>
                    <a:p>
                      <a:pPr algn="ctr"/>
                      <a:r>
                        <a:rPr lang="en-US" sz="1600" dirty="0">
                          <a:solidFill>
                            <a:srgbClr val="677480"/>
                          </a:solidFill>
                          <a:latin typeface="Lato"/>
                          <a:ea typeface="Lato"/>
                          <a:cs typeface="Lato"/>
                          <a:sym typeface="Lato"/>
                        </a:rPr>
                        <a:t>Naïve Bayes</a:t>
                      </a:r>
                      <a:endParaRPr lang="en-US" sz="1600" dirty="0"/>
                    </a:p>
                  </a:txBody>
                  <a:tcPr/>
                </a:tc>
                <a:tc hMerge="1">
                  <a:txBody>
                    <a:bodyPr/>
                    <a:lstStyle/>
                    <a:p>
                      <a:endParaRPr lang="en-US" dirty="0"/>
                    </a:p>
                  </a:txBody>
                  <a:tcPr/>
                </a:tc>
                <a:tc hMerge="1">
                  <a:txBody>
                    <a:bodyPr/>
                    <a:lstStyle/>
                    <a:p>
                      <a:endParaRPr lang="en-US" dirty="0"/>
                    </a:p>
                  </a:txBody>
                  <a:tcPr/>
                </a:tc>
                <a:tc rowSpan="2">
                  <a:txBody>
                    <a:bodyPr/>
                    <a:lstStyle/>
                    <a:p>
                      <a:pPr algn="ctr"/>
                      <a:endParaRPr lang="en-US" sz="1600" dirty="0"/>
                    </a:p>
                    <a:p>
                      <a:pPr marR="0" algn="ctr" rtl="0">
                        <a:lnSpc>
                          <a:spcPct val="100000"/>
                        </a:lnSpc>
                        <a:spcBef>
                          <a:spcPts val="0"/>
                        </a:spcBef>
                        <a:spcAft>
                          <a:spcPts val="0"/>
                        </a:spcAft>
                        <a:buNone/>
                      </a:pPr>
                      <a:r>
                        <a:rPr lang="en-US" sz="1600" b="0" i="0" u="none" strike="noStrike" cap="none" dirty="0">
                          <a:solidFill>
                            <a:srgbClr val="677480"/>
                          </a:solidFill>
                          <a:latin typeface="Lato"/>
                          <a:sym typeface="Arial"/>
                        </a:rPr>
                        <a:t>Decision Trees</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6251676"/>
                  </a:ext>
                </a:extLst>
              </a:tr>
              <a:tr h="441272">
                <a:tc vMerge="1">
                  <a:txBody>
                    <a:bodyPr/>
                    <a:lstStyle/>
                    <a:p>
                      <a:pPr algn="ct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Standard</a:t>
                      </a:r>
                    </a:p>
                  </a:txBody>
                  <a:tcPr>
                    <a:lnB w="12700" cap="flat" cmpd="sng" algn="ctr">
                      <a:solidFill>
                        <a:schemeClr val="tx1"/>
                      </a:solidFill>
                      <a:prstDash val="solid"/>
                      <a:round/>
                      <a:headEnd type="none" w="med" len="med"/>
                      <a:tailEnd type="none" w="med" len="med"/>
                    </a:lnB>
                  </a:tcPr>
                </a:tc>
                <a:tc>
                  <a:txBody>
                    <a:bodyPr/>
                    <a:lstStyle/>
                    <a:p>
                      <a:pPr algn="ctr"/>
                      <a:r>
                        <a:rPr lang="en-US" dirty="0"/>
                        <a:t>Laplace = 2</a:t>
                      </a:r>
                    </a:p>
                  </a:txBody>
                  <a:tcPr>
                    <a:lnB w="12700" cap="flat" cmpd="sng" algn="ctr">
                      <a:solidFill>
                        <a:schemeClr val="tx1"/>
                      </a:solidFill>
                      <a:prstDash val="solid"/>
                      <a:round/>
                      <a:headEnd type="none" w="med" len="med"/>
                      <a:tailEnd type="none" w="med" len="med"/>
                    </a:lnB>
                  </a:tcPr>
                </a:tc>
                <a:tc>
                  <a:txBody>
                    <a:bodyPr/>
                    <a:lstStyle/>
                    <a:p>
                      <a:pPr algn="ctr"/>
                      <a:r>
                        <a:rPr lang="en-US" dirty="0"/>
                        <a:t>Laplace =3 </a:t>
                      </a:r>
                    </a:p>
                  </a:txBody>
                  <a:tcPr>
                    <a:lnB w="12700" cap="flat" cmpd="sng" algn="ctr">
                      <a:solidFill>
                        <a:schemeClr val="tx1"/>
                      </a:solidFill>
                      <a:prstDash val="solid"/>
                      <a:round/>
                      <a:headEnd type="none" w="med" len="med"/>
                      <a:tailEnd type="none" w="med" len="med"/>
                    </a:lnB>
                  </a:tcPr>
                </a:tc>
                <a:tc vMerge="1">
                  <a:txBody>
                    <a:bodyPr/>
                    <a:lstStyle/>
                    <a:p>
                      <a:pPr marR="0" algn="ctr" rtl="0">
                        <a:lnSpc>
                          <a:spcPct val="100000"/>
                        </a:lnSpc>
                        <a:spcBef>
                          <a:spcPts val="0"/>
                        </a:spcBef>
                        <a:spcAft>
                          <a:spcPts val="0"/>
                        </a:spcAft>
                        <a:buNone/>
                      </a:pPr>
                      <a:endParaRPr lang="en-US" sz="1600" b="0" i="0" u="none" strike="noStrike" cap="none" dirty="0">
                        <a:solidFill>
                          <a:srgbClr val="677480"/>
                        </a:solidFill>
                        <a:latin typeface="Lato"/>
                        <a:sym typeface="Aria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163168"/>
                  </a:ext>
                </a:extLst>
              </a:tr>
              <a:tr h="395181">
                <a:tc>
                  <a:txBody>
                    <a:bodyPr/>
                    <a:lstStyle/>
                    <a:p>
                      <a:pPr algn="ctr"/>
                      <a:r>
                        <a:rPr lang="en-US" dirty="0"/>
                        <a:t>Accuracy (Direct)</a:t>
                      </a:r>
                    </a:p>
                  </a:txBody>
                  <a:tcPr>
                    <a:lnT w="12700" cap="flat" cmpd="sng" algn="ctr">
                      <a:solidFill>
                        <a:schemeClr val="tx1"/>
                      </a:solidFill>
                      <a:prstDash val="solid"/>
                      <a:round/>
                      <a:headEnd type="none" w="med" len="med"/>
                      <a:tailEnd type="none" w="med" len="med"/>
                    </a:lnT>
                  </a:tcPr>
                </a:tc>
                <a:tc>
                  <a:txBody>
                    <a:bodyPr/>
                    <a:lstStyle/>
                    <a:p>
                      <a:pPr algn="ctr"/>
                      <a:r>
                        <a:rPr lang="en-US" dirty="0"/>
                        <a:t>0.5856</a:t>
                      </a:r>
                    </a:p>
                  </a:txBody>
                  <a:tcPr>
                    <a:lnT w="12700" cap="flat" cmpd="sng" algn="ctr">
                      <a:solidFill>
                        <a:schemeClr val="tx1"/>
                      </a:solidFill>
                      <a:prstDash val="solid"/>
                      <a:round/>
                      <a:headEnd type="none" w="med" len="med"/>
                      <a:tailEnd type="none" w="med" len="med"/>
                    </a:lnT>
                  </a:tcPr>
                </a:tc>
                <a:tc>
                  <a:txBody>
                    <a:bodyPr/>
                    <a:lstStyle/>
                    <a:p>
                      <a:pPr algn="ctr"/>
                      <a:r>
                        <a:rPr lang="en-US" dirty="0"/>
                        <a:t>0.635</a:t>
                      </a:r>
                    </a:p>
                  </a:txBody>
                  <a:tcPr>
                    <a:lnT w="12700" cap="flat" cmpd="sng" algn="ctr">
                      <a:solidFill>
                        <a:schemeClr val="tx1"/>
                      </a:solidFill>
                      <a:prstDash val="solid"/>
                      <a:round/>
                      <a:headEnd type="none" w="med" len="med"/>
                      <a:tailEnd type="none" w="med" len="med"/>
                    </a:lnT>
                  </a:tcPr>
                </a:tc>
                <a:tc>
                  <a:txBody>
                    <a:bodyPr/>
                    <a:lstStyle/>
                    <a:p>
                      <a:pPr algn="ctr"/>
                      <a:r>
                        <a:rPr lang="en-US" dirty="0"/>
                        <a:t>0.639</a:t>
                      </a:r>
                    </a:p>
                  </a:txBody>
                  <a:tcPr>
                    <a:lnT w="12700" cap="flat" cmpd="sng" algn="ctr">
                      <a:solidFill>
                        <a:schemeClr val="tx1"/>
                      </a:solidFill>
                      <a:prstDash val="solid"/>
                      <a:round/>
                      <a:headEnd type="none" w="med" len="med"/>
                      <a:tailEnd type="none" w="med" len="med"/>
                    </a:lnT>
                  </a:tcPr>
                </a:tc>
                <a:tc>
                  <a:txBody>
                    <a:bodyPr/>
                    <a:lstStyle/>
                    <a:p>
                      <a:pPr algn="ctr"/>
                      <a:r>
                        <a:rPr lang="en-US" dirty="0"/>
                        <a:t>0.7912</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44985920"/>
                  </a:ext>
                </a:extLst>
              </a:tr>
            </a:tbl>
          </a:graphicData>
        </a:graphic>
      </p:graphicFrame>
    </p:spTree>
    <p:extLst>
      <p:ext uri="{BB962C8B-B14F-4D97-AF65-F5344CB8AC3E}">
        <p14:creationId xmlns:p14="http://schemas.microsoft.com/office/powerpoint/2010/main" val="29707197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24302" y="97729"/>
            <a:ext cx="7628100" cy="1143000"/>
          </a:xfrm>
          <a:prstGeom prst="rect">
            <a:avLst/>
          </a:prstGeom>
        </p:spPr>
        <p:txBody>
          <a:bodyPr lIns="91425" tIns="91425" rIns="91425" bIns="91425" anchor="b" anchorCtr="0">
            <a:noAutofit/>
          </a:bodyPr>
          <a:lstStyle/>
          <a:p>
            <a:pPr lvl="0" rtl="0">
              <a:spcBef>
                <a:spcPts val="0"/>
              </a:spcBef>
              <a:buNone/>
            </a:pPr>
            <a:r>
              <a:rPr lang="en-US" sz="5400" dirty="0"/>
              <a:t>Bootstrap</a:t>
            </a:r>
            <a:endParaRPr lang="en" sz="5400" dirty="0"/>
          </a:p>
        </p:txBody>
      </p:sp>
      <p:sp>
        <p:nvSpPr>
          <p:cNvPr id="8" name="Rectangle 8"/>
          <p:cNvSpPr>
            <a:spLocks noChangeArrowheads="1"/>
          </p:cNvSpPr>
          <p:nvPr/>
        </p:nvSpPr>
        <p:spPr bwMode="auto">
          <a:xfrm>
            <a:off x="-4946826" y="1422311"/>
            <a:ext cx="26752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2998788" y="1778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209216" y="1325168"/>
            <a:ext cx="6504322" cy="307777"/>
          </a:xfrm>
          <a:prstGeom prst="rect">
            <a:avLst/>
          </a:prstGeom>
          <a:noFill/>
        </p:spPr>
        <p:txBody>
          <a:bodyPr wrap="square" rtlCol="0">
            <a:spAutoFit/>
          </a:bodyPr>
          <a:lstStyle/>
          <a:p>
            <a:r>
              <a:rPr lang="en-US" b="1" u="sng" dirty="0"/>
              <a:t>Accuracy:</a:t>
            </a:r>
          </a:p>
        </p:txBody>
      </p:sp>
      <p:graphicFrame>
        <p:nvGraphicFramePr>
          <p:cNvPr id="2" name="Table 1"/>
          <p:cNvGraphicFramePr>
            <a:graphicFrameLocks noGrp="1"/>
          </p:cNvGraphicFramePr>
          <p:nvPr>
            <p:extLst/>
          </p:nvPr>
        </p:nvGraphicFramePr>
        <p:xfrm>
          <a:off x="237999" y="1795667"/>
          <a:ext cx="8355157" cy="1784148"/>
        </p:xfrm>
        <a:graphic>
          <a:graphicData uri="http://schemas.openxmlformats.org/drawingml/2006/table">
            <a:tbl>
              <a:tblPr/>
              <a:tblGrid>
                <a:gridCol w="962514">
                  <a:extLst>
                    <a:ext uri="{9D8B030D-6E8A-4147-A177-3AD203B41FA5}">
                      <a16:colId xmlns:a16="http://schemas.microsoft.com/office/drawing/2014/main" val="643101434"/>
                    </a:ext>
                  </a:extLst>
                </a:gridCol>
                <a:gridCol w="1122933">
                  <a:extLst>
                    <a:ext uri="{9D8B030D-6E8A-4147-A177-3AD203B41FA5}">
                      <a16:colId xmlns:a16="http://schemas.microsoft.com/office/drawing/2014/main" val="1100335091"/>
                    </a:ext>
                  </a:extLst>
                </a:gridCol>
                <a:gridCol w="1189774">
                  <a:extLst>
                    <a:ext uri="{9D8B030D-6E8A-4147-A177-3AD203B41FA5}">
                      <a16:colId xmlns:a16="http://schemas.microsoft.com/office/drawing/2014/main" val="3952919947"/>
                    </a:ext>
                  </a:extLst>
                </a:gridCol>
                <a:gridCol w="1109565">
                  <a:extLst>
                    <a:ext uri="{9D8B030D-6E8A-4147-A177-3AD203B41FA5}">
                      <a16:colId xmlns:a16="http://schemas.microsoft.com/office/drawing/2014/main" val="2094362970"/>
                    </a:ext>
                  </a:extLst>
                </a:gridCol>
                <a:gridCol w="1203143">
                  <a:extLst>
                    <a:ext uri="{9D8B030D-6E8A-4147-A177-3AD203B41FA5}">
                      <a16:colId xmlns:a16="http://schemas.microsoft.com/office/drawing/2014/main" val="2273942546"/>
                    </a:ext>
                  </a:extLst>
                </a:gridCol>
                <a:gridCol w="1310089">
                  <a:extLst>
                    <a:ext uri="{9D8B030D-6E8A-4147-A177-3AD203B41FA5}">
                      <a16:colId xmlns:a16="http://schemas.microsoft.com/office/drawing/2014/main" val="1318966232"/>
                    </a:ext>
                  </a:extLst>
                </a:gridCol>
                <a:gridCol w="1457139">
                  <a:extLst>
                    <a:ext uri="{9D8B030D-6E8A-4147-A177-3AD203B41FA5}">
                      <a16:colId xmlns:a16="http://schemas.microsoft.com/office/drawing/2014/main" val="443952227"/>
                    </a:ext>
                  </a:extLst>
                </a:gridCol>
              </a:tblGrid>
              <a:tr h="446037">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Minimum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1st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Median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3rd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Maximum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274689221"/>
                  </a:ext>
                </a:extLst>
              </a:tr>
              <a:tr h="446037">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NN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0.3978541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0.3984102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0.4040858</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0.4034615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0.4074712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0.4096802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886872351"/>
                  </a:ext>
                </a:extLst>
              </a:tr>
              <a:tr h="446037">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RF</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0.3820612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0.391531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0.3986125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0.3982897</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0.4047227</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0.4119429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233923022"/>
                  </a:ext>
                </a:extLst>
              </a:tr>
              <a:tr h="446037">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SVM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0.3810137</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0.3910716</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0.3963272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0.3951147</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0.4016323</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0.40625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766759643"/>
                  </a:ext>
                </a:extLst>
              </a:tr>
            </a:tbl>
          </a:graphicData>
        </a:graphic>
      </p:graphicFrame>
      <p:sp>
        <p:nvSpPr>
          <p:cNvPr id="4" name="Rectangle 1"/>
          <p:cNvSpPr>
            <a:spLocks noChangeArrowheads="1"/>
          </p:cNvSpPr>
          <p:nvPr/>
        </p:nvSpPr>
        <p:spPr bwMode="auto">
          <a:xfrm>
            <a:off x="2141538" y="31226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0076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85800" y="2478985"/>
            <a:ext cx="7772400" cy="1546500"/>
          </a:xfrm>
          <a:prstGeom prst="rect">
            <a:avLst/>
          </a:prstGeom>
        </p:spPr>
        <p:txBody>
          <a:bodyPr lIns="91425" tIns="91425" rIns="91425" bIns="91425" anchor="b" anchorCtr="0">
            <a:noAutofit/>
          </a:bodyPr>
          <a:lstStyle/>
          <a:p>
            <a:pPr lvl="0" rtl="0">
              <a:spcBef>
                <a:spcPts val="0"/>
              </a:spcBef>
              <a:buNone/>
            </a:pPr>
            <a:r>
              <a:rPr lang="en" sz="7200" dirty="0">
                <a:solidFill>
                  <a:srgbClr val="7ECEFD"/>
                </a:solidFill>
              </a:rPr>
              <a:t>5.</a:t>
            </a:r>
          </a:p>
          <a:p>
            <a:pPr lvl="0" rtl="0">
              <a:spcBef>
                <a:spcPts val="0"/>
              </a:spcBef>
              <a:buNone/>
            </a:pPr>
            <a:r>
              <a:rPr lang="en-US" dirty="0"/>
              <a:t>Effect Of Total Assets on #Complaints</a:t>
            </a:r>
            <a:endParaRPr lang="en" dirty="0"/>
          </a:p>
        </p:txBody>
      </p:sp>
    </p:spTree>
    <p:extLst>
      <p:ext uri="{BB962C8B-B14F-4D97-AF65-F5344CB8AC3E}">
        <p14:creationId xmlns:p14="http://schemas.microsoft.com/office/powerpoint/2010/main" val="25909476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24302" y="97729"/>
            <a:ext cx="7628100" cy="1143000"/>
          </a:xfrm>
          <a:prstGeom prst="rect">
            <a:avLst/>
          </a:prstGeom>
        </p:spPr>
        <p:txBody>
          <a:bodyPr lIns="91425" tIns="91425" rIns="91425" bIns="91425" anchor="b" anchorCtr="0">
            <a:noAutofit/>
          </a:bodyPr>
          <a:lstStyle/>
          <a:p>
            <a:pPr lvl="0" rtl="0">
              <a:spcBef>
                <a:spcPts val="0"/>
              </a:spcBef>
              <a:buNone/>
            </a:pPr>
            <a:r>
              <a:rPr lang="en-US" sz="5400" dirty="0"/>
              <a:t>K-Fold</a:t>
            </a:r>
            <a:endParaRPr lang="en" sz="5400" dirty="0"/>
          </a:p>
        </p:txBody>
      </p:sp>
      <p:sp>
        <p:nvSpPr>
          <p:cNvPr id="8" name="Rectangle 8"/>
          <p:cNvSpPr>
            <a:spLocks noChangeArrowheads="1"/>
          </p:cNvSpPr>
          <p:nvPr/>
        </p:nvSpPr>
        <p:spPr bwMode="auto">
          <a:xfrm>
            <a:off x="-4946826" y="1422311"/>
            <a:ext cx="26752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2998788" y="1778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nvGraphicFramePr>
        <p:xfrm>
          <a:off x="238001" y="1844157"/>
          <a:ext cx="8355156" cy="1894900"/>
        </p:xfrm>
        <a:graphic>
          <a:graphicData uri="http://schemas.openxmlformats.org/drawingml/2006/table">
            <a:tbl>
              <a:tblPr/>
              <a:tblGrid>
                <a:gridCol w="964056">
                  <a:extLst>
                    <a:ext uri="{9D8B030D-6E8A-4147-A177-3AD203B41FA5}">
                      <a16:colId xmlns:a16="http://schemas.microsoft.com/office/drawing/2014/main" val="353218686"/>
                    </a:ext>
                  </a:extLst>
                </a:gridCol>
                <a:gridCol w="1124733">
                  <a:extLst>
                    <a:ext uri="{9D8B030D-6E8A-4147-A177-3AD203B41FA5}">
                      <a16:colId xmlns:a16="http://schemas.microsoft.com/office/drawing/2014/main" val="3778334692"/>
                    </a:ext>
                  </a:extLst>
                </a:gridCol>
                <a:gridCol w="1298798">
                  <a:extLst>
                    <a:ext uri="{9D8B030D-6E8A-4147-A177-3AD203B41FA5}">
                      <a16:colId xmlns:a16="http://schemas.microsoft.com/office/drawing/2014/main" val="1340360596"/>
                    </a:ext>
                  </a:extLst>
                </a:gridCol>
                <a:gridCol w="977446">
                  <a:extLst>
                    <a:ext uri="{9D8B030D-6E8A-4147-A177-3AD203B41FA5}">
                      <a16:colId xmlns:a16="http://schemas.microsoft.com/office/drawing/2014/main" val="2725680052"/>
                    </a:ext>
                  </a:extLst>
                </a:gridCol>
                <a:gridCol w="1178291">
                  <a:extLst>
                    <a:ext uri="{9D8B030D-6E8A-4147-A177-3AD203B41FA5}">
                      <a16:colId xmlns:a16="http://schemas.microsoft.com/office/drawing/2014/main" val="3609750058"/>
                    </a:ext>
                  </a:extLst>
                </a:gridCol>
                <a:gridCol w="1325578">
                  <a:extLst>
                    <a:ext uri="{9D8B030D-6E8A-4147-A177-3AD203B41FA5}">
                      <a16:colId xmlns:a16="http://schemas.microsoft.com/office/drawing/2014/main" val="3997840773"/>
                    </a:ext>
                  </a:extLst>
                </a:gridCol>
                <a:gridCol w="1486254">
                  <a:extLst>
                    <a:ext uri="{9D8B030D-6E8A-4147-A177-3AD203B41FA5}">
                      <a16:colId xmlns:a16="http://schemas.microsoft.com/office/drawing/2014/main" val="2240638953"/>
                    </a:ext>
                  </a:extLst>
                </a:gridCol>
              </a:tblGrid>
              <a:tr h="473725">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Minimum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1st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Median</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3rd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Maximum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832705207"/>
                  </a:ext>
                </a:extLst>
              </a:tr>
              <a:tr h="473725">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NN</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19130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27270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33970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33370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41530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44620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150089477"/>
                  </a:ext>
                </a:extLst>
              </a:tr>
              <a:tr h="473725">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LR</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61.23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2094</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3320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2924</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4174</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4990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273194725"/>
                  </a:ext>
                </a:extLst>
              </a:tr>
              <a:tr h="473725">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SVM</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1.107</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2659</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4077</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4280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6065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8630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4228818438"/>
                  </a:ext>
                </a:extLst>
              </a:tr>
            </a:tbl>
          </a:graphicData>
        </a:graphic>
      </p:graphicFrame>
      <p:graphicFrame>
        <p:nvGraphicFramePr>
          <p:cNvPr id="5" name="Table 4"/>
          <p:cNvGraphicFramePr>
            <a:graphicFrameLocks noGrp="1"/>
          </p:cNvGraphicFramePr>
          <p:nvPr/>
        </p:nvGraphicFramePr>
        <p:xfrm>
          <a:off x="238001" y="4318611"/>
          <a:ext cx="8355155" cy="2170324"/>
        </p:xfrm>
        <a:graphic>
          <a:graphicData uri="http://schemas.openxmlformats.org/drawingml/2006/table">
            <a:tbl>
              <a:tblPr/>
              <a:tblGrid>
                <a:gridCol w="964057">
                  <a:extLst>
                    <a:ext uri="{9D8B030D-6E8A-4147-A177-3AD203B41FA5}">
                      <a16:colId xmlns:a16="http://schemas.microsoft.com/office/drawing/2014/main" val="393015965"/>
                    </a:ext>
                  </a:extLst>
                </a:gridCol>
                <a:gridCol w="1124732">
                  <a:extLst>
                    <a:ext uri="{9D8B030D-6E8A-4147-A177-3AD203B41FA5}">
                      <a16:colId xmlns:a16="http://schemas.microsoft.com/office/drawing/2014/main" val="1597414408"/>
                    </a:ext>
                  </a:extLst>
                </a:gridCol>
                <a:gridCol w="1298799">
                  <a:extLst>
                    <a:ext uri="{9D8B030D-6E8A-4147-A177-3AD203B41FA5}">
                      <a16:colId xmlns:a16="http://schemas.microsoft.com/office/drawing/2014/main" val="1508804122"/>
                    </a:ext>
                  </a:extLst>
                </a:gridCol>
                <a:gridCol w="977446">
                  <a:extLst>
                    <a:ext uri="{9D8B030D-6E8A-4147-A177-3AD203B41FA5}">
                      <a16:colId xmlns:a16="http://schemas.microsoft.com/office/drawing/2014/main" val="1949782471"/>
                    </a:ext>
                  </a:extLst>
                </a:gridCol>
                <a:gridCol w="1178291">
                  <a:extLst>
                    <a:ext uri="{9D8B030D-6E8A-4147-A177-3AD203B41FA5}">
                      <a16:colId xmlns:a16="http://schemas.microsoft.com/office/drawing/2014/main" val="1750673769"/>
                    </a:ext>
                  </a:extLst>
                </a:gridCol>
                <a:gridCol w="1325577">
                  <a:extLst>
                    <a:ext uri="{9D8B030D-6E8A-4147-A177-3AD203B41FA5}">
                      <a16:colId xmlns:a16="http://schemas.microsoft.com/office/drawing/2014/main" val="1781348345"/>
                    </a:ext>
                  </a:extLst>
                </a:gridCol>
                <a:gridCol w="1486253">
                  <a:extLst>
                    <a:ext uri="{9D8B030D-6E8A-4147-A177-3AD203B41FA5}">
                      <a16:colId xmlns:a16="http://schemas.microsoft.com/office/drawing/2014/main" val="285170823"/>
                    </a:ext>
                  </a:extLst>
                </a:gridCol>
              </a:tblGrid>
              <a:tr h="542581">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Minimum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1st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Median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3rd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Maximum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723408461"/>
                  </a:ext>
                </a:extLst>
              </a:tr>
              <a:tr h="542581">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NN</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NA</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NA</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NA</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NaN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NA</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NA</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415640208"/>
                  </a:ext>
                </a:extLst>
              </a:tr>
              <a:tr h="542581">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LR</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1</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1</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014769367"/>
                  </a:ext>
                </a:extLst>
              </a:tr>
              <a:tr h="542581">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SVM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1</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1</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1</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1</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1</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627847692"/>
                  </a:ext>
                </a:extLst>
              </a:tr>
            </a:tbl>
          </a:graphicData>
        </a:graphic>
      </p:graphicFrame>
      <p:sp>
        <p:nvSpPr>
          <p:cNvPr id="7" name="TextBox 6"/>
          <p:cNvSpPr txBox="1"/>
          <p:nvPr/>
        </p:nvSpPr>
        <p:spPr>
          <a:xfrm>
            <a:off x="238001" y="3874945"/>
            <a:ext cx="6504322" cy="307777"/>
          </a:xfrm>
          <a:prstGeom prst="rect">
            <a:avLst/>
          </a:prstGeom>
          <a:noFill/>
        </p:spPr>
        <p:txBody>
          <a:bodyPr wrap="square" rtlCol="0">
            <a:spAutoFit/>
          </a:bodyPr>
          <a:lstStyle/>
          <a:p>
            <a:r>
              <a:rPr lang="en-US" b="1" u="sng" dirty="0"/>
              <a:t>R-Squared:</a:t>
            </a:r>
          </a:p>
        </p:txBody>
      </p:sp>
      <p:sp>
        <p:nvSpPr>
          <p:cNvPr id="11" name="TextBox 10"/>
          <p:cNvSpPr txBox="1"/>
          <p:nvPr/>
        </p:nvSpPr>
        <p:spPr>
          <a:xfrm>
            <a:off x="238001" y="1460370"/>
            <a:ext cx="6504322" cy="307777"/>
          </a:xfrm>
          <a:prstGeom prst="rect">
            <a:avLst/>
          </a:prstGeom>
          <a:noFill/>
        </p:spPr>
        <p:txBody>
          <a:bodyPr wrap="square" rtlCol="0">
            <a:spAutoFit/>
          </a:bodyPr>
          <a:lstStyle/>
          <a:p>
            <a:r>
              <a:rPr lang="en-US" b="1" u="sng" dirty="0"/>
              <a:t>Root Mean Square Error:</a:t>
            </a:r>
          </a:p>
        </p:txBody>
      </p:sp>
    </p:spTree>
    <p:extLst>
      <p:ext uri="{BB962C8B-B14F-4D97-AF65-F5344CB8AC3E}">
        <p14:creationId xmlns:p14="http://schemas.microsoft.com/office/powerpoint/2010/main" val="15305231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24302" y="97729"/>
            <a:ext cx="7628100" cy="1143000"/>
          </a:xfrm>
          <a:prstGeom prst="rect">
            <a:avLst/>
          </a:prstGeom>
        </p:spPr>
        <p:txBody>
          <a:bodyPr lIns="91425" tIns="91425" rIns="91425" bIns="91425" anchor="b" anchorCtr="0">
            <a:noAutofit/>
          </a:bodyPr>
          <a:lstStyle/>
          <a:p>
            <a:pPr lvl="0" rtl="0">
              <a:spcBef>
                <a:spcPts val="0"/>
              </a:spcBef>
              <a:buNone/>
            </a:pPr>
            <a:r>
              <a:rPr lang="en-IN" sz="5400" dirty="0"/>
              <a:t>Repeated K-Fold</a:t>
            </a:r>
            <a:endParaRPr lang="en" sz="5400" dirty="0"/>
          </a:p>
        </p:txBody>
      </p:sp>
      <p:sp>
        <p:nvSpPr>
          <p:cNvPr id="8" name="Rectangle 8"/>
          <p:cNvSpPr>
            <a:spLocks noChangeArrowheads="1"/>
          </p:cNvSpPr>
          <p:nvPr/>
        </p:nvSpPr>
        <p:spPr bwMode="auto">
          <a:xfrm>
            <a:off x="-4946826" y="1422311"/>
            <a:ext cx="26752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2998788" y="1778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238001" y="1327805"/>
            <a:ext cx="6504322" cy="307777"/>
          </a:xfrm>
          <a:prstGeom prst="rect">
            <a:avLst/>
          </a:prstGeom>
          <a:noFill/>
        </p:spPr>
        <p:txBody>
          <a:bodyPr wrap="square" rtlCol="0">
            <a:spAutoFit/>
          </a:bodyPr>
          <a:lstStyle/>
          <a:p>
            <a:r>
              <a:rPr lang="en-US" b="1" u="sng" dirty="0"/>
              <a:t>Root Mean Square Error:</a:t>
            </a:r>
          </a:p>
        </p:txBody>
      </p:sp>
      <p:sp>
        <p:nvSpPr>
          <p:cNvPr id="10" name="TextBox 9"/>
          <p:cNvSpPr txBox="1"/>
          <p:nvPr/>
        </p:nvSpPr>
        <p:spPr>
          <a:xfrm>
            <a:off x="238000" y="4156506"/>
            <a:ext cx="6504322" cy="307777"/>
          </a:xfrm>
          <a:prstGeom prst="rect">
            <a:avLst/>
          </a:prstGeom>
          <a:noFill/>
        </p:spPr>
        <p:txBody>
          <a:bodyPr wrap="square" rtlCol="0">
            <a:spAutoFit/>
          </a:bodyPr>
          <a:lstStyle/>
          <a:p>
            <a:r>
              <a:rPr lang="en-US" b="1" u="sng" dirty="0"/>
              <a:t>R-Squared:</a:t>
            </a:r>
          </a:p>
        </p:txBody>
      </p:sp>
      <p:graphicFrame>
        <p:nvGraphicFramePr>
          <p:cNvPr id="2" name="Table 1"/>
          <p:cNvGraphicFramePr>
            <a:graphicFrameLocks noGrp="1"/>
          </p:cNvGraphicFramePr>
          <p:nvPr>
            <p:extLst/>
          </p:nvPr>
        </p:nvGraphicFramePr>
        <p:xfrm>
          <a:off x="237999" y="1984271"/>
          <a:ext cx="8432275" cy="1682856"/>
        </p:xfrm>
        <a:graphic>
          <a:graphicData uri="http://schemas.openxmlformats.org/drawingml/2006/table">
            <a:tbl>
              <a:tblPr/>
              <a:tblGrid>
                <a:gridCol w="972955">
                  <a:extLst>
                    <a:ext uri="{9D8B030D-6E8A-4147-A177-3AD203B41FA5}">
                      <a16:colId xmlns:a16="http://schemas.microsoft.com/office/drawing/2014/main" val="2215476763"/>
                    </a:ext>
                  </a:extLst>
                </a:gridCol>
                <a:gridCol w="1135114">
                  <a:extLst>
                    <a:ext uri="{9D8B030D-6E8A-4147-A177-3AD203B41FA5}">
                      <a16:colId xmlns:a16="http://schemas.microsoft.com/office/drawing/2014/main" val="3735862663"/>
                    </a:ext>
                  </a:extLst>
                </a:gridCol>
                <a:gridCol w="1310786">
                  <a:extLst>
                    <a:ext uri="{9D8B030D-6E8A-4147-A177-3AD203B41FA5}">
                      <a16:colId xmlns:a16="http://schemas.microsoft.com/office/drawing/2014/main" val="1424959350"/>
                    </a:ext>
                  </a:extLst>
                </a:gridCol>
                <a:gridCol w="986468">
                  <a:extLst>
                    <a:ext uri="{9D8B030D-6E8A-4147-A177-3AD203B41FA5}">
                      <a16:colId xmlns:a16="http://schemas.microsoft.com/office/drawing/2014/main" val="2745160051"/>
                    </a:ext>
                  </a:extLst>
                </a:gridCol>
                <a:gridCol w="1189167">
                  <a:extLst>
                    <a:ext uri="{9D8B030D-6E8A-4147-A177-3AD203B41FA5}">
                      <a16:colId xmlns:a16="http://schemas.microsoft.com/office/drawing/2014/main" val="2191651519"/>
                    </a:ext>
                  </a:extLst>
                </a:gridCol>
                <a:gridCol w="1337813">
                  <a:extLst>
                    <a:ext uri="{9D8B030D-6E8A-4147-A177-3AD203B41FA5}">
                      <a16:colId xmlns:a16="http://schemas.microsoft.com/office/drawing/2014/main" val="2983980159"/>
                    </a:ext>
                  </a:extLst>
                </a:gridCol>
                <a:gridCol w="1499972">
                  <a:extLst>
                    <a:ext uri="{9D8B030D-6E8A-4147-A177-3AD203B41FA5}">
                      <a16:colId xmlns:a16="http://schemas.microsoft.com/office/drawing/2014/main" val="2101183338"/>
                    </a:ext>
                  </a:extLst>
                </a:gridCol>
              </a:tblGrid>
              <a:tr h="420714">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Minimum</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1st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Median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3rd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Maximum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85245450"/>
                  </a:ext>
                </a:extLst>
              </a:tr>
              <a:tr h="420714">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NN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19130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32480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39060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35920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40490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47200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21852445"/>
                  </a:ext>
                </a:extLst>
              </a:tr>
              <a:tr h="420714">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LR</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61.23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2170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3272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3155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4277</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5765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236261257"/>
                  </a:ext>
                </a:extLst>
              </a:tr>
              <a:tr h="420714">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SVM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40.44</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1939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4481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4111</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5726</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10960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262830444"/>
                  </a:ext>
                </a:extLst>
              </a:tr>
            </a:tbl>
          </a:graphicData>
        </a:graphic>
      </p:graphicFrame>
      <p:sp>
        <p:nvSpPr>
          <p:cNvPr id="4" name="Rectangle 1"/>
          <p:cNvSpPr>
            <a:spLocks noChangeArrowheads="1"/>
          </p:cNvSpPr>
          <p:nvPr/>
        </p:nvSpPr>
        <p:spPr bwMode="auto">
          <a:xfrm>
            <a:off x="2144713" y="3209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nvPr>
        </p:nvGraphicFramePr>
        <p:xfrm>
          <a:off x="238000" y="4639018"/>
          <a:ext cx="8432275" cy="1563476"/>
        </p:xfrm>
        <a:graphic>
          <a:graphicData uri="http://schemas.openxmlformats.org/drawingml/2006/table">
            <a:tbl>
              <a:tblPr/>
              <a:tblGrid>
                <a:gridCol w="972955">
                  <a:extLst>
                    <a:ext uri="{9D8B030D-6E8A-4147-A177-3AD203B41FA5}">
                      <a16:colId xmlns:a16="http://schemas.microsoft.com/office/drawing/2014/main" val="2354682691"/>
                    </a:ext>
                  </a:extLst>
                </a:gridCol>
                <a:gridCol w="1135114">
                  <a:extLst>
                    <a:ext uri="{9D8B030D-6E8A-4147-A177-3AD203B41FA5}">
                      <a16:colId xmlns:a16="http://schemas.microsoft.com/office/drawing/2014/main" val="3883732875"/>
                    </a:ext>
                  </a:extLst>
                </a:gridCol>
                <a:gridCol w="1310786">
                  <a:extLst>
                    <a:ext uri="{9D8B030D-6E8A-4147-A177-3AD203B41FA5}">
                      <a16:colId xmlns:a16="http://schemas.microsoft.com/office/drawing/2014/main" val="2792709077"/>
                    </a:ext>
                  </a:extLst>
                </a:gridCol>
                <a:gridCol w="986468">
                  <a:extLst>
                    <a:ext uri="{9D8B030D-6E8A-4147-A177-3AD203B41FA5}">
                      <a16:colId xmlns:a16="http://schemas.microsoft.com/office/drawing/2014/main" val="2157568857"/>
                    </a:ext>
                  </a:extLst>
                </a:gridCol>
                <a:gridCol w="1189167">
                  <a:extLst>
                    <a:ext uri="{9D8B030D-6E8A-4147-A177-3AD203B41FA5}">
                      <a16:colId xmlns:a16="http://schemas.microsoft.com/office/drawing/2014/main" val="1151258444"/>
                    </a:ext>
                  </a:extLst>
                </a:gridCol>
                <a:gridCol w="1337813">
                  <a:extLst>
                    <a:ext uri="{9D8B030D-6E8A-4147-A177-3AD203B41FA5}">
                      <a16:colId xmlns:a16="http://schemas.microsoft.com/office/drawing/2014/main" val="270078153"/>
                    </a:ext>
                  </a:extLst>
                </a:gridCol>
                <a:gridCol w="1499972">
                  <a:extLst>
                    <a:ext uri="{9D8B030D-6E8A-4147-A177-3AD203B41FA5}">
                      <a16:colId xmlns:a16="http://schemas.microsoft.com/office/drawing/2014/main" val="3770122044"/>
                    </a:ext>
                  </a:extLst>
                </a:gridCol>
              </a:tblGrid>
              <a:tr h="390869">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Minimum</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1st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Median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3rd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Maximum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663668768"/>
                  </a:ext>
                </a:extLst>
              </a:tr>
              <a:tr h="390869">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NN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NA</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NA</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NA</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NaN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NA</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NA</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869008592"/>
                  </a:ext>
                </a:extLst>
              </a:tr>
              <a:tr h="390869">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LR</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1</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1</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4027712342"/>
                  </a:ext>
                </a:extLst>
              </a:tr>
              <a:tr h="390869">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SVM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1</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1</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578132124"/>
                  </a:ext>
                </a:extLst>
              </a:tr>
            </a:tbl>
          </a:graphicData>
        </a:graphic>
      </p:graphicFrame>
      <p:sp>
        <p:nvSpPr>
          <p:cNvPr id="6" name="Rectangle 2"/>
          <p:cNvSpPr>
            <a:spLocks noChangeArrowheads="1"/>
          </p:cNvSpPr>
          <p:nvPr/>
        </p:nvSpPr>
        <p:spPr bwMode="auto">
          <a:xfrm>
            <a:off x="2144713" y="3297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24259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24302" y="97729"/>
            <a:ext cx="7628100" cy="1143000"/>
          </a:xfrm>
          <a:prstGeom prst="rect">
            <a:avLst/>
          </a:prstGeom>
        </p:spPr>
        <p:txBody>
          <a:bodyPr lIns="91425" tIns="91425" rIns="91425" bIns="91425" anchor="b" anchorCtr="0">
            <a:noAutofit/>
          </a:bodyPr>
          <a:lstStyle/>
          <a:p>
            <a:pPr lvl="0" rtl="0">
              <a:spcBef>
                <a:spcPts val="0"/>
              </a:spcBef>
              <a:buNone/>
            </a:pPr>
            <a:r>
              <a:rPr lang="en-US" sz="5400" dirty="0"/>
              <a:t>Bootstrap</a:t>
            </a:r>
            <a:endParaRPr lang="en" sz="5400" dirty="0"/>
          </a:p>
        </p:txBody>
      </p:sp>
      <p:sp>
        <p:nvSpPr>
          <p:cNvPr id="8" name="Rectangle 8"/>
          <p:cNvSpPr>
            <a:spLocks noChangeArrowheads="1"/>
          </p:cNvSpPr>
          <p:nvPr/>
        </p:nvSpPr>
        <p:spPr bwMode="auto">
          <a:xfrm>
            <a:off x="-4946826" y="1422311"/>
            <a:ext cx="26752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2998788" y="1778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238001" y="1327805"/>
            <a:ext cx="6504322" cy="307777"/>
          </a:xfrm>
          <a:prstGeom prst="rect">
            <a:avLst/>
          </a:prstGeom>
          <a:noFill/>
        </p:spPr>
        <p:txBody>
          <a:bodyPr wrap="square" rtlCol="0">
            <a:spAutoFit/>
          </a:bodyPr>
          <a:lstStyle/>
          <a:p>
            <a:r>
              <a:rPr lang="en-US" b="1" u="sng" dirty="0"/>
              <a:t>Root Mean Square Error:</a:t>
            </a:r>
          </a:p>
        </p:txBody>
      </p:sp>
      <p:sp>
        <p:nvSpPr>
          <p:cNvPr id="10" name="TextBox 9"/>
          <p:cNvSpPr txBox="1"/>
          <p:nvPr/>
        </p:nvSpPr>
        <p:spPr>
          <a:xfrm>
            <a:off x="238000" y="4156506"/>
            <a:ext cx="6504322" cy="307777"/>
          </a:xfrm>
          <a:prstGeom prst="rect">
            <a:avLst/>
          </a:prstGeom>
          <a:noFill/>
        </p:spPr>
        <p:txBody>
          <a:bodyPr wrap="square" rtlCol="0">
            <a:spAutoFit/>
          </a:bodyPr>
          <a:lstStyle/>
          <a:p>
            <a:r>
              <a:rPr lang="en-US" b="1" u="sng" dirty="0"/>
              <a:t>R-Square:</a:t>
            </a:r>
          </a:p>
        </p:txBody>
      </p:sp>
      <p:graphicFrame>
        <p:nvGraphicFramePr>
          <p:cNvPr id="2" name="Table 1"/>
          <p:cNvGraphicFramePr>
            <a:graphicFrameLocks noGrp="1"/>
          </p:cNvGraphicFramePr>
          <p:nvPr>
            <p:extLst/>
          </p:nvPr>
        </p:nvGraphicFramePr>
        <p:xfrm>
          <a:off x="244349" y="1925953"/>
          <a:ext cx="8051351" cy="1817452"/>
        </p:xfrm>
        <a:graphic>
          <a:graphicData uri="http://schemas.openxmlformats.org/drawingml/2006/table">
            <a:tbl>
              <a:tblPr/>
              <a:tblGrid>
                <a:gridCol w="929002">
                  <a:extLst>
                    <a:ext uri="{9D8B030D-6E8A-4147-A177-3AD203B41FA5}">
                      <a16:colId xmlns:a16="http://schemas.microsoft.com/office/drawing/2014/main" val="3701562317"/>
                    </a:ext>
                  </a:extLst>
                </a:gridCol>
                <a:gridCol w="1083836">
                  <a:extLst>
                    <a:ext uri="{9D8B030D-6E8A-4147-A177-3AD203B41FA5}">
                      <a16:colId xmlns:a16="http://schemas.microsoft.com/office/drawing/2014/main" val="2690419863"/>
                    </a:ext>
                  </a:extLst>
                </a:gridCol>
                <a:gridCol w="1251572">
                  <a:extLst>
                    <a:ext uri="{9D8B030D-6E8A-4147-A177-3AD203B41FA5}">
                      <a16:colId xmlns:a16="http://schemas.microsoft.com/office/drawing/2014/main" val="188620277"/>
                    </a:ext>
                  </a:extLst>
                </a:gridCol>
                <a:gridCol w="941905">
                  <a:extLst>
                    <a:ext uri="{9D8B030D-6E8A-4147-A177-3AD203B41FA5}">
                      <a16:colId xmlns:a16="http://schemas.microsoft.com/office/drawing/2014/main" val="332046987"/>
                    </a:ext>
                  </a:extLst>
                </a:gridCol>
                <a:gridCol w="1135447">
                  <a:extLst>
                    <a:ext uri="{9D8B030D-6E8A-4147-A177-3AD203B41FA5}">
                      <a16:colId xmlns:a16="http://schemas.microsoft.com/office/drawing/2014/main" val="3999466675"/>
                    </a:ext>
                  </a:extLst>
                </a:gridCol>
                <a:gridCol w="1277378">
                  <a:extLst>
                    <a:ext uri="{9D8B030D-6E8A-4147-A177-3AD203B41FA5}">
                      <a16:colId xmlns:a16="http://schemas.microsoft.com/office/drawing/2014/main" val="1571551994"/>
                    </a:ext>
                  </a:extLst>
                </a:gridCol>
                <a:gridCol w="1432211">
                  <a:extLst>
                    <a:ext uri="{9D8B030D-6E8A-4147-A177-3AD203B41FA5}">
                      <a16:colId xmlns:a16="http://schemas.microsoft.com/office/drawing/2014/main" val="2637570386"/>
                    </a:ext>
                  </a:extLst>
                </a:gridCol>
              </a:tblGrid>
              <a:tr h="454363">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Minimum</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1st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Median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Mean</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3rd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Maximum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411326806"/>
                  </a:ext>
                </a:extLst>
              </a:tr>
              <a:tr h="454363">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NN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28250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34570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35090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35020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36850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40710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541245415"/>
                  </a:ext>
                </a:extLst>
              </a:tr>
              <a:tr h="454363">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RF</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2629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2910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3433</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3567</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4089</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5309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804570310"/>
                  </a:ext>
                </a:extLst>
              </a:tr>
              <a:tr h="454363">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SVM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2305</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3218</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3750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4003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4417</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7410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829942783"/>
                  </a:ext>
                </a:extLst>
              </a:tr>
            </a:tbl>
          </a:graphicData>
        </a:graphic>
      </p:graphicFrame>
      <p:sp>
        <p:nvSpPr>
          <p:cNvPr id="4" name="Rectangle 1"/>
          <p:cNvSpPr>
            <a:spLocks noChangeArrowheads="1"/>
          </p:cNvSpPr>
          <p:nvPr/>
        </p:nvSpPr>
        <p:spPr bwMode="auto">
          <a:xfrm>
            <a:off x="2144713" y="3209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nvPr>
        </p:nvGraphicFramePr>
        <p:xfrm>
          <a:off x="238000" y="4540564"/>
          <a:ext cx="8057700" cy="1683964"/>
        </p:xfrm>
        <a:graphic>
          <a:graphicData uri="http://schemas.openxmlformats.org/drawingml/2006/table">
            <a:tbl>
              <a:tblPr/>
              <a:tblGrid>
                <a:gridCol w="928247">
                  <a:extLst>
                    <a:ext uri="{9D8B030D-6E8A-4147-A177-3AD203B41FA5}">
                      <a16:colId xmlns:a16="http://schemas.microsoft.com/office/drawing/2014/main" val="3958151940"/>
                    </a:ext>
                  </a:extLst>
                </a:gridCol>
                <a:gridCol w="1082955">
                  <a:extLst>
                    <a:ext uri="{9D8B030D-6E8A-4147-A177-3AD203B41FA5}">
                      <a16:colId xmlns:a16="http://schemas.microsoft.com/office/drawing/2014/main" val="3326290817"/>
                    </a:ext>
                  </a:extLst>
                </a:gridCol>
                <a:gridCol w="1250555">
                  <a:extLst>
                    <a:ext uri="{9D8B030D-6E8A-4147-A177-3AD203B41FA5}">
                      <a16:colId xmlns:a16="http://schemas.microsoft.com/office/drawing/2014/main" val="3734723668"/>
                    </a:ext>
                  </a:extLst>
                </a:gridCol>
                <a:gridCol w="941139">
                  <a:extLst>
                    <a:ext uri="{9D8B030D-6E8A-4147-A177-3AD203B41FA5}">
                      <a16:colId xmlns:a16="http://schemas.microsoft.com/office/drawing/2014/main" val="3009693117"/>
                    </a:ext>
                  </a:extLst>
                </a:gridCol>
                <a:gridCol w="1147416">
                  <a:extLst>
                    <a:ext uri="{9D8B030D-6E8A-4147-A177-3AD203B41FA5}">
                      <a16:colId xmlns:a16="http://schemas.microsoft.com/office/drawing/2014/main" val="3630329925"/>
                    </a:ext>
                  </a:extLst>
                </a:gridCol>
                <a:gridCol w="1276340">
                  <a:extLst>
                    <a:ext uri="{9D8B030D-6E8A-4147-A177-3AD203B41FA5}">
                      <a16:colId xmlns:a16="http://schemas.microsoft.com/office/drawing/2014/main" val="1820505354"/>
                    </a:ext>
                  </a:extLst>
                </a:gridCol>
                <a:gridCol w="1431048">
                  <a:extLst>
                    <a:ext uri="{9D8B030D-6E8A-4147-A177-3AD203B41FA5}">
                      <a16:colId xmlns:a16="http://schemas.microsoft.com/office/drawing/2014/main" val="1625122794"/>
                    </a:ext>
                  </a:extLst>
                </a:gridCol>
              </a:tblGrid>
              <a:tr h="420991">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Minimum</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1st Quantile</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Median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3rd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Maximum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911471654"/>
                  </a:ext>
                </a:extLst>
              </a:tr>
              <a:tr h="420991">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NN</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NA</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NA</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NA</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NaN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NA</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NA</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273440969"/>
                  </a:ext>
                </a:extLst>
              </a:tr>
              <a:tr h="420991">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LM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0.7435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0.8467</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0.9092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0.8916</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0.9446</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0.9743</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658206444"/>
                  </a:ext>
                </a:extLst>
              </a:tr>
              <a:tr h="420991">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SVM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0.8582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0.8609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0.888</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0.897</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0.9165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0.9872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522630885"/>
                  </a:ext>
                </a:extLst>
              </a:tr>
            </a:tbl>
          </a:graphicData>
        </a:graphic>
      </p:graphicFrame>
      <p:sp>
        <p:nvSpPr>
          <p:cNvPr id="6" name="Rectangle 2"/>
          <p:cNvSpPr>
            <a:spLocks noChangeArrowheads="1"/>
          </p:cNvSpPr>
          <p:nvPr/>
        </p:nvSpPr>
        <p:spPr bwMode="auto">
          <a:xfrm>
            <a:off x="2141538" y="3209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29449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12435" y="0"/>
            <a:ext cx="8435805" cy="1143000"/>
          </a:xfrm>
          <a:prstGeom prst="rect">
            <a:avLst/>
          </a:prstGeom>
        </p:spPr>
        <p:txBody>
          <a:bodyPr lIns="91425" tIns="91425" rIns="91425" bIns="91425" anchor="b" anchorCtr="0">
            <a:noAutofit/>
          </a:bodyPr>
          <a:lstStyle/>
          <a:p>
            <a:pPr lvl="0" rtl="0">
              <a:spcBef>
                <a:spcPts val="0"/>
              </a:spcBef>
              <a:buNone/>
            </a:pPr>
            <a:r>
              <a:rPr lang="en-US" sz="4800" dirty="0"/>
              <a:t>Summary (Accuracy)</a:t>
            </a:r>
            <a:endParaRPr lang="en" sz="4800" dirty="0"/>
          </a:p>
        </p:txBody>
      </p:sp>
      <p:sp>
        <p:nvSpPr>
          <p:cNvPr id="8" name="Rectangle 8"/>
          <p:cNvSpPr>
            <a:spLocks noChangeArrowheads="1"/>
          </p:cNvSpPr>
          <p:nvPr/>
        </p:nvSpPr>
        <p:spPr bwMode="auto">
          <a:xfrm>
            <a:off x="-4946826" y="1422311"/>
            <a:ext cx="26752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2144713" y="33178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3586163" y="29670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3586163" y="29670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557368516"/>
              </p:ext>
            </p:extLst>
          </p:nvPr>
        </p:nvGraphicFramePr>
        <p:xfrm>
          <a:off x="212436" y="1846303"/>
          <a:ext cx="8435804" cy="2943144"/>
        </p:xfrm>
        <a:graphic>
          <a:graphicData uri="http://schemas.openxmlformats.org/drawingml/2006/table">
            <a:tbl>
              <a:tblPr/>
              <a:tblGrid>
                <a:gridCol w="1124774">
                  <a:extLst>
                    <a:ext uri="{9D8B030D-6E8A-4147-A177-3AD203B41FA5}">
                      <a16:colId xmlns:a16="http://schemas.microsoft.com/office/drawing/2014/main" val="2855379669"/>
                    </a:ext>
                  </a:extLst>
                </a:gridCol>
                <a:gridCol w="1462206">
                  <a:extLst>
                    <a:ext uri="{9D8B030D-6E8A-4147-A177-3AD203B41FA5}">
                      <a16:colId xmlns:a16="http://schemas.microsoft.com/office/drawing/2014/main" val="1572094869"/>
                    </a:ext>
                  </a:extLst>
                </a:gridCol>
                <a:gridCol w="1717501">
                  <a:extLst>
                    <a:ext uri="{9D8B030D-6E8A-4147-A177-3AD203B41FA5}">
                      <a16:colId xmlns:a16="http://schemas.microsoft.com/office/drawing/2014/main" val="3068835602"/>
                    </a:ext>
                  </a:extLst>
                </a:gridCol>
                <a:gridCol w="1206911">
                  <a:extLst>
                    <a:ext uri="{9D8B030D-6E8A-4147-A177-3AD203B41FA5}">
                      <a16:colId xmlns:a16="http://schemas.microsoft.com/office/drawing/2014/main" val="1823403020"/>
                    </a:ext>
                  </a:extLst>
                </a:gridCol>
                <a:gridCol w="1462206">
                  <a:extLst>
                    <a:ext uri="{9D8B030D-6E8A-4147-A177-3AD203B41FA5}">
                      <a16:colId xmlns:a16="http://schemas.microsoft.com/office/drawing/2014/main" val="2772992554"/>
                    </a:ext>
                  </a:extLst>
                </a:gridCol>
                <a:gridCol w="1462206">
                  <a:extLst>
                    <a:ext uri="{9D8B030D-6E8A-4147-A177-3AD203B41FA5}">
                      <a16:colId xmlns:a16="http://schemas.microsoft.com/office/drawing/2014/main" val="32491788"/>
                    </a:ext>
                  </a:extLst>
                </a:gridCol>
              </a:tblGrid>
              <a:tr h="369820">
                <a:tc>
                  <a:txBody>
                    <a:bodyPr/>
                    <a:lstStyle/>
                    <a:p>
                      <a:pPr algn="ctr"/>
                      <a:r>
                        <a:rPr lang="en-US" sz="1200" b="1" dirty="0">
                          <a:effectLst/>
                          <a:latin typeface="arial" panose="020B0604020202020204" pitchFamily="34" charset="0"/>
                        </a:rPr>
                        <a:t>CV Method</a:t>
                      </a:r>
                    </a:p>
                  </a:txBody>
                  <a:tcPr marL="74380" marR="74380" marT="37190" marB="37190" anchor="ctr">
                    <a:lnL>
                      <a:noFill/>
                    </a:lnL>
                    <a:lnR w="6350" cap="flat" cmpd="sng" algn="ctr">
                      <a:solidFill>
                        <a:srgbClr val="A5A5A5"/>
                      </a:solidFill>
                      <a:prstDash val="solid"/>
                      <a:round/>
                      <a:headEnd type="none" w="med" len="med"/>
                      <a:tailEnd type="none" w="med" len="med"/>
                    </a:lnR>
                    <a:lnT>
                      <a:noFill/>
                    </a:lnT>
                    <a:lnB>
                      <a:noFill/>
                    </a:lnB>
                  </a:tcPr>
                </a:tc>
                <a:tc>
                  <a:txBody>
                    <a:bodyPr/>
                    <a:lstStyle/>
                    <a:p>
                      <a:pPr algn="ctr"/>
                      <a:r>
                        <a:rPr lang="en-US" sz="1200" b="1" dirty="0">
                          <a:effectLst/>
                          <a:latin typeface="arial" panose="020B0604020202020204" pitchFamily="34" charset="0"/>
                        </a:rPr>
                        <a:t>Model</a:t>
                      </a:r>
                    </a:p>
                  </a:txBody>
                  <a:tcPr marL="74380" marR="74380" marT="37190" marB="3719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a:r>
                        <a:rPr lang="en-US" sz="1200" b="1" dirty="0">
                          <a:effectLst/>
                          <a:latin typeface="arial" panose="020B0604020202020204" pitchFamily="34" charset="0"/>
                        </a:rPr>
                        <a:t>Question 1</a:t>
                      </a:r>
                    </a:p>
                  </a:txBody>
                  <a:tcPr marL="74380" marR="74380" marT="37190" marB="3719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a:r>
                        <a:rPr lang="en-US" sz="1200" b="1" dirty="0">
                          <a:effectLst/>
                          <a:latin typeface="arial" panose="020B0604020202020204" pitchFamily="34" charset="0"/>
                        </a:rPr>
                        <a:t>Question 2</a:t>
                      </a:r>
                    </a:p>
                  </a:txBody>
                  <a:tcPr marL="74380" marR="74380" marT="37190" marB="3719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a:r>
                        <a:rPr lang="en-US" sz="1200" b="1" dirty="0">
                          <a:effectLst/>
                          <a:latin typeface="arial" panose="020B0604020202020204" pitchFamily="34" charset="0"/>
                        </a:rPr>
                        <a:t>Question 3</a:t>
                      </a:r>
                    </a:p>
                  </a:txBody>
                  <a:tcPr marL="74380" marR="74380" marT="37190" marB="3719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a:r>
                        <a:rPr lang="en-US" sz="1200" b="1" dirty="0">
                          <a:effectLst/>
                          <a:latin typeface="arial" panose="020B0604020202020204" pitchFamily="34" charset="0"/>
                        </a:rPr>
                        <a:t>Question 4</a:t>
                      </a:r>
                    </a:p>
                  </a:txBody>
                  <a:tcPr marL="74380" marR="74380" marT="37190" marB="3719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595628556"/>
                  </a:ext>
                </a:extLst>
              </a:tr>
              <a:tr h="261955">
                <a:tc rowSpan="3">
                  <a:txBody>
                    <a:bodyPr/>
                    <a:lstStyle/>
                    <a:p>
                      <a:pPr algn="ctr"/>
                      <a:r>
                        <a:rPr lang="en-US" sz="1200" b="1" dirty="0">
                          <a:effectLst/>
                          <a:latin typeface="arial" panose="020B0604020202020204" pitchFamily="34" charset="0"/>
                        </a:rPr>
                        <a:t>K-Fold</a:t>
                      </a:r>
                    </a:p>
                  </a:txBody>
                  <a:tcPr marL="74380" marR="74380" marT="37190" marB="37190" anchor="ctr">
                    <a:lnL>
                      <a:noFill/>
                    </a:lnL>
                    <a:lnR w="6350" cap="flat" cmpd="sng" algn="ctr">
                      <a:solidFill>
                        <a:srgbClr val="A5A5A5"/>
                      </a:solidFill>
                      <a:prstDash val="solid"/>
                      <a:round/>
                      <a:headEnd type="none" w="med" len="med"/>
                      <a:tailEnd type="none" w="med" len="med"/>
                    </a:lnR>
                    <a:lnT>
                      <a:noFill/>
                    </a:lnT>
                    <a:lnB>
                      <a:noFill/>
                    </a:lnB>
                  </a:tcPr>
                </a:tc>
                <a:tc>
                  <a:txBody>
                    <a:bodyPr/>
                    <a:lstStyle/>
                    <a:p>
                      <a:pPr algn="ctr"/>
                      <a:r>
                        <a:rPr lang="en-US" sz="1200" dirty="0">
                          <a:effectLst/>
                          <a:latin typeface="arial" panose="020B0604020202020204" pitchFamily="34" charset="0"/>
                        </a:rPr>
                        <a:t>NN</a:t>
                      </a:r>
                    </a:p>
                  </a:txBody>
                  <a:tcPr marL="74380" marR="74380" marT="37190" marB="3719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a:r>
                        <a:rPr lang="en-US" sz="1200" dirty="0">
                          <a:effectLst/>
                          <a:latin typeface="arial" panose="020B0604020202020204" pitchFamily="34" charset="0"/>
                        </a:rPr>
                        <a:t>0.7472</a:t>
                      </a:r>
                    </a:p>
                  </a:txBody>
                  <a:tcPr marL="74380" marR="74380" marT="37190" marB="37190" anchor="ctr">
                    <a:lnL w="635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tcPr>
                </a:tc>
                <a:tc>
                  <a:txBody>
                    <a:bodyPr/>
                    <a:lstStyle/>
                    <a:p>
                      <a:pPr algn="ctr" rtl="0"/>
                      <a:r>
                        <a:rPr lang="en-US" sz="1200">
                          <a:effectLst/>
                          <a:latin typeface="arial" panose="020B0604020202020204" pitchFamily="34" charset="0"/>
                        </a:rPr>
                        <a:t>0.7896</a:t>
                      </a:r>
                    </a:p>
                  </a:txBody>
                  <a:tcPr marL="74380" marR="74380" marT="37190" marB="37190" anchor="ctr">
                    <a:lnL>
                      <a:noFill/>
                    </a:lnL>
                    <a:lnR>
                      <a:noFill/>
                    </a:lnR>
                    <a:lnT w="12700" cap="flat" cmpd="sng" algn="ctr">
                      <a:solidFill>
                        <a:srgbClr val="A5A5A5"/>
                      </a:solidFill>
                      <a:prstDash val="solid"/>
                      <a:round/>
                      <a:headEnd type="none" w="med" len="med"/>
                      <a:tailEnd type="none" w="med" len="med"/>
                    </a:lnT>
                    <a:lnB>
                      <a:noFill/>
                    </a:lnB>
                  </a:tcPr>
                </a:tc>
                <a:tc>
                  <a:txBody>
                    <a:bodyPr/>
                    <a:lstStyle/>
                    <a:p>
                      <a:pPr algn="ctr" rtl="0"/>
                      <a:r>
                        <a:rPr lang="en-US" sz="1200" dirty="0">
                          <a:effectLst/>
                          <a:highlight>
                            <a:srgbClr val="FFFF00"/>
                          </a:highlight>
                          <a:latin typeface="arial" panose="020B0604020202020204" pitchFamily="34" charset="0"/>
                        </a:rPr>
                        <a:t>0.6696</a:t>
                      </a:r>
                    </a:p>
                  </a:txBody>
                  <a:tcPr marL="74380" marR="74380" marT="37190" marB="37190" anchor="ctr">
                    <a:lnL>
                      <a:noFill/>
                    </a:lnL>
                    <a:lnR>
                      <a:noFill/>
                    </a:lnR>
                    <a:lnT w="12700" cap="flat" cmpd="sng" algn="ctr">
                      <a:solidFill>
                        <a:srgbClr val="A5A5A5"/>
                      </a:solidFill>
                      <a:prstDash val="solid"/>
                      <a:round/>
                      <a:headEnd type="none" w="med" len="med"/>
                      <a:tailEnd type="none" w="med" len="med"/>
                    </a:lnT>
                    <a:lnB>
                      <a:noFill/>
                    </a:lnB>
                  </a:tcPr>
                </a:tc>
                <a:tc>
                  <a:txBody>
                    <a:bodyPr/>
                    <a:lstStyle/>
                    <a:p>
                      <a:pPr algn="ctr" rtl="0"/>
                      <a:r>
                        <a:rPr lang="en-US" sz="1200" dirty="0">
                          <a:effectLst/>
                          <a:latin typeface="arial" panose="020B0604020202020204" pitchFamily="34" charset="0"/>
                        </a:rPr>
                        <a:t>0.399684</a:t>
                      </a:r>
                    </a:p>
                  </a:txBody>
                  <a:tcPr marL="74380" marR="74380" marT="37190" marB="37190" anchor="ctr">
                    <a:lnL>
                      <a:noFill/>
                    </a:lnL>
                    <a:lnR>
                      <a:noFill/>
                    </a:lnR>
                    <a:lnT w="12700" cap="flat" cmpd="sng" algn="ctr">
                      <a:solidFill>
                        <a:srgbClr val="A5A5A5"/>
                      </a:solidFill>
                      <a:prstDash val="solid"/>
                      <a:round/>
                      <a:headEnd type="none" w="med" len="med"/>
                      <a:tailEnd type="none" w="med" len="med"/>
                    </a:lnT>
                    <a:lnB>
                      <a:noFill/>
                    </a:lnB>
                  </a:tcPr>
                </a:tc>
                <a:extLst>
                  <a:ext uri="{0D108BD9-81ED-4DB2-BD59-A6C34878D82A}">
                    <a16:rowId xmlns:a16="http://schemas.microsoft.com/office/drawing/2014/main" val="376057880"/>
                  </a:ext>
                </a:extLst>
              </a:tr>
              <a:tr h="261955">
                <a:tc vMerge="1">
                  <a:txBody>
                    <a:bodyPr/>
                    <a:lstStyle/>
                    <a:p>
                      <a:endParaRPr lang="en-US"/>
                    </a:p>
                  </a:txBody>
                  <a:tcPr/>
                </a:tc>
                <a:tc>
                  <a:txBody>
                    <a:bodyPr/>
                    <a:lstStyle/>
                    <a:p>
                      <a:pPr algn="ctr"/>
                      <a:r>
                        <a:rPr lang="en-US" sz="1200" dirty="0">
                          <a:effectLst/>
                          <a:latin typeface="arial" panose="020B0604020202020204" pitchFamily="34" charset="0"/>
                        </a:rPr>
                        <a:t>RF</a:t>
                      </a:r>
                    </a:p>
                  </a:txBody>
                  <a:tcPr marL="74380" marR="74380" marT="37190" marB="3719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a:r>
                        <a:rPr lang="en-US" sz="1200" dirty="0">
                          <a:effectLst/>
                          <a:latin typeface="arial" panose="020B0604020202020204" pitchFamily="34" charset="0"/>
                        </a:rPr>
                        <a:t>0.7457</a:t>
                      </a:r>
                    </a:p>
                  </a:txBody>
                  <a:tcPr marL="74380" marR="74380" marT="37190" marB="37190" anchor="ctr">
                    <a:lnL w="6350" cap="flat" cmpd="sng" algn="ctr">
                      <a:solidFill>
                        <a:srgbClr val="A5A5A5"/>
                      </a:solidFill>
                      <a:prstDash val="solid"/>
                      <a:round/>
                      <a:headEnd type="none" w="med" len="med"/>
                      <a:tailEnd type="none" w="med" len="med"/>
                    </a:lnL>
                    <a:lnR>
                      <a:noFill/>
                    </a:lnR>
                    <a:lnT>
                      <a:noFill/>
                    </a:lnT>
                    <a:lnB>
                      <a:noFill/>
                    </a:lnB>
                  </a:tcPr>
                </a:tc>
                <a:tc>
                  <a:txBody>
                    <a:bodyPr/>
                    <a:lstStyle/>
                    <a:p>
                      <a:pPr algn="ctr" rtl="0"/>
                      <a:r>
                        <a:rPr lang="en-US" sz="1200">
                          <a:effectLst/>
                          <a:latin typeface="arial" panose="020B0604020202020204" pitchFamily="34" charset="0"/>
                        </a:rPr>
                        <a:t>0.7896</a:t>
                      </a:r>
                    </a:p>
                  </a:txBody>
                  <a:tcPr marL="74380" marR="74380" marT="37190" marB="37190" anchor="ctr">
                    <a:lnL>
                      <a:noFill/>
                    </a:lnL>
                    <a:lnR>
                      <a:noFill/>
                    </a:lnR>
                    <a:lnT>
                      <a:noFill/>
                    </a:lnT>
                    <a:lnB>
                      <a:noFill/>
                    </a:lnB>
                  </a:tcPr>
                </a:tc>
                <a:tc>
                  <a:txBody>
                    <a:bodyPr/>
                    <a:lstStyle/>
                    <a:p>
                      <a:pPr algn="ctr" rtl="0"/>
                      <a:r>
                        <a:rPr lang="en-US" sz="1200" dirty="0">
                          <a:effectLst/>
                          <a:latin typeface="arial" panose="020B0604020202020204" pitchFamily="34" charset="0"/>
                        </a:rPr>
                        <a:t>0.6677</a:t>
                      </a:r>
                    </a:p>
                  </a:txBody>
                  <a:tcPr marL="74380" marR="74380" marT="37190" marB="37190" anchor="ctr">
                    <a:lnL>
                      <a:noFill/>
                    </a:lnL>
                    <a:lnR>
                      <a:noFill/>
                    </a:lnR>
                    <a:lnT>
                      <a:noFill/>
                    </a:lnT>
                    <a:lnB>
                      <a:noFill/>
                    </a:lnB>
                  </a:tcPr>
                </a:tc>
                <a:tc>
                  <a:txBody>
                    <a:bodyPr/>
                    <a:lstStyle/>
                    <a:p>
                      <a:pPr algn="ctr" rtl="0"/>
                      <a:r>
                        <a:rPr lang="en-US" sz="1200">
                          <a:effectLst/>
                          <a:latin typeface="arial" panose="020B0604020202020204" pitchFamily="34" charset="0"/>
                        </a:rPr>
                        <a:t>0.4003165</a:t>
                      </a:r>
                    </a:p>
                  </a:txBody>
                  <a:tcPr marL="74380" marR="74380" marT="37190" marB="37190" anchor="ctr">
                    <a:lnL>
                      <a:noFill/>
                    </a:lnL>
                    <a:lnR>
                      <a:noFill/>
                    </a:lnR>
                    <a:lnT>
                      <a:noFill/>
                    </a:lnT>
                    <a:lnB>
                      <a:noFill/>
                    </a:lnB>
                  </a:tcPr>
                </a:tc>
                <a:extLst>
                  <a:ext uri="{0D108BD9-81ED-4DB2-BD59-A6C34878D82A}">
                    <a16:rowId xmlns:a16="http://schemas.microsoft.com/office/drawing/2014/main" val="1276316486"/>
                  </a:ext>
                </a:extLst>
              </a:tr>
              <a:tr h="261955">
                <a:tc vMerge="1">
                  <a:txBody>
                    <a:bodyPr/>
                    <a:lstStyle/>
                    <a:p>
                      <a:endParaRPr lang="en-US"/>
                    </a:p>
                  </a:txBody>
                  <a:tcPr/>
                </a:tc>
                <a:tc>
                  <a:txBody>
                    <a:bodyPr/>
                    <a:lstStyle/>
                    <a:p>
                      <a:pPr algn="ctr"/>
                      <a:r>
                        <a:rPr lang="en-US" sz="1200" dirty="0">
                          <a:effectLst/>
                          <a:latin typeface="arial" panose="020B0604020202020204" pitchFamily="34" charset="0"/>
                        </a:rPr>
                        <a:t>SVM</a:t>
                      </a:r>
                    </a:p>
                  </a:txBody>
                  <a:tcPr marL="74380" marR="74380" marT="37190" marB="3719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a:r>
                        <a:rPr lang="en-US" sz="1200" dirty="0">
                          <a:effectLst/>
                          <a:latin typeface="arial" panose="020B0604020202020204" pitchFamily="34" charset="0"/>
                        </a:rPr>
                        <a:t>0.7466</a:t>
                      </a:r>
                    </a:p>
                  </a:txBody>
                  <a:tcPr marL="74380" marR="74380" marT="37190" marB="37190" anchor="ctr">
                    <a:lnL w="6350" cap="flat" cmpd="sng" algn="ctr">
                      <a:solidFill>
                        <a:srgbClr val="A5A5A5"/>
                      </a:solidFill>
                      <a:prstDash val="solid"/>
                      <a:round/>
                      <a:headEnd type="none" w="med" len="med"/>
                      <a:tailEnd type="none" w="med" len="med"/>
                    </a:lnL>
                    <a:lnR>
                      <a:noFill/>
                    </a:lnR>
                    <a:lnT>
                      <a:noFill/>
                    </a:lnT>
                    <a:lnB>
                      <a:noFill/>
                    </a:lnB>
                  </a:tcPr>
                </a:tc>
                <a:tc>
                  <a:txBody>
                    <a:bodyPr/>
                    <a:lstStyle/>
                    <a:p>
                      <a:pPr algn="ctr" rtl="0"/>
                      <a:r>
                        <a:rPr lang="en-US" sz="1200">
                          <a:effectLst/>
                          <a:latin typeface="arial" panose="020B0604020202020204" pitchFamily="34" charset="0"/>
                        </a:rPr>
                        <a:t>0.7896</a:t>
                      </a:r>
                    </a:p>
                  </a:txBody>
                  <a:tcPr marL="74380" marR="74380" marT="37190" marB="37190" anchor="ctr">
                    <a:lnL>
                      <a:noFill/>
                    </a:lnL>
                    <a:lnR>
                      <a:noFill/>
                    </a:lnR>
                    <a:lnT>
                      <a:noFill/>
                    </a:lnT>
                    <a:lnB>
                      <a:noFill/>
                    </a:lnB>
                  </a:tcPr>
                </a:tc>
                <a:tc>
                  <a:txBody>
                    <a:bodyPr/>
                    <a:lstStyle/>
                    <a:p>
                      <a:pPr algn="ctr" rtl="0"/>
                      <a:r>
                        <a:rPr lang="en-US" sz="1200" dirty="0">
                          <a:effectLst/>
                          <a:latin typeface="arial" panose="020B0604020202020204" pitchFamily="34" charset="0"/>
                        </a:rPr>
                        <a:t>0.6682</a:t>
                      </a:r>
                    </a:p>
                  </a:txBody>
                  <a:tcPr marL="74380" marR="74380" marT="37190" marB="37190" anchor="ctr">
                    <a:lnL>
                      <a:noFill/>
                    </a:lnL>
                    <a:lnR>
                      <a:noFill/>
                    </a:lnR>
                    <a:lnT>
                      <a:noFill/>
                    </a:lnT>
                    <a:lnB>
                      <a:noFill/>
                    </a:lnB>
                  </a:tcPr>
                </a:tc>
                <a:tc>
                  <a:txBody>
                    <a:bodyPr/>
                    <a:lstStyle/>
                    <a:p>
                      <a:pPr algn="ctr" rtl="0"/>
                      <a:r>
                        <a:rPr lang="en-US" sz="1200">
                          <a:effectLst/>
                          <a:latin typeface="arial" panose="020B0604020202020204" pitchFamily="34" charset="0"/>
                        </a:rPr>
                        <a:t>0.4003165</a:t>
                      </a:r>
                    </a:p>
                  </a:txBody>
                  <a:tcPr marL="74380" marR="74380" marT="37190" marB="37190" anchor="ctr">
                    <a:lnL>
                      <a:noFill/>
                    </a:lnL>
                    <a:lnR>
                      <a:noFill/>
                    </a:lnR>
                    <a:lnT>
                      <a:noFill/>
                    </a:lnT>
                    <a:lnB>
                      <a:noFill/>
                    </a:lnB>
                  </a:tcPr>
                </a:tc>
                <a:extLst>
                  <a:ext uri="{0D108BD9-81ED-4DB2-BD59-A6C34878D82A}">
                    <a16:rowId xmlns:a16="http://schemas.microsoft.com/office/drawing/2014/main" val="3225448283"/>
                  </a:ext>
                </a:extLst>
              </a:tr>
              <a:tr h="477684">
                <a:tc rowSpan="3">
                  <a:txBody>
                    <a:bodyPr/>
                    <a:lstStyle/>
                    <a:p>
                      <a:pPr algn="ctr"/>
                      <a:r>
                        <a:rPr lang="en-US" sz="1200" b="1" dirty="0">
                          <a:effectLst/>
                          <a:latin typeface="arial" panose="020B0604020202020204" pitchFamily="34" charset="0"/>
                        </a:rPr>
                        <a:t>Repeated K-Fold</a:t>
                      </a:r>
                    </a:p>
                  </a:txBody>
                  <a:tcPr marL="74380" marR="74380" marT="37190" marB="37190" anchor="ctr">
                    <a:lnL>
                      <a:noFill/>
                    </a:lnL>
                    <a:lnR w="6350" cap="flat" cmpd="sng" algn="ctr">
                      <a:solidFill>
                        <a:srgbClr val="A5A5A5"/>
                      </a:solidFill>
                      <a:prstDash val="solid"/>
                      <a:round/>
                      <a:headEnd type="none" w="med" len="med"/>
                      <a:tailEnd type="none" w="med" len="med"/>
                    </a:lnR>
                    <a:lnT>
                      <a:noFill/>
                    </a:lnT>
                    <a:lnB>
                      <a:noFill/>
                    </a:lnB>
                  </a:tcPr>
                </a:tc>
                <a:tc>
                  <a:txBody>
                    <a:bodyPr/>
                    <a:lstStyle/>
                    <a:p>
                      <a:pPr algn="ctr"/>
                      <a:r>
                        <a:rPr lang="en-US" sz="1200" dirty="0">
                          <a:effectLst/>
                          <a:latin typeface="arial" panose="020B0604020202020204" pitchFamily="34" charset="0"/>
                        </a:rPr>
                        <a:t>NN</a:t>
                      </a:r>
                    </a:p>
                  </a:txBody>
                  <a:tcPr marL="74380" marR="74380" marT="37190" marB="3719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a:r>
                        <a:rPr lang="en-US" sz="1200" dirty="0">
                          <a:effectLst/>
                          <a:latin typeface="arial" panose="020B0604020202020204" pitchFamily="34" charset="0"/>
                        </a:rPr>
                        <a:t>0.752 Kappa highest)</a:t>
                      </a:r>
                    </a:p>
                  </a:txBody>
                  <a:tcPr marL="74380" marR="74380" marT="37190" marB="37190" anchor="ctr">
                    <a:lnL w="6350" cap="flat" cmpd="sng" algn="ctr">
                      <a:solidFill>
                        <a:srgbClr val="A5A5A5"/>
                      </a:solidFill>
                      <a:prstDash val="solid"/>
                      <a:round/>
                      <a:headEnd type="none" w="med" len="med"/>
                      <a:tailEnd type="none" w="med" len="med"/>
                    </a:lnL>
                    <a:lnR>
                      <a:noFill/>
                    </a:lnR>
                    <a:lnT>
                      <a:noFill/>
                    </a:lnT>
                    <a:lnB>
                      <a:noFill/>
                    </a:lnB>
                  </a:tcPr>
                </a:tc>
                <a:tc>
                  <a:txBody>
                    <a:bodyPr/>
                    <a:lstStyle/>
                    <a:p>
                      <a:pPr algn="ctr" rtl="0"/>
                      <a:r>
                        <a:rPr lang="en-US" sz="1200" dirty="0">
                          <a:effectLst/>
                          <a:latin typeface="arial" panose="020B0604020202020204" pitchFamily="34" charset="0"/>
                        </a:rPr>
                        <a:t>0.7896</a:t>
                      </a:r>
                    </a:p>
                  </a:txBody>
                  <a:tcPr marL="74380" marR="74380" marT="37190" marB="37190" anchor="ctr">
                    <a:lnL>
                      <a:noFill/>
                    </a:lnL>
                    <a:lnR>
                      <a:noFill/>
                    </a:lnR>
                    <a:lnT>
                      <a:noFill/>
                    </a:lnT>
                    <a:lnB>
                      <a:noFill/>
                    </a:lnB>
                  </a:tcPr>
                </a:tc>
                <a:tc>
                  <a:txBody>
                    <a:bodyPr/>
                    <a:lstStyle/>
                    <a:p>
                      <a:pPr algn="ctr" rtl="0"/>
                      <a:r>
                        <a:rPr lang="en-US" sz="1200" dirty="0">
                          <a:effectLst/>
                          <a:latin typeface="arial" panose="020B0604020202020204" pitchFamily="34" charset="0"/>
                        </a:rPr>
                        <a:t>0.6688</a:t>
                      </a:r>
                    </a:p>
                  </a:txBody>
                  <a:tcPr marL="74380" marR="74380" marT="37190" marB="37190" anchor="ctr">
                    <a:lnL>
                      <a:noFill/>
                    </a:lnL>
                    <a:lnR>
                      <a:noFill/>
                    </a:lnR>
                    <a:lnT>
                      <a:noFill/>
                    </a:lnT>
                    <a:lnB>
                      <a:noFill/>
                    </a:lnB>
                  </a:tcPr>
                </a:tc>
                <a:tc>
                  <a:txBody>
                    <a:bodyPr/>
                    <a:lstStyle/>
                    <a:p>
                      <a:pPr algn="ctr" rtl="0"/>
                      <a:r>
                        <a:rPr lang="en-US" sz="1200">
                          <a:effectLst/>
                          <a:latin typeface="arial" panose="020B0604020202020204" pitchFamily="34" charset="0"/>
                        </a:rPr>
                        <a:t>0.399684</a:t>
                      </a:r>
                    </a:p>
                  </a:txBody>
                  <a:tcPr marL="74380" marR="74380" marT="37190" marB="37190" anchor="ctr">
                    <a:lnL>
                      <a:noFill/>
                    </a:lnL>
                    <a:lnR>
                      <a:noFill/>
                    </a:lnR>
                    <a:lnT>
                      <a:noFill/>
                    </a:lnT>
                    <a:lnB>
                      <a:noFill/>
                    </a:lnB>
                  </a:tcPr>
                </a:tc>
                <a:extLst>
                  <a:ext uri="{0D108BD9-81ED-4DB2-BD59-A6C34878D82A}">
                    <a16:rowId xmlns:a16="http://schemas.microsoft.com/office/drawing/2014/main" val="2162366876"/>
                  </a:ext>
                </a:extLst>
              </a:tr>
              <a:tr h="261955">
                <a:tc vMerge="1">
                  <a:txBody>
                    <a:bodyPr/>
                    <a:lstStyle/>
                    <a:p>
                      <a:endParaRPr lang="en-US"/>
                    </a:p>
                  </a:txBody>
                  <a:tcPr/>
                </a:tc>
                <a:tc>
                  <a:txBody>
                    <a:bodyPr/>
                    <a:lstStyle/>
                    <a:p>
                      <a:pPr algn="ctr"/>
                      <a:r>
                        <a:rPr lang="en-US" sz="1200">
                          <a:effectLst/>
                          <a:latin typeface="arial" panose="020B0604020202020204" pitchFamily="34" charset="0"/>
                        </a:rPr>
                        <a:t>RF</a:t>
                      </a:r>
                    </a:p>
                  </a:txBody>
                  <a:tcPr marL="74380" marR="74380" marT="37190" marB="3719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a:r>
                        <a:rPr lang="en-US" sz="1200" dirty="0">
                          <a:effectLst/>
                          <a:latin typeface="arial" panose="020B0604020202020204" pitchFamily="34" charset="0"/>
                        </a:rPr>
                        <a:t>0.752</a:t>
                      </a:r>
                    </a:p>
                  </a:txBody>
                  <a:tcPr marL="74380" marR="74380" marT="37190" marB="37190" anchor="ctr">
                    <a:lnL w="6350" cap="flat" cmpd="sng" algn="ctr">
                      <a:solidFill>
                        <a:srgbClr val="A5A5A5"/>
                      </a:solidFill>
                      <a:prstDash val="solid"/>
                      <a:round/>
                      <a:headEnd type="none" w="med" len="med"/>
                      <a:tailEnd type="none" w="med" len="med"/>
                    </a:lnL>
                    <a:lnR>
                      <a:noFill/>
                    </a:lnR>
                    <a:lnT>
                      <a:noFill/>
                    </a:lnT>
                    <a:lnB>
                      <a:noFill/>
                    </a:lnB>
                    <a:solidFill>
                      <a:srgbClr val="EDEDED"/>
                    </a:solidFill>
                  </a:tcPr>
                </a:tc>
                <a:tc>
                  <a:txBody>
                    <a:bodyPr/>
                    <a:lstStyle/>
                    <a:p>
                      <a:pPr algn="ctr" rtl="0"/>
                      <a:r>
                        <a:rPr lang="en-US" sz="1200" dirty="0">
                          <a:effectLst/>
                          <a:latin typeface="arial" panose="020B0604020202020204" pitchFamily="34" charset="0"/>
                        </a:rPr>
                        <a:t>0.7896</a:t>
                      </a:r>
                    </a:p>
                  </a:txBody>
                  <a:tcPr marL="74380" marR="74380" marT="37190" marB="37190" anchor="ctr">
                    <a:lnL>
                      <a:noFill/>
                    </a:lnL>
                    <a:lnR>
                      <a:noFill/>
                    </a:lnR>
                    <a:lnT>
                      <a:noFill/>
                    </a:lnT>
                    <a:lnB>
                      <a:noFill/>
                    </a:lnB>
                    <a:solidFill>
                      <a:srgbClr val="EDEDED"/>
                    </a:solidFill>
                  </a:tcPr>
                </a:tc>
                <a:tc>
                  <a:txBody>
                    <a:bodyPr/>
                    <a:lstStyle/>
                    <a:p>
                      <a:pPr algn="ctr" rtl="0"/>
                      <a:r>
                        <a:rPr lang="en-US" sz="1200" dirty="0">
                          <a:effectLst/>
                          <a:latin typeface="arial" panose="020B0604020202020204" pitchFamily="34" charset="0"/>
                        </a:rPr>
                        <a:t>0.6682</a:t>
                      </a:r>
                    </a:p>
                  </a:txBody>
                  <a:tcPr marL="74380" marR="74380" marT="37190" marB="37190" anchor="ctr">
                    <a:lnL>
                      <a:noFill/>
                    </a:lnL>
                    <a:lnR>
                      <a:noFill/>
                    </a:lnR>
                    <a:lnT>
                      <a:noFill/>
                    </a:lnT>
                    <a:lnB>
                      <a:noFill/>
                    </a:lnB>
                    <a:solidFill>
                      <a:srgbClr val="EDEDED"/>
                    </a:solidFill>
                  </a:tcPr>
                </a:tc>
                <a:tc>
                  <a:txBody>
                    <a:bodyPr/>
                    <a:lstStyle/>
                    <a:p>
                      <a:pPr algn="ctr" rtl="0"/>
                      <a:r>
                        <a:rPr lang="en-US" sz="1200">
                          <a:effectLst/>
                          <a:latin typeface="arial" panose="020B0604020202020204" pitchFamily="34" charset="0"/>
                        </a:rPr>
                        <a:t>0.4004737</a:t>
                      </a:r>
                    </a:p>
                  </a:txBody>
                  <a:tcPr marL="74380" marR="74380" marT="37190" marB="37190" anchor="ctr">
                    <a:lnL>
                      <a:noFill/>
                    </a:lnL>
                    <a:lnR>
                      <a:noFill/>
                    </a:lnR>
                    <a:lnT>
                      <a:noFill/>
                    </a:lnT>
                    <a:lnB>
                      <a:noFill/>
                    </a:lnB>
                    <a:solidFill>
                      <a:srgbClr val="EDEDED"/>
                    </a:solidFill>
                  </a:tcPr>
                </a:tc>
                <a:extLst>
                  <a:ext uri="{0D108BD9-81ED-4DB2-BD59-A6C34878D82A}">
                    <a16:rowId xmlns:a16="http://schemas.microsoft.com/office/drawing/2014/main" val="1138726041"/>
                  </a:ext>
                </a:extLst>
              </a:tr>
              <a:tr h="261955">
                <a:tc vMerge="1">
                  <a:txBody>
                    <a:bodyPr/>
                    <a:lstStyle/>
                    <a:p>
                      <a:endParaRPr lang="en-US"/>
                    </a:p>
                  </a:txBody>
                  <a:tcPr/>
                </a:tc>
                <a:tc>
                  <a:txBody>
                    <a:bodyPr/>
                    <a:lstStyle/>
                    <a:p>
                      <a:pPr algn="ctr"/>
                      <a:r>
                        <a:rPr lang="en-US" sz="1200">
                          <a:effectLst/>
                          <a:latin typeface="arial" panose="020B0604020202020204" pitchFamily="34" charset="0"/>
                        </a:rPr>
                        <a:t>SVM</a:t>
                      </a:r>
                    </a:p>
                  </a:txBody>
                  <a:tcPr marL="74380" marR="74380" marT="37190" marB="3719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a:r>
                        <a:rPr lang="en-US" sz="1200" dirty="0">
                          <a:effectLst/>
                          <a:latin typeface="arial" panose="020B0604020202020204" pitchFamily="34" charset="0"/>
                        </a:rPr>
                        <a:t>0.752</a:t>
                      </a:r>
                    </a:p>
                  </a:txBody>
                  <a:tcPr marL="74380" marR="74380" marT="37190" marB="37190" anchor="ctr">
                    <a:lnL w="6350" cap="flat" cmpd="sng" algn="ctr">
                      <a:solidFill>
                        <a:srgbClr val="A5A5A5"/>
                      </a:solidFill>
                      <a:prstDash val="solid"/>
                      <a:round/>
                      <a:headEnd type="none" w="med" len="med"/>
                      <a:tailEnd type="none" w="med" len="med"/>
                    </a:lnL>
                    <a:lnR>
                      <a:noFill/>
                    </a:lnR>
                    <a:lnT>
                      <a:noFill/>
                    </a:lnT>
                    <a:lnB>
                      <a:noFill/>
                    </a:lnB>
                  </a:tcPr>
                </a:tc>
                <a:tc>
                  <a:txBody>
                    <a:bodyPr/>
                    <a:lstStyle/>
                    <a:p>
                      <a:pPr algn="ctr" rtl="0"/>
                      <a:r>
                        <a:rPr lang="en-US" sz="1200" dirty="0">
                          <a:effectLst/>
                          <a:latin typeface="arial" panose="020B0604020202020204" pitchFamily="34" charset="0"/>
                        </a:rPr>
                        <a:t>0.7896</a:t>
                      </a:r>
                    </a:p>
                  </a:txBody>
                  <a:tcPr marL="74380" marR="74380" marT="37190" marB="37190" anchor="ctr">
                    <a:lnL>
                      <a:noFill/>
                    </a:lnL>
                    <a:lnR>
                      <a:noFill/>
                    </a:lnR>
                    <a:lnT>
                      <a:noFill/>
                    </a:lnT>
                    <a:lnB>
                      <a:noFill/>
                    </a:lnB>
                  </a:tcPr>
                </a:tc>
                <a:tc>
                  <a:txBody>
                    <a:bodyPr/>
                    <a:lstStyle/>
                    <a:p>
                      <a:pPr algn="ctr" rtl="0"/>
                      <a:r>
                        <a:rPr lang="en-US" sz="1200" dirty="0">
                          <a:effectLst/>
                          <a:latin typeface="arial" panose="020B0604020202020204" pitchFamily="34" charset="0"/>
                        </a:rPr>
                        <a:t>0.6682</a:t>
                      </a:r>
                    </a:p>
                  </a:txBody>
                  <a:tcPr marL="74380" marR="74380" marT="37190" marB="37190" anchor="ctr">
                    <a:lnL>
                      <a:noFill/>
                    </a:lnL>
                    <a:lnR>
                      <a:noFill/>
                    </a:lnR>
                    <a:lnT>
                      <a:noFill/>
                    </a:lnT>
                    <a:lnB>
                      <a:noFill/>
                    </a:lnB>
                  </a:tcPr>
                </a:tc>
                <a:tc>
                  <a:txBody>
                    <a:bodyPr/>
                    <a:lstStyle/>
                    <a:p>
                      <a:pPr algn="ctr" rtl="0"/>
                      <a:r>
                        <a:rPr lang="en-US" sz="1200">
                          <a:effectLst/>
                          <a:latin typeface="arial" panose="020B0604020202020204" pitchFamily="34" charset="0"/>
                        </a:rPr>
                        <a:t>0.4003165</a:t>
                      </a:r>
                    </a:p>
                  </a:txBody>
                  <a:tcPr marL="74380" marR="74380" marT="37190" marB="37190" anchor="ctr">
                    <a:lnL>
                      <a:noFill/>
                    </a:lnL>
                    <a:lnR>
                      <a:noFill/>
                    </a:lnR>
                    <a:lnT>
                      <a:noFill/>
                    </a:lnT>
                    <a:lnB>
                      <a:noFill/>
                    </a:lnB>
                  </a:tcPr>
                </a:tc>
                <a:extLst>
                  <a:ext uri="{0D108BD9-81ED-4DB2-BD59-A6C34878D82A}">
                    <a16:rowId xmlns:a16="http://schemas.microsoft.com/office/drawing/2014/main" val="369796177"/>
                  </a:ext>
                </a:extLst>
              </a:tr>
              <a:tr h="261955">
                <a:tc rowSpan="3">
                  <a:txBody>
                    <a:bodyPr/>
                    <a:lstStyle/>
                    <a:p>
                      <a:pPr algn="ctr"/>
                      <a:r>
                        <a:rPr lang="en-US" sz="1200" b="1" dirty="0">
                          <a:effectLst/>
                          <a:latin typeface="arial" panose="020B0604020202020204" pitchFamily="34" charset="0"/>
                        </a:rPr>
                        <a:t>Bootstrap</a:t>
                      </a:r>
                    </a:p>
                  </a:txBody>
                  <a:tcPr marL="74380" marR="74380" marT="37190" marB="37190" anchor="ctr">
                    <a:lnL>
                      <a:noFill/>
                    </a:lnL>
                    <a:lnR w="6350" cap="flat" cmpd="sng" algn="ctr">
                      <a:solidFill>
                        <a:srgbClr val="A5A5A5"/>
                      </a:solidFill>
                      <a:prstDash val="solid"/>
                      <a:round/>
                      <a:headEnd type="none" w="med" len="med"/>
                      <a:tailEnd type="none" w="med" len="med"/>
                    </a:lnR>
                    <a:lnT>
                      <a:noFill/>
                    </a:lnT>
                    <a:lnB>
                      <a:noFill/>
                    </a:lnB>
                  </a:tcPr>
                </a:tc>
                <a:tc>
                  <a:txBody>
                    <a:bodyPr/>
                    <a:lstStyle/>
                    <a:p>
                      <a:pPr algn="ctr"/>
                      <a:r>
                        <a:rPr lang="en-US" sz="1200">
                          <a:effectLst/>
                          <a:latin typeface="arial" panose="020B0604020202020204" pitchFamily="34" charset="0"/>
                        </a:rPr>
                        <a:t>NN</a:t>
                      </a:r>
                    </a:p>
                  </a:txBody>
                  <a:tcPr marL="74380" marR="74380" marT="37190" marB="3719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a:r>
                        <a:rPr lang="en-US" sz="1200">
                          <a:effectLst/>
                          <a:latin typeface="arial" panose="020B0604020202020204" pitchFamily="34" charset="0"/>
                        </a:rPr>
                        <a:t>0.7492</a:t>
                      </a:r>
                    </a:p>
                  </a:txBody>
                  <a:tcPr marL="74380" marR="74380" marT="37190" marB="37190" anchor="ctr">
                    <a:lnL w="6350" cap="flat" cmpd="sng" algn="ctr">
                      <a:solidFill>
                        <a:srgbClr val="A5A5A5"/>
                      </a:solidFill>
                      <a:prstDash val="solid"/>
                      <a:round/>
                      <a:headEnd type="none" w="med" len="med"/>
                      <a:tailEnd type="none" w="med" len="med"/>
                    </a:lnL>
                    <a:lnR>
                      <a:noFill/>
                    </a:lnR>
                    <a:lnT>
                      <a:noFill/>
                    </a:lnT>
                    <a:lnB>
                      <a:noFill/>
                    </a:lnB>
                  </a:tcPr>
                </a:tc>
                <a:tc>
                  <a:txBody>
                    <a:bodyPr/>
                    <a:lstStyle/>
                    <a:p>
                      <a:pPr algn="ctr" rtl="0"/>
                      <a:r>
                        <a:rPr lang="en-US" sz="1200" dirty="0">
                          <a:effectLst/>
                          <a:latin typeface="arial" panose="020B0604020202020204" pitchFamily="34" charset="0"/>
                        </a:rPr>
                        <a:t>0.7859</a:t>
                      </a:r>
                    </a:p>
                  </a:txBody>
                  <a:tcPr marL="74380" marR="74380" marT="37190" marB="37190" anchor="ctr">
                    <a:lnL>
                      <a:noFill/>
                    </a:lnL>
                    <a:lnR>
                      <a:noFill/>
                    </a:lnR>
                    <a:lnT>
                      <a:noFill/>
                    </a:lnT>
                    <a:lnB>
                      <a:noFill/>
                    </a:lnB>
                  </a:tcPr>
                </a:tc>
                <a:tc>
                  <a:txBody>
                    <a:bodyPr/>
                    <a:lstStyle/>
                    <a:p>
                      <a:pPr algn="ctr" rtl="0"/>
                      <a:r>
                        <a:rPr lang="en-US" sz="1200" dirty="0">
                          <a:effectLst/>
                          <a:latin typeface="arial" panose="020B0604020202020204" pitchFamily="34" charset="0"/>
                        </a:rPr>
                        <a:t>0.671</a:t>
                      </a:r>
                    </a:p>
                  </a:txBody>
                  <a:tcPr marL="74380" marR="74380" marT="37190" marB="37190" anchor="ctr">
                    <a:lnL>
                      <a:noFill/>
                    </a:lnL>
                    <a:lnR>
                      <a:noFill/>
                    </a:lnR>
                    <a:lnT>
                      <a:noFill/>
                    </a:lnT>
                    <a:lnB>
                      <a:noFill/>
                    </a:lnB>
                  </a:tcPr>
                </a:tc>
                <a:tc>
                  <a:txBody>
                    <a:bodyPr/>
                    <a:lstStyle/>
                    <a:p>
                      <a:pPr algn="ctr" rtl="0"/>
                      <a:r>
                        <a:rPr lang="en-US" sz="1200" dirty="0">
                          <a:effectLst/>
                          <a:highlight>
                            <a:srgbClr val="FFFF00"/>
                          </a:highlight>
                          <a:latin typeface="arial" panose="020B0604020202020204" pitchFamily="34" charset="0"/>
                        </a:rPr>
                        <a:t>0.4040858</a:t>
                      </a:r>
                    </a:p>
                  </a:txBody>
                  <a:tcPr marL="74380" marR="74380" marT="37190" marB="37190" anchor="ctr">
                    <a:lnL>
                      <a:noFill/>
                    </a:lnL>
                    <a:lnR>
                      <a:noFill/>
                    </a:lnR>
                    <a:lnT>
                      <a:noFill/>
                    </a:lnT>
                    <a:lnB>
                      <a:noFill/>
                    </a:lnB>
                  </a:tcPr>
                </a:tc>
                <a:extLst>
                  <a:ext uri="{0D108BD9-81ED-4DB2-BD59-A6C34878D82A}">
                    <a16:rowId xmlns:a16="http://schemas.microsoft.com/office/drawing/2014/main" val="585232050"/>
                  </a:ext>
                </a:extLst>
              </a:tr>
              <a:tr h="261955">
                <a:tc vMerge="1">
                  <a:txBody>
                    <a:bodyPr/>
                    <a:lstStyle/>
                    <a:p>
                      <a:endParaRPr lang="en-US"/>
                    </a:p>
                  </a:txBody>
                  <a:tcPr/>
                </a:tc>
                <a:tc>
                  <a:txBody>
                    <a:bodyPr/>
                    <a:lstStyle/>
                    <a:p>
                      <a:pPr algn="ctr"/>
                      <a:r>
                        <a:rPr lang="en-US" sz="1200">
                          <a:effectLst/>
                          <a:latin typeface="arial" panose="020B0604020202020204" pitchFamily="34" charset="0"/>
                        </a:rPr>
                        <a:t>RF</a:t>
                      </a:r>
                    </a:p>
                  </a:txBody>
                  <a:tcPr marL="74380" marR="74380" marT="37190" marB="3719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a:r>
                        <a:rPr lang="en-US" sz="1200" dirty="0">
                          <a:effectLst/>
                          <a:latin typeface="arial" panose="020B0604020202020204" pitchFamily="34" charset="0"/>
                        </a:rPr>
                        <a:t>0.755</a:t>
                      </a:r>
                    </a:p>
                  </a:txBody>
                  <a:tcPr marL="74380" marR="74380" marT="37190" marB="37190" anchor="ctr">
                    <a:lnL w="6350" cap="flat" cmpd="sng" algn="ctr">
                      <a:solidFill>
                        <a:srgbClr val="A5A5A5"/>
                      </a:solidFill>
                      <a:prstDash val="solid"/>
                      <a:round/>
                      <a:headEnd type="none" w="med" len="med"/>
                      <a:tailEnd type="none" w="med" len="med"/>
                    </a:lnL>
                    <a:lnR>
                      <a:noFill/>
                    </a:lnR>
                    <a:lnT>
                      <a:noFill/>
                    </a:lnT>
                    <a:lnB>
                      <a:noFill/>
                    </a:lnB>
                  </a:tcPr>
                </a:tc>
                <a:tc>
                  <a:txBody>
                    <a:bodyPr/>
                    <a:lstStyle/>
                    <a:p>
                      <a:pPr algn="ctr" rtl="0"/>
                      <a:r>
                        <a:rPr lang="en-US" sz="1200" dirty="0">
                          <a:effectLst/>
                          <a:latin typeface="arial" panose="020B0604020202020204" pitchFamily="34" charset="0"/>
                        </a:rPr>
                        <a:t>0.7861</a:t>
                      </a:r>
                    </a:p>
                  </a:txBody>
                  <a:tcPr marL="74380" marR="74380" marT="37190" marB="37190" anchor="ctr">
                    <a:lnL>
                      <a:noFill/>
                    </a:lnL>
                    <a:lnR>
                      <a:noFill/>
                    </a:lnR>
                    <a:lnT>
                      <a:noFill/>
                    </a:lnT>
                    <a:lnB>
                      <a:noFill/>
                    </a:lnB>
                  </a:tcPr>
                </a:tc>
                <a:tc>
                  <a:txBody>
                    <a:bodyPr/>
                    <a:lstStyle/>
                    <a:p>
                      <a:pPr algn="ctr" rtl="0"/>
                      <a:r>
                        <a:rPr lang="en-US" sz="1200" dirty="0">
                          <a:effectLst/>
                          <a:latin typeface="arial" panose="020B0604020202020204" pitchFamily="34" charset="0"/>
                        </a:rPr>
                        <a:t>0.6687</a:t>
                      </a:r>
                    </a:p>
                  </a:txBody>
                  <a:tcPr marL="74380" marR="74380" marT="37190" marB="37190" anchor="ctr">
                    <a:lnL>
                      <a:noFill/>
                    </a:lnL>
                    <a:lnR>
                      <a:noFill/>
                    </a:lnR>
                    <a:lnT>
                      <a:noFill/>
                    </a:lnT>
                    <a:lnB>
                      <a:noFill/>
                    </a:lnB>
                  </a:tcPr>
                </a:tc>
                <a:tc>
                  <a:txBody>
                    <a:bodyPr/>
                    <a:lstStyle/>
                    <a:p>
                      <a:pPr algn="ctr" rtl="0"/>
                      <a:r>
                        <a:rPr lang="en-US" sz="1200" dirty="0">
                          <a:effectLst/>
                          <a:latin typeface="arial" panose="020B0604020202020204" pitchFamily="34" charset="0"/>
                        </a:rPr>
                        <a:t>0.3986125</a:t>
                      </a:r>
                    </a:p>
                  </a:txBody>
                  <a:tcPr marL="74380" marR="74380" marT="37190" marB="37190" anchor="ctr">
                    <a:lnL>
                      <a:noFill/>
                    </a:lnL>
                    <a:lnR>
                      <a:noFill/>
                    </a:lnR>
                    <a:lnT>
                      <a:noFill/>
                    </a:lnT>
                    <a:lnB>
                      <a:noFill/>
                    </a:lnB>
                  </a:tcPr>
                </a:tc>
                <a:extLst>
                  <a:ext uri="{0D108BD9-81ED-4DB2-BD59-A6C34878D82A}">
                    <a16:rowId xmlns:a16="http://schemas.microsoft.com/office/drawing/2014/main" val="1067424397"/>
                  </a:ext>
                </a:extLst>
              </a:tr>
              <a:tr h="261955">
                <a:tc vMerge="1">
                  <a:txBody>
                    <a:bodyPr/>
                    <a:lstStyle/>
                    <a:p>
                      <a:endParaRPr lang="en-US"/>
                    </a:p>
                  </a:txBody>
                  <a:tcPr/>
                </a:tc>
                <a:tc>
                  <a:txBody>
                    <a:bodyPr/>
                    <a:lstStyle/>
                    <a:p>
                      <a:pPr algn="ctr"/>
                      <a:r>
                        <a:rPr lang="en-US" sz="1200">
                          <a:effectLst/>
                          <a:latin typeface="arial" panose="020B0604020202020204" pitchFamily="34" charset="0"/>
                        </a:rPr>
                        <a:t>SVM</a:t>
                      </a:r>
                    </a:p>
                  </a:txBody>
                  <a:tcPr marL="74380" marR="74380" marT="37190" marB="3719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a:r>
                        <a:rPr lang="en-US" sz="1200" b="1" dirty="0">
                          <a:effectLst/>
                          <a:highlight>
                            <a:srgbClr val="FFFF00"/>
                          </a:highlight>
                          <a:latin typeface="arial" panose="020B0604020202020204" pitchFamily="34" charset="0"/>
                        </a:rPr>
                        <a:t>0.7556</a:t>
                      </a:r>
                    </a:p>
                  </a:txBody>
                  <a:tcPr marL="74380" marR="74380" marT="37190" marB="37190" anchor="ctr">
                    <a:lnL w="6350" cap="flat" cmpd="sng" algn="ctr">
                      <a:solidFill>
                        <a:srgbClr val="A5A5A5"/>
                      </a:solidFill>
                      <a:prstDash val="solid"/>
                      <a:round/>
                      <a:headEnd type="none" w="med" len="med"/>
                      <a:tailEnd type="none" w="med" len="med"/>
                    </a:lnL>
                    <a:lnR>
                      <a:noFill/>
                    </a:lnR>
                    <a:lnT>
                      <a:noFill/>
                    </a:lnT>
                    <a:lnB>
                      <a:noFill/>
                    </a:lnB>
                  </a:tcPr>
                </a:tc>
                <a:tc>
                  <a:txBody>
                    <a:bodyPr/>
                    <a:lstStyle/>
                    <a:p>
                      <a:pPr algn="ctr" rtl="0"/>
                      <a:r>
                        <a:rPr lang="en-US" sz="1200" dirty="0">
                          <a:effectLst/>
                          <a:highlight>
                            <a:srgbClr val="FFFF00"/>
                          </a:highlight>
                          <a:latin typeface="arial" panose="020B0604020202020204" pitchFamily="34" charset="0"/>
                        </a:rPr>
                        <a:t>0.7911</a:t>
                      </a:r>
                    </a:p>
                  </a:txBody>
                  <a:tcPr marL="74380" marR="74380" marT="37190" marB="37190" anchor="ctr">
                    <a:lnL>
                      <a:noFill/>
                    </a:lnL>
                    <a:lnR>
                      <a:noFill/>
                    </a:lnR>
                    <a:lnT>
                      <a:noFill/>
                    </a:lnT>
                    <a:lnB>
                      <a:noFill/>
                    </a:lnB>
                  </a:tcPr>
                </a:tc>
                <a:tc>
                  <a:txBody>
                    <a:bodyPr/>
                    <a:lstStyle/>
                    <a:p>
                      <a:pPr algn="ctr" rtl="0"/>
                      <a:r>
                        <a:rPr lang="en-US" sz="1200" dirty="0">
                          <a:effectLst/>
                          <a:latin typeface="arial" panose="020B0604020202020204" pitchFamily="34" charset="0"/>
                        </a:rPr>
                        <a:t>0.6685</a:t>
                      </a:r>
                    </a:p>
                  </a:txBody>
                  <a:tcPr marL="74380" marR="74380" marT="37190" marB="37190" anchor="ctr">
                    <a:lnL>
                      <a:noFill/>
                    </a:lnL>
                    <a:lnR>
                      <a:noFill/>
                    </a:lnR>
                    <a:lnT>
                      <a:noFill/>
                    </a:lnT>
                    <a:lnB>
                      <a:noFill/>
                    </a:lnB>
                  </a:tcPr>
                </a:tc>
                <a:tc>
                  <a:txBody>
                    <a:bodyPr/>
                    <a:lstStyle/>
                    <a:p>
                      <a:pPr algn="ctr" rtl="0"/>
                      <a:r>
                        <a:rPr lang="en-US" sz="1200" dirty="0">
                          <a:effectLst/>
                          <a:latin typeface="arial" panose="020B0604020202020204" pitchFamily="34" charset="0"/>
                        </a:rPr>
                        <a:t>0.3963272</a:t>
                      </a:r>
                    </a:p>
                  </a:txBody>
                  <a:tcPr marL="74380" marR="74380" marT="37190" marB="37190" anchor="ctr">
                    <a:lnL>
                      <a:noFill/>
                    </a:lnL>
                    <a:lnR>
                      <a:noFill/>
                    </a:lnR>
                    <a:lnT>
                      <a:noFill/>
                    </a:lnT>
                    <a:lnB>
                      <a:noFill/>
                    </a:lnB>
                  </a:tcPr>
                </a:tc>
                <a:extLst>
                  <a:ext uri="{0D108BD9-81ED-4DB2-BD59-A6C34878D82A}">
                    <a16:rowId xmlns:a16="http://schemas.microsoft.com/office/drawing/2014/main" val="4038656794"/>
                  </a:ext>
                </a:extLst>
              </a:tr>
            </a:tbl>
          </a:graphicData>
        </a:graphic>
      </p:graphicFrame>
    </p:spTree>
    <p:extLst>
      <p:ext uri="{BB962C8B-B14F-4D97-AF65-F5344CB8AC3E}">
        <p14:creationId xmlns:p14="http://schemas.microsoft.com/office/powerpoint/2010/main" val="161338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99697" y="0"/>
            <a:ext cx="8511684" cy="1143000"/>
          </a:xfrm>
          <a:prstGeom prst="rect">
            <a:avLst/>
          </a:prstGeom>
        </p:spPr>
        <p:txBody>
          <a:bodyPr lIns="91425" tIns="91425" rIns="91425" bIns="91425" anchor="b" anchorCtr="0">
            <a:noAutofit/>
          </a:bodyPr>
          <a:lstStyle/>
          <a:p>
            <a:pPr lvl="0" rtl="0">
              <a:spcBef>
                <a:spcPts val="0"/>
              </a:spcBef>
              <a:buNone/>
            </a:pPr>
            <a:r>
              <a:rPr lang="en" sz="3200" dirty="0"/>
              <a:t>Q3. Predicting medium of receiving a complaint</a:t>
            </a:r>
          </a:p>
        </p:txBody>
      </p:sp>
      <p:sp>
        <p:nvSpPr>
          <p:cNvPr id="3" name="TextBox 2"/>
          <p:cNvSpPr txBox="1"/>
          <p:nvPr/>
        </p:nvSpPr>
        <p:spPr>
          <a:xfrm>
            <a:off x="113385" y="1143000"/>
            <a:ext cx="8618483" cy="523220"/>
          </a:xfrm>
          <a:prstGeom prst="rect">
            <a:avLst/>
          </a:prstGeom>
          <a:noFill/>
        </p:spPr>
        <p:txBody>
          <a:bodyPr wrap="square" rtlCol="0">
            <a:spAutoFit/>
          </a:bodyPr>
          <a:lstStyle/>
          <a:p>
            <a:r>
              <a:rPr lang="en-US" dirty="0"/>
              <a:t>For this question, we applied Multinomial Logistic Regression, Naïve Bayes and Decision Trees. We found that the model created via decision trees had the highest accuracy. The results for the model are: </a:t>
            </a:r>
          </a:p>
        </p:txBody>
      </p:sp>
      <p:sp>
        <p:nvSpPr>
          <p:cNvPr id="8" name="Shape 83"/>
          <p:cNvSpPr txBox="1">
            <a:spLocks/>
          </p:cNvSpPr>
          <p:nvPr/>
        </p:nvSpPr>
        <p:spPr>
          <a:xfrm>
            <a:off x="199697" y="3189034"/>
            <a:ext cx="8511684" cy="11430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ct val="100000"/>
              <a:buFont typeface="Raleway"/>
              <a:buNone/>
              <a:defRPr sz="3600" b="0" i="0" u="none" strike="noStrike" cap="none">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a:r>
              <a:rPr lang="en" sz="3200" dirty="0"/>
              <a:t>Q4. </a:t>
            </a:r>
            <a:r>
              <a:rPr lang="en-US" sz="3200" dirty="0"/>
              <a:t>Predicting geographical location of a complaint</a:t>
            </a:r>
            <a:endParaRPr lang="en" sz="3200" dirty="0"/>
          </a:p>
        </p:txBody>
      </p:sp>
      <p:sp>
        <p:nvSpPr>
          <p:cNvPr id="9" name="TextBox 8"/>
          <p:cNvSpPr txBox="1"/>
          <p:nvPr/>
        </p:nvSpPr>
        <p:spPr>
          <a:xfrm>
            <a:off x="113385" y="4262313"/>
            <a:ext cx="8618483" cy="523220"/>
          </a:xfrm>
          <a:prstGeom prst="rect">
            <a:avLst/>
          </a:prstGeom>
          <a:noFill/>
        </p:spPr>
        <p:txBody>
          <a:bodyPr wrap="square" rtlCol="0">
            <a:spAutoFit/>
          </a:bodyPr>
          <a:lstStyle/>
          <a:p>
            <a:r>
              <a:rPr lang="en-US" dirty="0"/>
              <a:t>For this question, we applied Multinomial Logistic Regression, Naïve Bayes and Decision Trees. We found that the model created via Naïve Bayes had the highest accuracy. The results for the models are: </a:t>
            </a:r>
          </a:p>
        </p:txBody>
      </p:sp>
      <p:graphicFrame>
        <p:nvGraphicFramePr>
          <p:cNvPr id="2" name="Table 1"/>
          <p:cNvGraphicFramePr>
            <a:graphicFrameLocks noGrp="1"/>
          </p:cNvGraphicFramePr>
          <p:nvPr>
            <p:extLst/>
          </p:nvPr>
        </p:nvGraphicFramePr>
        <p:xfrm>
          <a:off x="199697" y="1688641"/>
          <a:ext cx="8327793" cy="1298186"/>
        </p:xfrm>
        <a:graphic>
          <a:graphicData uri="http://schemas.openxmlformats.org/drawingml/2006/table">
            <a:tbl>
              <a:tblPr firstRow="1" bandRow="1">
                <a:tableStyleId>{CA120088-AB6A-4177-9A77-49E7EB254862}</a:tableStyleId>
              </a:tblPr>
              <a:tblGrid>
                <a:gridCol w="2526975">
                  <a:extLst>
                    <a:ext uri="{9D8B030D-6E8A-4147-A177-3AD203B41FA5}">
                      <a16:colId xmlns:a16="http://schemas.microsoft.com/office/drawing/2014/main" val="424520797"/>
                    </a:ext>
                  </a:extLst>
                </a:gridCol>
                <a:gridCol w="1318466">
                  <a:extLst>
                    <a:ext uri="{9D8B030D-6E8A-4147-A177-3AD203B41FA5}">
                      <a16:colId xmlns:a16="http://schemas.microsoft.com/office/drawing/2014/main" val="1012259951"/>
                    </a:ext>
                  </a:extLst>
                </a:gridCol>
                <a:gridCol w="2234048">
                  <a:extLst>
                    <a:ext uri="{9D8B030D-6E8A-4147-A177-3AD203B41FA5}">
                      <a16:colId xmlns:a16="http://schemas.microsoft.com/office/drawing/2014/main" val="413881578"/>
                    </a:ext>
                  </a:extLst>
                </a:gridCol>
                <a:gridCol w="2248304">
                  <a:extLst>
                    <a:ext uri="{9D8B030D-6E8A-4147-A177-3AD203B41FA5}">
                      <a16:colId xmlns:a16="http://schemas.microsoft.com/office/drawing/2014/main" val="331739585"/>
                    </a:ext>
                  </a:extLst>
                </a:gridCol>
              </a:tblGrid>
              <a:tr h="303512">
                <a:tc rowSpan="2">
                  <a:txBody>
                    <a:bodyPr/>
                    <a:lstStyle/>
                    <a:p>
                      <a:pPr algn="ctr"/>
                      <a:endParaRPr lang="en-US" sz="1600" dirty="0"/>
                    </a:p>
                    <a:p>
                      <a:pPr algn="ctr"/>
                      <a:r>
                        <a:rPr lang="en-US" sz="1600" dirty="0"/>
                        <a:t>Metric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R="0" algn="ctr" rtl="0">
                        <a:lnSpc>
                          <a:spcPct val="100000"/>
                        </a:lnSpc>
                        <a:spcBef>
                          <a:spcPts val="0"/>
                        </a:spcBef>
                        <a:spcAft>
                          <a:spcPts val="0"/>
                        </a:spcAft>
                        <a:buNone/>
                      </a:pPr>
                      <a:r>
                        <a:rPr lang="en-US" sz="1600" b="0" i="0" u="none" strike="noStrike" cap="none" dirty="0">
                          <a:solidFill>
                            <a:srgbClr val="677480"/>
                          </a:solidFill>
                          <a:latin typeface="Lato"/>
                          <a:sym typeface="Arial"/>
                        </a:rPr>
                        <a:t>Decision Trees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T w="57150" cap="flat" cmpd="sng" algn="ctr">
                      <a:solidFill>
                        <a:schemeClr val="tx1"/>
                      </a:solidFill>
                      <a:prstDash val="solid"/>
                      <a:round/>
                      <a:headEnd type="none" w="med" len="med"/>
                      <a:tailEnd type="none" w="med" len="med"/>
                    </a:lnT>
                  </a:tcPr>
                </a:tc>
                <a:tc hMerge="1">
                  <a:txBody>
                    <a:bodyPr/>
                    <a:lstStyle/>
                    <a:p>
                      <a:endParaRPr lang="en-US" dirty="0"/>
                    </a:p>
                  </a:txBody>
                  <a:tcPr>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85079791"/>
                  </a:ext>
                </a:extLst>
              </a:tr>
              <a:tr h="137462">
                <a:tc vMerge="1">
                  <a:txBody>
                    <a:bodyPr/>
                    <a:lstStyle/>
                    <a:p>
                      <a:pPr algn="ctr"/>
                      <a:endParaRPr lang="en-US" dirty="0"/>
                    </a:p>
                  </a:txBody>
                  <a:tcPr/>
                </a:tc>
                <a:tc>
                  <a:txBody>
                    <a:bodyPr/>
                    <a:lstStyle/>
                    <a:p>
                      <a:pPr algn="ctr"/>
                      <a:r>
                        <a:rPr lang="en-US" dirty="0"/>
                        <a:t>Standard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Boosting Trials =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Boosting Trials =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031869"/>
                  </a:ext>
                </a:extLst>
              </a:tr>
              <a:tr h="329053">
                <a:tc>
                  <a:txBody>
                    <a:bodyPr/>
                    <a:lstStyle/>
                    <a:p>
                      <a:pPr algn="ctr"/>
                      <a:r>
                        <a:rPr lang="en-US" dirty="0"/>
                        <a:t>Success Rate (Training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0.6710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0.670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7014206"/>
                  </a:ext>
                </a:extLst>
              </a:tr>
              <a:tr h="329053">
                <a:tc>
                  <a:txBody>
                    <a:bodyPr/>
                    <a:lstStyle/>
                    <a:p>
                      <a:pPr algn="ctr"/>
                      <a:r>
                        <a:rPr lang="en-US" dirty="0"/>
                        <a:t>Success Rate (Testing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0.6688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0.668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2621640"/>
                  </a:ext>
                </a:extLst>
              </a:tr>
            </a:tbl>
          </a:graphicData>
        </a:graphic>
      </p:graphicFrame>
      <p:sp>
        <p:nvSpPr>
          <p:cNvPr id="11" name="TextBox 10"/>
          <p:cNvSpPr txBox="1"/>
          <p:nvPr/>
        </p:nvSpPr>
        <p:spPr>
          <a:xfrm>
            <a:off x="199697" y="6269082"/>
            <a:ext cx="8532171" cy="461665"/>
          </a:xfrm>
          <a:prstGeom prst="rect">
            <a:avLst/>
          </a:prstGeom>
          <a:noFill/>
        </p:spPr>
        <p:txBody>
          <a:bodyPr wrap="square" rtlCol="0">
            <a:spAutoFit/>
          </a:bodyPr>
          <a:lstStyle/>
          <a:p>
            <a:r>
              <a:rPr lang="en-US" sz="1200" b="1" dirty="0"/>
              <a:t>Note: </a:t>
            </a:r>
            <a:r>
              <a:rPr lang="en-US" sz="1200" dirty="0"/>
              <a:t>For trials = 10,</a:t>
            </a:r>
            <a:r>
              <a:rPr lang="en-US" sz="1200" b="1" dirty="0"/>
              <a:t> </a:t>
            </a:r>
            <a:r>
              <a:rPr lang="en-US" sz="1200" dirty="0"/>
              <a:t>the boosting truncated forcibly at 4 trials since the last classifier was very inaccurate. The error rate was hence similar to the results for trials = 5.</a:t>
            </a:r>
          </a:p>
        </p:txBody>
      </p:sp>
      <p:graphicFrame>
        <p:nvGraphicFramePr>
          <p:cNvPr id="5" name="Table 4"/>
          <p:cNvGraphicFramePr>
            <a:graphicFrameLocks noGrp="1"/>
          </p:cNvGraphicFramePr>
          <p:nvPr>
            <p:extLst/>
          </p:nvPr>
        </p:nvGraphicFramePr>
        <p:xfrm>
          <a:off x="199697" y="4856308"/>
          <a:ext cx="8327793" cy="1271223"/>
        </p:xfrm>
        <a:graphic>
          <a:graphicData uri="http://schemas.openxmlformats.org/drawingml/2006/table">
            <a:tbl>
              <a:tblPr firstRow="1" bandRow="1">
                <a:tableStyleId>{CA120088-AB6A-4177-9A77-49E7EB254862}</a:tableStyleId>
              </a:tblPr>
              <a:tblGrid>
                <a:gridCol w="2442035">
                  <a:extLst>
                    <a:ext uri="{9D8B030D-6E8A-4147-A177-3AD203B41FA5}">
                      <a16:colId xmlns:a16="http://schemas.microsoft.com/office/drawing/2014/main" val="1222937885"/>
                    </a:ext>
                  </a:extLst>
                </a:gridCol>
                <a:gridCol w="1403406">
                  <a:extLst>
                    <a:ext uri="{9D8B030D-6E8A-4147-A177-3AD203B41FA5}">
                      <a16:colId xmlns:a16="http://schemas.microsoft.com/office/drawing/2014/main" val="2900767277"/>
                    </a:ext>
                  </a:extLst>
                </a:gridCol>
                <a:gridCol w="2234048">
                  <a:extLst>
                    <a:ext uri="{9D8B030D-6E8A-4147-A177-3AD203B41FA5}">
                      <a16:colId xmlns:a16="http://schemas.microsoft.com/office/drawing/2014/main" val="2681319291"/>
                    </a:ext>
                  </a:extLst>
                </a:gridCol>
                <a:gridCol w="2248304">
                  <a:extLst>
                    <a:ext uri="{9D8B030D-6E8A-4147-A177-3AD203B41FA5}">
                      <a16:colId xmlns:a16="http://schemas.microsoft.com/office/drawing/2014/main" val="4072812466"/>
                    </a:ext>
                  </a:extLst>
                </a:gridCol>
              </a:tblGrid>
              <a:tr h="432782">
                <a:tc rowSpan="2">
                  <a:txBody>
                    <a:bodyPr/>
                    <a:lstStyle/>
                    <a:p>
                      <a:pPr algn="ctr"/>
                      <a:endParaRPr lang="en-US" sz="1600" dirty="0"/>
                    </a:p>
                    <a:p>
                      <a:pPr algn="ctr"/>
                      <a:r>
                        <a:rPr lang="en-US" sz="1600" dirty="0"/>
                        <a:t>Metric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600" dirty="0">
                          <a:solidFill>
                            <a:srgbClr val="677480"/>
                          </a:solidFill>
                          <a:latin typeface="Lato"/>
                          <a:ea typeface="Lato"/>
                          <a:cs typeface="Lato"/>
                          <a:sym typeface="Lato"/>
                        </a:rPr>
                        <a:t>Naïve Bayes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75934766"/>
                  </a:ext>
                </a:extLst>
              </a:tr>
              <a:tr h="365091">
                <a:tc vMerge="1">
                  <a:txBody>
                    <a:bodyPr/>
                    <a:lstStyle/>
                    <a:p>
                      <a:endParaRPr lang="en-US" dirty="0"/>
                    </a:p>
                  </a:txBody>
                  <a:tcPr/>
                </a:tc>
                <a:tc>
                  <a:txBody>
                    <a:bodyPr/>
                    <a:lstStyle/>
                    <a:p>
                      <a:pPr algn="ctr"/>
                      <a:r>
                        <a:rPr lang="en-US" dirty="0"/>
                        <a:t>Standard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Laplace =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Laplace =3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9463229"/>
                  </a:ext>
                </a:extLst>
              </a:tr>
              <a:tr h="473350">
                <a:tc>
                  <a:txBody>
                    <a:bodyPr/>
                    <a:lstStyle/>
                    <a:p>
                      <a:pPr algn="ctr"/>
                      <a:r>
                        <a:rPr lang="en-US" dirty="0"/>
                        <a:t>Accuracy (Direct)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0.3814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0.4083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0.4085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760029"/>
                  </a:ext>
                </a:extLst>
              </a:tr>
            </a:tbl>
          </a:graphicData>
        </a:graphic>
      </p:graphicFrame>
    </p:spTree>
    <p:extLst>
      <p:ext uri="{BB962C8B-B14F-4D97-AF65-F5344CB8AC3E}">
        <p14:creationId xmlns:p14="http://schemas.microsoft.com/office/powerpoint/2010/main" val="4151392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99697" y="0"/>
            <a:ext cx="8511684" cy="1143000"/>
          </a:xfrm>
          <a:prstGeom prst="rect">
            <a:avLst/>
          </a:prstGeom>
        </p:spPr>
        <p:txBody>
          <a:bodyPr lIns="91425" tIns="91425" rIns="91425" bIns="91425" anchor="b" anchorCtr="0">
            <a:noAutofit/>
          </a:bodyPr>
          <a:lstStyle/>
          <a:p>
            <a:pPr lvl="0" rtl="0">
              <a:spcBef>
                <a:spcPts val="0"/>
              </a:spcBef>
              <a:buNone/>
            </a:pPr>
            <a:r>
              <a:rPr lang="en" sz="3200" dirty="0"/>
              <a:t>Q5. </a:t>
            </a:r>
            <a:r>
              <a:rPr lang="en-US" sz="3200" dirty="0"/>
              <a:t>Effect of total assets on number of complaints</a:t>
            </a:r>
            <a:endParaRPr lang="en" sz="3200" dirty="0"/>
          </a:p>
        </p:txBody>
      </p:sp>
      <p:sp>
        <p:nvSpPr>
          <p:cNvPr id="3" name="TextBox 2"/>
          <p:cNvSpPr txBox="1"/>
          <p:nvPr/>
        </p:nvSpPr>
        <p:spPr>
          <a:xfrm>
            <a:off x="283779" y="1165421"/>
            <a:ext cx="8618483" cy="584775"/>
          </a:xfrm>
          <a:prstGeom prst="rect">
            <a:avLst/>
          </a:prstGeom>
          <a:noFill/>
        </p:spPr>
        <p:txBody>
          <a:bodyPr wrap="square" rtlCol="0">
            <a:spAutoFit/>
          </a:bodyPr>
          <a:lstStyle/>
          <a:p>
            <a:r>
              <a:rPr lang="en-US" sz="1600" dirty="0"/>
              <a:t>For this question, we applied linear regression as the data was continuous. The following graph shows the result of the model: </a:t>
            </a:r>
          </a:p>
        </p:txBody>
      </p:sp>
      <p:pic>
        <p:nvPicPr>
          <p:cNvPr id="10" name="Picture 2" descr="https://lh6.googleusercontent.com/c8OaWSmkZUYT2_J97DgIGCkA-IXl-nNSyeys5OxeJl9ezBARHGYvQLkgaY1yFuxB4xYpzVGhGD0j_crbuRyVOx4o5sAMBAs0NHHF2rZn637CH2-ZnPlKZrm_0l3CQAk6O8hPMdp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90" y="1750196"/>
            <a:ext cx="7404211" cy="3514414"/>
          </a:xfrm>
          <a:prstGeom prst="rect">
            <a:avLst/>
          </a:prstGeom>
          <a:noFill/>
          <a:extLst>
            <a:ext uri="{909E8E84-426E-40DD-AFC4-6F175D3DCCD1}">
              <a14:hiddenFill xmlns:a14="http://schemas.microsoft.com/office/drawing/2010/main">
                <a:solidFill>
                  <a:srgbClr val="FFFFFF"/>
                </a:solidFill>
              </a14:hiddenFill>
            </a:ext>
          </a:extLst>
        </p:spPr>
      </p:pic>
      <p:sp>
        <p:nvSpPr>
          <p:cNvPr id="12" name="Shape 85"/>
          <p:cNvSpPr txBox="1"/>
          <p:nvPr/>
        </p:nvSpPr>
        <p:spPr>
          <a:xfrm>
            <a:off x="520590" y="5160757"/>
            <a:ext cx="4276015" cy="2012375"/>
          </a:xfrm>
          <a:prstGeom prst="rect">
            <a:avLst/>
          </a:prstGeom>
          <a:noFill/>
          <a:ln>
            <a:noFill/>
          </a:ln>
        </p:spPr>
        <p:txBody>
          <a:bodyPr lIns="91425" tIns="91425" rIns="91425" bIns="91425" anchor="t" anchorCtr="0">
            <a:noAutofit/>
          </a:bodyPr>
          <a:lstStyle/>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Intercept: </a:t>
            </a:r>
            <a:r>
              <a:rPr lang="en-US" sz="1600" dirty="0">
                <a:solidFill>
                  <a:srgbClr val="677480"/>
                </a:solidFill>
                <a:latin typeface="Lato"/>
                <a:ea typeface="Lato"/>
                <a:cs typeface="Lato"/>
                <a:sym typeface="Lato"/>
              </a:rPr>
              <a:t>-1.08e+05</a:t>
            </a:r>
          </a:p>
          <a:p>
            <a:pPr lvl="0" rtl="0">
              <a:spcBef>
                <a:spcPts val="600"/>
              </a:spcBef>
            </a:pPr>
            <a:endParaRPr lang="en-US" sz="1600" dirty="0">
              <a:solidFill>
                <a:srgbClr val="677480"/>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Coefficient: </a:t>
            </a:r>
            <a:r>
              <a:rPr lang="en-US" sz="1600" dirty="0">
                <a:solidFill>
                  <a:srgbClr val="677480"/>
                </a:solidFill>
                <a:latin typeface="Lato"/>
                <a:ea typeface="Lato"/>
                <a:cs typeface="Lato"/>
                <a:sym typeface="Lato"/>
              </a:rPr>
              <a:t>1.163e-05</a:t>
            </a:r>
            <a:br>
              <a:rPr lang="en-US" sz="1600" b="1" dirty="0">
                <a:solidFill>
                  <a:srgbClr val="677480"/>
                </a:solidFill>
                <a:latin typeface="Lato"/>
                <a:ea typeface="Lato"/>
                <a:cs typeface="Lato"/>
                <a:sym typeface="Lato"/>
              </a:rPr>
            </a:br>
            <a:br>
              <a:rPr lang="en-US" sz="1600" b="1" dirty="0">
                <a:solidFill>
                  <a:srgbClr val="677480"/>
                </a:solidFill>
                <a:latin typeface="Lato"/>
                <a:ea typeface="Lato"/>
                <a:cs typeface="Lato"/>
                <a:sym typeface="Lato"/>
              </a:rPr>
            </a:br>
            <a:endParaRPr lang="en" sz="1600" b="1" dirty="0">
              <a:solidFill>
                <a:srgbClr val="677480"/>
              </a:solidFill>
              <a:latin typeface="Lato"/>
              <a:ea typeface="Lato"/>
              <a:cs typeface="Lato"/>
              <a:sym typeface="Lato"/>
            </a:endParaRPr>
          </a:p>
        </p:txBody>
      </p:sp>
    </p:spTree>
    <p:extLst>
      <p:ext uri="{BB962C8B-B14F-4D97-AF65-F5344CB8AC3E}">
        <p14:creationId xmlns:p14="http://schemas.microsoft.com/office/powerpoint/2010/main" val="2254258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spcBef>
                <a:spcPts val="0"/>
              </a:spcBef>
              <a:buNone/>
            </a:pPr>
            <a:endParaRPr lang="en" sz="7200" dirty="0">
              <a:solidFill>
                <a:srgbClr val="7ECEFD"/>
              </a:solidFill>
            </a:endParaRPr>
          </a:p>
          <a:p>
            <a:pPr lvl="0" rtl="0">
              <a:spcBef>
                <a:spcPts val="0"/>
              </a:spcBef>
              <a:buNone/>
            </a:pPr>
            <a:r>
              <a:rPr lang="en-US" dirty="0"/>
              <a:t>MILESTONE </a:t>
            </a:r>
            <a:r>
              <a:rPr lang="en-US" sz="6000" dirty="0"/>
              <a:t>3</a:t>
            </a:r>
            <a:r>
              <a:rPr lang="en-US" dirty="0"/>
              <a:t> ANALYSIS</a:t>
            </a:r>
            <a:endParaRPr lang="en" dirty="0"/>
          </a:p>
        </p:txBody>
      </p:sp>
    </p:spTree>
    <p:extLst>
      <p:ext uri="{BB962C8B-B14F-4D97-AF65-F5344CB8AC3E}">
        <p14:creationId xmlns:p14="http://schemas.microsoft.com/office/powerpoint/2010/main" val="3404015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75290" y="1512033"/>
            <a:ext cx="7772400" cy="1546500"/>
          </a:xfrm>
          <a:prstGeom prst="rect">
            <a:avLst/>
          </a:prstGeom>
        </p:spPr>
        <p:txBody>
          <a:bodyPr lIns="91425" tIns="91425" rIns="91425" bIns="91425" anchor="b" anchorCtr="0">
            <a:noAutofit/>
          </a:bodyPr>
          <a:lstStyle/>
          <a:p>
            <a:pPr lvl="0" rtl="0">
              <a:spcBef>
                <a:spcPts val="0"/>
              </a:spcBef>
              <a:buNone/>
            </a:pPr>
            <a:endParaRPr lang="en" sz="7200" dirty="0">
              <a:solidFill>
                <a:srgbClr val="7ECEFD"/>
              </a:solidFill>
            </a:endParaRPr>
          </a:p>
          <a:p>
            <a:pPr lvl="0" rtl="0">
              <a:spcBef>
                <a:spcPts val="0"/>
              </a:spcBef>
              <a:buNone/>
            </a:pPr>
            <a:r>
              <a:rPr lang="en-IN" dirty="0"/>
              <a:t>SUPPORT VECTOR MACHINE (SVM)</a:t>
            </a:r>
            <a:endParaRPr lang="en" dirty="0"/>
          </a:p>
        </p:txBody>
      </p:sp>
    </p:spTree>
    <p:extLst>
      <p:ext uri="{BB962C8B-B14F-4D97-AF65-F5344CB8AC3E}">
        <p14:creationId xmlns:p14="http://schemas.microsoft.com/office/powerpoint/2010/main" val="522308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54268" y="2457964"/>
            <a:ext cx="7772400" cy="1546500"/>
          </a:xfrm>
          <a:prstGeom prst="rect">
            <a:avLst/>
          </a:prstGeom>
        </p:spPr>
        <p:txBody>
          <a:bodyPr lIns="91425" tIns="91425" rIns="91425" bIns="91425" anchor="b" anchorCtr="0">
            <a:noAutofit/>
          </a:bodyPr>
          <a:lstStyle/>
          <a:p>
            <a:pPr lvl="0" rtl="0">
              <a:spcBef>
                <a:spcPts val="0"/>
              </a:spcBef>
              <a:buNone/>
            </a:pPr>
            <a:r>
              <a:rPr lang="en" sz="7200" dirty="0">
                <a:solidFill>
                  <a:srgbClr val="7ECEFD"/>
                </a:solidFill>
              </a:rPr>
              <a:t>1.</a:t>
            </a:r>
          </a:p>
          <a:p>
            <a:pPr lvl="0" rtl="0">
              <a:spcBef>
                <a:spcPts val="0"/>
              </a:spcBef>
              <a:buNone/>
            </a:pPr>
            <a:r>
              <a:rPr lang="en-US" dirty="0"/>
              <a:t>Predicting a Company’s Response to a Consumer Complaint</a:t>
            </a:r>
            <a:endParaRPr lang="en" dirty="0"/>
          </a:p>
        </p:txBody>
      </p:sp>
    </p:spTree>
    <p:extLst>
      <p:ext uri="{BB962C8B-B14F-4D97-AF65-F5344CB8AC3E}">
        <p14:creationId xmlns:p14="http://schemas.microsoft.com/office/powerpoint/2010/main" val="1812290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32619" y="618779"/>
            <a:ext cx="7628100" cy="1143000"/>
          </a:xfrm>
          <a:prstGeom prst="rect">
            <a:avLst/>
          </a:prstGeom>
        </p:spPr>
        <p:txBody>
          <a:bodyPr lIns="91425" tIns="91425" rIns="91425" bIns="91425" anchor="b" anchorCtr="0">
            <a:noAutofit/>
          </a:bodyPr>
          <a:lstStyle/>
          <a:p>
            <a:pPr lvl="0" rtl="0">
              <a:spcBef>
                <a:spcPts val="0"/>
              </a:spcBef>
              <a:buNone/>
            </a:pPr>
            <a:r>
              <a:rPr lang="en" sz="6000" dirty="0"/>
              <a:t>Model</a:t>
            </a:r>
            <a:r>
              <a:rPr lang="en-US" sz="6000" dirty="0"/>
              <a:t> Description</a:t>
            </a:r>
            <a:endParaRPr lang="en" sz="6000" dirty="0"/>
          </a:p>
        </p:txBody>
      </p:sp>
      <p:sp>
        <p:nvSpPr>
          <p:cNvPr id="85" name="Shape 85"/>
          <p:cNvSpPr txBox="1"/>
          <p:nvPr/>
        </p:nvSpPr>
        <p:spPr>
          <a:xfrm>
            <a:off x="432619" y="2172848"/>
            <a:ext cx="4276015" cy="2693442"/>
          </a:xfrm>
          <a:prstGeom prst="rect">
            <a:avLst/>
          </a:prstGeom>
          <a:noFill/>
          <a:ln>
            <a:noFill/>
          </a:ln>
        </p:spPr>
        <p:txBody>
          <a:bodyPr lIns="91425" tIns="91425" rIns="91425" bIns="91425" anchor="t" anchorCtr="0">
            <a:noAutofit/>
          </a:bodyPr>
          <a:lstStyle/>
          <a:p>
            <a:pPr lvl="0" rtl="0">
              <a:spcBef>
                <a:spcPts val="600"/>
              </a:spcBef>
              <a:buNone/>
            </a:pPr>
            <a:r>
              <a:rPr lang="en-US" sz="1600" b="1" dirty="0">
                <a:solidFill>
                  <a:srgbClr val="F20253"/>
                </a:solidFill>
                <a:latin typeface="Lato"/>
                <a:ea typeface="Lato"/>
                <a:cs typeface="Lato"/>
                <a:sym typeface="Lato"/>
              </a:rPr>
              <a:t>SPECIFIC DETAILS:</a:t>
            </a:r>
            <a:endParaRPr lang="en" sz="1600" b="1" dirty="0">
              <a:solidFill>
                <a:srgbClr val="F20253"/>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Library: </a:t>
            </a:r>
            <a:r>
              <a:rPr lang="en-US" sz="1600" dirty="0" err="1">
                <a:solidFill>
                  <a:srgbClr val="677480"/>
                </a:solidFill>
                <a:latin typeface="Lato"/>
                <a:ea typeface="Lato"/>
                <a:cs typeface="Lato"/>
                <a:sym typeface="Lato"/>
              </a:rPr>
              <a:t>kernlab</a:t>
            </a:r>
            <a:br>
              <a:rPr lang="en-US" sz="1600" dirty="0">
                <a:solidFill>
                  <a:srgbClr val="677480"/>
                </a:solidFill>
                <a:latin typeface="Lato"/>
                <a:ea typeface="Lato"/>
                <a:cs typeface="Lato"/>
                <a:sym typeface="Lato"/>
              </a:rPr>
            </a:br>
            <a:endParaRPr lang="en-US" sz="1600" dirty="0">
              <a:solidFill>
                <a:srgbClr val="677480"/>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Sampling Rate: </a:t>
            </a:r>
            <a:r>
              <a:rPr lang="en-US" sz="1600" dirty="0">
                <a:solidFill>
                  <a:srgbClr val="677480"/>
                </a:solidFill>
                <a:latin typeface="Lato"/>
                <a:ea typeface="Lato"/>
                <a:cs typeface="Lato"/>
                <a:sym typeface="Lato"/>
              </a:rPr>
              <a:t>75 (Training): 25 (Testing)  </a:t>
            </a:r>
            <a:endParaRPr lang="en" sz="1600" dirty="0">
              <a:solidFill>
                <a:srgbClr val="677480"/>
              </a:solidFill>
              <a:latin typeface="Lato"/>
              <a:ea typeface="Lato"/>
              <a:cs typeface="Lato"/>
              <a:sym typeface="Lato"/>
            </a:endParaRPr>
          </a:p>
        </p:txBody>
      </p:sp>
      <p:sp>
        <p:nvSpPr>
          <p:cNvPr id="86" name="Shape 86"/>
          <p:cNvSpPr txBox="1"/>
          <p:nvPr/>
        </p:nvSpPr>
        <p:spPr>
          <a:xfrm>
            <a:off x="4983698" y="2172848"/>
            <a:ext cx="3732599" cy="2207100"/>
          </a:xfrm>
          <a:prstGeom prst="rect">
            <a:avLst/>
          </a:prstGeom>
          <a:noFill/>
          <a:ln>
            <a:noFill/>
          </a:ln>
        </p:spPr>
        <p:txBody>
          <a:bodyPr lIns="91425" tIns="91425" rIns="91425" bIns="91425" anchor="t" anchorCtr="0">
            <a:noAutofit/>
          </a:bodyPr>
          <a:lstStyle/>
          <a:p>
            <a:pPr lvl="0" rtl="0">
              <a:spcBef>
                <a:spcPts val="600"/>
              </a:spcBef>
              <a:buNone/>
            </a:pPr>
            <a:r>
              <a:rPr lang="en-US" sz="1600" b="1" dirty="0">
                <a:solidFill>
                  <a:srgbClr val="F20253"/>
                </a:solidFill>
                <a:latin typeface="Lato"/>
                <a:ea typeface="Lato"/>
                <a:cs typeface="Lato"/>
                <a:sym typeface="Lato"/>
              </a:rPr>
              <a:t>KERNELS USED:</a:t>
            </a:r>
            <a:endParaRPr lang="en" sz="1600" b="1" dirty="0">
              <a:solidFill>
                <a:srgbClr val="F20253"/>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dirty="0">
                <a:solidFill>
                  <a:srgbClr val="677480"/>
                </a:solidFill>
                <a:latin typeface="Lato"/>
                <a:ea typeface="Lato"/>
                <a:cs typeface="Lato"/>
                <a:sym typeface="Lato"/>
              </a:rPr>
              <a:t>Linear (</a:t>
            </a:r>
            <a:r>
              <a:rPr lang="en-US" sz="1600" dirty="0" err="1">
                <a:solidFill>
                  <a:srgbClr val="677480"/>
                </a:solidFill>
                <a:latin typeface="Lato"/>
                <a:ea typeface="Lato"/>
                <a:cs typeface="Lato"/>
                <a:sym typeface="Lato"/>
              </a:rPr>
              <a:t>vanilladot</a:t>
            </a:r>
            <a:r>
              <a:rPr lang="en-US" sz="1600" dirty="0">
                <a:solidFill>
                  <a:srgbClr val="677480"/>
                </a:solidFill>
                <a:latin typeface="Lato"/>
                <a:ea typeface="Lato"/>
                <a:cs typeface="Lato"/>
                <a:sym typeface="Lato"/>
              </a:rPr>
              <a:t>)</a:t>
            </a:r>
            <a:br>
              <a:rPr lang="en-US" sz="1600" dirty="0">
                <a:solidFill>
                  <a:srgbClr val="677480"/>
                </a:solidFill>
                <a:latin typeface="Lato"/>
                <a:ea typeface="Lato"/>
                <a:cs typeface="Lato"/>
                <a:sym typeface="Lato"/>
              </a:rPr>
            </a:br>
            <a:endParaRPr lang="en-US" sz="1600" dirty="0">
              <a:solidFill>
                <a:srgbClr val="677480"/>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dirty="0">
                <a:solidFill>
                  <a:srgbClr val="677480"/>
                </a:solidFill>
                <a:latin typeface="Lato"/>
                <a:ea typeface="Lato"/>
                <a:cs typeface="Lato"/>
                <a:sym typeface="Lato"/>
              </a:rPr>
              <a:t>Gaussian (</a:t>
            </a:r>
            <a:r>
              <a:rPr lang="en-US" sz="1600" dirty="0" err="1">
                <a:solidFill>
                  <a:srgbClr val="677480"/>
                </a:solidFill>
                <a:latin typeface="Lato"/>
                <a:ea typeface="Lato"/>
                <a:cs typeface="Lato"/>
                <a:sym typeface="Lato"/>
              </a:rPr>
              <a:t>rbfdot</a:t>
            </a:r>
            <a:r>
              <a:rPr lang="en-US" sz="1600" dirty="0">
                <a:solidFill>
                  <a:srgbClr val="677480"/>
                </a:solidFill>
                <a:latin typeface="Lato"/>
                <a:ea typeface="Lato"/>
                <a:cs typeface="Lato"/>
                <a:sym typeface="Lato"/>
              </a:rPr>
              <a:t>)</a:t>
            </a:r>
            <a:br>
              <a:rPr lang="en-US" sz="1600" dirty="0">
                <a:solidFill>
                  <a:srgbClr val="677480"/>
                </a:solidFill>
                <a:latin typeface="Lato"/>
                <a:ea typeface="Lato"/>
                <a:cs typeface="Lato"/>
                <a:sym typeface="Lato"/>
              </a:rPr>
            </a:br>
            <a:endParaRPr lang="en-US" sz="1600" dirty="0">
              <a:solidFill>
                <a:srgbClr val="677480"/>
              </a:solidFill>
              <a:latin typeface="Lato"/>
              <a:ea typeface="Lato"/>
              <a:cs typeface="Lato"/>
              <a:sym typeface="Lato"/>
            </a:endParaRPr>
          </a:p>
        </p:txBody>
      </p:sp>
    </p:spTree>
    <p:extLst>
      <p:ext uri="{BB962C8B-B14F-4D97-AF65-F5344CB8AC3E}">
        <p14:creationId xmlns:p14="http://schemas.microsoft.com/office/powerpoint/2010/main" val="2915742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12436" y="0"/>
            <a:ext cx="7628100" cy="1143000"/>
          </a:xfrm>
          <a:prstGeom prst="rect">
            <a:avLst/>
          </a:prstGeom>
        </p:spPr>
        <p:txBody>
          <a:bodyPr lIns="91425" tIns="91425" rIns="91425" bIns="91425" anchor="b" anchorCtr="0">
            <a:noAutofit/>
          </a:bodyPr>
          <a:lstStyle/>
          <a:p>
            <a:pPr lvl="0" rtl="0">
              <a:spcBef>
                <a:spcPts val="0"/>
              </a:spcBef>
              <a:buNone/>
            </a:pPr>
            <a:r>
              <a:rPr lang="en" sz="6000" dirty="0"/>
              <a:t>R</a:t>
            </a:r>
            <a:r>
              <a:rPr lang="en-US" sz="6000" dirty="0" err="1"/>
              <a:t>esults</a:t>
            </a:r>
            <a:endParaRPr lang="en" sz="6000" dirty="0"/>
          </a:p>
        </p:txBody>
      </p:sp>
      <p:sp>
        <p:nvSpPr>
          <p:cNvPr id="10" name="TextBox 9"/>
          <p:cNvSpPr txBox="1"/>
          <p:nvPr/>
        </p:nvSpPr>
        <p:spPr>
          <a:xfrm>
            <a:off x="486895" y="5192833"/>
            <a:ext cx="2396359" cy="738664"/>
          </a:xfrm>
          <a:prstGeom prst="rect">
            <a:avLst/>
          </a:prstGeom>
          <a:noFill/>
        </p:spPr>
        <p:txBody>
          <a:bodyPr wrap="square" rtlCol="0">
            <a:spAutoFit/>
          </a:bodyPr>
          <a:lstStyle/>
          <a:p>
            <a:r>
              <a:rPr lang="en-US" b="1" dirty="0"/>
              <a:t>Kernel: </a:t>
            </a:r>
            <a:r>
              <a:rPr lang="en-US" dirty="0" err="1"/>
              <a:t>Vanilladot</a:t>
            </a:r>
            <a:r>
              <a:rPr lang="en-US" dirty="0"/>
              <a:t> (linear)</a:t>
            </a:r>
          </a:p>
          <a:p>
            <a:r>
              <a:rPr lang="en-US" b="1" dirty="0"/>
              <a:t>Approach: </a:t>
            </a:r>
            <a:r>
              <a:rPr lang="en-US" dirty="0"/>
              <a:t>One vs One</a:t>
            </a:r>
            <a:endParaRPr lang="en-US" b="1" dirty="0"/>
          </a:p>
          <a:p>
            <a:r>
              <a:rPr lang="en-US" b="1" dirty="0"/>
              <a:t>Overall Accuracy: </a:t>
            </a:r>
            <a:r>
              <a:rPr lang="en-US" dirty="0"/>
              <a:t>0.7465</a:t>
            </a:r>
          </a:p>
        </p:txBody>
      </p:sp>
      <p:graphicFrame>
        <p:nvGraphicFramePr>
          <p:cNvPr id="7" name="Table 6"/>
          <p:cNvGraphicFramePr>
            <a:graphicFrameLocks noGrp="1"/>
          </p:cNvGraphicFramePr>
          <p:nvPr>
            <p:extLst/>
          </p:nvPr>
        </p:nvGraphicFramePr>
        <p:xfrm>
          <a:off x="486895" y="1288461"/>
          <a:ext cx="8082637" cy="3812465"/>
        </p:xfrm>
        <a:graphic>
          <a:graphicData uri="http://schemas.openxmlformats.org/drawingml/2006/table">
            <a:tbl>
              <a:tblPr/>
              <a:tblGrid>
                <a:gridCol w="1249489">
                  <a:extLst>
                    <a:ext uri="{9D8B030D-6E8A-4147-A177-3AD203B41FA5}">
                      <a16:colId xmlns:a16="http://schemas.microsoft.com/office/drawing/2014/main" val="1685873390"/>
                    </a:ext>
                  </a:extLst>
                </a:gridCol>
                <a:gridCol w="780931">
                  <a:extLst>
                    <a:ext uri="{9D8B030D-6E8A-4147-A177-3AD203B41FA5}">
                      <a16:colId xmlns:a16="http://schemas.microsoft.com/office/drawing/2014/main" val="3636408068"/>
                    </a:ext>
                  </a:extLst>
                </a:gridCol>
                <a:gridCol w="1028226">
                  <a:extLst>
                    <a:ext uri="{9D8B030D-6E8A-4147-A177-3AD203B41FA5}">
                      <a16:colId xmlns:a16="http://schemas.microsoft.com/office/drawing/2014/main" val="2356818338"/>
                    </a:ext>
                  </a:extLst>
                </a:gridCol>
                <a:gridCol w="950134">
                  <a:extLst>
                    <a:ext uri="{9D8B030D-6E8A-4147-A177-3AD203B41FA5}">
                      <a16:colId xmlns:a16="http://schemas.microsoft.com/office/drawing/2014/main" val="3878264365"/>
                    </a:ext>
                  </a:extLst>
                </a:gridCol>
                <a:gridCol w="1236474">
                  <a:extLst>
                    <a:ext uri="{9D8B030D-6E8A-4147-A177-3AD203B41FA5}">
                      <a16:colId xmlns:a16="http://schemas.microsoft.com/office/drawing/2014/main" val="199700979"/>
                    </a:ext>
                  </a:extLst>
                </a:gridCol>
                <a:gridCol w="885053">
                  <a:extLst>
                    <a:ext uri="{9D8B030D-6E8A-4147-A177-3AD203B41FA5}">
                      <a16:colId xmlns:a16="http://schemas.microsoft.com/office/drawing/2014/main" val="509242089"/>
                    </a:ext>
                  </a:extLst>
                </a:gridCol>
                <a:gridCol w="1028226">
                  <a:extLst>
                    <a:ext uri="{9D8B030D-6E8A-4147-A177-3AD203B41FA5}">
                      <a16:colId xmlns:a16="http://schemas.microsoft.com/office/drawing/2014/main" val="3460568233"/>
                    </a:ext>
                  </a:extLst>
                </a:gridCol>
                <a:gridCol w="924104">
                  <a:extLst>
                    <a:ext uri="{9D8B030D-6E8A-4147-A177-3AD203B41FA5}">
                      <a16:colId xmlns:a16="http://schemas.microsoft.com/office/drawing/2014/main" val="392035403"/>
                    </a:ext>
                  </a:extLst>
                </a:gridCol>
              </a:tblGrid>
              <a:tr h="762283">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Predicted/Actual</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Closed</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Closed with explanation</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Closed with monetary relief</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Closed with non-monetary relief</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Closed with relief</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Closed without relief</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Untimely response</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029704772"/>
                  </a:ext>
                </a:extLst>
              </a:tr>
              <a:tr h="293650">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Closed</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71080338"/>
                  </a:ext>
                </a:extLst>
              </a:tr>
              <a:tr h="418411">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Closed with explanation</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1142</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35623</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3065</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6107</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369</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1292</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944421144"/>
                  </a:ext>
                </a:extLst>
              </a:tr>
              <a:tr h="499259">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Closed with monetary relief</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135</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184</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18</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16</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15</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277772855"/>
                  </a:ext>
                </a:extLst>
              </a:tr>
              <a:tr h="586934">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Closed with non-monetary relief</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884067788"/>
                  </a:ext>
                </a:extLst>
              </a:tr>
              <a:tr h="323909">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Closed with relief</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620220958"/>
                  </a:ext>
                </a:extLst>
              </a:tr>
              <a:tr h="329030">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Closed without relief</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13368075"/>
                  </a:ext>
                </a:extLst>
              </a:tr>
              <a:tr h="411585">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Untimely response</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41525" marR="41525" marT="41525" marB="41525"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074084911"/>
                  </a:ext>
                </a:extLst>
              </a:tr>
            </a:tbl>
          </a:graphicData>
        </a:graphic>
      </p:graphicFrame>
      <p:sp>
        <p:nvSpPr>
          <p:cNvPr id="8" name="Rectangle 8"/>
          <p:cNvSpPr>
            <a:spLocks noChangeArrowheads="1"/>
          </p:cNvSpPr>
          <p:nvPr/>
        </p:nvSpPr>
        <p:spPr bwMode="auto">
          <a:xfrm>
            <a:off x="-4946826" y="1422311"/>
            <a:ext cx="26752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7172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12436" y="0"/>
            <a:ext cx="7628100" cy="1143000"/>
          </a:xfrm>
          <a:prstGeom prst="rect">
            <a:avLst/>
          </a:prstGeom>
        </p:spPr>
        <p:txBody>
          <a:bodyPr lIns="91425" tIns="91425" rIns="91425" bIns="91425" anchor="b" anchorCtr="0">
            <a:noAutofit/>
          </a:bodyPr>
          <a:lstStyle/>
          <a:p>
            <a:pPr lvl="0" rtl="0">
              <a:spcBef>
                <a:spcPts val="0"/>
              </a:spcBef>
              <a:buNone/>
            </a:pPr>
            <a:r>
              <a:rPr lang="en" sz="6000" dirty="0"/>
              <a:t>R</a:t>
            </a:r>
            <a:r>
              <a:rPr lang="en-US" sz="6000" dirty="0" err="1"/>
              <a:t>esults</a:t>
            </a:r>
            <a:endParaRPr lang="en" sz="6000" dirty="0"/>
          </a:p>
        </p:txBody>
      </p:sp>
      <p:sp>
        <p:nvSpPr>
          <p:cNvPr id="10" name="TextBox 9"/>
          <p:cNvSpPr txBox="1"/>
          <p:nvPr/>
        </p:nvSpPr>
        <p:spPr>
          <a:xfrm>
            <a:off x="486895" y="5192833"/>
            <a:ext cx="2895283" cy="738664"/>
          </a:xfrm>
          <a:prstGeom prst="rect">
            <a:avLst/>
          </a:prstGeom>
          <a:noFill/>
        </p:spPr>
        <p:txBody>
          <a:bodyPr wrap="square" rtlCol="0">
            <a:spAutoFit/>
          </a:bodyPr>
          <a:lstStyle/>
          <a:p>
            <a:r>
              <a:rPr lang="en-US" b="1" dirty="0"/>
              <a:t>Kernel: </a:t>
            </a:r>
            <a:r>
              <a:rPr lang="en-US" dirty="0"/>
              <a:t>Gaussian (non-linear)</a:t>
            </a:r>
          </a:p>
          <a:p>
            <a:r>
              <a:rPr lang="en-US" b="1" dirty="0"/>
              <a:t>Approach:</a:t>
            </a:r>
            <a:r>
              <a:rPr lang="en-US" dirty="0"/>
              <a:t> one vs one</a:t>
            </a:r>
          </a:p>
          <a:p>
            <a:r>
              <a:rPr lang="en-US" b="1" dirty="0"/>
              <a:t>Overall Accuracy: </a:t>
            </a:r>
            <a:r>
              <a:rPr lang="en-US" dirty="0"/>
              <a:t>0.7475</a:t>
            </a:r>
          </a:p>
        </p:txBody>
      </p:sp>
      <p:sp>
        <p:nvSpPr>
          <p:cNvPr id="8" name="Rectangle 8"/>
          <p:cNvSpPr>
            <a:spLocks noChangeArrowheads="1"/>
          </p:cNvSpPr>
          <p:nvPr/>
        </p:nvSpPr>
        <p:spPr bwMode="auto">
          <a:xfrm>
            <a:off x="-4946826" y="1422311"/>
            <a:ext cx="26752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p:cNvGraphicFramePr>
            <a:graphicFrameLocks noGrp="1"/>
          </p:cNvGraphicFramePr>
          <p:nvPr>
            <p:extLst/>
          </p:nvPr>
        </p:nvGraphicFramePr>
        <p:xfrm>
          <a:off x="399010" y="1145753"/>
          <a:ext cx="8271266" cy="3890328"/>
        </p:xfrm>
        <a:graphic>
          <a:graphicData uri="http://schemas.openxmlformats.org/drawingml/2006/table">
            <a:tbl>
              <a:tblPr/>
              <a:tblGrid>
                <a:gridCol w="1047163">
                  <a:extLst>
                    <a:ext uri="{9D8B030D-6E8A-4147-A177-3AD203B41FA5}">
                      <a16:colId xmlns:a16="http://schemas.microsoft.com/office/drawing/2014/main" val="1873888961"/>
                    </a:ext>
                  </a:extLst>
                </a:gridCol>
                <a:gridCol w="821826">
                  <a:extLst>
                    <a:ext uri="{9D8B030D-6E8A-4147-A177-3AD203B41FA5}">
                      <a16:colId xmlns:a16="http://schemas.microsoft.com/office/drawing/2014/main" val="14219016"/>
                    </a:ext>
                  </a:extLst>
                </a:gridCol>
                <a:gridCol w="1139950">
                  <a:extLst>
                    <a:ext uri="{9D8B030D-6E8A-4147-A177-3AD203B41FA5}">
                      <a16:colId xmlns:a16="http://schemas.microsoft.com/office/drawing/2014/main" val="394673921"/>
                    </a:ext>
                  </a:extLst>
                </a:gridCol>
                <a:gridCol w="1100185">
                  <a:extLst>
                    <a:ext uri="{9D8B030D-6E8A-4147-A177-3AD203B41FA5}">
                      <a16:colId xmlns:a16="http://schemas.microsoft.com/office/drawing/2014/main" val="710774851"/>
                    </a:ext>
                  </a:extLst>
                </a:gridCol>
                <a:gridCol w="1245992">
                  <a:extLst>
                    <a:ext uri="{9D8B030D-6E8A-4147-A177-3AD203B41FA5}">
                      <a16:colId xmlns:a16="http://schemas.microsoft.com/office/drawing/2014/main" val="1228890346"/>
                    </a:ext>
                  </a:extLst>
                </a:gridCol>
                <a:gridCol w="901355">
                  <a:extLst>
                    <a:ext uri="{9D8B030D-6E8A-4147-A177-3AD203B41FA5}">
                      <a16:colId xmlns:a16="http://schemas.microsoft.com/office/drawing/2014/main" val="3319667859"/>
                    </a:ext>
                  </a:extLst>
                </a:gridCol>
                <a:gridCol w="1047163">
                  <a:extLst>
                    <a:ext uri="{9D8B030D-6E8A-4147-A177-3AD203B41FA5}">
                      <a16:colId xmlns:a16="http://schemas.microsoft.com/office/drawing/2014/main" val="2508810325"/>
                    </a:ext>
                  </a:extLst>
                </a:gridCol>
                <a:gridCol w="967632">
                  <a:extLst>
                    <a:ext uri="{9D8B030D-6E8A-4147-A177-3AD203B41FA5}">
                      <a16:colId xmlns:a16="http://schemas.microsoft.com/office/drawing/2014/main" val="591287226"/>
                    </a:ext>
                  </a:extLst>
                </a:gridCol>
              </a:tblGrid>
              <a:tr h="428665">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Predicted/Actual</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Closed</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Closed with explanation</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Closed with monetary relief</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Closed with non-monetary relief</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Closed with relief</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Closed without relief</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Untimely response</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696937542"/>
                  </a:ext>
                </a:extLst>
              </a:tr>
              <a:tr h="239735">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Closed</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738774996"/>
                  </a:ext>
                </a:extLst>
              </a:tr>
              <a:tr h="566863">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Closed with explanation</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1133</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35475</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2965</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6000</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365</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1291</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315842593"/>
                  </a:ext>
                </a:extLst>
              </a:tr>
              <a:tr h="566863">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Closed with monetary relief</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11</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181</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279</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23</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20</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16</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452630235"/>
                  </a:ext>
                </a:extLst>
              </a:tr>
              <a:tr h="651539">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Closed with non-monetary relief</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1</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102</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5</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102</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586667101"/>
                  </a:ext>
                </a:extLst>
              </a:tr>
              <a:tr h="404942">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Closed with relief</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211231144"/>
                  </a:ext>
                </a:extLst>
              </a:tr>
              <a:tr h="482186">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Closed without relief</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sz="140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90500346"/>
                  </a:ext>
                </a:extLst>
              </a:tr>
              <a:tr h="404942">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Untimely response</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sz="1400" dirty="0">
                        <a:effectLst/>
                      </a:endParaRPr>
                    </a:p>
                  </a:txBody>
                  <a:tcPr marL="36094" marR="36094" marT="36094" marB="36094"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3702453936"/>
                  </a:ext>
                </a:extLst>
              </a:tr>
            </a:tbl>
          </a:graphicData>
        </a:graphic>
      </p:graphicFrame>
      <p:sp>
        <p:nvSpPr>
          <p:cNvPr id="3" name="Rectangle 1"/>
          <p:cNvSpPr>
            <a:spLocks noChangeArrowheads="1"/>
          </p:cNvSpPr>
          <p:nvPr/>
        </p:nvSpPr>
        <p:spPr bwMode="auto">
          <a:xfrm>
            <a:off x="2998788" y="1778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7263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178676" y="2352861"/>
            <a:ext cx="8639503" cy="1546500"/>
          </a:xfrm>
          <a:prstGeom prst="rect">
            <a:avLst/>
          </a:prstGeom>
        </p:spPr>
        <p:txBody>
          <a:bodyPr lIns="91425" tIns="91425" rIns="91425" bIns="91425" anchor="b" anchorCtr="0">
            <a:noAutofit/>
          </a:bodyPr>
          <a:lstStyle/>
          <a:p>
            <a:pPr lvl="0" rtl="0">
              <a:spcBef>
                <a:spcPts val="0"/>
              </a:spcBef>
              <a:buNone/>
            </a:pPr>
            <a:r>
              <a:rPr lang="en" sz="7200" dirty="0">
                <a:solidFill>
                  <a:srgbClr val="7ECEFD"/>
                </a:solidFill>
              </a:rPr>
              <a:t>2.</a:t>
            </a:r>
          </a:p>
          <a:p>
            <a:pPr lvl="0" rtl="0">
              <a:spcBef>
                <a:spcPts val="0"/>
              </a:spcBef>
              <a:buNone/>
            </a:pPr>
            <a:r>
              <a:rPr lang="en-US" dirty="0"/>
              <a:t>Likelihood of a Non-Disputed Complaint Feedback</a:t>
            </a:r>
            <a:endParaRPr lang="en" dirty="0"/>
          </a:p>
        </p:txBody>
      </p:sp>
    </p:spTree>
    <p:extLst>
      <p:ext uri="{BB962C8B-B14F-4D97-AF65-F5344CB8AC3E}">
        <p14:creationId xmlns:p14="http://schemas.microsoft.com/office/powerpoint/2010/main" val="4156144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spcBef>
                <a:spcPts val="0"/>
              </a:spcBef>
              <a:buNone/>
            </a:pPr>
            <a:endParaRPr lang="en" sz="7200" dirty="0">
              <a:solidFill>
                <a:srgbClr val="7ECEFD"/>
              </a:solidFill>
            </a:endParaRPr>
          </a:p>
          <a:p>
            <a:pPr lvl="0" rtl="0">
              <a:spcBef>
                <a:spcPts val="0"/>
              </a:spcBef>
              <a:buNone/>
            </a:pPr>
            <a:r>
              <a:rPr lang="en-US" dirty="0"/>
              <a:t>DATASET DESCRIPTION</a:t>
            </a:r>
            <a:endParaRPr lang="en" dirty="0"/>
          </a:p>
        </p:txBody>
      </p:sp>
    </p:spTree>
    <p:extLst>
      <p:ext uri="{BB962C8B-B14F-4D97-AF65-F5344CB8AC3E}">
        <p14:creationId xmlns:p14="http://schemas.microsoft.com/office/powerpoint/2010/main" val="402872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12436" y="0"/>
            <a:ext cx="7628100" cy="1143000"/>
          </a:xfrm>
          <a:prstGeom prst="rect">
            <a:avLst/>
          </a:prstGeom>
        </p:spPr>
        <p:txBody>
          <a:bodyPr lIns="91425" tIns="91425" rIns="91425" bIns="91425" anchor="b" anchorCtr="0">
            <a:noAutofit/>
          </a:bodyPr>
          <a:lstStyle/>
          <a:p>
            <a:pPr lvl="0" rtl="0">
              <a:spcBef>
                <a:spcPts val="0"/>
              </a:spcBef>
              <a:buNone/>
            </a:pPr>
            <a:r>
              <a:rPr lang="en" sz="6000" dirty="0"/>
              <a:t>R</a:t>
            </a:r>
            <a:r>
              <a:rPr lang="en-US" sz="6000" dirty="0" err="1"/>
              <a:t>esults</a:t>
            </a:r>
            <a:endParaRPr lang="en" sz="6000" dirty="0"/>
          </a:p>
        </p:txBody>
      </p:sp>
      <p:sp>
        <p:nvSpPr>
          <p:cNvPr id="10" name="TextBox 9"/>
          <p:cNvSpPr txBox="1"/>
          <p:nvPr/>
        </p:nvSpPr>
        <p:spPr>
          <a:xfrm>
            <a:off x="399198" y="2786252"/>
            <a:ext cx="5373641" cy="738664"/>
          </a:xfrm>
          <a:prstGeom prst="rect">
            <a:avLst/>
          </a:prstGeom>
          <a:noFill/>
        </p:spPr>
        <p:txBody>
          <a:bodyPr wrap="square" rtlCol="0">
            <a:spAutoFit/>
          </a:bodyPr>
          <a:lstStyle/>
          <a:p>
            <a:r>
              <a:rPr lang="en-US" b="1" dirty="0"/>
              <a:t>Kernel: </a:t>
            </a:r>
            <a:r>
              <a:rPr lang="en-US" dirty="0" err="1"/>
              <a:t>Vanilladot</a:t>
            </a:r>
            <a:r>
              <a:rPr lang="en-US" dirty="0"/>
              <a:t> (linear)</a:t>
            </a:r>
          </a:p>
          <a:p>
            <a:r>
              <a:rPr lang="en-US" b="1" dirty="0"/>
              <a:t>Approach: </a:t>
            </a:r>
            <a:r>
              <a:rPr lang="en-US" dirty="0"/>
              <a:t>One vs One</a:t>
            </a:r>
            <a:endParaRPr lang="en-US" b="1" dirty="0"/>
          </a:p>
          <a:p>
            <a:r>
              <a:rPr lang="en-US" b="1" dirty="0"/>
              <a:t>Overall Accuracy: </a:t>
            </a:r>
            <a:r>
              <a:rPr lang="en-US" dirty="0"/>
              <a:t>0.7893</a:t>
            </a:r>
          </a:p>
        </p:txBody>
      </p:sp>
      <p:sp>
        <p:nvSpPr>
          <p:cNvPr id="8" name="Rectangle 8"/>
          <p:cNvSpPr>
            <a:spLocks noChangeArrowheads="1"/>
          </p:cNvSpPr>
          <p:nvPr/>
        </p:nvSpPr>
        <p:spPr bwMode="auto">
          <a:xfrm>
            <a:off x="-4946826" y="1422311"/>
            <a:ext cx="26752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p:cNvGraphicFramePr>
            <a:graphicFrameLocks noGrp="1"/>
          </p:cNvGraphicFramePr>
          <p:nvPr>
            <p:extLst/>
          </p:nvPr>
        </p:nvGraphicFramePr>
        <p:xfrm>
          <a:off x="399198" y="1300336"/>
          <a:ext cx="7951587" cy="1328580"/>
        </p:xfrm>
        <a:graphic>
          <a:graphicData uri="http://schemas.openxmlformats.org/drawingml/2006/table">
            <a:tbl>
              <a:tblPr/>
              <a:tblGrid>
                <a:gridCol w="2729063">
                  <a:extLst>
                    <a:ext uri="{9D8B030D-6E8A-4147-A177-3AD203B41FA5}">
                      <a16:colId xmlns:a16="http://schemas.microsoft.com/office/drawing/2014/main" val="1861869063"/>
                    </a:ext>
                  </a:extLst>
                </a:gridCol>
                <a:gridCol w="1727752">
                  <a:extLst>
                    <a:ext uri="{9D8B030D-6E8A-4147-A177-3AD203B41FA5}">
                      <a16:colId xmlns:a16="http://schemas.microsoft.com/office/drawing/2014/main" val="2555999620"/>
                    </a:ext>
                  </a:extLst>
                </a:gridCol>
                <a:gridCol w="3494772">
                  <a:extLst>
                    <a:ext uri="{9D8B030D-6E8A-4147-A177-3AD203B41FA5}">
                      <a16:colId xmlns:a16="http://schemas.microsoft.com/office/drawing/2014/main" val="2297871533"/>
                    </a:ext>
                  </a:extLst>
                </a:gridCol>
              </a:tblGrid>
              <a:tr h="429312">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Predicted/Actual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No</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Yes</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063770018"/>
                  </a:ext>
                </a:extLst>
              </a:tr>
              <a:tr h="449634">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No</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6238</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1665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828489337"/>
                  </a:ext>
                </a:extLst>
              </a:tr>
              <a:tr h="449634">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Yes</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370855803"/>
                  </a:ext>
                </a:extLst>
              </a:tr>
            </a:tbl>
          </a:graphicData>
        </a:graphic>
      </p:graphicFrame>
      <p:graphicFrame>
        <p:nvGraphicFramePr>
          <p:cNvPr id="4" name="Table 3"/>
          <p:cNvGraphicFramePr>
            <a:graphicFrameLocks noGrp="1"/>
          </p:cNvGraphicFramePr>
          <p:nvPr>
            <p:extLst/>
          </p:nvPr>
        </p:nvGraphicFramePr>
        <p:xfrm>
          <a:off x="399197" y="3863975"/>
          <a:ext cx="8116841" cy="952500"/>
        </p:xfrm>
        <a:graphic>
          <a:graphicData uri="http://schemas.openxmlformats.org/drawingml/2006/table">
            <a:tbl>
              <a:tblPr/>
              <a:tblGrid>
                <a:gridCol w="2785780">
                  <a:extLst>
                    <a:ext uri="{9D8B030D-6E8A-4147-A177-3AD203B41FA5}">
                      <a16:colId xmlns:a16="http://schemas.microsoft.com/office/drawing/2014/main" val="56267655"/>
                    </a:ext>
                  </a:extLst>
                </a:gridCol>
                <a:gridCol w="1763659">
                  <a:extLst>
                    <a:ext uri="{9D8B030D-6E8A-4147-A177-3AD203B41FA5}">
                      <a16:colId xmlns:a16="http://schemas.microsoft.com/office/drawing/2014/main" val="888972090"/>
                    </a:ext>
                  </a:extLst>
                </a:gridCol>
                <a:gridCol w="3567402">
                  <a:extLst>
                    <a:ext uri="{9D8B030D-6E8A-4147-A177-3AD203B41FA5}">
                      <a16:colId xmlns:a16="http://schemas.microsoft.com/office/drawing/2014/main" val="3505310618"/>
                    </a:ext>
                  </a:extLst>
                </a:gridCol>
              </a:tblGrid>
              <a:tr h="317500">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Predicted/Actual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No</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Yes</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082247246"/>
                  </a:ext>
                </a:extLst>
              </a:tr>
              <a:tr h="317500">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No</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6238</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1665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099527813"/>
                  </a:ext>
                </a:extLst>
              </a:tr>
              <a:tr h="317500">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Yes</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061923374"/>
                  </a:ext>
                </a:extLst>
              </a:tr>
            </a:tbl>
          </a:graphicData>
        </a:graphic>
      </p:graphicFrame>
      <p:sp>
        <p:nvSpPr>
          <p:cNvPr id="11" name="TextBox 10"/>
          <p:cNvSpPr txBox="1"/>
          <p:nvPr/>
        </p:nvSpPr>
        <p:spPr>
          <a:xfrm>
            <a:off x="486895" y="5192833"/>
            <a:ext cx="3633413" cy="738664"/>
          </a:xfrm>
          <a:prstGeom prst="rect">
            <a:avLst/>
          </a:prstGeom>
          <a:noFill/>
        </p:spPr>
        <p:txBody>
          <a:bodyPr wrap="square" rtlCol="0">
            <a:spAutoFit/>
          </a:bodyPr>
          <a:lstStyle/>
          <a:p>
            <a:r>
              <a:rPr lang="en-US" b="1" dirty="0"/>
              <a:t>Kernel: </a:t>
            </a:r>
            <a:r>
              <a:rPr lang="en-US" dirty="0"/>
              <a:t>Gaussian (non-linear)</a:t>
            </a:r>
          </a:p>
          <a:p>
            <a:r>
              <a:rPr lang="en-US" b="1" dirty="0"/>
              <a:t>Approach:</a:t>
            </a:r>
            <a:r>
              <a:rPr lang="en-US" dirty="0"/>
              <a:t> one vs one</a:t>
            </a:r>
          </a:p>
          <a:p>
            <a:r>
              <a:rPr lang="en-US" b="1" dirty="0"/>
              <a:t>Overall Accuracy: </a:t>
            </a:r>
            <a:r>
              <a:rPr lang="en-US" dirty="0"/>
              <a:t>0.7893</a:t>
            </a:r>
          </a:p>
        </p:txBody>
      </p:sp>
    </p:spTree>
    <p:extLst>
      <p:ext uri="{BB962C8B-B14F-4D97-AF65-F5344CB8AC3E}">
        <p14:creationId xmlns:p14="http://schemas.microsoft.com/office/powerpoint/2010/main" val="1477854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96311" y="2342351"/>
            <a:ext cx="7772400" cy="1546500"/>
          </a:xfrm>
          <a:prstGeom prst="rect">
            <a:avLst/>
          </a:prstGeom>
        </p:spPr>
        <p:txBody>
          <a:bodyPr lIns="91425" tIns="91425" rIns="91425" bIns="91425" anchor="b" anchorCtr="0">
            <a:noAutofit/>
          </a:bodyPr>
          <a:lstStyle/>
          <a:p>
            <a:pPr lvl="0" rtl="0">
              <a:spcBef>
                <a:spcPts val="0"/>
              </a:spcBef>
              <a:buNone/>
            </a:pPr>
            <a:r>
              <a:rPr lang="en" sz="7200" dirty="0">
                <a:solidFill>
                  <a:srgbClr val="7ECEFD"/>
                </a:solidFill>
              </a:rPr>
              <a:t>3.</a:t>
            </a:r>
          </a:p>
          <a:p>
            <a:pPr lvl="0" rtl="0">
              <a:spcBef>
                <a:spcPts val="0"/>
              </a:spcBef>
              <a:buNone/>
            </a:pPr>
            <a:r>
              <a:rPr lang="en-US" dirty="0"/>
              <a:t>Predicting Medium of Receiving a Complaint</a:t>
            </a:r>
            <a:endParaRPr lang="en" dirty="0"/>
          </a:p>
        </p:txBody>
      </p:sp>
    </p:spTree>
    <p:extLst>
      <p:ext uri="{BB962C8B-B14F-4D97-AF65-F5344CB8AC3E}">
        <p14:creationId xmlns:p14="http://schemas.microsoft.com/office/powerpoint/2010/main" val="577927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12436" y="0"/>
            <a:ext cx="7628100" cy="1143000"/>
          </a:xfrm>
          <a:prstGeom prst="rect">
            <a:avLst/>
          </a:prstGeom>
        </p:spPr>
        <p:txBody>
          <a:bodyPr lIns="91425" tIns="91425" rIns="91425" bIns="91425" anchor="b" anchorCtr="0">
            <a:noAutofit/>
          </a:bodyPr>
          <a:lstStyle/>
          <a:p>
            <a:pPr lvl="0" rtl="0">
              <a:spcBef>
                <a:spcPts val="0"/>
              </a:spcBef>
              <a:buNone/>
            </a:pPr>
            <a:r>
              <a:rPr lang="en" sz="6000" dirty="0"/>
              <a:t>R</a:t>
            </a:r>
            <a:r>
              <a:rPr lang="en-US" sz="6000" dirty="0" err="1"/>
              <a:t>esults</a:t>
            </a:r>
            <a:endParaRPr lang="en" sz="6000" dirty="0"/>
          </a:p>
        </p:txBody>
      </p:sp>
      <p:sp>
        <p:nvSpPr>
          <p:cNvPr id="10" name="TextBox 9"/>
          <p:cNvSpPr txBox="1"/>
          <p:nvPr/>
        </p:nvSpPr>
        <p:spPr>
          <a:xfrm>
            <a:off x="486895" y="5192833"/>
            <a:ext cx="2396359" cy="738664"/>
          </a:xfrm>
          <a:prstGeom prst="rect">
            <a:avLst/>
          </a:prstGeom>
          <a:noFill/>
        </p:spPr>
        <p:txBody>
          <a:bodyPr wrap="square" rtlCol="0">
            <a:spAutoFit/>
          </a:bodyPr>
          <a:lstStyle/>
          <a:p>
            <a:r>
              <a:rPr lang="en-US" b="1" dirty="0"/>
              <a:t>Kernel: </a:t>
            </a:r>
            <a:r>
              <a:rPr lang="en-US" dirty="0" err="1"/>
              <a:t>Vanilladot</a:t>
            </a:r>
            <a:r>
              <a:rPr lang="en-US" dirty="0"/>
              <a:t> (linear)</a:t>
            </a:r>
          </a:p>
          <a:p>
            <a:r>
              <a:rPr lang="en-US" b="1" dirty="0"/>
              <a:t>Approach: </a:t>
            </a:r>
            <a:r>
              <a:rPr lang="en-US" dirty="0"/>
              <a:t>One vs One</a:t>
            </a:r>
            <a:endParaRPr lang="en-US" b="1" dirty="0"/>
          </a:p>
          <a:p>
            <a:r>
              <a:rPr lang="en-US" b="1" dirty="0"/>
              <a:t>Overall Accuracy: </a:t>
            </a:r>
            <a:r>
              <a:rPr lang="en-US" dirty="0"/>
              <a:t>0.6682</a:t>
            </a:r>
          </a:p>
        </p:txBody>
      </p:sp>
      <p:sp>
        <p:nvSpPr>
          <p:cNvPr id="8" name="Rectangle 8"/>
          <p:cNvSpPr>
            <a:spLocks noChangeArrowheads="1"/>
          </p:cNvSpPr>
          <p:nvPr/>
        </p:nvSpPr>
        <p:spPr bwMode="auto">
          <a:xfrm>
            <a:off x="-4946826" y="1422311"/>
            <a:ext cx="26752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p:cNvGraphicFramePr>
            <a:graphicFrameLocks noGrp="1"/>
          </p:cNvGraphicFramePr>
          <p:nvPr>
            <p:extLst/>
          </p:nvPr>
        </p:nvGraphicFramePr>
        <p:xfrm>
          <a:off x="384394" y="1157803"/>
          <a:ext cx="8076559" cy="3777753"/>
        </p:xfrm>
        <a:graphic>
          <a:graphicData uri="http://schemas.openxmlformats.org/drawingml/2006/table">
            <a:tbl>
              <a:tblPr/>
              <a:tblGrid>
                <a:gridCol w="1840885">
                  <a:extLst>
                    <a:ext uri="{9D8B030D-6E8A-4147-A177-3AD203B41FA5}">
                      <a16:colId xmlns:a16="http://schemas.microsoft.com/office/drawing/2014/main" val="2556257897"/>
                    </a:ext>
                  </a:extLst>
                </a:gridCol>
                <a:gridCol w="881551">
                  <a:extLst>
                    <a:ext uri="{9D8B030D-6E8A-4147-A177-3AD203B41FA5}">
                      <a16:colId xmlns:a16="http://schemas.microsoft.com/office/drawing/2014/main" val="690077869"/>
                    </a:ext>
                  </a:extLst>
                </a:gridCol>
                <a:gridCol w="920443">
                  <a:extLst>
                    <a:ext uri="{9D8B030D-6E8A-4147-A177-3AD203B41FA5}">
                      <a16:colId xmlns:a16="http://schemas.microsoft.com/office/drawing/2014/main" val="4058627189"/>
                    </a:ext>
                  </a:extLst>
                </a:gridCol>
                <a:gridCol w="1063046">
                  <a:extLst>
                    <a:ext uri="{9D8B030D-6E8A-4147-A177-3AD203B41FA5}">
                      <a16:colId xmlns:a16="http://schemas.microsoft.com/office/drawing/2014/main" val="3740796663"/>
                    </a:ext>
                  </a:extLst>
                </a:gridCol>
                <a:gridCol w="1218614">
                  <a:extLst>
                    <a:ext uri="{9D8B030D-6E8A-4147-A177-3AD203B41FA5}">
                      <a16:colId xmlns:a16="http://schemas.microsoft.com/office/drawing/2014/main" val="3350916667"/>
                    </a:ext>
                  </a:extLst>
                </a:gridCol>
                <a:gridCol w="998226">
                  <a:extLst>
                    <a:ext uri="{9D8B030D-6E8A-4147-A177-3AD203B41FA5}">
                      <a16:colId xmlns:a16="http://schemas.microsoft.com/office/drawing/2014/main" val="1868452851"/>
                    </a:ext>
                  </a:extLst>
                </a:gridCol>
                <a:gridCol w="1153794">
                  <a:extLst>
                    <a:ext uri="{9D8B030D-6E8A-4147-A177-3AD203B41FA5}">
                      <a16:colId xmlns:a16="http://schemas.microsoft.com/office/drawing/2014/main" val="1933127637"/>
                    </a:ext>
                  </a:extLst>
                </a:gridCol>
              </a:tblGrid>
              <a:tr h="539679">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Predicted/Actual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Email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Fax</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Phone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Postal mail</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Referral</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Web</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4061258402"/>
                  </a:ext>
                </a:extLst>
              </a:tr>
              <a:tr h="539679">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Email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09141038"/>
                  </a:ext>
                </a:extLst>
              </a:tr>
              <a:tr h="539679">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Fax</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083706093"/>
                  </a:ext>
                </a:extLst>
              </a:tr>
              <a:tr h="539679">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Phone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107914977"/>
                  </a:ext>
                </a:extLst>
              </a:tr>
              <a:tr h="539679">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Postal mail</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765635068"/>
                  </a:ext>
                </a:extLst>
              </a:tr>
              <a:tr h="539679">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Referral</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371790994"/>
                  </a:ext>
                </a:extLst>
              </a:tr>
              <a:tr h="539679">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Web</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112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545</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511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1451</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5280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06520906"/>
                  </a:ext>
                </a:extLst>
              </a:tr>
            </a:tbl>
          </a:graphicData>
        </a:graphic>
      </p:graphicFrame>
      <p:sp>
        <p:nvSpPr>
          <p:cNvPr id="3" name="Rectangle 1"/>
          <p:cNvSpPr>
            <a:spLocks noChangeArrowheads="1"/>
          </p:cNvSpPr>
          <p:nvPr/>
        </p:nvSpPr>
        <p:spPr bwMode="auto">
          <a:xfrm>
            <a:off x="2147888" y="30003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9985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12436" y="0"/>
            <a:ext cx="7628100" cy="1143000"/>
          </a:xfrm>
          <a:prstGeom prst="rect">
            <a:avLst/>
          </a:prstGeom>
        </p:spPr>
        <p:txBody>
          <a:bodyPr lIns="91425" tIns="91425" rIns="91425" bIns="91425" anchor="b" anchorCtr="0">
            <a:noAutofit/>
          </a:bodyPr>
          <a:lstStyle/>
          <a:p>
            <a:pPr lvl="0" rtl="0">
              <a:spcBef>
                <a:spcPts val="0"/>
              </a:spcBef>
              <a:buNone/>
            </a:pPr>
            <a:r>
              <a:rPr lang="en" sz="6000" dirty="0"/>
              <a:t>R</a:t>
            </a:r>
            <a:r>
              <a:rPr lang="en-US" sz="6000" dirty="0" err="1"/>
              <a:t>esults</a:t>
            </a:r>
            <a:endParaRPr lang="en" sz="6000" dirty="0"/>
          </a:p>
        </p:txBody>
      </p:sp>
      <p:sp>
        <p:nvSpPr>
          <p:cNvPr id="10" name="TextBox 9"/>
          <p:cNvSpPr txBox="1"/>
          <p:nvPr/>
        </p:nvSpPr>
        <p:spPr>
          <a:xfrm>
            <a:off x="486895" y="5192833"/>
            <a:ext cx="4393577" cy="738664"/>
          </a:xfrm>
          <a:prstGeom prst="rect">
            <a:avLst/>
          </a:prstGeom>
          <a:noFill/>
        </p:spPr>
        <p:txBody>
          <a:bodyPr wrap="square" rtlCol="0">
            <a:spAutoFit/>
          </a:bodyPr>
          <a:lstStyle/>
          <a:p>
            <a:r>
              <a:rPr lang="en-US" b="1" dirty="0"/>
              <a:t>Kernel: </a:t>
            </a:r>
            <a:r>
              <a:rPr lang="en-US" dirty="0"/>
              <a:t>Gaussian (non-linear)</a:t>
            </a:r>
          </a:p>
          <a:p>
            <a:r>
              <a:rPr lang="en-US" b="1" dirty="0"/>
              <a:t>Approach:</a:t>
            </a:r>
            <a:r>
              <a:rPr lang="en-US" dirty="0"/>
              <a:t> one vs one</a:t>
            </a:r>
          </a:p>
          <a:p>
            <a:r>
              <a:rPr lang="en-US" b="1" dirty="0"/>
              <a:t>Overall Accuracy: </a:t>
            </a:r>
            <a:r>
              <a:rPr lang="en-US" dirty="0"/>
              <a:t>0.6682</a:t>
            </a:r>
          </a:p>
        </p:txBody>
      </p:sp>
      <p:sp>
        <p:nvSpPr>
          <p:cNvPr id="8" name="Rectangle 8"/>
          <p:cNvSpPr>
            <a:spLocks noChangeArrowheads="1"/>
          </p:cNvSpPr>
          <p:nvPr/>
        </p:nvSpPr>
        <p:spPr bwMode="auto">
          <a:xfrm>
            <a:off x="-4946826" y="1422311"/>
            <a:ext cx="26752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2998788" y="1778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nvPr>
        </p:nvGraphicFramePr>
        <p:xfrm>
          <a:off x="318293" y="1142999"/>
          <a:ext cx="8385031" cy="3726457"/>
        </p:xfrm>
        <a:graphic>
          <a:graphicData uri="http://schemas.openxmlformats.org/drawingml/2006/table">
            <a:tbl>
              <a:tblPr/>
              <a:tblGrid>
                <a:gridCol w="1911195">
                  <a:extLst>
                    <a:ext uri="{9D8B030D-6E8A-4147-A177-3AD203B41FA5}">
                      <a16:colId xmlns:a16="http://schemas.microsoft.com/office/drawing/2014/main" val="2432114008"/>
                    </a:ext>
                  </a:extLst>
                </a:gridCol>
                <a:gridCol w="807547">
                  <a:extLst>
                    <a:ext uri="{9D8B030D-6E8A-4147-A177-3AD203B41FA5}">
                      <a16:colId xmlns:a16="http://schemas.microsoft.com/office/drawing/2014/main" val="3826377587"/>
                    </a:ext>
                  </a:extLst>
                </a:gridCol>
                <a:gridCol w="847924">
                  <a:extLst>
                    <a:ext uri="{9D8B030D-6E8A-4147-A177-3AD203B41FA5}">
                      <a16:colId xmlns:a16="http://schemas.microsoft.com/office/drawing/2014/main" val="2183798056"/>
                    </a:ext>
                  </a:extLst>
                </a:gridCol>
                <a:gridCol w="969057">
                  <a:extLst>
                    <a:ext uri="{9D8B030D-6E8A-4147-A177-3AD203B41FA5}">
                      <a16:colId xmlns:a16="http://schemas.microsoft.com/office/drawing/2014/main" val="3892931923"/>
                    </a:ext>
                  </a:extLst>
                </a:gridCol>
                <a:gridCol w="1615094">
                  <a:extLst>
                    <a:ext uri="{9D8B030D-6E8A-4147-A177-3AD203B41FA5}">
                      <a16:colId xmlns:a16="http://schemas.microsoft.com/office/drawing/2014/main" val="4268309283"/>
                    </a:ext>
                  </a:extLst>
                </a:gridCol>
                <a:gridCol w="1036352">
                  <a:extLst>
                    <a:ext uri="{9D8B030D-6E8A-4147-A177-3AD203B41FA5}">
                      <a16:colId xmlns:a16="http://schemas.microsoft.com/office/drawing/2014/main" val="3932215225"/>
                    </a:ext>
                  </a:extLst>
                </a:gridCol>
                <a:gridCol w="1197862">
                  <a:extLst>
                    <a:ext uri="{9D8B030D-6E8A-4147-A177-3AD203B41FA5}">
                      <a16:colId xmlns:a16="http://schemas.microsoft.com/office/drawing/2014/main" val="3792337097"/>
                    </a:ext>
                  </a:extLst>
                </a:gridCol>
              </a:tblGrid>
              <a:tr h="532351">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Predicted/Actual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Email</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Fax</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Phone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Postal mail</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Referral</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Web</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555429807"/>
                  </a:ext>
                </a:extLst>
              </a:tr>
              <a:tr h="532351">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Email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176454793"/>
                  </a:ext>
                </a:extLst>
              </a:tr>
              <a:tr h="532351">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Fax</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009016794"/>
                  </a:ext>
                </a:extLst>
              </a:tr>
              <a:tr h="532351">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Phone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324347588"/>
                  </a:ext>
                </a:extLst>
              </a:tr>
              <a:tr h="532351">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Postal mail</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469723009"/>
                  </a:ext>
                </a:extLst>
              </a:tr>
              <a:tr h="532351">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Referral</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26</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26</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028541235"/>
                  </a:ext>
                </a:extLst>
              </a:tr>
              <a:tr h="532351">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Web</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112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536</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510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1425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5254</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427010721"/>
                  </a:ext>
                </a:extLst>
              </a:tr>
            </a:tbl>
          </a:graphicData>
        </a:graphic>
      </p:graphicFrame>
      <p:sp>
        <p:nvSpPr>
          <p:cNvPr id="5" name="Rectangle 1"/>
          <p:cNvSpPr>
            <a:spLocks noChangeArrowheads="1"/>
          </p:cNvSpPr>
          <p:nvPr/>
        </p:nvSpPr>
        <p:spPr bwMode="auto">
          <a:xfrm>
            <a:off x="2147888" y="30003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553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85800" y="2478985"/>
            <a:ext cx="7772400" cy="1546500"/>
          </a:xfrm>
          <a:prstGeom prst="rect">
            <a:avLst/>
          </a:prstGeom>
        </p:spPr>
        <p:txBody>
          <a:bodyPr lIns="91425" tIns="91425" rIns="91425" bIns="91425" anchor="b" anchorCtr="0">
            <a:noAutofit/>
          </a:bodyPr>
          <a:lstStyle/>
          <a:p>
            <a:pPr lvl="0" rtl="0">
              <a:spcBef>
                <a:spcPts val="0"/>
              </a:spcBef>
              <a:buNone/>
            </a:pPr>
            <a:r>
              <a:rPr lang="en" sz="7200" dirty="0">
                <a:solidFill>
                  <a:srgbClr val="7ECEFD"/>
                </a:solidFill>
              </a:rPr>
              <a:t>4.</a:t>
            </a:r>
          </a:p>
          <a:p>
            <a:pPr lvl="0" rtl="0">
              <a:spcBef>
                <a:spcPts val="0"/>
              </a:spcBef>
              <a:buNone/>
            </a:pPr>
            <a:r>
              <a:rPr lang="en-US" dirty="0"/>
              <a:t>Predict Geographical Location Of a Complaint</a:t>
            </a:r>
            <a:endParaRPr lang="en" dirty="0"/>
          </a:p>
        </p:txBody>
      </p:sp>
    </p:spTree>
    <p:extLst>
      <p:ext uri="{BB962C8B-B14F-4D97-AF65-F5344CB8AC3E}">
        <p14:creationId xmlns:p14="http://schemas.microsoft.com/office/powerpoint/2010/main" val="2090899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12436" y="0"/>
            <a:ext cx="7628100" cy="1143000"/>
          </a:xfrm>
          <a:prstGeom prst="rect">
            <a:avLst/>
          </a:prstGeom>
        </p:spPr>
        <p:txBody>
          <a:bodyPr lIns="91425" tIns="91425" rIns="91425" bIns="91425" anchor="b" anchorCtr="0">
            <a:noAutofit/>
          </a:bodyPr>
          <a:lstStyle/>
          <a:p>
            <a:pPr lvl="0" rtl="0">
              <a:spcBef>
                <a:spcPts val="0"/>
              </a:spcBef>
              <a:buNone/>
            </a:pPr>
            <a:r>
              <a:rPr lang="en" sz="6000" dirty="0"/>
              <a:t>R</a:t>
            </a:r>
            <a:r>
              <a:rPr lang="en-US" sz="6000" dirty="0" err="1"/>
              <a:t>esults</a:t>
            </a:r>
            <a:endParaRPr lang="en" sz="6000" dirty="0"/>
          </a:p>
        </p:txBody>
      </p:sp>
      <p:sp>
        <p:nvSpPr>
          <p:cNvPr id="10" name="TextBox 9"/>
          <p:cNvSpPr txBox="1"/>
          <p:nvPr/>
        </p:nvSpPr>
        <p:spPr>
          <a:xfrm>
            <a:off x="359186" y="2789793"/>
            <a:ext cx="8145836" cy="738664"/>
          </a:xfrm>
          <a:prstGeom prst="rect">
            <a:avLst/>
          </a:prstGeom>
          <a:noFill/>
        </p:spPr>
        <p:txBody>
          <a:bodyPr wrap="square" rtlCol="0">
            <a:spAutoFit/>
          </a:bodyPr>
          <a:lstStyle/>
          <a:p>
            <a:r>
              <a:rPr lang="en-US" b="1" dirty="0"/>
              <a:t>Kernel: </a:t>
            </a:r>
            <a:r>
              <a:rPr lang="en-US" dirty="0" err="1"/>
              <a:t>Vanilladot</a:t>
            </a:r>
            <a:r>
              <a:rPr lang="en-US" dirty="0"/>
              <a:t> (linear)</a:t>
            </a:r>
          </a:p>
          <a:p>
            <a:r>
              <a:rPr lang="en-US" b="1" dirty="0"/>
              <a:t>Approach: </a:t>
            </a:r>
            <a:r>
              <a:rPr lang="en-US" dirty="0"/>
              <a:t>One vs One</a:t>
            </a:r>
            <a:endParaRPr lang="en-US" b="1" dirty="0"/>
          </a:p>
          <a:p>
            <a:r>
              <a:rPr lang="en-US" b="1" dirty="0"/>
              <a:t>Overall Accuracy: </a:t>
            </a:r>
            <a:r>
              <a:rPr lang="en-US" dirty="0"/>
              <a:t>0.4007</a:t>
            </a:r>
          </a:p>
        </p:txBody>
      </p:sp>
      <p:sp>
        <p:nvSpPr>
          <p:cNvPr id="8" name="Rectangle 8"/>
          <p:cNvSpPr>
            <a:spLocks noChangeArrowheads="1"/>
          </p:cNvSpPr>
          <p:nvPr/>
        </p:nvSpPr>
        <p:spPr bwMode="auto">
          <a:xfrm>
            <a:off x="-4946826" y="1422311"/>
            <a:ext cx="26752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nvPr>
        </p:nvGraphicFramePr>
        <p:xfrm>
          <a:off x="359186" y="1078865"/>
          <a:ext cx="8145836" cy="1587500"/>
        </p:xfrm>
        <a:graphic>
          <a:graphicData uri="http://schemas.openxmlformats.org/drawingml/2006/table">
            <a:tbl>
              <a:tblPr/>
              <a:tblGrid>
                <a:gridCol w="1762320">
                  <a:extLst>
                    <a:ext uri="{9D8B030D-6E8A-4147-A177-3AD203B41FA5}">
                      <a16:colId xmlns:a16="http://schemas.microsoft.com/office/drawing/2014/main" val="871888457"/>
                    </a:ext>
                  </a:extLst>
                </a:gridCol>
                <a:gridCol w="1109609">
                  <a:extLst>
                    <a:ext uri="{9D8B030D-6E8A-4147-A177-3AD203B41FA5}">
                      <a16:colId xmlns:a16="http://schemas.microsoft.com/office/drawing/2014/main" val="2535978848"/>
                    </a:ext>
                  </a:extLst>
                </a:gridCol>
                <a:gridCol w="1618724">
                  <a:extLst>
                    <a:ext uri="{9D8B030D-6E8A-4147-A177-3AD203B41FA5}">
                      <a16:colId xmlns:a16="http://schemas.microsoft.com/office/drawing/2014/main" val="634027042"/>
                    </a:ext>
                  </a:extLst>
                </a:gridCol>
                <a:gridCol w="1514290">
                  <a:extLst>
                    <a:ext uri="{9D8B030D-6E8A-4147-A177-3AD203B41FA5}">
                      <a16:colId xmlns:a16="http://schemas.microsoft.com/office/drawing/2014/main" val="2211024331"/>
                    </a:ext>
                  </a:extLst>
                </a:gridCol>
                <a:gridCol w="2140893">
                  <a:extLst>
                    <a:ext uri="{9D8B030D-6E8A-4147-A177-3AD203B41FA5}">
                      <a16:colId xmlns:a16="http://schemas.microsoft.com/office/drawing/2014/main" val="3405068407"/>
                    </a:ext>
                  </a:extLst>
                </a:gridCol>
              </a:tblGrid>
              <a:tr h="317500">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Predicted/Actual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Midwest</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North East</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South</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West</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782838067"/>
                  </a:ext>
                </a:extLst>
              </a:tr>
              <a:tr h="317500">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Midwest</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DEDED"/>
                    </a:solidFill>
                  </a:tcPr>
                </a:tc>
                <a:extLst>
                  <a:ext uri="{0D108BD9-81ED-4DB2-BD59-A6C34878D82A}">
                    <a16:rowId xmlns:a16="http://schemas.microsoft.com/office/drawing/2014/main" val="1510998112"/>
                  </a:ext>
                </a:extLst>
              </a:tr>
              <a:tr h="317500">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North East</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12700" cap="flat" cmpd="sng" algn="ctr">
                      <a:solidFill>
                        <a:srgbClr val="A3A3A3"/>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428148843"/>
                  </a:ext>
                </a:extLst>
              </a:tr>
              <a:tr h="317500">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South</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12700" cap="flat" cmpd="sng" algn="ctr">
                      <a:solidFill>
                        <a:srgbClr val="A3A3A3"/>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2444</a:t>
                      </a:r>
                      <a:endParaRPr lang="en-US">
                        <a:effectLst/>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3005</a:t>
                      </a:r>
                      <a:endParaRPr lang="en-US" dirty="0">
                        <a:effectLst/>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6334</a:t>
                      </a:r>
                      <a:endParaRPr lang="en-US" dirty="0">
                        <a:effectLst/>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4023</a:t>
                      </a:r>
                      <a:endParaRPr lang="en-US" dirty="0">
                        <a:effectLst/>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DEDED"/>
                    </a:solidFill>
                  </a:tcPr>
                </a:tc>
                <a:extLst>
                  <a:ext uri="{0D108BD9-81ED-4DB2-BD59-A6C34878D82A}">
                    <a16:rowId xmlns:a16="http://schemas.microsoft.com/office/drawing/2014/main" val="3651324518"/>
                  </a:ext>
                </a:extLst>
              </a:tr>
              <a:tr h="317500">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West</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12700" cap="flat" cmpd="sng" algn="ctr">
                      <a:solidFill>
                        <a:srgbClr val="A3A3A3"/>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904891622"/>
                  </a:ext>
                </a:extLst>
              </a:tr>
            </a:tbl>
          </a:graphicData>
        </a:graphic>
      </p:graphicFrame>
      <p:graphicFrame>
        <p:nvGraphicFramePr>
          <p:cNvPr id="6" name="Table 5"/>
          <p:cNvGraphicFramePr>
            <a:graphicFrameLocks noGrp="1"/>
          </p:cNvGraphicFramePr>
          <p:nvPr>
            <p:extLst/>
          </p:nvPr>
        </p:nvGraphicFramePr>
        <p:xfrm>
          <a:off x="359186" y="3736353"/>
          <a:ext cx="8145836" cy="1587500"/>
        </p:xfrm>
        <a:graphic>
          <a:graphicData uri="http://schemas.openxmlformats.org/drawingml/2006/table">
            <a:tbl>
              <a:tblPr/>
              <a:tblGrid>
                <a:gridCol w="1762320">
                  <a:extLst>
                    <a:ext uri="{9D8B030D-6E8A-4147-A177-3AD203B41FA5}">
                      <a16:colId xmlns:a16="http://schemas.microsoft.com/office/drawing/2014/main" val="2581425808"/>
                    </a:ext>
                  </a:extLst>
                </a:gridCol>
                <a:gridCol w="1109609">
                  <a:extLst>
                    <a:ext uri="{9D8B030D-6E8A-4147-A177-3AD203B41FA5}">
                      <a16:colId xmlns:a16="http://schemas.microsoft.com/office/drawing/2014/main" val="1618893024"/>
                    </a:ext>
                  </a:extLst>
                </a:gridCol>
                <a:gridCol w="1618724">
                  <a:extLst>
                    <a:ext uri="{9D8B030D-6E8A-4147-A177-3AD203B41FA5}">
                      <a16:colId xmlns:a16="http://schemas.microsoft.com/office/drawing/2014/main" val="2562550059"/>
                    </a:ext>
                  </a:extLst>
                </a:gridCol>
                <a:gridCol w="1514290">
                  <a:extLst>
                    <a:ext uri="{9D8B030D-6E8A-4147-A177-3AD203B41FA5}">
                      <a16:colId xmlns:a16="http://schemas.microsoft.com/office/drawing/2014/main" val="889682000"/>
                    </a:ext>
                  </a:extLst>
                </a:gridCol>
                <a:gridCol w="2140893">
                  <a:extLst>
                    <a:ext uri="{9D8B030D-6E8A-4147-A177-3AD203B41FA5}">
                      <a16:colId xmlns:a16="http://schemas.microsoft.com/office/drawing/2014/main" val="2853042973"/>
                    </a:ext>
                  </a:extLst>
                </a:gridCol>
              </a:tblGrid>
              <a:tr h="317500">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Predicted/Actual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Midwest</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North East</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South</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West</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730813535"/>
                  </a:ext>
                </a:extLst>
              </a:tr>
              <a:tr h="317500">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Midwest</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3910579632"/>
                  </a:ext>
                </a:extLst>
              </a:tr>
              <a:tr h="317500">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North East</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40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38</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20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188353242"/>
                  </a:ext>
                </a:extLst>
              </a:tr>
              <a:tr h="317500">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South</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2423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2962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6279</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3981</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36270528"/>
                  </a:ext>
                </a:extLst>
              </a:tr>
              <a:tr h="317500">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West</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17</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22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4240565540"/>
                  </a:ext>
                </a:extLst>
              </a:tr>
            </a:tbl>
          </a:graphicData>
        </a:graphic>
      </p:graphicFrame>
      <p:sp>
        <p:nvSpPr>
          <p:cNvPr id="7" name="Rectangle 2"/>
          <p:cNvSpPr>
            <a:spLocks noChangeArrowheads="1"/>
          </p:cNvSpPr>
          <p:nvPr/>
        </p:nvSpPr>
        <p:spPr bwMode="auto">
          <a:xfrm>
            <a:off x="2144713" y="33178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359186" y="5531749"/>
            <a:ext cx="4393577" cy="738664"/>
          </a:xfrm>
          <a:prstGeom prst="rect">
            <a:avLst/>
          </a:prstGeom>
          <a:noFill/>
        </p:spPr>
        <p:txBody>
          <a:bodyPr wrap="square" rtlCol="0">
            <a:spAutoFit/>
          </a:bodyPr>
          <a:lstStyle/>
          <a:p>
            <a:r>
              <a:rPr lang="en-US" b="1" dirty="0"/>
              <a:t>Kernel: </a:t>
            </a:r>
            <a:r>
              <a:rPr lang="en-US" dirty="0"/>
              <a:t>Gaussian (non-linear)</a:t>
            </a:r>
          </a:p>
          <a:p>
            <a:r>
              <a:rPr lang="en-US" b="1" dirty="0"/>
              <a:t>Approach:</a:t>
            </a:r>
            <a:r>
              <a:rPr lang="en-US" dirty="0"/>
              <a:t> one vs one</a:t>
            </a:r>
          </a:p>
          <a:p>
            <a:r>
              <a:rPr lang="en-US" b="1" dirty="0"/>
              <a:t>Overall Accuracy: </a:t>
            </a:r>
            <a:r>
              <a:rPr lang="en-US" dirty="0"/>
              <a:t>0.4012</a:t>
            </a:r>
          </a:p>
        </p:txBody>
      </p:sp>
    </p:spTree>
    <p:extLst>
      <p:ext uri="{BB962C8B-B14F-4D97-AF65-F5344CB8AC3E}">
        <p14:creationId xmlns:p14="http://schemas.microsoft.com/office/powerpoint/2010/main" val="2154377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85800" y="2478985"/>
            <a:ext cx="7772400" cy="1546500"/>
          </a:xfrm>
          <a:prstGeom prst="rect">
            <a:avLst/>
          </a:prstGeom>
        </p:spPr>
        <p:txBody>
          <a:bodyPr lIns="91425" tIns="91425" rIns="91425" bIns="91425" anchor="b" anchorCtr="0">
            <a:noAutofit/>
          </a:bodyPr>
          <a:lstStyle/>
          <a:p>
            <a:pPr lvl="0" rtl="0">
              <a:spcBef>
                <a:spcPts val="0"/>
              </a:spcBef>
              <a:buNone/>
            </a:pPr>
            <a:r>
              <a:rPr lang="en" sz="7200" dirty="0">
                <a:solidFill>
                  <a:srgbClr val="7ECEFD"/>
                </a:solidFill>
              </a:rPr>
              <a:t>5.</a:t>
            </a:r>
          </a:p>
          <a:p>
            <a:pPr lvl="0" rtl="0">
              <a:spcBef>
                <a:spcPts val="0"/>
              </a:spcBef>
              <a:buNone/>
            </a:pPr>
            <a:r>
              <a:rPr lang="en-US" dirty="0"/>
              <a:t>Effect Of Total Assets on #Complaints</a:t>
            </a:r>
            <a:endParaRPr lang="en" dirty="0"/>
          </a:p>
        </p:txBody>
      </p:sp>
    </p:spTree>
    <p:extLst>
      <p:ext uri="{BB962C8B-B14F-4D97-AF65-F5344CB8AC3E}">
        <p14:creationId xmlns:p14="http://schemas.microsoft.com/office/powerpoint/2010/main" val="3784092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12436" y="0"/>
            <a:ext cx="7628100" cy="1143000"/>
          </a:xfrm>
          <a:prstGeom prst="rect">
            <a:avLst/>
          </a:prstGeom>
        </p:spPr>
        <p:txBody>
          <a:bodyPr lIns="91425" tIns="91425" rIns="91425" bIns="91425" anchor="b" anchorCtr="0">
            <a:noAutofit/>
          </a:bodyPr>
          <a:lstStyle/>
          <a:p>
            <a:pPr lvl="0" rtl="0">
              <a:spcBef>
                <a:spcPts val="0"/>
              </a:spcBef>
              <a:buNone/>
            </a:pPr>
            <a:r>
              <a:rPr lang="en" sz="6000" dirty="0"/>
              <a:t>R</a:t>
            </a:r>
            <a:r>
              <a:rPr lang="en-US" sz="6000" dirty="0" err="1"/>
              <a:t>esults</a:t>
            </a:r>
            <a:endParaRPr lang="en" sz="6000" dirty="0"/>
          </a:p>
        </p:txBody>
      </p:sp>
      <p:sp>
        <p:nvSpPr>
          <p:cNvPr id="10" name="TextBox 9"/>
          <p:cNvSpPr txBox="1"/>
          <p:nvPr/>
        </p:nvSpPr>
        <p:spPr>
          <a:xfrm>
            <a:off x="359186" y="2830705"/>
            <a:ext cx="8145836" cy="738664"/>
          </a:xfrm>
          <a:prstGeom prst="rect">
            <a:avLst/>
          </a:prstGeom>
          <a:noFill/>
        </p:spPr>
        <p:txBody>
          <a:bodyPr wrap="square" rtlCol="0">
            <a:spAutoFit/>
          </a:bodyPr>
          <a:lstStyle/>
          <a:p>
            <a:r>
              <a:rPr lang="en-US" b="1" dirty="0"/>
              <a:t>Kernel: </a:t>
            </a:r>
            <a:r>
              <a:rPr lang="en-US" dirty="0" err="1"/>
              <a:t>Vanilladot</a:t>
            </a:r>
            <a:r>
              <a:rPr lang="en-US" dirty="0"/>
              <a:t> (linear)</a:t>
            </a:r>
          </a:p>
          <a:p>
            <a:r>
              <a:rPr lang="en-US" b="1" dirty="0"/>
              <a:t>Approach: </a:t>
            </a:r>
            <a:r>
              <a:rPr lang="en-US" dirty="0"/>
              <a:t>One vs One</a:t>
            </a:r>
            <a:endParaRPr lang="en-US" b="1" dirty="0"/>
          </a:p>
          <a:p>
            <a:r>
              <a:rPr lang="en-US" b="1" dirty="0"/>
              <a:t>Correlation Coefficient: </a:t>
            </a:r>
            <a:r>
              <a:rPr lang="en-US" dirty="0"/>
              <a:t>0.9314</a:t>
            </a:r>
          </a:p>
        </p:txBody>
      </p:sp>
      <p:sp>
        <p:nvSpPr>
          <p:cNvPr id="8" name="Rectangle 8"/>
          <p:cNvSpPr>
            <a:spLocks noChangeArrowheads="1"/>
          </p:cNvSpPr>
          <p:nvPr/>
        </p:nvSpPr>
        <p:spPr bwMode="auto">
          <a:xfrm>
            <a:off x="-4946826" y="1422311"/>
            <a:ext cx="26752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2144713" y="33178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359186" y="5531749"/>
            <a:ext cx="4393577" cy="738664"/>
          </a:xfrm>
          <a:prstGeom prst="rect">
            <a:avLst/>
          </a:prstGeom>
          <a:noFill/>
        </p:spPr>
        <p:txBody>
          <a:bodyPr wrap="square" rtlCol="0">
            <a:spAutoFit/>
          </a:bodyPr>
          <a:lstStyle/>
          <a:p>
            <a:r>
              <a:rPr lang="en-US" b="1" dirty="0"/>
              <a:t>Kernel: </a:t>
            </a:r>
            <a:r>
              <a:rPr lang="en-US" dirty="0"/>
              <a:t>Gaussian (non-linear)</a:t>
            </a:r>
          </a:p>
          <a:p>
            <a:r>
              <a:rPr lang="en-US" b="1" dirty="0"/>
              <a:t>Approach:</a:t>
            </a:r>
            <a:r>
              <a:rPr lang="en-US" dirty="0"/>
              <a:t> one vs one</a:t>
            </a:r>
          </a:p>
          <a:p>
            <a:r>
              <a:rPr lang="en-US" b="1" dirty="0"/>
              <a:t>Correlation Coefficient: </a:t>
            </a:r>
            <a:r>
              <a:rPr lang="en-US" dirty="0"/>
              <a:t>0.9556</a:t>
            </a:r>
          </a:p>
        </p:txBody>
      </p:sp>
      <p:graphicFrame>
        <p:nvGraphicFramePr>
          <p:cNvPr id="2" name="Table 1"/>
          <p:cNvGraphicFramePr>
            <a:graphicFrameLocks noGrp="1"/>
          </p:cNvGraphicFramePr>
          <p:nvPr>
            <p:extLst/>
          </p:nvPr>
        </p:nvGraphicFramePr>
        <p:xfrm>
          <a:off x="445561" y="1222137"/>
          <a:ext cx="8059461" cy="1587500"/>
        </p:xfrm>
        <a:graphic>
          <a:graphicData uri="http://schemas.openxmlformats.org/drawingml/2006/table">
            <a:tbl>
              <a:tblPr/>
              <a:tblGrid>
                <a:gridCol w="4314182">
                  <a:extLst>
                    <a:ext uri="{9D8B030D-6E8A-4147-A177-3AD203B41FA5}">
                      <a16:colId xmlns:a16="http://schemas.microsoft.com/office/drawing/2014/main" val="1243881662"/>
                    </a:ext>
                  </a:extLst>
                </a:gridCol>
                <a:gridCol w="3745279">
                  <a:extLst>
                    <a:ext uri="{9D8B030D-6E8A-4147-A177-3AD203B41FA5}">
                      <a16:colId xmlns:a16="http://schemas.microsoft.com/office/drawing/2014/main" val="123670579"/>
                    </a:ext>
                  </a:extLst>
                </a:gridCol>
              </a:tblGrid>
              <a:tr h="317500">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Predicted</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Actual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697585149"/>
                  </a:ext>
                </a:extLst>
              </a:tr>
              <a:tr h="317500">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30778.01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26875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698505657"/>
                  </a:ext>
                </a:extLst>
              </a:tr>
              <a:tr h="317500">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39240.41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39075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919957629"/>
                  </a:ext>
                </a:extLst>
              </a:tr>
              <a:tr h="317500">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38877.79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35865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597708068"/>
                  </a:ext>
                </a:extLst>
              </a:tr>
              <a:tr h="317500">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38414.86</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40700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654000430"/>
                  </a:ext>
                </a:extLst>
              </a:tr>
            </a:tbl>
          </a:graphicData>
        </a:graphic>
      </p:graphicFrame>
      <p:sp>
        <p:nvSpPr>
          <p:cNvPr id="3" name="Rectangle 1"/>
          <p:cNvSpPr>
            <a:spLocks noChangeArrowheads="1"/>
          </p:cNvSpPr>
          <p:nvPr/>
        </p:nvSpPr>
        <p:spPr bwMode="auto">
          <a:xfrm>
            <a:off x="3586163" y="29670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nvPr>
        </p:nvGraphicFramePr>
        <p:xfrm>
          <a:off x="359186" y="3695610"/>
          <a:ext cx="8267021" cy="1742320"/>
        </p:xfrm>
        <a:graphic>
          <a:graphicData uri="http://schemas.openxmlformats.org/drawingml/2006/table">
            <a:tbl>
              <a:tblPr/>
              <a:tblGrid>
                <a:gridCol w="4425288">
                  <a:extLst>
                    <a:ext uri="{9D8B030D-6E8A-4147-A177-3AD203B41FA5}">
                      <a16:colId xmlns:a16="http://schemas.microsoft.com/office/drawing/2014/main" val="905167949"/>
                    </a:ext>
                  </a:extLst>
                </a:gridCol>
                <a:gridCol w="3841733">
                  <a:extLst>
                    <a:ext uri="{9D8B030D-6E8A-4147-A177-3AD203B41FA5}">
                      <a16:colId xmlns:a16="http://schemas.microsoft.com/office/drawing/2014/main" val="3385845907"/>
                    </a:ext>
                  </a:extLst>
                </a:gridCol>
              </a:tblGrid>
              <a:tr h="348464">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Predicted</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Actual</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859820148"/>
                  </a:ext>
                </a:extLst>
              </a:tr>
              <a:tr h="348464">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30539.12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26875</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544316193"/>
                  </a:ext>
                </a:extLst>
              </a:tr>
              <a:tr h="348464">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33237.65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39075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771063519"/>
                  </a:ext>
                </a:extLst>
              </a:tr>
              <a:tr h="348464">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33408.08</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35865</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3014346115"/>
                  </a:ext>
                </a:extLst>
              </a:tr>
              <a:tr h="348464">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33660.43</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40700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836061358"/>
                  </a:ext>
                </a:extLst>
              </a:tr>
            </a:tbl>
          </a:graphicData>
        </a:graphic>
      </p:graphicFrame>
      <p:sp>
        <p:nvSpPr>
          <p:cNvPr id="9" name="Rectangle 2"/>
          <p:cNvSpPr>
            <a:spLocks noChangeArrowheads="1"/>
          </p:cNvSpPr>
          <p:nvPr/>
        </p:nvSpPr>
        <p:spPr bwMode="auto">
          <a:xfrm>
            <a:off x="3586163" y="29670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9405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12435" y="0"/>
            <a:ext cx="8435805" cy="1143000"/>
          </a:xfrm>
          <a:prstGeom prst="rect">
            <a:avLst/>
          </a:prstGeom>
        </p:spPr>
        <p:txBody>
          <a:bodyPr lIns="91425" tIns="91425" rIns="91425" bIns="91425" anchor="b" anchorCtr="0">
            <a:noAutofit/>
          </a:bodyPr>
          <a:lstStyle/>
          <a:p>
            <a:pPr lvl="0" rtl="0">
              <a:spcBef>
                <a:spcPts val="0"/>
              </a:spcBef>
              <a:buNone/>
            </a:pPr>
            <a:r>
              <a:rPr lang="en-US" sz="4800" dirty="0"/>
              <a:t>Summary (Accuracy)</a:t>
            </a:r>
            <a:endParaRPr lang="en" sz="4800" dirty="0"/>
          </a:p>
        </p:txBody>
      </p:sp>
      <p:sp>
        <p:nvSpPr>
          <p:cNvPr id="8" name="Rectangle 8"/>
          <p:cNvSpPr>
            <a:spLocks noChangeArrowheads="1"/>
          </p:cNvSpPr>
          <p:nvPr/>
        </p:nvSpPr>
        <p:spPr bwMode="auto">
          <a:xfrm>
            <a:off x="-4946826" y="1422311"/>
            <a:ext cx="26752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2144713" y="33178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3586163" y="29670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3586163" y="29670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26960684"/>
              </p:ext>
            </p:extLst>
          </p:nvPr>
        </p:nvGraphicFramePr>
        <p:xfrm>
          <a:off x="212436" y="2347907"/>
          <a:ext cx="8435804" cy="1695462"/>
        </p:xfrm>
        <a:graphic>
          <a:graphicData uri="http://schemas.openxmlformats.org/drawingml/2006/table">
            <a:tbl>
              <a:tblPr/>
              <a:tblGrid>
                <a:gridCol w="1334779">
                  <a:extLst>
                    <a:ext uri="{9D8B030D-6E8A-4147-A177-3AD203B41FA5}">
                      <a16:colId xmlns:a16="http://schemas.microsoft.com/office/drawing/2014/main" val="961991079"/>
                    </a:ext>
                  </a:extLst>
                </a:gridCol>
                <a:gridCol w="1735213">
                  <a:extLst>
                    <a:ext uri="{9D8B030D-6E8A-4147-A177-3AD203B41FA5}">
                      <a16:colId xmlns:a16="http://schemas.microsoft.com/office/drawing/2014/main" val="3588076515"/>
                    </a:ext>
                  </a:extLst>
                </a:gridCol>
                <a:gridCol w="1895386">
                  <a:extLst>
                    <a:ext uri="{9D8B030D-6E8A-4147-A177-3AD203B41FA5}">
                      <a16:colId xmlns:a16="http://schemas.microsoft.com/office/drawing/2014/main" val="3465763305"/>
                    </a:ext>
                  </a:extLst>
                </a:gridCol>
                <a:gridCol w="1735213">
                  <a:extLst>
                    <a:ext uri="{9D8B030D-6E8A-4147-A177-3AD203B41FA5}">
                      <a16:colId xmlns:a16="http://schemas.microsoft.com/office/drawing/2014/main" val="899755903"/>
                    </a:ext>
                  </a:extLst>
                </a:gridCol>
                <a:gridCol w="1735213">
                  <a:extLst>
                    <a:ext uri="{9D8B030D-6E8A-4147-A177-3AD203B41FA5}">
                      <a16:colId xmlns:a16="http://schemas.microsoft.com/office/drawing/2014/main" val="3257343890"/>
                    </a:ext>
                  </a:extLst>
                </a:gridCol>
              </a:tblGrid>
              <a:tr h="565154">
                <a:tc>
                  <a:txBody>
                    <a:bodyPr/>
                    <a:lstStyle/>
                    <a:p>
                      <a:pPr algn="ctr"/>
                      <a:r>
                        <a:rPr lang="en-US" b="1" dirty="0">
                          <a:effectLst/>
                          <a:latin typeface="arial" panose="020B0604020202020204" pitchFamily="34" charset="0"/>
                        </a:rPr>
                        <a:t>Kernel</a:t>
                      </a:r>
                    </a:p>
                  </a:txBody>
                  <a:tcPr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ctr"/>
                      <a:r>
                        <a:rPr lang="en-US" b="1" dirty="0">
                          <a:effectLst/>
                          <a:latin typeface="arial" panose="020B0604020202020204" pitchFamily="34" charset="0"/>
                        </a:rPr>
                        <a:t>Question 1</a:t>
                      </a:r>
                    </a:p>
                  </a:txBody>
                  <a:tcPr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ctr"/>
                      <a:r>
                        <a:rPr lang="en-US" b="1" dirty="0">
                          <a:effectLst/>
                          <a:latin typeface="arial" panose="020B0604020202020204" pitchFamily="34" charset="0"/>
                        </a:rPr>
                        <a:t>Question 2</a:t>
                      </a:r>
                    </a:p>
                  </a:txBody>
                  <a:tcPr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ctr"/>
                      <a:r>
                        <a:rPr lang="en-US" b="1" dirty="0">
                          <a:effectLst/>
                          <a:latin typeface="arial" panose="020B0604020202020204" pitchFamily="34" charset="0"/>
                        </a:rPr>
                        <a:t>Question 3</a:t>
                      </a:r>
                    </a:p>
                  </a:txBody>
                  <a:tcPr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ctr"/>
                      <a:r>
                        <a:rPr lang="en-US" b="1" dirty="0">
                          <a:effectLst/>
                          <a:latin typeface="arial" panose="020B0604020202020204" pitchFamily="34" charset="0"/>
                        </a:rPr>
                        <a:t>Question 4</a:t>
                      </a:r>
                    </a:p>
                  </a:txBody>
                  <a:tcPr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extLst>
                  <a:ext uri="{0D108BD9-81ED-4DB2-BD59-A6C34878D82A}">
                    <a16:rowId xmlns:a16="http://schemas.microsoft.com/office/drawing/2014/main" val="2749683919"/>
                  </a:ext>
                </a:extLst>
              </a:tr>
              <a:tr h="565154">
                <a:tc>
                  <a:txBody>
                    <a:bodyPr/>
                    <a:lstStyle/>
                    <a:p>
                      <a:pPr algn="ctr"/>
                      <a:r>
                        <a:rPr lang="en-US" b="1" dirty="0">
                          <a:effectLst/>
                          <a:latin typeface="arial" panose="020B0604020202020204" pitchFamily="34" charset="0"/>
                        </a:rPr>
                        <a:t>Linear</a:t>
                      </a:r>
                    </a:p>
                  </a:txBody>
                  <a:tcPr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a:r>
                        <a:rPr lang="en-US" dirty="0">
                          <a:effectLst/>
                          <a:latin typeface="arial" panose="020B0604020202020204" pitchFamily="34" charset="0"/>
                        </a:rPr>
                        <a:t>0.7465</a:t>
                      </a:r>
                    </a:p>
                  </a:txBody>
                  <a:tcPr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a:r>
                        <a:rPr lang="en-US" dirty="0">
                          <a:effectLst/>
                          <a:latin typeface="arial" panose="020B0604020202020204" pitchFamily="34" charset="0"/>
                        </a:rPr>
                        <a:t>0.7893</a:t>
                      </a:r>
                    </a:p>
                  </a:txBody>
                  <a:tcPr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a:r>
                        <a:rPr lang="en-US" dirty="0">
                          <a:effectLst/>
                          <a:latin typeface="arial" panose="020B0604020202020204" pitchFamily="34" charset="0"/>
                        </a:rPr>
                        <a:t>0.6682</a:t>
                      </a:r>
                    </a:p>
                  </a:txBody>
                  <a:tcPr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a:r>
                        <a:rPr lang="en-US" dirty="0">
                          <a:effectLst/>
                          <a:latin typeface="arial" panose="020B0604020202020204" pitchFamily="34" charset="0"/>
                        </a:rPr>
                        <a:t>0.4007</a:t>
                      </a:r>
                    </a:p>
                  </a:txBody>
                  <a:tcPr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3372390623"/>
                  </a:ext>
                </a:extLst>
              </a:tr>
              <a:tr h="565154">
                <a:tc>
                  <a:txBody>
                    <a:bodyPr/>
                    <a:lstStyle/>
                    <a:p>
                      <a:pPr algn="ctr"/>
                      <a:r>
                        <a:rPr lang="en-US" b="1" dirty="0">
                          <a:effectLst/>
                          <a:latin typeface="arial" panose="020B0604020202020204" pitchFamily="34" charset="0"/>
                        </a:rPr>
                        <a:t>Gaussian</a:t>
                      </a:r>
                    </a:p>
                  </a:txBody>
                  <a:tcPr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ctr"/>
                      <a:r>
                        <a:rPr lang="en-US" dirty="0">
                          <a:effectLst/>
                          <a:highlight>
                            <a:srgbClr val="FFFF00"/>
                          </a:highlight>
                          <a:latin typeface="arial" panose="020B0604020202020204" pitchFamily="34" charset="0"/>
                        </a:rPr>
                        <a:t>0.7475</a:t>
                      </a:r>
                    </a:p>
                  </a:txBody>
                  <a:tcPr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ctr"/>
                      <a:r>
                        <a:rPr lang="en-US" dirty="0">
                          <a:effectLst/>
                          <a:latin typeface="arial" panose="020B0604020202020204" pitchFamily="34" charset="0"/>
                        </a:rPr>
                        <a:t>0.7893</a:t>
                      </a:r>
                    </a:p>
                  </a:txBody>
                  <a:tcPr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ctr"/>
                      <a:r>
                        <a:rPr lang="en-US" dirty="0">
                          <a:effectLst/>
                          <a:latin typeface="arial" panose="020B0604020202020204" pitchFamily="34" charset="0"/>
                        </a:rPr>
                        <a:t>0.6682</a:t>
                      </a:r>
                    </a:p>
                  </a:txBody>
                  <a:tcPr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tc>
                  <a:txBody>
                    <a:bodyPr/>
                    <a:lstStyle/>
                    <a:p>
                      <a:pPr algn="ctr"/>
                      <a:r>
                        <a:rPr lang="en-US" dirty="0">
                          <a:effectLst/>
                          <a:highlight>
                            <a:srgbClr val="FFFF00"/>
                          </a:highlight>
                          <a:latin typeface="arial" panose="020B0604020202020204" pitchFamily="34" charset="0"/>
                        </a:rPr>
                        <a:t>0.4012</a:t>
                      </a:r>
                    </a:p>
                  </a:txBody>
                  <a:tcPr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FFFFFF"/>
                    </a:solidFill>
                  </a:tcPr>
                </a:tc>
                <a:extLst>
                  <a:ext uri="{0D108BD9-81ED-4DB2-BD59-A6C34878D82A}">
                    <a16:rowId xmlns:a16="http://schemas.microsoft.com/office/drawing/2014/main" val="3518088548"/>
                  </a:ext>
                </a:extLst>
              </a:tr>
            </a:tbl>
          </a:graphicData>
        </a:graphic>
      </p:graphicFrame>
    </p:spTree>
    <p:extLst>
      <p:ext uri="{BB962C8B-B14F-4D97-AF65-F5344CB8AC3E}">
        <p14:creationId xmlns:p14="http://schemas.microsoft.com/office/powerpoint/2010/main" val="3319505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22183" y="1575648"/>
            <a:ext cx="7772400" cy="1546500"/>
          </a:xfrm>
          <a:prstGeom prst="rect">
            <a:avLst/>
          </a:prstGeom>
        </p:spPr>
        <p:txBody>
          <a:bodyPr lIns="91425" tIns="91425" rIns="91425" bIns="91425" anchor="b" anchorCtr="0">
            <a:noAutofit/>
          </a:bodyPr>
          <a:lstStyle/>
          <a:p>
            <a:pPr lvl="0" rtl="0">
              <a:spcBef>
                <a:spcPts val="0"/>
              </a:spcBef>
              <a:buNone/>
            </a:pPr>
            <a:r>
              <a:rPr lang="en" sz="7200" dirty="0">
                <a:solidFill>
                  <a:srgbClr val="7ECEFD"/>
                </a:solidFill>
              </a:rPr>
              <a:t>2. </a:t>
            </a:r>
            <a:r>
              <a:rPr lang="en-US" dirty="0"/>
              <a:t>NEURAL NETWORKS</a:t>
            </a:r>
            <a:endParaRPr lang="en" dirty="0"/>
          </a:p>
        </p:txBody>
      </p:sp>
    </p:spTree>
    <p:extLst>
      <p:ext uri="{BB962C8B-B14F-4D97-AF65-F5344CB8AC3E}">
        <p14:creationId xmlns:p14="http://schemas.microsoft.com/office/powerpoint/2010/main" val="625633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32619" y="618779"/>
            <a:ext cx="7628100" cy="1143000"/>
          </a:xfrm>
          <a:prstGeom prst="rect">
            <a:avLst/>
          </a:prstGeom>
        </p:spPr>
        <p:txBody>
          <a:bodyPr lIns="91425" tIns="91425" rIns="91425" bIns="91425" anchor="b" anchorCtr="0">
            <a:noAutofit/>
          </a:bodyPr>
          <a:lstStyle/>
          <a:p>
            <a:pPr lvl="0" rtl="0">
              <a:spcBef>
                <a:spcPts val="0"/>
              </a:spcBef>
              <a:buNone/>
            </a:pPr>
            <a:r>
              <a:rPr lang="en" sz="6000" dirty="0"/>
              <a:t>The Data</a:t>
            </a:r>
            <a:r>
              <a:rPr lang="en-US" sz="6000" dirty="0"/>
              <a:t>set</a:t>
            </a:r>
            <a:endParaRPr lang="en" sz="6000" dirty="0"/>
          </a:p>
        </p:txBody>
      </p:sp>
      <p:sp>
        <p:nvSpPr>
          <p:cNvPr id="85" name="Shape 85"/>
          <p:cNvSpPr txBox="1"/>
          <p:nvPr/>
        </p:nvSpPr>
        <p:spPr>
          <a:xfrm>
            <a:off x="432619" y="2172847"/>
            <a:ext cx="4694017" cy="2504083"/>
          </a:xfrm>
          <a:prstGeom prst="rect">
            <a:avLst/>
          </a:prstGeom>
          <a:noFill/>
          <a:ln>
            <a:noFill/>
          </a:ln>
        </p:spPr>
        <p:txBody>
          <a:bodyPr lIns="91425" tIns="91425" rIns="91425" bIns="91425" anchor="t" anchorCtr="0">
            <a:noAutofit/>
          </a:bodyPr>
          <a:lstStyle/>
          <a:p>
            <a:pPr lvl="0" rtl="0">
              <a:spcBef>
                <a:spcPts val="600"/>
              </a:spcBef>
              <a:buNone/>
            </a:pPr>
            <a:r>
              <a:rPr lang="en-US" b="1" dirty="0">
                <a:solidFill>
                  <a:srgbClr val="F20253"/>
                </a:solidFill>
                <a:latin typeface="Lato"/>
                <a:ea typeface="Lato"/>
                <a:cs typeface="Lato"/>
                <a:sym typeface="Lato"/>
              </a:rPr>
              <a:t>DESCRIPTION</a:t>
            </a:r>
            <a:endParaRPr lang="en" b="1" dirty="0">
              <a:solidFill>
                <a:srgbClr val="F20253"/>
              </a:solidFill>
              <a:latin typeface="Lato"/>
              <a:ea typeface="Lato"/>
              <a:cs typeface="Lato"/>
              <a:sym typeface="Lato"/>
            </a:endParaRPr>
          </a:p>
          <a:p>
            <a:pPr algn="just">
              <a:spcBef>
                <a:spcPts val="600"/>
              </a:spcBef>
            </a:pPr>
            <a:r>
              <a:rPr lang="en-US" dirty="0">
                <a:solidFill>
                  <a:srgbClr val="677480"/>
                </a:solidFill>
                <a:latin typeface="Lato"/>
                <a:ea typeface="Lato"/>
                <a:cs typeface="Lato"/>
                <a:sym typeface="Lato"/>
              </a:rPr>
              <a:t>Our data set contains the list of consumer complaints received by the Consumer Finance Protection Bureau (CFPB) about financial product services offered by banks and other financial institutions across the United States. </a:t>
            </a:r>
            <a:br>
              <a:rPr lang="en-US" dirty="0">
                <a:solidFill>
                  <a:srgbClr val="677480"/>
                </a:solidFill>
                <a:latin typeface="Lato"/>
                <a:ea typeface="Lato"/>
                <a:cs typeface="Lato"/>
                <a:sym typeface="Lato"/>
              </a:rPr>
            </a:br>
            <a:endParaRPr lang="en-US" dirty="0">
              <a:solidFill>
                <a:srgbClr val="677480"/>
              </a:solidFill>
              <a:latin typeface="Lato"/>
              <a:ea typeface="Lato"/>
              <a:cs typeface="Lato"/>
              <a:sym typeface="Lato"/>
            </a:endParaRPr>
          </a:p>
          <a:p>
            <a:pPr algn="just">
              <a:spcBef>
                <a:spcPts val="600"/>
              </a:spcBef>
            </a:pPr>
            <a:r>
              <a:rPr lang="en-US" dirty="0">
                <a:solidFill>
                  <a:srgbClr val="677480"/>
                </a:solidFill>
                <a:latin typeface="Lato"/>
                <a:ea typeface="Lato"/>
                <a:cs typeface="Lato"/>
                <a:sym typeface="Lato"/>
              </a:rPr>
              <a:t>The data set contains complaints received by the CFPB from December 2011 till April 2017.</a:t>
            </a:r>
          </a:p>
          <a:p>
            <a:pPr lvl="0" rtl="0">
              <a:spcBef>
                <a:spcPts val="600"/>
              </a:spcBef>
              <a:buNone/>
            </a:pPr>
            <a:endParaRPr lang="en" dirty="0">
              <a:solidFill>
                <a:srgbClr val="677480"/>
              </a:solidFill>
              <a:latin typeface="Lato"/>
              <a:ea typeface="Lato"/>
              <a:cs typeface="Lato"/>
              <a:sym typeface="Lato"/>
            </a:endParaRPr>
          </a:p>
        </p:txBody>
      </p:sp>
      <p:sp>
        <p:nvSpPr>
          <p:cNvPr id="86" name="Shape 86"/>
          <p:cNvSpPr txBox="1"/>
          <p:nvPr/>
        </p:nvSpPr>
        <p:spPr>
          <a:xfrm>
            <a:off x="5411402" y="2172847"/>
            <a:ext cx="2758238" cy="2207100"/>
          </a:xfrm>
          <a:prstGeom prst="rect">
            <a:avLst/>
          </a:prstGeom>
          <a:noFill/>
          <a:ln>
            <a:noFill/>
          </a:ln>
        </p:spPr>
        <p:txBody>
          <a:bodyPr lIns="91425" tIns="91425" rIns="91425" bIns="91425" anchor="t" anchorCtr="0">
            <a:noAutofit/>
          </a:bodyPr>
          <a:lstStyle/>
          <a:p>
            <a:pPr lvl="0" rtl="0">
              <a:spcBef>
                <a:spcPts val="600"/>
              </a:spcBef>
              <a:buNone/>
            </a:pPr>
            <a:r>
              <a:rPr lang="en-US" b="1" dirty="0">
                <a:solidFill>
                  <a:srgbClr val="F20253"/>
                </a:solidFill>
                <a:latin typeface="Lato"/>
                <a:ea typeface="Lato"/>
                <a:cs typeface="Lato"/>
                <a:sym typeface="Lato"/>
              </a:rPr>
              <a:t>SOURCE AND LICENSING</a:t>
            </a:r>
            <a:endParaRPr lang="en" b="1" dirty="0">
              <a:solidFill>
                <a:srgbClr val="F20253"/>
              </a:solidFill>
              <a:latin typeface="Lato"/>
              <a:ea typeface="Lato"/>
              <a:cs typeface="Lato"/>
              <a:sym typeface="Lato"/>
            </a:endParaRPr>
          </a:p>
          <a:p>
            <a:pPr lvl="0" algn="just" rtl="0">
              <a:spcBef>
                <a:spcPts val="600"/>
              </a:spcBef>
              <a:buNone/>
            </a:pPr>
            <a:r>
              <a:rPr lang="en-US" dirty="0">
                <a:solidFill>
                  <a:srgbClr val="677480"/>
                </a:solidFill>
                <a:latin typeface="Lato"/>
                <a:ea typeface="Lato"/>
                <a:cs typeface="Lato"/>
                <a:sym typeface="Lato"/>
              </a:rPr>
              <a:t>The data set was retrieved from the data.gov website. </a:t>
            </a:r>
          </a:p>
          <a:p>
            <a:pPr lvl="0" algn="just" rtl="0">
              <a:spcBef>
                <a:spcPts val="600"/>
              </a:spcBef>
              <a:buNone/>
            </a:pPr>
            <a:endParaRPr lang="en-US" dirty="0">
              <a:solidFill>
                <a:srgbClr val="677480"/>
              </a:solidFill>
              <a:latin typeface="Lato"/>
              <a:ea typeface="Lato"/>
              <a:cs typeface="Lato"/>
              <a:sym typeface="Lato"/>
            </a:endParaRPr>
          </a:p>
          <a:p>
            <a:pPr lvl="0" algn="just" rtl="0">
              <a:spcBef>
                <a:spcPts val="600"/>
              </a:spcBef>
              <a:buNone/>
            </a:pPr>
            <a:r>
              <a:rPr lang="en-US" dirty="0">
                <a:solidFill>
                  <a:srgbClr val="677480"/>
                </a:solidFill>
                <a:latin typeface="Lato"/>
                <a:ea typeface="Lato"/>
                <a:cs typeface="Lato"/>
                <a:sym typeface="Lato"/>
              </a:rPr>
              <a:t>There is no license associated with the data set and its intended for public access and use.</a:t>
            </a:r>
            <a:endParaRPr lang="en" dirty="0">
              <a:solidFill>
                <a:srgbClr val="677480"/>
              </a:solidFill>
              <a:latin typeface="Lato"/>
              <a:ea typeface="Lato"/>
              <a:cs typeface="Lato"/>
              <a:sym typeface="Lato"/>
            </a:endParaRPr>
          </a:p>
          <a:p>
            <a:pPr lvl="0" rtl="0">
              <a:spcBef>
                <a:spcPts val="600"/>
              </a:spcBef>
              <a:buNone/>
            </a:pPr>
            <a:endParaRPr lang="en" dirty="0">
              <a:solidFill>
                <a:srgbClr val="677480"/>
              </a:solidFill>
              <a:latin typeface="Lato"/>
              <a:ea typeface="Lato"/>
              <a:cs typeface="Lato"/>
              <a:sym typeface="Lato"/>
            </a:endParaRPr>
          </a:p>
        </p:txBody>
      </p:sp>
    </p:spTree>
    <p:extLst>
      <p:ext uri="{BB962C8B-B14F-4D97-AF65-F5344CB8AC3E}">
        <p14:creationId xmlns:p14="http://schemas.microsoft.com/office/powerpoint/2010/main" val="1572062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54268" y="2457964"/>
            <a:ext cx="7772400" cy="1546500"/>
          </a:xfrm>
          <a:prstGeom prst="rect">
            <a:avLst/>
          </a:prstGeom>
        </p:spPr>
        <p:txBody>
          <a:bodyPr lIns="91425" tIns="91425" rIns="91425" bIns="91425" anchor="b" anchorCtr="0">
            <a:noAutofit/>
          </a:bodyPr>
          <a:lstStyle/>
          <a:p>
            <a:pPr lvl="0" rtl="0">
              <a:spcBef>
                <a:spcPts val="0"/>
              </a:spcBef>
              <a:buNone/>
            </a:pPr>
            <a:r>
              <a:rPr lang="en-US" sz="7200" dirty="0">
                <a:solidFill>
                  <a:srgbClr val="7ECEFD"/>
                </a:solidFill>
              </a:rPr>
              <a:t>Q</a:t>
            </a:r>
            <a:r>
              <a:rPr lang="en" sz="7200" dirty="0">
                <a:solidFill>
                  <a:srgbClr val="7ECEFD"/>
                </a:solidFill>
              </a:rPr>
              <a:t>1.</a:t>
            </a:r>
          </a:p>
          <a:p>
            <a:pPr lvl="0" rtl="0">
              <a:spcBef>
                <a:spcPts val="0"/>
              </a:spcBef>
              <a:buNone/>
            </a:pPr>
            <a:r>
              <a:rPr lang="en-US" dirty="0"/>
              <a:t>Predicting a Company’s Response to a Consumer Complaint</a:t>
            </a:r>
            <a:endParaRPr lang="en" dirty="0"/>
          </a:p>
        </p:txBody>
      </p:sp>
    </p:spTree>
    <p:extLst>
      <p:ext uri="{BB962C8B-B14F-4D97-AF65-F5344CB8AC3E}">
        <p14:creationId xmlns:p14="http://schemas.microsoft.com/office/powerpoint/2010/main" val="1578341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32619" y="618779"/>
            <a:ext cx="7628100" cy="1143000"/>
          </a:xfrm>
          <a:prstGeom prst="rect">
            <a:avLst/>
          </a:prstGeom>
        </p:spPr>
        <p:txBody>
          <a:bodyPr lIns="91425" tIns="91425" rIns="91425" bIns="91425" anchor="b" anchorCtr="0">
            <a:noAutofit/>
          </a:bodyPr>
          <a:lstStyle/>
          <a:p>
            <a:pPr lvl="0" rtl="0">
              <a:spcBef>
                <a:spcPts val="0"/>
              </a:spcBef>
              <a:buNone/>
            </a:pPr>
            <a:r>
              <a:rPr lang="en" sz="6000" dirty="0"/>
              <a:t>Model</a:t>
            </a:r>
            <a:r>
              <a:rPr lang="en-US" sz="6000" dirty="0"/>
              <a:t> Description</a:t>
            </a:r>
            <a:endParaRPr lang="en" sz="6000" dirty="0"/>
          </a:p>
        </p:txBody>
      </p:sp>
      <p:sp>
        <p:nvSpPr>
          <p:cNvPr id="85" name="Shape 85"/>
          <p:cNvSpPr txBox="1"/>
          <p:nvPr/>
        </p:nvSpPr>
        <p:spPr>
          <a:xfrm>
            <a:off x="590274" y="2151827"/>
            <a:ext cx="6577781" cy="3366104"/>
          </a:xfrm>
          <a:prstGeom prst="rect">
            <a:avLst/>
          </a:prstGeom>
          <a:noFill/>
          <a:ln>
            <a:noFill/>
          </a:ln>
        </p:spPr>
        <p:txBody>
          <a:bodyPr lIns="91425" tIns="91425" rIns="91425" bIns="91425" anchor="t" anchorCtr="0">
            <a:noAutofit/>
          </a:bodyPr>
          <a:lstStyle/>
          <a:p>
            <a:pPr lvl="0" rtl="0">
              <a:spcBef>
                <a:spcPts val="600"/>
              </a:spcBef>
              <a:buNone/>
            </a:pPr>
            <a:r>
              <a:rPr lang="en-US" sz="1600" b="1" dirty="0">
                <a:solidFill>
                  <a:srgbClr val="F20253"/>
                </a:solidFill>
                <a:latin typeface="Lato"/>
                <a:ea typeface="Lato"/>
                <a:cs typeface="Lato"/>
                <a:sym typeface="Lato"/>
              </a:rPr>
              <a:t>DATA SET DETAILS:</a:t>
            </a:r>
          </a:p>
          <a:p>
            <a:pPr lvl="0" rtl="0">
              <a:spcBef>
                <a:spcPts val="600"/>
              </a:spcBef>
              <a:buNone/>
            </a:pPr>
            <a:endParaRPr lang="en" sz="1600" b="1" dirty="0">
              <a:solidFill>
                <a:srgbClr val="F20253"/>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Predictors: </a:t>
            </a:r>
            <a:r>
              <a:rPr lang="en-US" sz="1600" dirty="0">
                <a:solidFill>
                  <a:srgbClr val="677480"/>
                </a:solidFill>
                <a:latin typeface="Lato"/>
                <a:ea typeface="Lato"/>
                <a:cs typeface="Lato"/>
                <a:sym typeface="Lato"/>
              </a:rPr>
              <a:t>Product, Region, Submitted Via</a:t>
            </a:r>
          </a:p>
          <a:p>
            <a:pPr lvl="0" rtl="0">
              <a:spcBef>
                <a:spcPts val="600"/>
              </a:spcBef>
            </a:pPr>
            <a:endParaRPr lang="en-US" sz="1600" dirty="0">
              <a:solidFill>
                <a:srgbClr val="677480"/>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Outcome: </a:t>
            </a:r>
            <a:r>
              <a:rPr lang="en-US" sz="1600" dirty="0">
                <a:solidFill>
                  <a:srgbClr val="677480"/>
                </a:solidFill>
                <a:latin typeface="Lato"/>
                <a:ea typeface="Lato"/>
                <a:cs typeface="Lato"/>
                <a:sym typeface="Lato"/>
              </a:rPr>
              <a:t>Company Response to Consumer</a:t>
            </a:r>
          </a:p>
          <a:p>
            <a:pPr lvl="0" rtl="0">
              <a:spcBef>
                <a:spcPts val="600"/>
              </a:spcBef>
            </a:pPr>
            <a:endParaRPr lang="en-US" sz="1600" dirty="0">
              <a:solidFill>
                <a:srgbClr val="677480"/>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Sampling Rate: </a:t>
            </a:r>
            <a:r>
              <a:rPr lang="en-US" sz="1600" dirty="0">
                <a:solidFill>
                  <a:srgbClr val="677480"/>
                </a:solidFill>
                <a:latin typeface="Lato"/>
                <a:ea typeface="Lato"/>
                <a:cs typeface="Lato"/>
                <a:sym typeface="Lato"/>
              </a:rPr>
              <a:t>75 (Training): 25 (Testing)</a:t>
            </a:r>
          </a:p>
          <a:p>
            <a:pPr lvl="0" rtl="0">
              <a:spcBef>
                <a:spcPts val="600"/>
              </a:spcBef>
            </a:pPr>
            <a:endParaRPr lang="en-US" sz="1600" dirty="0">
              <a:solidFill>
                <a:srgbClr val="677480"/>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dirty="0">
                <a:solidFill>
                  <a:srgbClr val="677480"/>
                </a:solidFill>
                <a:latin typeface="Lato"/>
                <a:ea typeface="Lato"/>
                <a:cs typeface="Lato"/>
                <a:sym typeface="Lato"/>
              </a:rPr>
              <a:t> </a:t>
            </a:r>
            <a:r>
              <a:rPr lang="en-US" sz="1600" b="1" dirty="0">
                <a:solidFill>
                  <a:srgbClr val="677480"/>
                </a:solidFill>
                <a:latin typeface="Lato"/>
                <a:ea typeface="Lato"/>
                <a:cs typeface="Lato"/>
                <a:sym typeface="Lato"/>
              </a:rPr>
              <a:t>Activation Function: </a:t>
            </a:r>
            <a:r>
              <a:rPr lang="en-US" sz="1600" dirty="0">
                <a:solidFill>
                  <a:srgbClr val="677480"/>
                </a:solidFill>
                <a:latin typeface="Lato"/>
                <a:ea typeface="Lato"/>
                <a:cs typeface="Lato"/>
                <a:sym typeface="Lato"/>
              </a:rPr>
              <a:t>Logistic</a:t>
            </a:r>
          </a:p>
          <a:p>
            <a:pPr lvl="0" rtl="0">
              <a:spcBef>
                <a:spcPts val="600"/>
              </a:spcBef>
            </a:pPr>
            <a:endParaRPr lang="en-US" sz="1600" dirty="0">
              <a:solidFill>
                <a:srgbClr val="677480"/>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Hidden Layers: </a:t>
            </a:r>
            <a:r>
              <a:rPr lang="en-US" sz="1600" dirty="0">
                <a:solidFill>
                  <a:srgbClr val="677480"/>
                </a:solidFill>
                <a:latin typeface="Lato"/>
                <a:ea typeface="Lato"/>
                <a:cs typeface="Lato"/>
                <a:sym typeface="Lato"/>
              </a:rPr>
              <a:t>1, 3, 5</a:t>
            </a:r>
            <a:endParaRPr lang="en" sz="1600" b="1" dirty="0">
              <a:solidFill>
                <a:srgbClr val="677480"/>
              </a:solidFill>
              <a:latin typeface="Lato"/>
              <a:ea typeface="Lato"/>
              <a:cs typeface="Lato"/>
              <a:sym typeface="Lato"/>
            </a:endParaRPr>
          </a:p>
        </p:txBody>
      </p:sp>
    </p:spTree>
    <p:extLst>
      <p:ext uri="{BB962C8B-B14F-4D97-AF65-F5344CB8AC3E}">
        <p14:creationId xmlns:p14="http://schemas.microsoft.com/office/powerpoint/2010/main" val="3518852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12436" y="0"/>
            <a:ext cx="7628100" cy="1143000"/>
          </a:xfrm>
          <a:prstGeom prst="rect">
            <a:avLst/>
          </a:prstGeom>
        </p:spPr>
        <p:txBody>
          <a:bodyPr lIns="91425" tIns="91425" rIns="91425" bIns="91425" anchor="b" anchorCtr="0">
            <a:noAutofit/>
          </a:bodyPr>
          <a:lstStyle/>
          <a:p>
            <a:pPr lvl="0" rtl="0">
              <a:spcBef>
                <a:spcPts val="0"/>
              </a:spcBef>
              <a:buNone/>
            </a:pPr>
            <a:r>
              <a:rPr lang="en" sz="6000" dirty="0"/>
              <a:t>R</a:t>
            </a:r>
            <a:r>
              <a:rPr lang="en-US" sz="6000" dirty="0" err="1"/>
              <a:t>esults</a:t>
            </a:r>
            <a:endParaRPr lang="en" sz="6000" dirty="0"/>
          </a:p>
        </p:txBody>
      </p:sp>
      <p:sp>
        <p:nvSpPr>
          <p:cNvPr id="2" name="TextBox 1"/>
          <p:cNvSpPr txBox="1"/>
          <p:nvPr/>
        </p:nvSpPr>
        <p:spPr>
          <a:xfrm>
            <a:off x="212436" y="5888342"/>
            <a:ext cx="8357097" cy="738664"/>
          </a:xfrm>
          <a:prstGeom prst="rect">
            <a:avLst/>
          </a:prstGeom>
          <a:noFill/>
        </p:spPr>
        <p:txBody>
          <a:bodyPr wrap="square" rtlCol="0">
            <a:spAutoFit/>
          </a:bodyPr>
          <a:lstStyle/>
          <a:p>
            <a:r>
              <a:rPr lang="en-US" b="1" dirty="0"/>
              <a:t>Note: </a:t>
            </a:r>
            <a:r>
              <a:rPr lang="en-US" dirty="0"/>
              <a:t>We think that the correlation value is low for all the models because the model’s predicted value is continuous while the actual company response is categorical. Even though the value is low, highest correlation is observed in the model with 5 hidden layers.</a:t>
            </a:r>
          </a:p>
        </p:txBody>
      </p:sp>
      <p:pic>
        <p:nvPicPr>
          <p:cNvPr id="1026" name="Picture 2" descr="https://lh3.googleusercontent.com/jHpX4ddqP-1ETCIIrV0dLhUJS1aJB-c4u2fg4DVH3WSCn8DMiIPF7IZzfQzT3kXJBicnCY6SbYPtaVElBTPRRHCtl3RmBjmbSfrMo9BH-bIB8K8t1E9ioyUv0okVp1rX_DjCArA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4" y="1323470"/>
            <a:ext cx="4078511" cy="31329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6.googleusercontent.com/BxQCDb_o3dxJvbb_A_K74B8cwGf7LQIjdobzejQLNiVBFeCEIDynHoXxXt2arz65u1TYkwUUm_2gxJIqr2r8zI2MA_vrsWHL3LUx5WBpue6zr54ZBzniPkM1Ljn2jX73rmuUCkx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2303" y="109113"/>
            <a:ext cx="3971918" cy="28370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3.googleusercontent.com/GfaGXkT5mu4aBJOKSUDZf9eVW7aeEnxRD5n-BNRW11R2OnRKFtY0ZTkaqzbayKNgCOjmonVgUxNFc3Y5xoChw2MC_NGuhKqzqtRj285pNGdS5atCXD7zmJ0j8OHjEpfa8AzDTSB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2303" y="2946207"/>
            <a:ext cx="3798717" cy="29421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36331" y="4550979"/>
            <a:ext cx="2396359" cy="523220"/>
          </a:xfrm>
          <a:prstGeom prst="rect">
            <a:avLst/>
          </a:prstGeom>
          <a:noFill/>
        </p:spPr>
        <p:txBody>
          <a:bodyPr wrap="square" rtlCol="0">
            <a:spAutoFit/>
          </a:bodyPr>
          <a:lstStyle/>
          <a:p>
            <a:r>
              <a:rPr lang="en-US" b="1" dirty="0"/>
              <a:t>Hidden</a:t>
            </a:r>
            <a:r>
              <a:rPr lang="en-US" dirty="0"/>
              <a:t> = 1</a:t>
            </a:r>
          </a:p>
          <a:p>
            <a:r>
              <a:rPr lang="en-US" b="1" dirty="0"/>
              <a:t>Correlation</a:t>
            </a:r>
            <a:r>
              <a:rPr lang="en-US" dirty="0"/>
              <a:t> = 0.03</a:t>
            </a:r>
          </a:p>
        </p:txBody>
      </p:sp>
      <p:sp>
        <p:nvSpPr>
          <p:cNvPr id="9" name="TextBox 8"/>
          <p:cNvSpPr txBox="1"/>
          <p:nvPr/>
        </p:nvSpPr>
        <p:spPr>
          <a:xfrm>
            <a:off x="6642356" y="2277526"/>
            <a:ext cx="2396359" cy="523220"/>
          </a:xfrm>
          <a:prstGeom prst="rect">
            <a:avLst/>
          </a:prstGeom>
          <a:noFill/>
        </p:spPr>
        <p:txBody>
          <a:bodyPr wrap="square" rtlCol="0">
            <a:spAutoFit/>
          </a:bodyPr>
          <a:lstStyle/>
          <a:p>
            <a:r>
              <a:rPr lang="en-US" b="1" dirty="0"/>
              <a:t>Hidden</a:t>
            </a:r>
            <a:r>
              <a:rPr lang="en-US" dirty="0"/>
              <a:t> = 3</a:t>
            </a:r>
          </a:p>
          <a:p>
            <a:r>
              <a:rPr lang="en-US" b="1" dirty="0"/>
              <a:t>Correlation</a:t>
            </a:r>
            <a:r>
              <a:rPr lang="en-US" dirty="0"/>
              <a:t> = 0.00009</a:t>
            </a:r>
          </a:p>
        </p:txBody>
      </p:sp>
      <p:sp>
        <p:nvSpPr>
          <p:cNvPr id="10" name="TextBox 9"/>
          <p:cNvSpPr txBox="1"/>
          <p:nvPr/>
        </p:nvSpPr>
        <p:spPr>
          <a:xfrm>
            <a:off x="6738492" y="5219661"/>
            <a:ext cx="2396359" cy="523220"/>
          </a:xfrm>
          <a:prstGeom prst="rect">
            <a:avLst/>
          </a:prstGeom>
          <a:noFill/>
        </p:spPr>
        <p:txBody>
          <a:bodyPr wrap="square" rtlCol="0">
            <a:spAutoFit/>
          </a:bodyPr>
          <a:lstStyle/>
          <a:p>
            <a:r>
              <a:rPr lang="en-US" b="1" dirty="0"/>
              <a:t>Hidden</a:t>
            </a:r>
            <a:r>
              <a:rPr lang="en-US" dirty="0"/>
              <a:t> = 5</a:t>
            </a:r>
          </a:p>
          <a:p>
            <a:r>
              <a:rPr lang="en-US" b="1" dirty="0"/>
              <a:t>Correlation</a:t>
            </a:r>
            <a:r>
              <a:rPr lang="en-US" dirty="0"/>
              <a:t> = 0.05</a:t>
            </a:r>
          </a:p>
        </p:txBody>
      </p:sp>
    </p:spTree>
    <p:extLst>
      <p:ext uri="{BB962C8B-B14F-4D97-AF65-F5344CB8AC3E}">
        <p14:creationId xmlns:p14="http://schemas.microsoft.com/office/powerpoint/2010/main" val="978652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178676" y="2352861"/>
            <a:ext cx="8639503" cy="1546500"/>
          </a:xfrm>
          <a:prstGeom prst="rect">
            <a:avLst/>
          </a:prstGeom>
        </p:spPr>
        <p:txBody>
          <a:bodyPr lIns="91425" tIns="91425" rIns="91425" bIns="91425" anchor="b" anchorCtr="0">
            <a:noAutofit/>
          </a:bodyPr>
          <a:lstStyle/>
          <a:p>
            <a:pPr lvl="0" rtl="0">
              <a:spcBef>
                <a:spcPts val="0"/>
              </a:spcBef>
              <a:buNone/>
            </a:pPr>
            <a:r>
              <a:rPr lang="en-US" sz="7200" dirty="0">
                <a:solidFill>
                  <a:srgbClr val="7ECEFD"/>
                </a:solidFill>
              </a:rPr>
              <a:t>Q</a:t>
            </a:r>
            <a:r>
              <a:rPr lang="en" sz="7200" dirty="0">
                <a:solidFill>
                  <a:srgbClr val="7ECEFD"/>
                </a:solidFill>
              </a:rPr>
              <a:t>2.</a:t>
            </a:r>
          </a:p>
          <a:p>
            <a:pPr lvl="0" rtl="0">
              <a:spcBef>
                <a:spcPts val="0"/>
              </a:spcBef>
              <a:buNone/>
            </a:pPr>
            <a:r>
              <a:rPr lang="en-US" dirty="0"/>
              <a:t>Likelihood of a Non-Disputed Complaint Feedback</a:t>
            </a:r>
            <a:endParaRPr lang="en" dirty="0"/>
          </a:p>
        </p:txBody>
      </p:sp>
    </p:spTree>
    <p:extLst>
      <p:ext uri="{BB962C8B-B14F-4D97-AF65-F5344CB8AC3E}">
        <p14:creationId xmlns:p14="http://schemas.microsoft.com/office/powerpoint/2010/main" val="437625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32619" y="618779"/>
            <a:ext cx="7628100" cy="1143000"/>
          </a:xfrm>
          <a:prstGeom prst="rect">
            <a:avLst/>
          </a:prstGeom>
        </p:spPr>
        <p:txBody>
          <a:bodyPr lIns="91425" tIns="91425" rIns="91425" bIns="91425" anchor="b" anchorCtr="0">
            <a:noAutofit/>
          </a:bodyPr>
          <a:lstStyle/>
          <a:p>
            <a:pPr lvl="0" rtl="0">
              <a:spcBef>
                <a:spcPts val="0"/>
              </a:spcBef>
              <a:buNone/>
            </a:pPr>
            <a:r>
              <a:rPr lang="en" sz="6000" dirty="0"/>
              <a:t>Model</a:t>
            </a:r>
            <a:r>
              <a:rPr lang="en-US" sz="6000" dirty="0"/>
              <a:t> Description</a:t>
            </a:r>
            <a:endParaRPr lang="en" sz="6000" dirty="0"/>
          </a:p>
        </p:txBody>
      </p:sp>
      <p:sp>
        <p:nvSpPr>
          <p:cNvPr id="85" name="Shape 85"/>
          <p:cNvSpPr txBox="1"/>
          <p:nvPr/>
        </p:nvSpPr>
        <p:spPr>
          <a:xfrm>
            <a:off x="590274" y="2151827"/>
            <a:ext cx="6577781" cy="3366104"/>
          </a:xfrm>
          <a:prstGeom prst="rect">
            <a:avLst/>
          </a:prstGeom>
          <a:noFill/>
          <a:ln>
            <a:noFill/>
          </a:ln>
        </p:spPr>
        <p:txBody>
          <a:bodyPr lIns="91425" tIns="91425" rIns="91425" bIns="91425" anchor="t" anchorCtr="0">
            <a:noAutofit/>
          </a:bodyPr>
          <a:lstStyle/>
          <a:p>
            <a:pPr lvl="0" rtl="0">
              <a:spcBef>
                <a:spcPts val="600"/>
              </a:spcBef>
              <a:buNone/>
            </a:pPr>
            <a:r>
              <a:rPr lang="en-US" sz="1600" b="1" dirty="0">
                <a:solidFill>
                  <a:srgbClr val="F20253"/>
                </a:solidFill>
                <a:latin typeface="Lato"/>
                <a:ea typeface="Lato"/>
                <a:cs typeface="Lato"/>
                <a:sym typeface="Lato"/>
              </a:rPr>
              <a:t>DATA SET DETAILS:</a:t>
            </a:r>
          </a:p>
          <a:p>
            <a:pPr lvl="0" rtl="0">
              <a:spcBef>
                <a:spcPts val="600"/>
              </a:spcBef>
              <a:buNone/>
            </a:pPr>
            <a:endParaRPr lang="en" sz="1600" b="1" dirty="0">
              <a:solidFill>
                <a:srgbClr val="F20253"/>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Predictors: </a:t>
            </a:r>
            <a:r>
              <a:rPr lang="en-US" sz="1600" dirty="0">
                <a:solidFill>
                  <a:srgbClr val="677480"/>
                </a:solidFill>
                <a:latin typeface="Lato"/>
                <a:ea typeface="Lato"/>
                <a:cs typeface="Lato"/>
                <a:sym typeface="Lato"/>
              </a:rPr>
              <a:t>Product, Region, Submitted Via</a:t>
            </a:r>
          </a:p>
          <a:p>
            <a:pPr lvl="0" rtl="0">
              <a:spcBef>
                <a:spcPts val="600"/>
              </a:spcBef>
            </a:pPr>
            <a:endParaRPr lang="en-US" sz="1600" dirty="0">
              <a:solidFill>
                <a:srgbClr val="677480"/>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Outcome: </a:t>
            </a:r>
            <a:r>
              <a:rPr lang="en-US" sz="1600" dirty="0">
                <a:solidFill>
                  <a:srgbClr val="677480"/>
                </a:solidFill>
                <a:latin typeface="Lato"/>
                <a:ea typeface="Lato"/>
                <a:cs typeface="Lato"/>
                <a:sym typeface="Lato"/>
              </a:rPr>
              <a:t>Consumer disputed</a:t>
            </a:r>
          </a:p>
          <a:p>
            <a:pPr lvl="0" rtl="0">
              <a:spcBef>
                <a:spcPts val="600"/>
              </a:spcBef>
            </a:pPr>
            <a:endParaRPr lang="en-US" sz="1600" dirty="0">
              <a:solidFill>
                <a:srgbClr val="677480"/>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Sampling Rate: </a:t>
            </a:r>
            <a:r>
              <a:rPr lang="en-US" sz="1600" dirty="0">
                <a:solidFill>
                  <a:srgbClr val="677480"/>
                </a:solidFill>
                <a:latin typeface="Lato"/>
                <a:ea typeface="Lato"/>
                <a:cs typeface="Lato"/>
                <a:sym typeface="Lato"/>
              </a:rPr>
              <a:t>75 (Training): 25 (Testing)</a:t>
            </a:r>
          </a:p>
          <a:p>
            <a:pPr lvl="0" rtl="0">
              <a:spcBef>
                <a:spcPts val="600"/>
              </a:spcBef>
            </a:pPr>
            <a:endParaRPr lang="en-US" sz="1600" dirty="0">
              <a:solidFill>
                <a:srgbClr val="677480"/>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dirty="0">
                <a:solidFill>
                  <a:srgbClr val="677480"/>
                </a:solidFill>
                <a:latin typeface="Lato"/>
                <a:ea typeface="Lato"/>
                <a:cs typeface="Lato"/>
                <a:sym typeface="Lato"/>
              </a:rPr>
              <a:t> </a:t>
            </a:r>
            <a:r>
              <a:rPr lang="en-US" sz="1600" b="1" dirty="0">
                <a:solidFill>
                  <a:srgbClr val="677480"/>
                </a:solidFill>
                <a:latin typeface="Lato"/>
                <a:ea typeface="Lato"/>
                <a:cs typeface="Lato"/>
                <a:sym typeface="Lato"/>
              </a:rPr>
              <a:t>Activation Function: </a:t>
            </a:r>
            <a:r>
              <a:rPr lang="en-US" sz="1600" dirty="0">
                <a:solidFill>
                  <a:srgbClr val="677480"/>
                </a:solidFill>
                <a:latin typeface="Lato"/>
                <a:ea typeface="Lato"/>
                <a:cs typeface="Lato"/>
                <a:sym typeface="Lato"/>
              </a:rPr>
              <a:t>Logistic</a:t>
            </a:r>
          </a:p>
          <a:p>
            <a:pPr lvl="0" rtl="0">
              <a:spcBef>
                <a:spcPts val="600"/>
              </a:spcBef>
            </a:pPr>
            <a:endParaRPr lang="en-US" sz="1600" dirty="0">
              <a:solidFill>
                <a:srgbClr val="677480"/>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Hidden Layers: </a:t>
            </a:r>
            <a:r>
              <a:rPr lang="en-US" sz="1600" dirty="0">
                <a:solidFill>
                  <a:srgbClr val="677480"/>
                </a:solidFill>
                <a:latin typeface="Lato"/>
                <a:ea typeface="Lato"/>
                <a:cs typeface="Lato"/>
                <a:sym typeface="Lato"/>
              </a:rPr>
              <a:t>1, 3, 5</a:t>
            </a:r>
            <a:endParaRPr lang="en" sz="1600" b="1" dirty="0">
              <a:solidFill>
                <a:srgbClr val="677480"/>
              </a:solidFill>
              <a:latin typeface="Lato"/>
              <a:ea typeface="Lato"/>
              <a:cs typeface="Lato"/>
              <a:sym typeface="Lato"/>
            </a:endParaRPr>
          </a:p>
        </p:txBody>
      </p:sp>
    </p:spTree>
    <p:extLst>
      <p:ext uri="{BB962C8B-B14F-4D97-AF65-F5344CB8AC3E}">
        <p14:creationId xmlns:p14="http://schemas.microsoft.com/office/powerpoint/2010/main" val="3141267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12436" y="0"/>
            <a:ext cx="7628100" cy="1143000"/>
          </a:xfrm>
          <a:prstGeom prst="rect">
            <a:avLst/>
          </a:prstGeom>
        </p:spPr>
        <p:txBody>
          <a:bodyPr lIns="91425" tIns="91425" rIns="91425" bIns="91425" anchor="b" anchorCtr="0">
            <a:noAutofit/>
          </a:bodyPr>
          <a:lstStyle/>
          <a:p>
            <a:pPr lvl="0" rtl="0">
              <a:spcBef>
                <a:spcPts val="0"/>
              </a:spcBef>
              <a:buNone/>
            </a:pPr>
            <a:r>
              <a:rPr lang="en" sz="6000" dirty="0"/>
              <a:t>R</a:t>
            </a:r>
            <a:r>
              <a:rPr lang="en-US" sz="6000" dirty="0" err="1"/>
              <a:t>esults</a:t>
            </a:r>
            <a:endParaRPr lang="en" sz="6000" dirty="0"/>
          </a:p>
        </p:txBody>
      </p:sp>
      <p:sp>
        <p:nvSpPr>
          <p:cNvPr id="2" name="TextBox 1"/>
          <p:cNvSpPr txBox="1"/>
          <p:nvPr/>
        </p:nvSpPr>
        <p:spPr>
          <a:xfrm>
            <a:off x="212436" y="5888342"/>
            <a:ext cx="8357097" cy="738664"/>
          </a:xfrm>
          <a:prstGeom prst="rect">
            <a:avLst/>
          </a:prstGeom>
          <a:noFill/>
        </p:spPr>
        <p:txBody>
          <a:bodyPr wrap="square" rtlCol="0">
            <a:spAutoFit/>
          </a:bodyPr>
          <a:lstStyle/>
          <a:p>
            <a:r>
              <a:rPr lang="en-US" b="1" dirty="0"/>
              <a:t>Note: </a:t>
            </a:r>
            <a:r>
              <a:rPr lang="en-US" dirty="0"/>
              <a:t>We think that the correlation value is low for all the models because the model’s predicted value is continuous while the actual value is categorical. Even though the value is low, highest correlation is observed in the model with 3 hidden layers.</a:t>
            </a:r>
          </a:p>
        </p:txBody>
      </p:sp>
      <p:sp>
        <p:nvSpPr>
          <p:cNvPr id="4" name="TextBox 3"/>
          <p:cNvSpPr txBox="1"/>
          <p:nvPr/>
        </p:nvSpPr>
        <p:spPr>
          <a:xfrm>
            <a:off x="213550" y="4750011"/>
            <a:ext cx="2396359" cy="523220"/>
          </a:xfrm>
          <a:prstGeom prst="rect">
            <a:avLst/>
          </a:prstGeom>
          <a:noFill/>
        </p:spPr>
        <p:txBody>
          <a:bodyPr wrap="square" rtlCol="0">
            <a:spAutoFit/>
          </a:bodyPr>
          <a:lstStyle/>
          <a:p>
            <a:r>
              <a:rPr lang="en-US" b="1" dirty="0"/>
              <a:t>Hidden</a:t>
            </a:r>
            <a:r>
              <a:rPr lang="en-US" dirty="0"/>
              <a:t> = 1</a:t>
            </a:r>
          </a:p>
          <a:p>
            <a:r>
              <a:rPr lang="en-US" b="1" dirty="0"/>
              <a:t>Correlation</a:t>
            </a:r>
            <a:r>
              <a:rPr lang="en-US" dirty="0"/>
              <a:t> = -0.04</a:t>
            </a:r>
          </a:p>
        </p:txBody>
      </p:sp>
      <p:pic>
        <p:nvPicPr>
          <p:cNvPr id="2050" name="Picture 2" descr="https://lh5.googleusercontent.com/yqQ7BOkz85P57uCX5vWA0V6mt6rb_m71WpQrE1cMeFgS1OFX8IuCtbf6Qp7AYAAoQqdGb0xPOxcQo41sfcuJp6Y1i8YLIrj5Bu-ZcZQBL3RuHDvhqA4cT8rGI_L39M6kzd-6vc8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43371"/>
            <a:ext cx="3714750" cy="3714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CVUB-1Rz0LGrJf2rfeZCbRhGXZOV9azJflTewDeD7Xv6BxgaNJz3Boiz7XlaJ0O-7cl27AsgKWViksb_R7Uu8miyTyWcJRpBojDSmbAvwlykv_0hUY9In6oF87El_zSE-2L6kCr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407" y="18454"/>
            <a:ext cx="2996809" cy="299680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642356" y="2464754"/>
            <a:ext cx="2396359" cy="523220"/>
          </a:xfrm>
          <a:prstGeom prst="rect">
            <a:avLst/>
          </a:prstGeom>
          <a:noFill/>
        </p:spPr>
        <p:txBody>
          <a:bodyPr wrap="square" rtlCol="0">
            <a:spAutoFit/>
          </a:bodyPr>
          <a:lstStyle/>
          <a:p>
            <a:r>
              <a:rPr lang="en-US" b="1" dirty="0"/>
              <a:t>Hidden</a:t>
            </a:r>
            <a:r>
              <a:rPr lang="en-US" dirty="0"/>
              <a:t> = 3</a:t>
            </a:r>
          </a:p>
          <a:p>
            <a:r>
              <a:rPr lang="en-US" b="1" dirty="0"/>
              <a:t>Correlation</a:t>
            </a:r>
            <a:r>
              <a:rPr lang="en-US" dirty="0"/>
              <a:t> = 0.04</a:t>
            </a:r>
          </a:p>
        </p:txBody>
      </p:sp>
      <p:pic>
        <p:nvPicPr>
          <p:cNvPr id="2054" name="Picture 6" descr="https://lh6.googleusercontent.com/Ne1o6RpHFklkdADlZExXycGiGJGVrGrd7Nmo9MjgFRu4verPGD_da7yuFEzf1dOSCKyVqXKg0lwqa945C3XKJoGvzuWNCBoxcsq9PaX86SW3owzfanj9wGO2oJoJx9dwFoddo65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7407" y="3015263"/>
            <a:ext cx="3250246" cy="275490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642355" y="5057567"/>
            <a:ext cx="2396359" cy="523220"/>
          </a:xfrm>
          <a:prstGeom prst="rect">
            <a:avLst/>
          </a:prstGeom>
          <a:noFill/>
        </p:spPr>
        <p:txBody>
          <a:bodyPr wrap="square" rtlCol="0">
            <a:spAutoFit/>
          </a:bodyPr>
          <a:lstStyle/>
          <a:p>
            <a:r>
              <a:rPr lang="en-US" b="1" dirty="0"/>
              <a:t>Hidden</a:t>
            </a:r>
            <a:r>
              <a:rPr lang="en-US" dirty="0"/>
              <a:t> = 5</a:t>
            </a:r>
          </a:p>
          <a:p>
            <a:r>
              <a:rPr lang="en-US" b="1" dirty="0"/>
              <a:t>Correlation</a:t>
            </a:r>
            <a:r>
              <a:rPr lang="en-US" dirty="0"/>
              <a:t> = -0.04</a:t>
            </a:r>
          </a:p>
        </p:txBody>
      </p:sp>
    </p:spTree>
    <p:extLst>
      <p:ext uri="{BB962C8B-B14F-4D97-AF65-F5344CB8AC3E}">
        <p14:creationId xmlns:p14="http://schemas.microsoft.com/office/powerpoint/2010/main" val="3788843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96311" y="2342351"/>
            <a:ext cx="7772400" cy="1546500"/>
          </a:xfrm>
          <a:prstGeom prst="rect">
            <a:avLst/>
          </a:prstGeom>
        </p:spPr>
        <p:txBody>
          <a:bodyPr lIns="91425" tIns="91425" rIns="91425" bIns="91425" anchor="b" anchorCtr="0">
            <a:noAutofit/>
          </a:bodyPr>
          <a:lstStyle/>
          <a:p>
            <a:pPr lvl="0" rtl="0">
              <a:spcBef>
                <a:spcPts val="0"/>
              </a:spcBef>
              <a:buNone/>
            </a:pPr>
            <a:r>
              <a:rPr lang="en-US" sz="7200" dirty="0">
                <a:solidFill>
                  <a:srgbClr val="7ECEFD"/>
                </a:solidFill>
              </a:rPr>
              <a:t>Q</a:t>
            </a:r>
            <a:r>
              <a:rPr lang="en" sz="7200" dirty="0">
                <a:solidFill>
                  <a:srgbClr val="7ECEFD"/>
                </a:solidFill>
              </a:rPr>
              <a:t>3.</a:t>
            </a:r>
          </a:p>
          <a:p>
            <a:pPr lvl="0" rtl="0">
              <a:spcBef>
                <a:spcPts val="0"/>
              </a:spcBef>
              <a:buNone/>
            </a:pPr>
            <a:r>
              <a:rPr lang="en-US" dirty="0"/>
              <a:t>Predicting Medium of Receiving a Complaint</a:t>
            </a:r>
            <a:endParaRPr lang="en" dirty="0"/>
          </a:p>
        </p:txBody>
      </p:sp>
    </p:spTree>
    <p:extLst>
      <p:ext uri="{BB962C8B-B14F-4D97-AF65-F5344CB8AC3E}">
        <p14:creationId xmlns:p14="http://schemas.microsoft.com/office/powerpoint/2010/main" val="1131355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32619" y="618779"/>
            <a:ext cx="7628100" cy="1143000"/>
          </a:xfrm>
          <a:prstGeom prst="rect">
            <a:avLst/>
          </a:prstGeom>
        </p:spPr>
        <p:txBody>
          <a:bodyPr lIns="91425" tIns="91425" rIns="91425" bIns="91425" anchor="b" anchorCtr="0">
            <a:noAutofit/>
          </a:bodyPr>
          <a:lstStyle/>
          <a:p>
            <a:pPr lvl="0" rtl="0">
              <a:spcBef>
                <a:spcPts val="0"/>
              </a:spcBef>
              <a:buNone/>
            </a:pPr>
            <a:r>
              <a:rPr lang="en" sz="6000" dirty="0"/>
              <a:t>Model</a:t>
            </a:r>
            <a:r>
              <a:rPr lang="en-US" sz="6000" dirty="0"/>
              <a:t> Description</a:t>
            </a:r>
            <a:endParaRPr lang="en" sz="6000" dirty="0"/>
          </a:p>
        </p:txBody>
      </p:sp>
      <p:sp>
        <p:nvSpPr>
          <p:cNvPr id="85" name="Shape 85"/>
          <p:cNvSpPr txBox="1"/>
          <p:nvPr/>
        </p:nvSpPr>
        <p:spPr>
          <a:xfrm>
            <a:off x="590274" y="2151827"/>
            <a:ext cx="6577781" cy="3366104"/>
          </a:xfrm>
          <a:prstGeom prst="rect">
            <a:avLst/>
          </a:prstGeom>
          <a:noFill/>
          <a:ln>
            <a:noFill/>
          </a:ln>
        </p:spPr>
        <p:txBody>
          <a:bodyPr lIns="91425" tIns="91425" rIns="91425" bIns="91425" anchor="t" anchorCtr="0">
            <a:noAutofit/>
          </a:bodyPr>
          <a:lstStyle/>
          <a:p>
            <a:pPr lvl="0" rtl="0">
              <a:spcBef>
                <a:spcPts val="600"/>
              </a:spcBef>
              <a:buNone/>
            </a:pPr>
            <a:r>
              <a:rPr lang="en-US" sz="1600" b="1" dirty="0">
                <a:solidFill>
                  <a:srgbClr val="F20253"/>
                </a:solidFill>
                <a:latin typeface="Lato"/>
                <a:ea typeface="Lato"/>
                <a:cs typeface="Lato"/>
                <a:sym typeface="Lato"/>
              </a:rPr>
              <a:t>DATA SET DETAILS:</a:t>
            </a:r>
          </a:p>
          <a:p>
            <a:pPr lvl="0" rtl="0">
              <a:spcBef>
                <a:spcPts val="600"/>
              </a:spcBef>
              <a:buNone/>
            </a:pPr>
            <a:endParaRPr lang="en" sz="1600" b="1" dirty="0">
              <a:solidFill>
                <a:srgbClr val="F20253"/>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Predictors: </a:t>
            </a:r>
            <a:r>
              <a:rPr lang="en-US" sz="1600" dirty="0">
                <a:solidFill>
                  <a:srgbClr val="677480"/>
                </a:solidFill>
                <a:latin typeface="Lato"/>
                <a:ea typeface="Lato"/>
                <a:cs typeface="Lato"/>
                <a:sym typeface="Lato"/>
              </a:rPr>
              <a:t>Product, Region</a:t>
            </a:r>
          </a:p>
          <a:p>
            <a:pPr lvl="0" rtl="0">
              <a:spcBef>
                <a:spcPts val="600"/>
              </a:spcBef>
            </a:pPr>
            <a:endParaRPr lang="en-US" sz="1600" dirty="0">
              <a:solidFill>
                <a:srgbClr val="677480"/>
              </a:solidFill>
              <a:latin typeface="Lato"/>
              <a:ea typeface="Lato"/>
              <a:cs typeface="Lato"/>
              <a:sym typeface="Lato"/>
            </a:endParaRPr>
          </a:p>
          <a:p>
            <a:pPr marL="285750" lvl="0" indent="-28575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Outcome: </a:t>
            </a:r>
            <a:r>
              <a:rPr lang="en-US" sz="1600" dirty="0">
                <a:solidFill>
                  <a:srgbClr val="677480"/>
                </a:solidFill>
                <a:latin typeface="Lato"/>
                <a:ea typeface="Lato"/>
                <a:cs typeface="Lato"/>
                <a:sym typeface="Lato"/>
              </a:rPr>
              <a:t>Submitted Via</a:t>
            </a:r>
          </a:p>
          <a:p>
            <a:pPr lvl="0" rtl="0">
              <a:spcBef>
                <a:spcPts val="600"/>
              </a:spcBef>
            </a:pPr>
            <a:endParaRPr lang="en-US" sz="1600" dirty="0">
              <a:solidFill>
                <a:srgbClr val="677480"/>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Sampling Rate: </a:t>
            </a:r>
            <a:r>
              <a:rPr lang="en-US" sz="1600" dirty="0">
                <a:solidFill>
                  <a:srgbClr val="677480"/>
                </a:solidFill>
                <a:latin typeface="Lato"/>
                <a:ea typeface="Lato"/>
                <a:cs typeface="Lato"/>
                <a:sym typeface="Lato"/>
              </a:rPr>
              <a:t>75 (Training): 25 (Testing)</a:t>
            </a:r>
          </a:p>
          <a:p>
            <a:pPr lvl="0" rtl="0">
              <a:spcBef>
                <a:spcPts val="600"/>
              </a:spcBef>
            </a:pPr>
            <a:endParaRPr lang="en-US" sz="1600" dirty="0">
              <a:solidFill>
                <a:srgbClr val="677480"/>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dirty="0">
                <a:solidFill>
                  <a:srgbClr val="677480"/>
                </a:solidFill>
                <a:latin typeface="Lato"/>
                <a:ea typeface="Lato"/>
                <a:cs typeface="Lato"/>
                <a:sym typeface="Lato"/>
              </a:rPr>
              <a:t> </a:t>
            </a:r>
            <a:r>
              <a:rPr lang="en-US" sz="1600" b="1" dirty="0">
                <a:solidFill>
                  <a:srgbClr val="677480"/>
                </a:solidFill>
                <a:latin typeface="Lato"/>
                <a:ea typeface="Lato"/>
                <a:cs typeface="Lato"/>
                <a:sym typeface="Lato"/>
              </a:rPr>
              <a:t>Activation Function: </a:t>
            </a:r>
            <a:r>
              <a:rPr lang="en-US" sz="1600" dirty="0">
                <a:solidFill>
                  <a:srgbClr val="677480"/>
                </a:solidFill>
                <a:latin typeface="Lato"/>
                <a:ea typeface="Lato"/>
                <a:cs typeface="Lato"/>
                <a:sym typeface="Lato"/>
              </a:rPr>
              <a:t>Logistic</a:t>
            </a:r>
          </a:p>
          <a:p>
            <a:pPr lvl="0" rtl="0">
              <a:spcBef>
                <a:spcPts val="600"/>
              </a:spcBef>
            </a:pPr>
            <a:endParaRPr lang="en-US" sz="1600" dirty="0">
              <a:solidFill>
                <a:srgbClr val="677480"/>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Hidden Layers: </a:t>
            </a:r>
            <a:r>
              <a:rPr lang="en-US" sz="1600" dirty="0">
                <a:solidFill>
                  <a:srgbClr val="677480"/>
                </a:solidFill>
                <a:latin typeface="Lato"/>
                <a:ea typeface="Lato"/>
                <a:cs typeface="Lato"/>
                <a:sym typeface="Lato"/>
              </a:rPr>
              <a:t>1, 3, 5</a:t>
            </a:r>
            <a:endParaRPr lang="en" sz="1600" b="1" dirty="0">
              <a:solidFill>
                <a:srgbClr val="677480"/>
              </a:solidFill>
              <a:latin typeface="Lato"/>
              <a:ea typeface="Lato"/>
              <a:cs typeface="Lato"/>
              <a:sym typeface="Lato"/>
            </a:endParaRPr>
          </a:p>
        </p:txBody>
      </p:sp>
    </p:spTree>
    <p:extLst>
      <p:ext uri="{BB962C8B-B14F-4D97-AF65-F5344CB8AC3E}">
        <p14:creationId xmlns:p14="http://schemas.microsoft.com/office/powerpoint/2010/main" val="2251452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12436" y="0"/>
            <a:ext cx="7628100" cy="1143000"/>
          </a:xfrm>
          <a:prstGeom prst="rect">
            <a:avLst/>
          </a:prstGeom>
        </p:spPr>
        <p:txBody>
          <a:bodyPr lIns="91425" tIns="91425" rIns="91425" bIns="91425" anchor="b" anchorCtr="0">
            <a:noAutofit/>
          </a:bodyPr>
          <a:lstStyle/>
          <a:p>
            <a:pPr lvl="0" rtl="0">
              <a:spcBef>
                <a:spcPts val="0"/>
              </a:spcBef>
              <a:buNone/>
            </a:pPr>
            <a:r>
              <a:rPr lang="en" sz="6000" dirty="0"/>
              <a:t>R</a:t>
            </a:r>
            <a:r>
              <a:rPr lang="en-US" sz="6000" dirty="0" err="1"/>
              <a:t>esults</a:t>
            </a:r>
            <a:endParaRPr lang="en" sz="6000" dirty="0"/>
          </a:p>
        </p:txBody>
      </p:sp>
      <p:sp>
        <p:nvSpPr>
          <p:cNvPr id="2" name="TextBox 1"/>
          <p:cNvSpPr txBox="1"/>
          <p:nvPr/>
        </p:nvSpPr>
        <p:spPr>
          <a:xfrm>
            <a:off x="212435" y="5932010"/>
            <a:ext cx="8357097" cy="738664"/>
          </a:xfrm>
          <a:prstGeom prst="rect">
            <a:avLst/>
          </a:prstGeom>
          <a:noFill/>
        </p:spPr>
        <p:txBody>
          <a:bodyPr wrap="square" rtlCol="0">
            <a:spAutoFit/>
          </a:bodyPr>
          <a:lstStyle/>
          <a:p>
            <a:r>
              <a:rPr lang="en-US" b="1" dirty="0"/>
              <a:t>Note: </a:t>
            </a:r>
            <a:r>
              <a:rPr lang="en-US" dirty="0"/>
              <a:t>We think that the correlation value is low for all the models because the model’s predicted value is continuous while the actual value is categorical. Even though the value is low, highest correlation is observed in the model with 5 hidden layers.</a:t>
            </a:r>
          </a:p>
        </p:txBody>
      </p:sp>
      <p:sp>
        <p:nvSpPr>
          <p:cNvPr id="4" name="TextBox 3"/>
          <p:cNvSpPr txBox="1"/>
          <p:nvPr/>
        </p:nvSpPr>
        <p:spPr>
          <a:xfrm>
            <a:off x="368407" y="4683266"/>
            <a:ext cx="2396359" cy="523220"/>
          </a:xfrm>
          <a:prstGeom prst="rect">
            <a:avLst/>
          </a:prstGeom>
          <a:noFill/>
        </p:spPr>
        <p:txBody>
          <a:bodyPr wrap="square" rtlCol="0">
            <a:spAutoFit/>
          </a:bodyPr>
          <a:lstStyle/>
          <a:p>
            <a:r>
              <a:rPr lang="en-US" b="1" dirty="0"/>
              <a:t>Hidden</a:t>
            </a:r>
            <a:r>
              <a:rPr lang="en-US" dirty="0"/>
              <a:t> = 1</a:t>
            </a:r>
          </a:p>
          <a:p>
            <a:r>
              <a:rPr lang="en-US" b="1" dirty="0"/>
              <a:t>Correlation</a:t>
            </a:r>
            <a:r>
              <a:rPr lang="en-US" dirty="0"/>
              <a:t> = -0.02</a:t>
            </a:r>
          </a:p>
        </p:txBody>
      </p:sp>
      <p:pic>
        <p:nvPicPr>
          <p:cNvPr id="3074" name="Picture 2" descr="https://lh5.googleusercontent.com/BkTznW0KD32aRx_V8PZtJJxX0P-uaGmqsbNPsY8qfk9Tp8UqhbygMhLBiqruLarTBAB2D-7h68C8jLJXu3i7DuGK_vcJ57hhQUUlxpS8fpvTOVGJF0RBO0-DUiHuDG97vsjIzX4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36" y="1143000"/>
            <a:ext cx="3329550" cy="33379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6.googleusercontent.com/FxdLq37mUVWhY_ODn5rsTcQobP97W14T6E7Gvuzrk_sg-HrEjRHDaJM8bbQInUAF9V8aNg1AYtD8_3aARRWBU3MG0FExhUnMc4dlTd_MD7wFSPW8782tMXs9Udu0MsrC7lMoVVq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0800" y="0"/>
            <a:ext cx="3829050" cy="310542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642354" y="2473176"/>
            <a:ext cx="2396359" cy="523220"/>
          </a:xfrm>
          <a:prstGeom prst="rect">
            <a:avLst/>
          </a:prstGeom>
          <a:noFill/>
        </p:spPr>
        <p:txBody>
          <a:bodyPr wrap="square" rtlCol="0">
            <a:spAutoFit/>
          </a:bodyPr>
          <a:lstStyle/>
          <a:p>
            <a:r>
              <a:rPr lang="en-US" b="1" dirty="0"/>
              <a:t>Hidden</a:t>
            </a:r>
            <a:r>
              <a:rPr lang="en-US" dirty="0"/>
              <a:t> = 3</a:t>
            </a:r>
          </a:p>
          <a:p>
            <a:r>
              <a:rPr lang="en-US" b="1" dirty="0"/>
              <a:t>Correlation</a:t>
            </a:r>
            <a:r>
              <a:rPr lang="en-US" dirty="0"/>
              <a:t> = -0.00011</a:t>
            </a:r>
          </a:p>
        </p:txBody>
      </p:sp>
      <p:pic>
        <p:nvPicPr>
          <p:cNvPr id="3078" name="Picture 6" descr="https://lh3.googleusercontent.com/bV_RMHGIA2bg7Ymc_NLsv3fkjOhbWo51JDMR3e4_pVT3yEt0NuoN1qtcvKxB8cp0jB6_KdLtZARHMqF0_sUElQkkjV7Tg8IdPNPxMwGv9ue9L3eSEAHuOliU3fAY_FNTonZrKj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3903" y="2996396"/>
            <a:ext cx="3509049" cy="298889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6642355" y="5057567"/>
            <a:ext cx="2396359" cy="523220"/>
          </a:xfrm>
          <a:prstGeom prst="rect">
            <a:avLst/>
          </a:prstGeom>
          <a:noFill/>
        </p:spPr>
        <p:txBody>
          <a:bodyPr wrap="square" rtlCol="0">
            <a:spAutoFit/>
          </a:bodyPr>
          <a:lstStyle/>
          <a:p>
            <a:r>
              <a:rPr lang="en-US" b="1" dirty="0"/>
              <a:t>Hidden</a:t>
            </a:r>
            <a:r>
              <a:rPr lang="en-US" dirty="0"/>
              <a:t> = 5</a:t>
            </a:r>
          </a:p>
          <a:p>
            <a:r>
              <a:rPr lang="en-US" b="1" dirty="0"/>
              <a:t>Correlation</a:t>
            </a:r>
            <a:r>
              <a:rPr lang="en-US" dirty="0"/>
              <a:t> = 0.05</a:t>
            </a:r>
          </a:p>
        </p:txBody>
      </p:sp>
    </p:spTree>
    <p:extLst>
      <p:ext uri="{BB962C8B-B14F-4D97-AF65-F5344CB8AC3E}">
        <p14:creationId xmlns:p14="http://schemas.microsoft.com/office/powerpoint/2010/main" val="25196872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85800" y="2478985"/>
            <a:ext cx="7772400" cy="1546500"/>
          </a:xfrm>
          <a:prstGeom prst="rect">
            <a:avLst/>
          </a:prstGeom>
        </p:spPr>
        <p:txBody>
          <a:bodyPr lIns="91425" tIns="91425" rIns="91425" bIns="91425" anchor="b" anchorCtr="0">
            <a:noAutofit/>
          </a:bodyPr>
          <a:lstStyle/>
          <a:p>
            <a:pPr lvl="0" rtl="0">
              <a:spcBef>
                <a:spcPts val="0"/>
              </a:spcBef>
              <a:buNone/>
            </a:pPr>
            <a:r>
              <a:rPr lang="en-US" sz="7200" dirty="0">
                <a:solidFill>
                  <a:srgbClr val="7ECEFD"/>
                </a:solidFill>
              </a:rPr>
              <a:t>Q</a:t>
            </a:r>
            <a:r>
              <a:rPr lang="en" sz="7200" dirty="0">
                <a:solidFill>
                  <a:srgbClr val="7ECEFD"/>
                </a:solidFill>
              </a:rPr>
              <a:t>4.</a:t>
            </a:r>
          </a:p>
          <a:p>
            <a:pPr lvl="0" rtl="0">
              <a:spcBef>
                <a:spcPts val="0"/>
              </a:spcBef>
              <a:buNone/>
            </a:pPr>
            <a:r>
              <a:rPr lang="en-US" dirty="0"/>
              <a:t>Predict Geographical Location Of a Complaint</a:t>
            </a:r>
            <a:endParaRPr lang="en" dirty="0"/>
          </a:p>
        </p:txBody>
      </p:sp>
    </p:spTree>
    <p:extLst>
      <p:ext uri="{BB962C8B-B14F-4D97-AF65-F5344CB8AC3E}">
        <p14:creationId xmlns:p14="http://schemas.microsoft.com/office/powerpoint/2010/main" val="2565665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ctrTitle" idx="4294967295"/>
          </p:nvPr>
        </p:nvSpPr>
        <p:spPr>
          <a:xfrm>
            <a:off x="940500" y="711600"/>
            <a:ext cx="7517699" cy="1193399"/>
          </a:xfrm>
          <a:prstGeom prst="rect">
            <a:avLst/>
          </a:prstGeom>
        </p:spPr>
        <p:txBody>
          <a:bodyPr lIns="91425" tIns="91425" rIns="91425" bIns="91425" anchor="b" anchorCtr="0">
            <a:noAutofit/>
          </a:bodyPr>
          <a:lstStyle/>
          <a:p>
            <a:pPr lvl="0" algn="l" rtl="0">
              <a:spcBef>
                <a:spcPts val="0"/>
              </a:spcBef>
              <a:buNone/>
            </a:pPr>
            <a:r>
              <a:rPr lang="en" sz="7200" b="1" dirty="0">
                <a:solidFill>
                  <a:srgbClr val="FF9715"/>
                </a:solidFill>
                <a:latin typeface="Lato"/>
                <a:ea typeface="Lato"/>
                <a:cs typeface="Lato"/>
                <a:sym typeface="Lato"/>
              </a:rPr>
              <a:t>769,195 </a:t>
            </a:r>
            <a:r>
              <a:rPr lang="en-US" sz="4800" b="1" dirty="0">
                <a:solidFill>
                  <a:srgbClr val="FF9715"/>
                </a:solidFill>
                <a:latin typeface="Lato"/>
                <a:ea typeface="Lato"/>
                <a:cs typeface="Lato"/>
                <a:sym typeface="Lato"/>
              </a:rPr>
              <a:t>Complaints</a:t>
            </a:r>
            <a:endParaRPr lang="en" sz="7200" b="1" dirty="0">
              <a:solidFill>
                <a:srgbClr val="FF9715"/>
              </a:solidFill>
              <a:latin typeface="Lato"/>
              <a:ea typeface="Lato"/>
              <a:cs typeface="Lato"/>
              <a:sym typeface="Lato"/>
            </a:endParaRPr>
          </a:p>
        </p:txBody>
      </p:sp>
      <p:sp>
        <p:nvSpPr>
          <p:cNvPr id="198" name="Shape 198"/>
          <p:cNvSpPr txBox="1">
            <a:spLocks noGrp="1"/>
          </p:cNvSpPr>
          <p:nvPr>
            <p:ph type="subTitle" idx="4294967295"/>
          </p:nvPr>
        </p:nvSpPr>
        <p:spPr>
          <a:xfrm>
            <a:off x="940500" y="1729346"/>
            <a:ext cx="7517699" cy="617699"/>
          </a:xfrm>
          <a:prstGeom prst="rect">
            <a:avLst/>
          </a:prstGeom>
        </p:spPr>
        <p:txBody>
          <a:bodyPr lIns="91425" tIns="91425" rIns="91425" bIns="91425" anchor="t" anchorCtr="0">
            <a:noAutofit/>
          </a:bodyPr>
          <a:lstStyle/>
          <a:p>
            <a:pPr lvl="0" algn="l" rtl="0">
              <a:spcBef>
                <a:spcPts val="0"/>
              </a:spcBef>
              <a:buNone/>
            </a:pPr>
            <a:r>
              <a:rPr lang="en" sz="2400" dirty="0"/>
              <a:t>Total Rows</a:t>
            </a:r>
          </a:p>
        </p:txBody>
      </p:sp>
      <p:sp>
        <p:nvSpPr>
          <p:cNvPr id="199" name="Shape 199"/>
          <p:cNvSpPr txBox="1">
            <a:spLocks noGrp="1"/>
          </p:cNvSpPr>
          <p:nvPr>
            <p:ph type="ctrTitle" idx="4294967295"/>
          </p:nvPr>
        </p:nvSpPr>
        <p:spPr>
          <a:xfrm>
            <a:off x="940500" y="4521603"/>
            <a:ext cx="7517699" cy="1193399"/>
          </a:xfrm>
          <a:prstGeom prst="rect">
            <a:avLst/>
          </a:prstGeom>
        </p:spPr>
        <p:txBody>
          <a:bodyPr lIns="91425" tIns="91425" rIns="91425" bIns="91425" anchor="b" anchorCtr="0">
            <a:noAutofit/>
          </a:bodyPr>
          <a:lstStyle/>
          <a:p>
            <a:pPr lvl="0" algn="l" rtl="0">
              <a:spcBef>
                <a:spcPts val="0"/>
              </a:spcBef>
              <a:buNone/>
            </a:pPr>
            <a:r>
              <a:rPr lang="en" sz="7200" b="1" dirty="0">
                <a:solidFill>
                  <a:srgbClr val="7ECEFD"/>
                </a:solidFill>
                <a:latin typeface="Lato"/>
                <a:ea typeface="Lato"/>
                <a:cs typeface="Lato"/>
                <a:sym typeface="Lato"/>
              </a:rPr>
              <a:t>5 </a:t>
            </a:r>
            <a:r>
              <a:rPr lang="en-US" sz="4800" b="1" dirty="0">
                <a:solidFill>
                  <a:srgbClr val="7ECEFD"/>
                </a:solidFill>
                <a:latin typeface="Lato"/>
                <a:ea typeface="Lato"/>
                <a:cs typeface="Lato"/>
                <a:sym typeface="Lato"/>
              </a:rPr>
              <a:t>Years</a:t>
            </a:r>
            <a:endParaRPr lang="en" sz="7200" b="1" dirty="0">
              <a:solidFill>
                <a:srgbClr val="7ECEFD"/>
              </a:solidFill>
              <a:latin typeface="Lato"/>
              <a:ea typeface="Lato"/>
              <a:cs typeface="Lato"/>
              <a:sym typeface="Lato"/>
            </a:endParaRPr>
          </a:p>
        </p:txBody>
      </p:sp>
      <p:sp>
        <p:nvSpPr>
          <p:cNvPr id="200" name="Shape 200"/>
          <p:cNvSpPr txBox="1">
            <a:spLocks noGrp="1"/>
          </p:cNvSpPr>
          <p:nvPr>
            <p:ph type="subTitle" idx="4294967295"/>
          </p:nvPr>
        </p:nvSpPr>
        <p:spPr>
          <a:xfrm>
            <a:off x="940500" y="5539349"/>
            <a:ext cx="7517699" cy="617699"/>
          </a:xfrm>
          <a:prstGeom prst="rect">
            <a:avLst/>
          </a:prstGeom>
        </p:spPr>
        <p:txBody>
          <a:bodyPr lIns="91425" tIns="91425" rIns="91425" bIns="91425" anchor="t" anchorCtr="0">
            <a:noAutofit/>
          </a:bodyPr>
          <a:lstStyle/>
          <a:p>
            <a:pPr lvl="0" algn="l" rtl="0">
              <a:spcBef>
                <a:spcPts val="0"/>
              </a:spcBef>
              <a:buNone/>
            </a:pPr>
            <a:r>
              <a:rPr lang="en" sz="2400" dirty="0"/>
              <a:t>T</a:t>
            </a:r>
            <a:r>
              <a:rPr lang="en-US" sz="2400" dirty="0" err="1"/>
              <a:t>ime</a:t>
            </a:r>
            <a:r>
              <a:rPr lang="en-US" sz="2400" dirty="0"/>
              <a:t> Period</a:t>
            </a:r>
            <a:endParaRPr lang="en" sz="2400" dirty="0"/>
          </a:p>
        </p:txBody>
      </p:sp>
      <p:sp>
        <p:nvSpPr>
          <p:cNvPr id="201" name="Shape 201"/>
          <p:cNvSpPr txBox="1">
            <a:spLocks noGrp="1"/>
          </p:cNvSpPr>
          <p:nvPr>
            <p:ph type="ctrTitle" idx="4294967295"/>
          </p:nvPr>
        </p:nvSpPr>
        <p:spPr>
          <a:xfrm>
            <a:off x="940500" y="2616601"/>
            <a:ext cx="7517699" cy="1193399"/>
          </a:xfrm>
          <a:prstGeom prst="rect">
            <a:avLst/>
          </a:prstGeom>
        </p:spPr>
        <p:txBody>
          <a:bodyPr lIns="91425" tIns="91425" rIns="91425" bIns="91425" anchor="b" anchorCtr="0">
            <a:noAutofit/>
          </a:bodyPr>
          <a:lstStyle/>
          <a:p>
            <a:pPr lvl="0" algn="l" rtl="0">
              <a:spcBef>
                <a:spcPts val="0"/>
              </a:spcBef>
              <a:buNone/>
            </a:pPr>
            <a:r>
              <a:rPr lang="en" sz="7200" b="1" dirty="0">
                <a:solidFill>
                  <a:srgbClr val="F20253"/>
                </a:solidFill>
                <a:latin typeface="Lato"/>
                <a:ea typeface="Lato"/>
                <a:cs typeface="Lato"/>
                <a:sym typeface="Lato"/>
              </a:rPr>
              <a:t>18</a:t>
            </a:r>
            <a:r>
              <a:rPr lang="en" sz="4800" b="1" dirty="0">
                <a:solidFill>
                  <a:srgbClr val="F20253"/>
                </a:solidFill>
                <a:latin typeface="Lato"/>
                <a:ea typeface="Lato"/>
                <a:cs typeface="Lato"/>
                <a:sym typeface="Lato"/>
              </a:rPr>
              <a:t> </a:t>
            </a:r>
            <a:r>
              <a:rPr lang="en-US" sz="4800" b="1" dirty="0">
                <a:solidFill>
                  <a:srgbClr val="F20253"/>
                </a:solidFill>
                <a:latin typeface="Lato"/>
                <a:ea typeface="Lato"/>
                <a:cs typeface="Lato"/>
                <a:sym typeface="Lato"/>
              </a:rPr>
              <a:t>Parameters</a:t>
            </a:r>
            <a:endParaRPr lang="en" sz="4800" b="1" dirty="0">
              <a:solidFill>
                <a:srgbClr val="F20253"/>
              </a:solidFill>
              <a:latin typeface="Lato"/>
              <a:ea typeface="Lato"/>
              <a:cs typeface="Lato"/>
              <a:sym typeface="Lato"/>
            </a:endParaRPr>
          </a:p>
        </p:txBody>
      </p:sp>
      <p:sp>
        <p:nvSpPr>
          <p:cNvPr id="202" name="Shape 202"/>
          <p:cNvSpPr txBox="1">
            <a:spLocks noGrp="1"/>
          </p:cNvSpPr>
          <p:nvPr>
            <p:ph type="subTitle" idx="4294967295"/>
          </p:nvPr>
        </p:nvSpPr>
        <p:spPr>
          <a:xfrm>
            <a:off x="940500" y="3634348"/>
            <a:ext cx="7517699" cy="617699"/>
          </a:xfrm>
          <a:prstGeom prst="rect">
            <a:avLst/>
          </a:prstGeom>
        </p:spPr>
        <p:txBody>
          <a:bodyPr lIns="91425" tIns="91425" rIns="91425" bIns="91425" anchor="t" anchorCtr="0">
            <a:noAutofit/>
          </a:bodyPr>
          <a:lstStyle/>
          <a:p>
            <a:pPr lvl="0" algn="l" rtl="0">
              <a:spcBef>
                <a:spcPts val="0"/>
              </a:spcBef>
              <a:buNone/>
            </a:pPr>
            <a:r>
              <a:rPr lang="en" sz="2400" dirty="0"/>
              <a:t>Total Columns</a:t>
            </a:r>
          </a:p>
        </p:txBody>
      </p:sp>
      <p:sp>
        <p:nvSpPr>
          <p:cNvPr id="203" name="Shape 203"/>
          <p:cNvSpPr/>
          <p:nvPr/>
        </p:nvSpPr>
        <p:spPr>
          <a:xfrm>
            <a:off x="0" y="862500"/>
            <a:ext cx="940499" cy="891599"/>
          </a:xfrm>
          <a:prstGeom prst="rightArrow">
            <a:avLst>
              <a:gd name="adj1" fmla="val 61815"/>
              <a:gd name="adj2" fmla="val 50000"/>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204" name="Shape 204"/>
          <p:cNvSpPr/>
          <p:nvPr/>
        </p:nvSpPr>
        <p:spPr>
          <a:xfrm>
            <a:off x="0" y="2767500"/>
            <a:ext cx="940499" cy="891599"/>
          </a:xfrm>
          <a:prstGeom prst="rightArrow">
            <a:avLst>
              <a:gd name="adj1" fmla="val 61815"/>
              <a:gd name="adj2" fmla="val 50000"/>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205" name="Shape 205"/>
          <p:cNvSpPr/>
          <p:nvPr/>
        </p:nvSpPr>
        <p:spPr>
          <a:xfrm>
            <a:off x="0" y="4672500"/>
            <a:ext cx="940499" cy="891599"/>
          </a:xfrm>
          <a:prstGeom prst="rightArrow">
            <a:avLst>
              <a:gd name="adj1" fmla="val 61815"/>
              <a:gd name="adj2" fmla="val 50000"/>
            </a:avLst>
          </a:prstGeom>
          <a:solidFill>
            <a:srgbClr val="7ECEFD"/>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97144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32619" y="618779"/>
            <a:ext cx="7628100" cy="1143000"/>
          </a:xfrm>
          <a:prstGeom prst="rect">
            <a:avLst/>
          </a:prstGeom>
        </p:spPr>
        <p:txBody>
          <a:bodyPr lIns="91425" tIns="91425" rIns="91425" bIns="91425" anchor="b" anchorCtr="0">
            <a:noAutofit/>
          </a:bodyPr>
          <a:lstStyle/>
          <a:p>
            <a:pPr lvl="0" rtl="0">
              <a:spcBef>
                <a:spcPts val="0"/>
              </a:spcBef>
              <a:buNone/>
            </a:pPr>
            <a:r>
              <a:rPr lang="en" sz="6000" dirty="0"/>
              <a:t>Model</a:t>
            </a:r>
            <a:r>
              <a:rPr lang="en-US" sz="6000" dirty="0"/>
              <a:t> Description</a:t>
            </a:r>
            <a:endParaRPr lang="en" sz="6000" dirty="0"/>
          </a:p>
        </p:txBody>
      </p:sp>
      <p:sp>
        <p:nvSpPr>
          <p:cNvPr id="85" name="Shape 85"/>
          <p:cNvSpPr txBox="1"/>
          <p:nvPr/>
        </p:nvSpPr>
        <p:spPr>
          <a:xfrm>
            <a:off x="590274" y="2151827"/>
            <a:ext cx="6577781" cy="3366104"/>
          </a:xfrm>
          <a:prstGeom prst="rect">
            <a:avLst/>
          </a:prstGeom>
          <a:noFill/>
          <a:ln>
            <a:noFill/>
          </a:ln>
        </p:spPr>
        <p:txBody>
          <a:bodyPr lIns="91425" tIns="91425" rIns="91425" bIns="91425" anchor="t" anchorCtr="0">
            <a:noAutofit/>
          </a:bodyPr>
          <a:lstStyle/>
          <a:p>
            <a:pPr lvl="0" rtl="0">
              <a:spcBef>
                <a:spcPts val="600"/>
              </a:spcBef>
              <a:buNone/>
            </a:pPr>
            <a:r>
              <a:rPr lang="en-US" sz="1600" b="1" dirty="0">
                <a:solidFill>
                  <a:srgbClr val="F20253"/>
                </a:solidFill>
                <a:latin typeface="Lato"/>
                <a:ea typeface="Lato"/>
                <a:cs typeface="Lato"/>
                <a:sym typeface="Lato"/>
              </a:rPr>
              <a:t>DATA SET DETAILS:</a:t>
            </a:r>
          </a:p>
          <a:p>
            <a:pPr lvl="0" rtl="0">
              <a:spcBef>
                <a:spcPts val="600"/>
              </a:spcBef>
              <a:buNone/>
            </a:pPr>
            <a:endParaRPr lang="en" sz="1600" b="1" dirty="0">
              <a:solidFill>
                <a:srgbClr val="F20253"/>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Predictors: </a:t>
            </a:r>
            <a:r>
              <a:rPr lang="en-US" sz="1600" dirty="0">
                <a:solidFill>
                  <a:srgbClr val="677480"/>
                </a:solidFill>
                <a:latin typeface="Lato"/>
                <a:ea typeface="Lato"/>
                <a:cs typeface="Lato"/>
                <a:sym typeface="Lato"/>
              </a:rPr>
              <a:t>Product, Company, Submitted via</a:t>
            </a:r>
          </a:p>
          <a:p>
            <a:pPr lvl="0" rtl="0">
              <a:spcBef>
                <a:spcPts val="600"/>
              </a:spcBef>
            </a:pPr>
            <a:endParaRPr lang="en-US" sz="1600" dirty="0">
              <a:solidFill>
                <a:srgbClr val="677480"/>
              </a:solidFill>
              <a:latin typeface="Lato"/>
              <a:ea typeface="Lato"/>
              <a:cs typeface="Lato"/>
              <a:sym typeface="Lato"/>
            </a:endParaRPr>
          </a:p>
          <a:p>
            <a:pPr marL="285750" lvl="0" indent="-28575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Outcome: </a:t>
            </a:r>
            <a:r>
              <a:rPr lang="en-US" sz="1600" dirty="0">
                <a:solidFill>
                  <a:srgbClr val="677480"/>
                </a:solidFill>
                <a:latin typeface="Lato"/>
                <a:ea typeface="Lato"/>
                <a:cs typeface="Lato"/>
                <a:sym typeface="Lato"/>
              </a:rPr>
              <a:t>Region</a:t>
            </a:r>
          </a:p>
          <a:p>
            <a:pPr lvl="0" rtl="0">
              <a:spcBef>
                <a:spcPts val="600"/>
              </a:spcBef>
            </a:pPr>
            <a:endParaRPr lang="en-US" sz="1600" dirty="0">
              <a:solidFill>
                <a:srgbClr val="677480"/>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Sampling Rate: </a:t>
            </a:r>
            <a:r>
              <a:rPr lang="en-US" sz="1600" dirty="0">
                <a:solidFill>
                  <a:srgbClr val="677480"/>
                </a:solidFill>
                <a:latin typeface="Lato"/>
                <a:ea typeface="Lato"/>
                <a:cs typeface="Lato"/>
                <a:sym typeface="Lato"/>
              </a:rPr>
              <a:t>75 (Training): 25 (Testing)</a:t>
            </a:r>
          </a:p>
          <a:p>
            <a:pPr lvl="0" rtl="0">
              <a:spcBef>
                <a:spcPts val="600"/>
              </a:spcBef>
            </a:pPr>
            <a:endParaRPr lang="en-US" sz="1600" dirty="0">
              <a:solidFill>
                <a:srgbClr val="677480"/>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dirty="0">
                <a:solidFill>
                  <a:srgbClr val="677480"/>
                </a:solidFill>
                <a:latin typeface="Lato"/>
                <a:ea typeface="Lato"/>
                <a:cs typeface="Lato"/>
                <a:sym typeface="Lato"/>
              </a:rPr>
              <a:t> </a:t>
            </a:r>
            <a:r>
              <a:rPr lang="en-US" sz="1600" b="1" dirty="0">
                <a:solidFill>
                  <a:srgbClr val="677480"/>
                </a:solidFill>
                <a:latin typeface="Lato"/>
                <a:ea typeface="Lato"/>
                <a:cs typeface="Lato"/>
                <a:sym typeface="Lato"/>
              </a:rPr>
              <a:t>Activation Function: </a:t>
            </a:r>
            <a:r>
              <a:rPr lang="en-US" sz="1600" dirty="0">
                <a:solidFill>
                  <a:srgbClr val="677480"/>
                </a:solidFill>
                <a:latin typeface="Lato"/>
                <a:ea typeface="Lato"/>
                <a:cs typeface="Lato"/>
                <a:sym typeface="Lato"/>
              </a:rPr>
              <a:t>Logistic</a:t>
            </a:r>
          </a:p>
          <a:p>
            <a:pPr lvl="0" rtl="0">
              <a:spcBef>
                <a:spcPts val="600"/>
              </a:spcBef>
            </a:pPr>
            <a:endParaRPr lang="en-US" sz="1600" dirty="0">
              <a:solidFill>
                <a:srgbClr val="677480"/>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Hidden Layers: </a:t>
            </a:r>
            <a:r>
              <a:rPr lang="en-US" sz="1600" dirty="0">
                <a:solidFill>
                  <a:srgbClr val="677480"/>
                </a:solidFill>
                <a:latin typeface="Lato"/>
                <a:ea typeface="Lato"/>
                <a:cs typeface="Lato"/>
                <a:sym typeface="Lato"/>
              </a:rPr>
              <a:t>1, 3, 5</a:t>
            </a:r>
            <a:endParaRPr lang="en" sz="1600" b="1" dirty="0">
              <a:solidFill>
                <a:srgbClr val="677480"/>
              </a:solidFill>
              <a:latin typeface="Lato"/>
              <a:ea typeface="Lato"/>
              <a:cs typeface="Lato"/>
              <a:sym typeface="Lato"/>
            </a:endParaRPr>
          </a:p>
        </p:txBody>
      </p:sp>
    </p:spTree>
    <p:extLst>
      <p:ext uri="{BB962C8B-B14F-4D97-AF65-F5344CB8AC3E}">
        <p14:creationId xmlns:p14="http://schemas.microsoft.com/office/powerpoint/2010/main" val="27636779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12436" y="0"/>
            <a:ext cx="7628100" cy="1143000"/>
          </a:xfrm>
          <a:prstGeom prst="rect">
            <a:avLst/>
          </a:prstGeom>
        </p:spPr>
        <p:txBody>
          <a:bodyPr lIns="91425" tIns="91425" rIns="91425" bIns="91425" anchor="b" anchorCtr="0">
            <a:noAutofit/>
          </a:bodyPr>
          <a:lstStyle/>
          <a:p>
            <a:pPr lvl="0" rtl="0">
              <a:spcBef>
                <a:spcPts val="0"/>
              </a:spcBef>
              <a:buNone/>
            </a:pPr>
            <a:r>
              <a:rPr lang="en" sz="6000" dirty="0"/>
              <a:t>R</a:t>
            </a:r>
            <a:r>
              <a:rPr lang="en-US" sz="6000" dirty="0" err="1"/>
              <a:t>esults</a:t>
            </a:r>
            <a:endParaRPr lang="en" sz="6000" dirty="0"/>
          </a:p>
        </p:txBody>
      </p:sp>
      <p:sp>
        <p:nvSpPr>
          <p:cNvPr id="2" name="TextBox 1"/>
          <p:cNvSpPr txBox="1"/>
          <p:nvPr/>
        </p:nvSpPr>
        <p:spPr>
          <a:xfrm>
            <a:off x="212435" y="5932010"/>
            <a:ext cx="8357097" cy="738664"/>
          </a:xfrm>
          <a:prstGeom prst="rect">
            <a:avLst/>
          </a:prstGeom>
          <a:noFill/>
        </p:spPr>
        <p:txBody>
          <a:bodyPr wrap="square" rtlCol="0">
            <a:spAutoFit/>
          </a:bodyPr>
          <a:lstStyle/>
          <a:p>
            <a:r>
              <a:rPr lang="en-US" b="1" dirty="0"/>
              <a:t>Note: </a:t>
            </a:r>
            <a:r>
              <a:rPr lang="en-US" dirty="0"/>
              <a:t>We think that the correlation value is low for all the models because the model’s predicted value is continuous while the actual value is categorical. Even though the value is low, highest correlation is observed in the model with 1 hidden layer.</a:t>
            </a:r>
          </a:p>
        </p:txBody>
      </p:sp>
      <p:sp>
        <p:nvSpPr>
          <p:cNvPr id="4" name="TextBox 3"/>
          <p:cNvSpPr txBox="1"/>
          <p:nvPr/>
        </p:nvSpPr>
        <p:spPr>
          <a:xfrm>
            <a:off x="420959" y="4795957"/>
            <a:ext cx="2396359" cy="523220"/>
          </a:xfrm>
          <a:prstGeom prst="rect">
            <a:avLst/>
          </a:prstGeom>
          <a:noFill/>
        </p:spPr>
        <p:txBody>
          <a:bodyPr wrap="square" rtlCol="0">
            <a:spAutoFit/>
          </a:bodyPr>
          <a:lstStyle/>
          <a:p>
            <a:r>
              <a:rPr lang="en-US" b="1" dirty="0"/>
              <a:t>Hidden</a:t>
            </a:r>
            <a:r>
              <a:rPr lang="en-US" dirty="0"/>
              <a:t> = 1</a:t>
            </a:r>
          </a:p>
          <a:p>
            <a:r>
              <a:rPr lang="en-US" b="1" dirty="0"/>
              <a:t>Correlation</a:t>
            </a:r>
            <a:r>
              <a:rPr lang="en-US" dirty="0"/>
              <a:t> = 0.33</a:t>
            </a:r>
          </a:p>
        </p:txBody>
      </p:sp>
      <p:pic>
        <p:nvPicPr>
          <p:cNvPr id="4098" name="Picture 2" descr="https://lh4.googleusercontent.com/LLNd8GzG7JrQN1QBof9r5BfJBgYugaEosasbWgh8zVRBW-7Biit4G3RBhdtwg5p-M8bb1DxEJMKr3m1Rpx5NqfCz9JR50gd9GCE0nTX8QHVdWxMu5KHI3GNKEgXhPLo-3aDdTrN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35" y="1047542"/>
            <a:ext cx="3613331" cy="361333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3.googleusercontent.com/7PUNY-RA9MNaSzonJQwDGY_yv89tzoohcirnwF6q82U5JdpojZVoPSKDfVfzOrJG5azM6v2B5h-09lX0IoPtWMcqIpymVABntaZGyPvePPW_GjdgmLQpbAEJa7t-9uV5QJ88cN6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462" y="0"/>
            <a:ext cx="3063389" cy="30633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642354" y="2473176"/>
            <a:ext cx="2396359" cy="523220"/>
          </a:xfrm>
          <a:prstGeom prst="rect">
            <a:avLst/>
          </a:prstGeom>
          <a:noFill/>
        </p:spPr>
        <p:txBody>
          <a:bodyPr wrap="square" rtlCol="0">
            <a:spAutoFit/>
          </a:bodyPr>
          <a:lstStyle/>
          <a:p>
            <a:r>
              <a:rPr lang="en-US" b="1" dirty="0"/>
              <a:t>Hidden</a:t>
            </a:r>
            <a:r>
              <a:rPr lang="en-US" dirty="0"/>
              <a:t> = 3</a:t>
            </a:r>
          </a:p>
          <a:p>
            <a:r>
              <a:rPr lang="en-US" b="1" dirty="0"/>
              <a:t>Correlation</a:t>
            </a:r>
            <a:r>
              <a:rPr lang="en-US" dirty="0"/>
              <a:t> = 0.10</a:t>
            </a:r>
          </a:p>
        </p:txBody>
      </p:sp>
      <p:pic>
        <p:nvPicPr>
          <p:cNvPr id="4102" name="Picture 6" descr="https://lh6.googleusercontent.com/EDS0g219g7njhLpNpE1XVgAasvPTGVMnbVHiFzNrDOh23aTzVF4lYxZvhiJIC29lk2szWt_ol0Fyd64KYIfPuJvpMNl2TOMlD5fMg1ml6sgM2_OEH5yDJzKiX7uDPhIHHu4FabR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6462" y="3063388"/>
            <a:ext cx="2890180" cy="29590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642353" y="5057567"/>
            <a:ext cx="2396359" cy="523220"/>
          </a:xfrm>
          <a:prstGeom prst="rect">
            <a:avLst/>
          </a:prstGeom>
          <a:noFill/>
        </p:spPr>
        <p:txBody>
          <a:bodyPr wrap="square" rtlCol="0">
            <a:spAutoFit/>
          </a:bodyPr>
          <a:lstStyle/>
          <a:p>
            <a:r>
              <a:rPr lang="en-US" b="1" dirty="0"/>
              <a:t>Hidden</a:t>
            </a:r>
            <a:r>
              <a:rPr lang="en-US" dirty="0"/>
              <a:t> = 5</a:t>
            </a:r>
          </a:p>
          <a:p>
            <a:r>
              <a:rPr lang="en-US" b="1" dirty="0"/>
              <a:t>Correlation</a:t>
            </a:r>
            <a:r>
              <a:rPr lang="en-US" dirty="0"/>
              <a:t> = 0.09</a:t>
            </a:r>
          </a:p>
        </p:txBody>
      </p:sp>
    </p:spTree>
    <p:extLst>
      <p:ext uri="{BB962C8B-B14F-4D97-AF65-F5344CB8AC3E}">
        <p14:creationId xmlns:p14="http://schemas.microsoft.com/office/powerpoint/2010/main" val="2645930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85800" y="2478985"/>
            <a:ext cx="7772400" cy="1546500"/>
          </a:xfrm>
          <a:prstGeom prst="rect">
            <a:avLst/>
          </a:prstGeom>
        </p:spPr>
        <p:txBody>
          <a:bodyPr lIns="91425" tIns="91425" rIns="91425" bIns="91425" anchor="b" anchorCtr="0">
            <a:noAutofit/>
          </a:bodyPr>
          <a:lstStyle/>
          <a:p>
            <a:pPr lvl="0" rtl="0">
              <a:spcBef>
                <a:spcPts val="0"/>
              </a:spcBef>
              <a:buNone/>
            </a:pPr>
            <a:r>
              <a:rPr lang="en-US" sz="7200" dirty="0">
                <a:solidFill>
                  <a:srgbClr val="7ECEFD"/>
                </a:solidFill>
              </a:rPr>
              <a:t>Q</a:t>
            </a:r>
            <a:r>
              <a:rPr lang="en" sz="7200" dirty="0">
                <a:solidFill>
                  <a:srgbClr val="7ECEFD"/>
                </a:solidFill>
              </a:rPr>
              <a:t>5.</a:t>
            </a:r>
          </a:p>
          <a:p>
            <a:pPr lvl="0" rtl="0">
              <a:spcBef>
                <a:spcPts val="0"/>
              </a:spcBef>
              <a:buNone/>
            </a:pPr>
            <a:r>
              <a:rPr lang="en-US" dirty="0"/>
              <a:t>Effect Of Total Assets on #Complaints</a:t>
            </a:r>
            <a:endParaRPr lang="en" dirty="0"/>
          </a:p>
        </p:txBody>
      </p:sp>
    </p:spTree>
    <p:extLst>
      <p:ext uri="{BB962C8B-B14F-4D97-AF65-F5344CB8AC3E}">
        <p14:creationId xmlns:p14="http://schemas.microsoft.com/office/powerpoint/2010/main" val="163975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32619" y="618779"/>
            <a:ext cx="7628100" cy="1143000"/>
          </a:xfrm>
          <a:prstGeom prst="rect">
            <a:avLst/>
          </a:prstGeom>
        </p:spPr>
        <p:txBody>
          <a:bodyPr lIns="91425" tIns="91425" rIns="91425" bIns="91425" anchor="b" anchorCtr="0">
            <a:noAutofit/>
          </a:bodyPr>
          <a:lstStyle/>
          <a:p>
            <a:pPr lvl="0" rtl="0">
              <a:spcBef>
                <a:spcPts val="0"/>
              </a:spcBef>
              <a:buNone/>
            </a:pPr>
            <a:r>
              <a:rPr lang="en" sz="6000" dirty="0"/>
              <a:t>Model</a:t>
            </a:r>
            <a:r>
              <a:rPr lang="en-US" sz="6000" dirty="0"/>
              <a:t> Description</a:t>
            </a:r>
            <a:endParaRPr lang="en" sz="6000" dirty="0"/>
          </a:p>
        </p:txBody>
      </p:sp>
      <p:sp>
        <p:nvSpPr>
          <p:cNvPr id="85" name="Shape 85"/>
          <p:cNvSpPr txBox="1"/>
          <p:nvPr/>
        </p:nvSpPr>
        <p:spPr>
          <a:xfrm>
            <a:off x="590274" y="2151827"/>
            <a:ext cx="6577781" cy="3366104"/>
          </a:xfrm>
          <a:prstGeom prst="rect">
            <a:avLst/>
          </a:prstGeom>
          <a:noFill/>
          <a:ln>
            <a:noFill/>
          </a:ln>
        </p:spPr>
        <p:txBody>
          <a:bodyPr lIns="91425" tIns="91425" rIns="91425" bIns="91425" anchor="t" anchorCtr="0">
            <a:noAutofit/>
          </a:bodyPr>
          <a:lstStyle/>
          <a:p>
            <a:pPr lvl="0" rtl="0">
              <a:spcBef>
                <a:spcPts val="600"/>
              </a:spcBef>
              <a:buNone/>
            </a:pPr>
            <a:r>
              <a:rPr lang="en-US" sz="1600" b="1" dirty="0">
                <a:solidFill>
                  <a:srgbClr val="F20253"/>
                </a:solidFill>
                <a:latin typeface="Lato"/>
                <a:ea typeface="Lato"/>
                <a:cs typeface="Lato"/>
                <a:sym typeface="Lato"/>
              </a:rPr>
              <a:t>DATA SET DETAILS:</a:t>
            </a:r>
          </a:p>
          <a:p>
            <a:pPr lvl="0" rtl="0">
              <a:spcBef>
                <a:spcPts val="600"/>
              </a:spcBef>
              <a:buNone/>
            </a:pPr>
            <a:endParaRPr lang="en" sz="1600" b="1" dirty="0">
              <a:solidFill>
                <a:srgbClr val="F20253"/>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Predictors: </a:t>
            </a:r>
            <a:r>
              <a:rPr lang="en-US" sz="1600" dirty="0">
                <a:solidFill>
                  <a:srgbClr val="677480"/>
                </a:solidFill>
                <a:latin typeface="Lato"/>
                <a:ea typeface="Lato"/>
                <a:cs typeface="Lato"/>
                <a:sym typeface="Lato"/>
              </a:rPr>
              <a:t>Number of Complaints</a:t>
            </a:r>
          </a:p>
          <a:p>
            <a:pPr lvl="0" rtl="0">
              <a:spcBef>
                <a:spcPts val="600"/>
              </a:spcBef>
            </a:pPr>
            <a:endParaRPr lang="en-US" sz="1600" dirty="0">
              <a:solidFill>
                <a:srgbClr val="677480"/>
              </a:solidFill>
              <a:latin typeface="Lato"/>
              <a:ea typeface="Lato"/>
              <a:cs typeface="Lato"/>
              <a:sym typeface="Lato"/>
            </a:endParaRPr>
          </a:p>
          <a:p>
            <a:pPr marL="285750" lvl="0" indent="-28575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Outcome: </a:t>
            </a:r>
            <a:r>
              <a:rPr lang="en-US" sz="1600" dirty="0">
                <a:solidFill>
                  <a:srgbClr val="677480"/>
                </a:solidFill>
                <a:latin typeface="Lato"/>
                <a:ea typeface="Lato"/>
                <a:cs typeface="Lato"/>
                <a:sym typeface="Lato"/>
              </a:rPr>
              <a:t>Total Assets</a:t>
            </a:r>
          </a:p>
          <a:p>
            <a:pPr lvl="0" rtl="0">
              <a:spcBef>
                <a:spcPts val="600"/>
              </a:spcBef>
            </a:pPr>
            <a:endParaRPr lang="en-US" sz="1600" dirty="0">
              <a:solidFill>
                <a:srgbClr val="677480"/>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Sampling Rate: </a:t>
            </a:r>
            <a:r>
              <a:rPr lang="en-US" sz="1600" dirty="0">
                <a:solidFill>
                  <a:srgbClr val="677480"/>
                </a:solidFill>
                <a:latin typeface="Lato"/>
                <a:ea typeface="Lato"/>
                <a:cs typeface="Lato"/>
                <a:sym typeface="Lato"/>
              </a:rPr>
              <a:t>75 (Training): 25 (Testing)</a:t>
            </a:r>
          </a:p>
          <a:p>
            <a:pPr lvl="0" rtl="0">
              <a:spcBef>
                <a:spcPts val="600"/>
              </a:spcBef>
            </a:pPr>
            <a:endParaRPr lang="en-US" sz="1600" dirty="0">
              <a:solidFill>
                <a:srgbClr val="677480"/>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dirty="0">
                <a:solidFill>
                  <a:srgbClr val="677480"/>
                </a:solidFill>
                <a:latin typeface="Lato"/>
                <a:ea typeface="Lato"/>
                <a:cs typeface="Lato"/>
                <a:sym typeface="Lato"/>
              </a:rPr>
              <a:t> </a:t>
            </a:r>
            <a:r>
              <a:rPr lang="en-US" sz="1600" b="1" dirty="0">
                <a:solidFill>
                  <a:srgbClr val="677480"/>
                </a:solidFill>
                <a:latin typeface="Lato"/>
                <a:ea typeface="Lato"/>
                <a:cs typeface="Lato"/>
                <a:sym typeface="Lato"/>
              </a:rPr>
              <a:t>Activation Function: </a:t>
            </a:r>
            <a:r>
              <a:rPr lang="en-US" sz="1600" dirty="0">
                <a:solidFill>
                  <a:srgbClr val="677480"/>
                </a:solidFill>
                <a:latin typeface="Lato"/>
                <a:ea typeface="Lato"/>
                <a:cs typeface="Lato"/>
                <a:sym typeface="Lato"/>
              </a:rPr>
              <a:t>Logistic</a:t>
            </a:r>
          </a:p>
          <a:p>
            <a:pPr lvl="0" rtl="0">
              <a:spcBef>
                <a:spcPts val="600"/>
              </a:spcBef>
            </a:pPr>
            <a:endParaRPr lang="en-US" sz="1600" dirty="0">
              <a:solidFill>
                <a:srgbClr val="677480"/>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Hidden Layers: </a:t>
            </a:r>
            <a:r>
              <a:rPr lang="en-US" sz="1600" dirty="0">
                <a:solidFill>
                  <a:srgbClr val="677480"/>
                </a:solidFill>
                <a:latin typeface="Lato"/>
                <a:ea typeface="Lato"/>
                <a:cs typeface="Lato"/>
                <a:sym typeface="Lato"/>
              </a:rPr>
              <a:t>1, 3, 5</a:t>
            </a:r>
            <a:endParaRPr lang="en" sz="1600" b="1" dirty="0">
              <a:solidFill>
                <a:srgbClr val="677480"/>
              </a:solidFill>
              <a:latin typeface="Lato"/>
              <a:ea typeface="Lato"/>
              <a:cs typeface="Lato"/>
              <a:sym typeface="Lato"/>
            </a:endParaRPr>
          </a:p>
        </p:txBody>
      </p:sp>
    </p:spTree>
    <p:extLst>
      <p:ext uri="{BB962C8B-B14F-4D97-AF65-F5344CB8AC3E}">
        <p14:creationId xmlns:p14="http://schemas.microsoft.com/office/powerpoint/2010/main" val="990585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12436" y="0"/>
            <a:ext cx="7628100" cy="1143000"/>
          </a:xfrm>
          <a:prstGeom prst="rect">
            <a:avLst/>
          </a:prstGeom>
        </p:spPr>
        <p:txBody>
          <a:bodyPr lIns="91425" tIns="91425" rIns="91425" bIns="91425" anchor="b" anchorCtr="0">
            <a:noAutofit/>
          </a:bodyPr>
          <a:lstStyle/>
          <a:p>
            <a:pPr lvl="0" rtl="0">
              <a:spcBef>
                <a:spcPts val="0"/>
              </a:spcBef>
              <a:buNone/>
            </a:pPr>
            <a:r>
              <a:rPr lang="en" sz="6000" dirty="0"/>
              <a:t>R</a:t>
            </a:r>
            <a:r>
              <a:rPr lang="en-US" sz="6000" dirty="0" err="1"/>
              <a:t>esults</a:t>
            </a:r>
            <a:endParaRPr lang="en" sz="6000" dirty="0"/>
          </a:p>
        </p:txBody>
      </p:sp>
      <p:sp>
        <p:nvSpPr>
          <p:cNvPr id="2" name="TextBox 1"/>
          <p:cNvSpPr txBox="1"/>
          <p:nvPr/>
        </p:nvSpPr>
        <p:spPr>
          <a:xfrm>
            <a:off x="212436" y="1307458"/>
            <a:ext cx="8357097" cy="1077218"/>
          </a:xfrm>
          <a:prstGeom prst="rect">
            <a:avLst/>
          </a:prstGeom>
          <a:noFill/>
        </p:spPr>
        <p:txBody>
          <a:bodyPr wrap="square" rtlCol="0">
            <a:spAutoFit/>
          </a:bodyPr>
          <a:lstStyle/>
          <a:p>
            <a:r>
              <a:rPr lang="en-US" sz="1600" dirty="0"/>
              <a:t>For this question, since the number of records in the training and testing sets is very low (10 and 4 respectively), the values of </a:t>
            </a:r>
            <a:r>
              <a:rPr lang="en-US" sz="1600" b="1" dirty="0" err="1"/>
              <a:t>Consumer_Count</a:t>
            </a:r>
            <a:r>
              <a:rPr lang="en-US" sz="1600" dirty="0"/>
              <a:t> predicted by </a:t>
            </a:r>
            <a:r>
              <a:rPr lang="en-US" sz="1600" dirty="0" err="1"/>
              <a:t>neuralnet</a:t>
            </a:r>
            <a:r>
              <a:rPr lang="en-US" sz="1600" dirty="0"/>
              <a:t> () for the test set are all the same. Hence, no correlation value is generated as there is no standard deviation in the predicted values (shown below).</a:t>
            </a:r>
          </a:p>
        </p:txBody>
      </p:sp>
      <p:sp>
        <p:nvSpPr>
          <p:cNvPr id="4" name="TextBox 3"/>
          <p:cNvSpPr txBox="1"/>
          <p:nvPr/>
        </p:nvSpPr>
        <p:spPr>
          <a:xfrm>
            <a:off x="212436" y="5593050"/>
            <a:ext cx="2396359" cy="523220"/>
          </a:xfrm>
          <a:prstGeom prst="rect">
            <a:avLst/>
          </a:prstGeom>
          <a:noFill/>
        </p:spPr>
        <p:txBody>
          <a:bodyPr wrap="square" rtlCol="0">
            <a:spAutoFit/>
          </a:bodyPr>
          <a:lstStyle/>
          <a:p>
            <a:r>
              <a:rPr lang="en-US" b="1" dirty="0"/>
              <a:t>Hidden</a:t>
            </a:r>
            <a:r>
              <a:rPr lang="en-US" dirty="0"/>
              <a:t> = 1, 3, 5</a:t>
            </a:r>
          </a:p>
          <a:p>
            <a:r>
              <a:rPr lang="en-US" b="1" dirty="0"/>
              <a:t>Correlation</a:t>
            </a:r>
            <a:r>
              <a:rPr lang="en-US" dirty="0"/>
              <a:t> = NA</a:t>
            </a:r>
          </a:p>
        </p:txBody>
      </p:sp>
      <p:pic>
        <p:nvPicPr>
          <p:cNvPr id="5122" name="Picture 2" descr="https://lh5.googleusercontent.com/QURmcHMlk5O634HHD7q7ljxdTCzaYPm4JHNZ0g0ubTv9m0mY-ch7_-U3Sbdg0ejmJq8jAizN9iMlMs5q8Bted7N-RVwxj6RThhSZ9zrzd65lIvsLdxI4wX0HIQmPP0o7Gmu3lib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36" y="2733065"/>
            <a:ext cx="7496990" cy="2585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2212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22183" y="1575648"/>
            <a:ext cx="7772400" cy="1546500"/>
          </a:xfrm>
          <a:prstGeom prst="rect">
            <a:avLst/>
          </a:prstGeom>
        </p:spPr>
        <p:txBody>
          <a:bodyPr lIns="91425" tIns="91425" rIns="91425" bIns="91425" anchor="b" anchorCtr="0">
            <a:noAutofit/>
          </a:bodyPr>
          <a:lstStyle/>
          <a:p>
            <a:pPr lvl="0" rtl="0">
              <a:spcBef>
                <a:spcPts val="0"/>
              </a:spcBef>
              <a:buNone/>
            </a:pPr>
            <a:r>
              <a:rPr lang="en" sz="7200" dirty="0">
                <a:solidFill>
                  <a:srgbClr val="7ECEFD"/>
                </a:solidFill>
              </a:rPr>
              <a:t>3. </a:t>
            </a:r>
            <a:r>
              <a:rPr lang="en-US" dirty="0"/>
              <a:t>CLUSTERING</a:t>
            </a:r>
            <a:endParaRPr lang="en" dirty="0"/>
          </a:p>
        </p:txBody>
      </p:sp>
    </p:spTree>
    <p:extLst>
      <p:ext uri="{BB962C8B-B14F-4D97-AF65-F5344CB8AC3E}">
        <p14:creationId xmlns:p14="http://schemas.microsoft.com/office/powerpoint/2010/main" val="11473129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54268" y="2457964"/>
            <a:ext cx="7772400" cy="1546500"/>
          </a:xfrm>
          <a:prstGeom prst="rect">
            <a:avLst/>
          </a:prstGeom>
        </p:spPr>
        <p:txBody>
          <a:bodyPr lIns="91425" tIns="91425" rIns="91425" bIns="91425" anchor="b" anchorCtr="0">
            <a:noAutofit/>
          </a:bodyPr>
          <a:lstStyle/>
          <a:p>
            <a:pPr lvl="0" rtl="0">
              <a:spcBef>
                <a:spcPts val="0"/>
              </a:spcBef>
              <a:buNone/>
            </a:pPr>
            <a:r>
              <a:rPr lang="en-US" sz="7200" dirty="0">
                <a:solidFill>
                  <a:srgbClr val="7ECEFD"/>
                </a:solidFill>
              </a:rPr>
              <a:t>Q</a:t>
            </a:r>
            <a:r>
              <a:rPr lang="en" sz="7200" dirty="0">
                <a:solidFill>
                  <a:srgbClr val="7ECEFD"/>
                </a:solidFill>
              </a:rPr>
              <a:t>1.</a:t>
            </a:r>
          </a:p>
          <a:p>
            <a:pPr lvl="0" rtl="0">
              <a:spcBef>
                <a:spcPts val="0"/>
              </a:spcBef>
              <a:buNone/>
            </a:pPr>
            <a:r>
              <a:rPr lang="en-US" dirty="0"/>
              <a:t>Predicting a Company’s Response to a Consumer Complaint</a:t>
            </a:r>
            <a:endParaRPr lang="en" dirty="0"/>
          </a:p>
        </p:txBody>
      </p:sp>
    </p:spTree>
    <p:extLst>
      <p:ext uri="{BB962C8B-B14F-4D97-AF65-F5344CB8AC3E}">
        <p14:creationId xmlns:p14="http://schemas.microsoft.com/office/powerpoint/2010/main" val="3353561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91987" y="284318"/>
            <a:ext cx="8775549" cy="558621"/>
          </a:xfrm>
          <a:prstGeom prst="rect">
            <a:avLst/>
          </a:prstGeom>
        </p:spPr>
        <p:txBody>
          <a:bodyPr lIns="91425" tIns="91425" rIns="91425" bIns="91425" anchor="b" anchorCtr="0">
            <a:noAutofit/>
          </a:bodyPr>
          <a:lstStyle/>
          <a:p>
            <a:pPr lvl="0" rtl="0">
              <a:spcBef>
                <a:spcPts val="0"/>
              </a:spcBef>
              <a:buNone/>
            </a:pPr>
            <a:r>
              <a:rPr lang="en-US" sz="2400" b="1" dirty="0"/>
              <a:t>Technique 1: K MODES (</a:t>
            </a:r>
            <a:r>
              <a:rPr lang="en-US" sz="2400" b="1" dirty="0" err="1"/>
              <a:t>klaR</a:t>
            </a:r>
            <a:r>
              <a:rPr lang="en-US" sz="2400" b="1" dirty="0"/>
              <a:t> Package)</a:t>
            </a:r>
            <a:endParaRPr lang="en" sz="2400" b="1" dirty="0"/>
          </a:p>
        </p:txBody>
      </p:sp>
      <p:sp>
        <p:nvSpPr>
          <p:cNvPr id="85" name="Shape 85"/>
          <p:cNvSpPr txBox="1"/>
          <p:nvPr/>
        </p:nvSpPr>
        <p:spPr>
          <a:xfrm>
            <a:off x="191987" y="1106905"/>
            <a:ext cx="8775549" cy="5406190"/>
          </a:xfrm>
          <a:prstGeom prst="rect">
            <a:avLst/>
          </a:prstGeom>
          <a:noFill/>
          <a:ln>
            <a:noFill/>
          </a:ln>
        </p:spPr>
        <p:txBody>
          <a:bodyPr lIns="91425" tIns="91425" rIns="91425" bIns="91425" anchor="t" anchorCtr="0">
            <a:noAutofit/>
          </a:bodyPr>
          <a:lstStyle/>
          <a:p>
            <a:pPr lvl="0" rtl="0">
              <a:spcBef>
                <a:spcPts val="600"/>
              </a:spcBef>
              <a:buNone/>
            </a:pPr>
            <a:r>
              <a:rPr lang="en-US" sz="1800" b="1" dirty="0">
                <a:solidFill>
                  <a:schemeClr val="tx1"/>
                </a:solidFill>
                <a:latin typeface="Lato"/>
                <a:ea typeface="Lato"/>
                <a:cs typeface="Lato"/>
                <a:sym typeface="Lato"/>
              </a:rPr>
              <a:t>Columns used</a:t>
            </a:r>
            <a:r>
              <a:rPr lang="en-US" sz="1800" dirty="0">
                <a:solidFill>
                  <a:schemeClr val="tx1"/>
                </a:solidFill>
                <a:latin typeface="Lato"/>
                <a:ea typeface="Lato"/>
                <a:cs typeface="Lato"/>
                <a:sym typeface="Lato"/>
              </a:rPr>
              <a:t>: </a:t>
            </a:r>
          </a:p>
          <a:p>
            <a:pPr lvl="0" rtl="0">
              <a:spcBef>
                <a:spcPts val="600"/>
              </a:spcBef>
              <a:buNone/>
            </a:pPr>
            <a:r>
              <a:rPr lang="en-US" sz="1800" dirty="0">
                <a:solidFill>
                  <a:schemeClr val="tx1"/>
                </a:solidFill>
                <a:latin typeface="Lato"/>
                <a:ea typeface="Lato"/>
                <a:cs typeface="Lato"/>
                <a:sym typeface="Lato"/>
              </a:rPr>
              <a:t>Product</a:t>
            </a:r>
          </a:p>
          <a:p>
            <a:pPr lvl="0" rtl="0">
              <a:spcBef>
                <a:spcPts val="600"/>
              </a:spcBef>
              <a:buNone/>
            </a:pPr>
            <a:r>
              <a:rPr lang="en-US" sz="1800" dirty="0">
                <a:solidFill>
                  <a:schemeClr val="tx1"/>
                </a:solidFill>
                <a:latin typeface="Lato"/>
                <a:ea typeface="Lato"/>
                <a:cs typeface="Lato"/>
                <a:sym typeface="Lato"/>
              </a:rPr>
              <a:t>Issue</a:t>
            </a:r>
          </a:p>
          <a:p>
            <a:pPr lvl="0" rtl="0">
              <a:spcBef>
                <a:spcPts val="600"/>
              </a:spcBef>
              <a:buNone/>
            </a:pPr>
            <a:r>
              <a:rPr lang="en-US" sz="1800" dirty="0">
                <a:solidFill>
                  <a:schemeClr val="tx1"/>
                </a:solidFill>
                <a:latin typeface="Lato"/>
                <a:ea typeface="Lato"/>
                <a:cs typeface="Lato"/>
                <a:sym typeface="Lato"/>
              </a:rPr>
              <a:t>Company Response to Consumer</a:t>
            </a:r>
          </a:p>
        </p:txBody>
      </p:sp>
      <p:pic>
        <p:nvPicPr>
          <p:cNvPr id="4" name="Picture 3"/>
          <p:cNvPicPr/>
          <p:nvPr/>
        </p:nvPicPr>
        <p:blipFill>
          <a:blip r:embed="rId3"/>
          <a:stretch>
            <a:fillRect/>
          </a:stretch>
        </p:blipFill>
        <p:spPr>
          <a:xfrm>
            <a:off x="191987" y="2957353"/>
            <a:ext cx="8470750" cy="523416"/>
          </a:xfrm>
          <a:prstGeom prst="rect">
            <a:avLst/>
          </a:prstGeom>
        </p:spPr>
      </p:pic>
      <p:pic>
        <p:nvPicPr>
          <p:cNvPr id="5" name="Picture 4" descr="C:\Users\A\AppData\Local\Microsoft\Windows\INetCache\Content.Word\q1_stats.png"/>
          <p:cNvPicPr/>
          <p:nvPr/>
        </p:nvPicPr>
        <p:blipFill rotWithShape="1">
          <a:blip r:embed="rId4">
            <a:extLst>
              <a:ext uri="{28A0092B-C50C-407E-A947-70E740481C1C}">
                <a14:useLocalDpi xmlns:a14="http://schemas.microsoft.com/office/drawing/2010/main" val="0"/>
              </a:ext>
            </a:extLst>
          </a:blip>
          <a:srcRect l="2494"/>
          <a:stretch/>
        </p:blipFill>
        <p:spPr bwMode="auto">
          <a:xfrm>
            <a:off x="191987" y="3480769"/>
            <a:ext cx="5037221" cy="2213810"/>
          </a:xfrm>
          <a:prstGeom prst="rect">
            <a:avLst/>
          </a:prstGeom>
          <a:noFill/>
          <a:ln>
            <a:noFill/>
          </a:ln>
        </p:spPr>
      </p:pic>
    </p:spTree>
    <p:extLst>
      <p:ext uri="{BB962C8B-B14F-4D97-AF65-F5344CB8AC3E}">
        <p14:creationId xmlns:p14="http://schemas.microsoft.com/office/powerpoint/2010/main" val="12804959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A\AppData\Local\Microsoft\Windows\INetCache\Content.Word\q1_10k_copany_response_plot.png"/>
          <p:cNvPicPr/>
          <p:nvPr/>
        </p:nvPicPr>
        <p:blipFill>
          <a:blip r:embed="rId2">
            <a:extLst>
              <a:ext uri="{28A0092B-C50C-407E-A947-70E740481C1C}">
                <a14:useLocalDpi xmlns:a14="http://schemas.microsoft.com/office/drawing/2010/main" val="0"/>
              </a:ext>
            </a:extLst>
          </a:blip>
          <a:srcRect/>
          <a:stretch>
            <a:fillRect/>
          </a:stretch>
        </p:blipFill>
        <p:spPr bwMode="auto">
          <a:xfrm>
            <a:off x="369496" y="1774900"/>
            <a:ext cx="8234857" cy="4550949"/>
          </a:xfrm>
          <a:prstGeom prst="rect">
            <a:avLst/>
          </a:prstGeom>
          <a:noFill/>
          <a:ln>
            <a:noFill/>
          </a:ln>
        </p:spPr>
      </p:pic>
      <p:sp>
        <p:nvSpPr>
          <p:cNvPr id="6" name="Shape 83"/>
          <p:cNvSpPr txBox="1">
            <a:spLocks noGrp="1"/>
          </p:cNvSpPr>
          <p:nvPr>
            <p:ph type="title"/>
          </p:nvPr>
        </p:nvSpPr>
        <p:spPr>
          <a:xfrm>
            <a:off x="221968" y="836029"/>
            <a:ext cx="8775549" cy="558621"/>
          </a:xfrm>
          <a:prstGeom prst="rect">
            <a:avLst/>
          </a:prstGeom>
        </p:spPr>
        <p:txBody>
          <a:bodyPr lIns="91425" tIns="91425" rIns="91425" bIns="91425" anchor="b" anchorCtr="0">
            <a:noAutofit/>
          </a:bodyPr>
          <a:lstStyle/>
          <a:p>
            <a:pPr lvl="0" rtl="0">
              <a:spcBef>
                <a:spcPts val="0"/>
              </a:spcBef>
              <a:buNone/>
            </a:pPr>
            <a:r>
              <a:rPr lang="en-US" sz="2400" b="1" dirty="0"/>
              <a:t>Scatter Plot (Colored on basis of Company Response)</a:t>
            </a:r>
            <a:endParaRPr lang="en" sz="2400" b="1" dirty="0"/>
          </a:p>
        </p:txBody>
      </p:sp>
    </p:spTree>
    <p:extLst>
      <p:ext uri="{BB962C8B-B14F-4D97-AF65-F5344CB8AC3E}">
        <p14:creationId xmlns:p14="http://schemas.microsoft.com/office/powerpoint/2010/main" val="9011662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A\AppData\Local\Microsoft\Windows\INetCache\Content.Word\q1_10k_cluster_plot.png"/>
          <p:cNvPicPr/>
          <p:nvPr/>
        </p:nvPicPr>
        <p:blipFill>
          <a:blip r:embed="rId2">
            <a:extLst>
              <a:ext uri="{28A0092B-C50C-407E-A947-70E740481C1C}">
                <a14:useLocalDpi xmlns:a14="http://schemas.microsoft.com/office/drawing/2010/main" val="0"/>
              </a:ext>
            </a:extLst>
          </a:blip>
          <a:srcRect/>
          <a:stretch>
            <a:fillRect/>
          </a:stretch>
        </p:blipFill>
        <p:spPr bwMode="auto">
          <a:xfrm>
            <a:off x="273681" y="1850889"/>
            <a:ext cx="8349018" cy="4415448"/>
          </a:xfrm>
          <a:prstGeom prst="rect">
            <a:avLst/>
          </a:prstGeom>
          <a:noFill/>
          <a:ln>
            <a:noFill/>
          </a:ln>
        </p:spPr>
      </p:pic>
      <p:sp>
        <p:nvSpPr>
          <p:cNvPr id="4" name="Shape 83"/>
          <p:cNvSpPr txBox="1">
            <a:spLocks noGrp="1"/>
          </p:cNvSpPr>
          <p:nvPr>
            <p:ph type="title"/>
          </p:nvPr>
        </p:nvSpPr>
        <p:spPr>
          <a:xfrm>
            <a:off x="221968" y="836029"/>
            <a:ext cx="8775549" cy="558621"/>
          </a:xfrm>
          <a:prstGeom prst="rect">
            <a:avLst/>
          </a:prstGeom>
        </p:spPr>
        <p:txBody>
          <a:bodyPr lIns="91425" tIns="91425" rIns="91425" bIns="91425" anchor="b" anchorCtr="0">
            <a:noAutofit/>
          </a:bodyPr>
          <a:lstStyle/>
          <a:p>
            <a:pPr lvl="0" rtl="0">
              <a:spcBef>
                <a:spcPts val="0"/>
              </a:spcBef>
              <a:buNone/>
            </a:pPr>
            <a:r>
              <a:rPr lang="en-US" sz="2400" b="1" dirty="0"/>
              <a:t>Scatter Plot (Colored on basis of Cluster)</a:t>
            </a:r>
            <a:endParaRPr lang="en" sz="2400" b="1" dirty="0"/>
          </a:p>
        </p:txBody>
      </p:sp>
    </p:spTree>
    <p:extLst>
      <p:ext uri="{BB962C8B-B14F-4D97-AF65-F5344CB8AC3E}">
        <p14:creationId xmlns:p14="http://schemas.microsoft.com/office/powerpoint/2010/main" val="1988308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2" name="Shape 112"/>
          <p:cNvSpPr txBox="1">
            <a:spLocks noGrp="1"/>
          </p:cNvSpPr>
          <p:nvPr>
            <p:ph type="body" idx="1"/>
          </p:nvPr>
        </p:nvSpPr>
        <p:spPr>
          <a:xfrm>
            <a:off x="221037" y="408824"/>
            <a:ext cx="8466610" cy="4736399"/>
          </a:xfrm>
          <a:prstGeom prst="rect">
            <a:avLst/>
          </a:prstGeom>
        </p:spPr>
        <p:txBody>
          <a:bodyPr lIns="91425" tIns="91425" rIns="91425" bIns="91425" anchor="t" anchorCtr="0">
            <a:noAutofit/>
          </a:bodyPr>
          <a:lstStyle/>
          <a:p>
            <a:pPr marL="228600" lvl="0" rtl="0">
              <a:spcBef>
                <a:spcPts val="0"/>
              </a:spcBef>
              <a:buNone/>
            </a:pPr>
            <a:r>
              <a:rPr lang="en-US" sz="2400" b="1" dirty="0">
                <a:solidFill>
                  <a:srgbClr val="FF0000"/>
                </a:solidFill>
              </a:rPr>
              <a:t>Additional Dataset:</a:t>
            </a:r>
          </a:p>
          <a:p>
            <a:pPr marL="228600" lvl="0" rtl="0">
              <a:spcBef>
                <a:spcPts val="0"/>
              </a:spcBef>
              <a:buNone/>
            </a:pPr>
            <a:endParaRPr lang="en-US" sz="2400" dirty="0"/>
          </a:p>
          <a:p>
            <a:pPr marL="228600" lvl="0" rtl="0">
              <a:spcBef>
                <a:spcPts val="0"/>
              </a:spcBef>
              <a:buNone/>
            </a:pPr>
            <a:r>
              <a:rPr lang="en-US" sz="2400" dirty="0"/>
              <a:t>For our research question where we predict number of complaints based on financial assets of an institution:</a:t>
            </a:r>
            <a:endParaRPr lang="en" sz="2400" dirty="0"/>
          </a:p>
          <a:p>
            <a:pPr marL="457200" lvl="0" indent="-228600" rtl="0">
              <a:spcBef>
                <a:spcPts val="0"/>
              </a:spcBef>
            </a:pPr>
            <a:endParaRPr lang="en" sz="2400" dirty="0"/>
          </a:p>
          <a:p>
            <a:pPr marL="457200" lvl="0" indent="-228600" rtl="0">
              <a:spcBef>
                <a:spcPts val="0"/>
              </a:spcBef>
            </a:pPr>
            <a:r>
              <a:rPr lang="en" sz="2000" dirty="0"/>
              <a:t>The financial assets data was split</a:t>
            </a:r>
            <a:r>
              <a:rPr lang="en-US" sz="2000" dirty="0"/>
              <a:t> in multiple files, a separate file was provided for each quarter of every year from 2011-2015. We collated all data into one document.</a:t>
            </a:r>
          </a:p>
          <a:p>
            <a:pPr marL="228600" lvl="0" rtl="0">
              <a:spcBef>
                <a:spcPts val="0"/>
              </a:spcBef>
              <a:buNone/>
            </a:pPr>
            <a:endParaRPr lang="en-US" sz="2000" dirty="0"/>
          </a:p>
          <a:p>
            <a:pPr marL="457200" lvl="0" indent="-228600" rtl="0">
              <a:spcBef>
                <a:spcPts val="0"/>
              </a:spcBef>
            </a:pPr>
            <a:r>
              <a:rPr lang="en-US" sz="2000" dirty="0"/>
              <a:t>We mapped consumer complaints data from the consumer complaints data set to the financial data. Only  institutions common to both data sets were considered.</a:t>
            </a:r>
          </a:p>
          <a:p>
            <a:pPr marL="457200" lvl="0" indent="-228600" rtl="0">
              <a:spcBef>
                <a:spcPts val="0"/>
              </a:spcBef>
            </a:pPr>
            <a:endParaRPr lang="en-US" sz="2000" dirty="0"/>
          </a:p>
          <a:p>
            <a:pPr marL="457200" lvl="0" indent="-228600" rtl="0">
              <a:spcBef>
                <a:spcPts val="0"/>
              </a:spcBef>
            </a:pPr>
            <a:r>
              <a:rPr lang="en-US" sz="2000" dirty="0"/>
              <a:t>Since the consumer complaints data is date wise, we aggregated the data to represent quarter wise values for each year.</a:t>
            </a:r>
          </a:p>
          <a:p>
            <a:pPr marL="457200" lvl="0" indent="-228600" rtl="0">
              <a:spcBef>
                <a:spcPts val="0"/>
              </a:spcBef>
            </a:pPr>
            <a:endParaRPr lang="en-US" sz="2000" dirty="0"/>
          </a:p>
          <a:p>
            <a:pPr marL="457200" lvl="0" indent="-228600" rtl="0">
              <a:spcBef>
                <a:spcPts val="0"/>
              </a:spcBef>
            </a:pPr>
            <a:r>
              <a:rPr lang="en-US" sz="2000" dirty="0"/>
              <a:t>#rows = 14</a:t>
            </a:r>
          </a:p>
          <a:p>
            <a:pPr marL="457200" lvl="0" indent="-228600" rtl="0">
              <a:spcBef>
                <a:spcPts val="0"/>
              </a:spcBef>
            </a:pPr>
            <a:endParaRPr lang="en-US" sz="2400" dirty="0"/>
          </a:p>
        </p:txBody>
      </p:sp>
    </p:spTree>
    <p:extLst>
      <p:ext uri="{BB962C8B-B14F-4D97-AF65-F5344CB8AC3E}">
        <p14:creationId xmlns:p14="http://schemas.microsoft.com/office/powerpoint/2010/main" val="42609457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91987" y="284318"/>
            <a:ext cx="8775549" cy="558621"/>
          </a:xfrm>
          <a:prstGeom prst="rect">
            <a:avLst/>
          </a:prstGeom>
        </p:spPr>
        <p:txBody>
          <a:bodyPr lIns="91425" tIns="91425" rIns="91425" bIns="91425" anchor="b" anchorCtr="0">
            <a:noAutofit/>
          </a:bodyPr>
          <a:lstStyle/>
          <a:p>
            <a:pPr lvl="0" rtl="0">
              <a:spcBef>
                <a:spcPts val="0"/>
              </a:spcBef>
              <a:buNone/>
            </a:pPr>
            <a:r>
              <a:rPr lang="en-US" sz="2000" b="1" dirty="0"/>
              <a:t>Technique 2: HIERARCHICAL CLUSTERING (</a:t>
            </a:r>
            <a:r>
              <a:rPr lang="en-US" sz="2000" b="1" dirty="0" err="1"/>
              <a:t>ClustOfVar</a:t>
            </a:r>
            <a:r>
              <a:rPr lang="en-US" sz="2000" b="1" dirty="0"/>
              <a:t> Package)</a:t>
            </a:r>
            <a:endParaRPr lang="en" sz="2000" b="1" dirty="0"/>
          </a:p>
        </p:txBody>
      </p:sp>
      <p:pic>
        <p:nvPicPr>
          <p:cNvPr id="7" name="Picture 6" descr="https://lh6.googleusercontent.com/bqo5Q20Dn8VS_pTLMHQ5qTrJ4_7KineGB_Dh_ppsL58lvcbg8XAHCa9wX2pNOyDpYGKk5KHyBxeWEh6j6kU-tLFo0LB-cGMiXbbLDtos-HyihSIG0Wzo3p-LSauOMI84q_Mctoq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24" y="1987857"/>
            <a:ext cx="4716001" cy="48006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lh4.googleusercontent.com/oKaGSBybjTIrLwyvsyGwV2PSuTmtbCrDsQPxDlF47sQdUSc-bLPeWyxSNTvYQb3mBGbpcoTmhHHZXPn4TkRxp6_KZlBAZbzZMAG9j1sFDBfBZe0w4F_CCpZqp6zdomgPObv0HL4m"/>
          <p:cNvPicPr>
            <a:picLocks noChangeAspect="1" noChangeArrowheads="1"/>
          </p:cNvPicPr>
          <p:nvPr/>
        </p:nvPicPr>
        <p:blipFill rotWithShape="1">
          <a:blip r:embed="rId4">
            <a:extLst>
              <a:ext uri="{28A0092B-C50C-407E-A947-70E740481C1C}">
                <a14:useLocalDpi xmlns:a14="http://schemas.microsoft.com/office/drawing/2010/main" val="0"/>
              </a:ext>
            </a:extLst>
          </a:blip>
          <a:srcRect r="14182"/>
          <a:stretch/>
        </p:blipFill>
        <p:spPr bwMode="auto">
          <a:xfrm>
            <a:off x="4323927" y="1153930"/>
            <a:ext cx="4535260" cy="1394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6456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91987" y="284318"/>
            <a:ext cx="8775549" cy="558621"/>
          </a:xfrm>
          <a:prstGeom prst="rect">
            <a:avLst/>
          </a:prstGeom>
        </p:spPr>
        <p:txBody>
          <a:bodyPr lIns="91425" tIns="91425" rIns="91425" bIns="91425" anchor="b" anchorCtr="0">
            <a:noAutofit/>
          </a:bodyPr>
          <a:lstStyle/>
          <a:p>
            <a:pPr lvl="0" rtl="0">
              <a:spcBef>
                <a:spcPts val="0"/>
              </a:spcBef>
              <a:buNone/>
            </a:pPr>
            <a:r>
              <a:rPr lang="en-US" sz="2000" b="1" dirty="0"/>
              <a:t>Technique 3: MIXTURE MODEL (</a:t>
            </a:r>
            <a:r>
              <a:rPr lang="en-US" sz="2000" b="1" dirty="0" err="1"/>
              <a:t>Rmixmod</a:t>
            </a:r>
            <a:r>
              <a:rPr lang="en-US" sz="2000" b="1" dirty="0"/>
              <a:t> Package)</a:t>
            </a:r>
            <a:endParaRPr lang="en" sz="2000" b="1" dirty="0"/>
          </a:p>
        </p:txBody>
      </p:sp>
      <p:pic>
        <p:nvPicPr>
          <p:cNvPr id="5" name="Picture 4" descr="https://lh5.googleusercontent.com/KeON4a-uBPsPxgXgsOE9TrbcC7vqhS1hvpJ2x7-Q3S6yh6OKGIUW_xQp58TrIXl3ColN_X1oTPIVqHoqatuyVM98nf8csk_2PX-Qy7DzMuQotBtdqRkhrq-CS0fwRKaHya9dNWX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679" y="1365170"/>
            <a:ext cx="5606321" cy="52379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191987" y="2179315"/>
            <a:ext cx="3345692" cy="3927842"/>
          </a:xfrm>
          <a:prstGeom prst="rect">
            <a:avLst/>
          </a:prstGeom>
        </p:spPr>
      </p:pic>
    </p:spTree>
    <p:extLst>
      <p:ext uri="{BB962C8B-B14F-4D97-AF65-F5344CB8AC3E}">
        <p14:creationId xmlns:p14="http://schemas.microsoft.com/office/powerpoint/2010/main" val="35302135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83"/>
          <p:cNvSpPr txBox="1">
            <a:spLocks noGrp="1"/>
          </p:cNvSpPr>
          <p:nvPr>
            <p:ph type="title"/>
          </p:nvPr>
        </p:nvSpPr>
        <p:spPr>
          <a:xfrm>
            <a:off x="176997" y="371333"/>
            <a:ext cx="8775549" cy="558621"/>
          </a:xfrm>
          <a:prstGeom prst="rect">
            <a:avLst/>
          </a:prstGeom>
        </p:spPr>
        <p:txBody>
          <a:bodyPr lIns="91425" tIns="91425" rIns="91425" bIns="91425" anchor="b" anchorCtr="0">
            <a:noAutofit/>
          </a:bodyPr>
          <a:lstStyle/>
          <a:p>
            <a:pPr lvl="0" rtl="0">
              <a:spcBef>
                <a:spcPts val="0"/>
              </a:spcBef>
              <a:buNone/>
            </a:pPr>
            <a:r>
              <a:rPr lang="en-US" sz="2400" b="1" dirty="0"/>
              <a:t>Mixture model plot</a:t>
            </a:r>
            <a:endParaRPr lang="en" sz="2400" b="1" dirty="0"/>
          </a:p>
        </p:txBody>
      </p:sp>
      <p:pic>
        <p:nvPicPr>
          <p:cNvPr id="5" name="Picture 4" descr="https://lh4.googleusercontent.com/WCLzgTlKNZenEtRQb_myfaMhAoxW8sP3I_MOw9Jj6Dh4A1qxyHJRInB-ZlnuhI3Zy8Oi0IXFwOx3PfVRT0kgsgpBQe5uhL72bGBbZ02QIP_zoht3Oox1WNxHZYbM8EEACA3Xk8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33" y="929954"/>
            <a:ext cx="7124075" cy="560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289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178676" y="2352861"/>
            <a:ext cx="8639503" cy="1546500"/>
          </a:xfrm>
          <a:prstGeom prst="rect">
            <a:avLst/>
          </a:prstGeom>
        </p:spPr>
        <p:txBody>
          <a:bodyPr lIns="91425" tIns="91425" rIns="91425" bIns="91425" anchor="b" anchorCtr="0">
            <a:noAutofit/>
          </a:bodyPr>
          <a:lstStyle/>
          <a:p>
            <a:pPr lvl="0" rtl="0">
              <a:spcBef>
                <a:spcPts val="0"/>
              </a:spcBef>
              <a:buNone/>
            </a:pPr>
            <a:r>
              <a:rPr lang="en-US" sz="7200" dirty="0">
                <a:solidFill>
                  <a:srgbClr val="7ECEFD"/>
                </a:solidFill>
              </a:rPr>
              <a:t>Q</a:t>
            </a:r>
            <a:r>
              <a:rPr lang="en" sz="7200" dirty="0">
                <a:solidFill>
                  <a:srgbClr val="7ECEFD"/>
                </a:solidFill>
              </a:rPr>
              <a:t>2.</a:t>
            </a:r>
          </a:p>
          <a:p>
            <a:pPr lvl="0" rtl="0">
              <a:spcBef>
                <a:spcPts val="0"/>
              </a:spcBef>
              <a:buNone/>
            </a:pPr>
            <a:r>
              <a:rPr lang="en-US" dirty="0"/>
              <a:t>Likelihood of a Non-Disputed Complaint Feedback</a:t>
            </a:r>
            <a:endParaRPr lang="en" dirty="0"/>
          </a:p>
        </p:txBody>
      </p:sp>
    </p:spTree>
    <p:extLst>
      <p:ext uri="{BB962C8B-B14F-4D97-AF65-F5344CB8AC3E}">
        <p14:creationId xmlns:p14="http://schemas.microsoft.com/office/powerpoint/2010/main" val="29714626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91987" y="284318"/>
            <a:ext cx="8775549" cy="558621"/>
          </a:xfrm>
          <a:prstGeom prst="rect">
            <a:avLst/>
          </a:prstGeom>
        </p:spPr>
        <p:txBody>
          <a:bodyPr lIns="91425" tIns="91425" rIns="91425" bIns="91425" anchor="b" anchorCtr="0">
            <a:noAutofit/>
          </a:bodyPr>
          <a:lstStyle/>
          <a:p>
            <a:pPr lvl="0"/>
            <a:r>
              <a:rPr lang="en-US" sz="2400" b="1" dirty="0"/>
              <a:t>Technique 1: K MODES (</a:t>
            </a:r>
            <a:r>
              <a:rPr lang="en-US" sz="2400" b="1" dirty="0" err="1"/>
              <a:t>klaR</a:t>
            </a:r>
            <a:r>
              <a:rPr lang="en-US" sz="2400" b="1" dirty="0"/>
              <a:t> Package)</a:t>
            </a:r>
            <a:endParaRPr lang="en" sz="2400" b="1" dirty="0"/>
          </a:p>
        </p:txBody>
      </p:sp>
      <p:sp>
        <p:nvSpPr>
          <p:cNvPr id="85" name="Shape 85"/>
          <p:cNvSpPr txBox="1"/>
          <p:nvPr/>
        </p:nvSpPr>
        <p:spPr>
          <a:xfrm>
            <a:off x="191987" y="1106905"/>
            <a:ext cx="8775549" cy="5406190"/>
          </a:xfrm>
          <a:prstGeom prst="rect">
            <a:avLst/>
          </a:prstGeom>
          <a:noFill/>
          <a:ln>
            <a:noFill/>
          </a:ln>
        </p:spPr>
        <p:txBody>
          <a:bodyPr lIns="91425" tIns="91425" rIns="91425" bIns="91425" anchor="t" anchorCtr="0">
            <a:noAutofit/>
          </a:bodyPr>
          <a:lstStyle/>
          <a:p>
            <a:pPr lvl="0" rtl="0">
              <a:spcBef>
                <a:spcPts val="600"/>
              </a:spcBef>
              <a:buNone/>
            </a:pPr>
            <a:r>
              <a:rPr lang="en-US" sz="1800" b="1" dirty="0">
                <a:solidFill>
                  <a:schemeClr val="tx1"/>
                </a:solidFill>
                <a:latin typeface="Lato"/>
                <a:ea typeface="Lato"/>
                <a:cs typeface="Lato"/>
                <a:sym typeface="Lato"/>
              </a:rPr>
              <a:t>Columns used</a:t>
            </a:r>
            <a:r>
              <a:rPr lang="en-US" sz="1800" dirty="0">
                <a:solidFill>
                  <a:schemeClr val="tx1"/>
                </a:solidFill>
                <a:latin typeface="Lato"/>
                <a:ea typeface="Lato"/>
                <a:cs typeface="Lato"/>
                <a:sym typeface="Lato"/>
              </a:rPr>
              <a:t>:  </a:t>
            </a:r>
          </a:p>
          <a:p>
            <a:pPr lvl="0" rtl="0">
              <a:spcBef>
                <a:spcPts val="600"/>
              </a:spcBef>
              <a:buNone/>
            </a:pPr>
            <a:r>
              <a:rPr lang="en-US" sz="1800" dirty="0">
                <a:solidFill>
                  <a:schemeClr val="tx1"/>
                </a:solidFill>
                <a:latin typeface="Lato"/>
                <a:ea typeface="Lato"/>
                <a:cs typeface="Lato"/>
                <a:sym typeface="Lato"/>
              </a:rPr>
              <a:t>Product</a:t>
            </a:r>
          </a:p>
          <a:p>
            <a:pPr lvl="0" rtl="0">
              <a:spcBef>
                <a:spcPts val="600"/>
              </a:spcBef>
              <a:buNone/>
            </a:pPr>
            <a:r>
              <a:rPr lang="en-US" sz="1800" dirty="0">
                <a:solidFill>
                  <a:schemeClr val="tx1"/>
                </a:solidFill>
                <a:latin typeface="Lato"/>
                <a:ea typeface="Lato"/>
                <a:cs typeface="Lato"/>
                <a:sym typeface="Lato"/>
              </a:rPr>
              <a:t>Region</a:t>
            </a:r>
          </a:p>
          <a:p>
            <a:pPr lvl="0" rtl="0">
              <a:spcBef>
                <a:spcPts val="600"/>
              </a:spcBef>
              <a:buNone/>
            </a:pPr>
            <a:r>
              <a:rPr lang="en-US" sz="1800" dirty="0" err="1">
                <a:solidFill>
                  <a:schemeClr val="tx1"/>
                </a:solidFill>
                <a:latin typeface="Lato"/>
                <a:ea typeface="Lato"/>
                <a:cs typeface="Lato"/>
                <a:sym typeface="Lato"/>
              </a:rPr>
              <a:t>Submitted.Via</a:t>
            </a:r>
            <a:endParaRPr lang="en-US" sz="1800" dirty="0">
              <a:solidFill>
                <a:schemeClr val="tx1"/>
              </a:solidFill>
              <a:latin typeface="Lato"/>
              <a:ea typeface="Lato"/>
              <a:cs typeface="Lato"/>
              <a:sym typeface="Lato"/>
            </a:endParaRPr>
          </a:p>
          <a:p>
            <a:pPr lvl="0" rtl="0">
              <a:spcBef>
                <a:spcPts val="600"/>
              </a:spcBef>
              <a:buNone/>
            </a:pPr>
            <a:r>
              <a:rPr lang="en-US" sz="1800" dirty="0" err="1">
                <a:solidFill>
                  <a:schemeClr val="tx1"/>
                </a:solidFill>
                <a:latin typeface="Lato"/>
                <a:ea typeface="Lato"/>
                <a:cs typeface="Lato"/>
                <a:sym typeface="Lato"/>
              </a:rPr>
              <a:t>Consumer.Disputed</a:t>
            </a:r>
            <a:r>
              <a:rPr lang="en-US" sz="1800" dirty="0">
                <a:solidFill>
                  <a:schemeClr val="tx1"/>
                </a:solidFill>
                <a:latin typeface="Lato"/>
                <a:ea typeface="Lato"/>
                <a:cs typeface="Lato"/>
                <a:sym typeface="Lato"/>
              </a:rPr>
              <a:t>.</a:t>
            </a:r>
          </a:p>
          <a:p>
            <a:pPr lvl="0" rtl="0">
              <a:spcBef>
                <a:spcPts val="600"/>
              </a:spcBef>
              <a:buNone/>
            </a:pPr>
            <a:endParaRPr lang="en-US" sz="1800" dirty="0">
              <a:solidFill>
                <a:schemeClr val="tx1"/>
              </a:solidFill>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191987" y="3599825"/>
            <a:ext cx="6500356" cy="2336280"/>
          </a:xfrm>
          <a:prstGeom prst="rect">
            <a:avLst/>
          </a:prstGeom>
        </p:spPr>
      </p:pic>
    </p:spTree>
    <p:extLst>
      <p:ext uri="{BB962C8B-B14F-4D97-AF65-F5344CB8AC3E}">
        <p14:creationId xmlns:p14="http://schemas.microsoft.com/office/powerpoint/2010/main" val="41281119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83"/>
          <p:cNvSpPr txBox="1">
            <a:spLocks noGrp="1"/>
          </p:cNvSpPr>
          <p:nvPr>
            <p:ph type="title"/>
          </p:nvPr>
        </p:nvSpPr>
        <p:spPr>
          <a:xfrm>
            <a:off x="221968" y="836029"/>
            <a:ext cx="8775549" cy="558621"/>
          </a:xfrm>
          <a:prstGeom prst="rect">
            <a:avLst/>
          </a:prstGeom>
        </p:spPr>
        <p:txBody>
          <a:bodyPr lIns="91425" tIns="91425" rIns="91425" bIns="91425" anchor="b" anchorCtr="0">
            <a:noAutofit/>
          </a:bodyPr>
          <a:lstStyle/>
          <a:p>
            <a:pPr lvl="0" rtl="0">
              <a:spcBef>
                <a:spcPts val="0"/>
              </a:spcBef>
              <a:buNone/>
            </a:pPr>
            <a:r>
              <a:rPr lang="en-US" sz="2400" b="1" dirty="0"/>
              <a:t>Scatter Plot (Colored on basis of Disputed or Not)</a:t>
            </a:r>
            <a:endParaRPr lang="en" sz="2400" b="1" dirty="0"/>
          </a:p>
        </p:txBody>
      </p:sp>
      <p:pic>
        <p:nvPicPr>
          <p:cNvPr id="4" name="Picture 3"/>
          <p:cNvPicPr/>
          <p:nvPr/>
        </p:nvPicPr>
        <p:blipFill>
          <a:blip r:embed="rId2"/>
          <a:stretch>
            <a:fillRect/>
          </a:stretch>
        </p:blipFill>
        <p:spPr>
          <a:xfrm>
            <a:off x="221968" y="1701539"/>
            <a:ext cx="8532288" cy="4804191"/>
          </a:xfrm>
          <a:prstGeom prst="rect">
            <a:avLst/>
          </a:prstGeom>
        </p:spPr>
      </p:pic>
    </p:spTree>
    <p:extLst>
      <p:ext uri="{BB962C8B-B14F-4D97-AF65-F5344CB8AC3E}">
        <p14:creationId xmlns:p14="http://schemas.microsoft.com/office/powerpoint/2010/main" val="14712210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83"/>
          <p:cNvSpPr txBox="1">
            <a:spLocks noGrp="1"/>
          </p:cNvSpPr>
          <p:nvPr>
            <p:ph type="title"/>
          </p:nvPr>
        </p:nvSpPr>
        <p:spPr>
          <a:xfrm>
            <a:off x="221968" y="836029"/>
            <a:ext cx="8775549" cy="558621"/>
          </a:xfrm>
          <a:prstGeom prst="rect">
            <a:avLst/>
          </a:prstGeom>
        </p:spPr>
        <p:txBody>
          <a:bodyPr lIns="91425" tIns="91425" rIns="91425" bIns="91425" anchor="b" anchorCtr="0">
            <a:noAutofit/>
          </a:bodyPr>
          <a:lstStyle/>
          <a:p>
            <a:pPr lvl="0" rtl="0">
              <a:spcBef>
                <a:spcPts val="0"/>
              </a:spcBef>
              <a:buNone/>
            </a:pPr>
            <a:r>
              <a:rPr lang="en-US" sz="2400" b="1" dirty="0"/>
              <a:t>Scatter Plot (Colored on basis of Cluster)</a:t>
            </a:r>
            <a:endParaRPr lang="en" sz="2400" b="1" dirty="0"/>
          </a:p>
        </p:txBody>
      </p:sp>
      <p:pic>
        <p:nvPicPr>
          <p:cNvPr id="5" name="Picture 4"/>
          <p:cNvPicPr/>
          <p:nvPr/>
        </p:nvPicPr>
        <p:blipFill>
          <a:blip r:embed="rId2"/>
          <a:stretch>
            <a:fillRect/>
          </a:stretch>
        </p:blipFill>
        <p:spPr>
          <a:xfrm>
            <a:off x="221967" y="1692013"/>
            <a:ext cx="8502307" cy="4768747"/>
          </a:xfrm>
          <a:prstGeom prst="rect">
            <a:avLst/>
          </a:prstGeom>
        </p:spPr>
      </p:pic>
    </p:spTree>
    <p:extLst>
      <p:ext uri="{BB962C8B-B14F-4D97-AF65-F5344CB8AC3E}">
        <p14:creationId xmlns:p14="http://schemas.microsoft.com/office/powerpoint/2010/main" val="4301148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91987" y="284318"/>
            <a:ext cx="8775549" cy="558621"/>
          </a:xfrm>
          <a:prstGeom prst="rect">
            <a:avLst/>
          </a:prstGeom>
        </p:spPr>
        <p:txBody>
          <a:bodyPr lIns="91425" tIns="91425" rIns="91425" bIns="91425" anchor="b" anchorCtr="0">
            <a:noAutofit/>
          </a:bodyPr>
          <a:lstStyle/>
          <a:p>
            <a:pPr lvl="0" rtl="0">
              <a:spcBef>
                <a:spcPts val="0"/>
              </a:spcBef>
              <a:buNone/>
            </a:pPr>
            <a:r>
              <a:rPr lang="en-US" sz="2000" b="1" dirty="0"/>
              <a:t>Technique 2: HIERARCHICAL CLUSTERING (</a:t>
            </a:r>
            <a:r>
              <a:rPr lang="en-US" sz="2000" b="1" dirty="0" err="1"/>
              <a:t>ClustOfVar</a:t>
            </a:r>
            <a:r>
              <a:rPr lang="en-US" sz="2000" b="1" dirty="0"/>
              <a:t> Package)</a:t>
            </a:r>
            <a:endParaRPr lang="en" sz="2000" b="1" dirty="0"/>
          </a:p>
        </p:txBody>
      </p:sp>
      <p:pic>
        <p:nvPicPr>
          <p:cNvPr id="8" name="Picture 7" descr="https://lh6.googleusercontent.com/xLvwpjhYwFuWtA2HWIUFQC68hn-lMsszdHAzMKSLhYfqYUFoGHDy441hhwwTL-tudmgwF1RRRqyJ2pEKHzM6xI4TdJ_XnWYb86S4ATPbhTp4wM918eOqYDK65EP_l2VxU7AGVJ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733" y="2535154"/>
            <a:ext cx="6476055" cy="421042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lh5.googleusercontent.com/W9eX9IdZEC3sDdOZB_QQ74Nt4SPic6Ko8QgDPKy3KqtzKWTN0sI3h9zZlzqtjgKcqmEGLCyYHPW9n_8sDh8wd1xbAPHZVC3cFK2ruwlodLU63LxtYgJ38nPElSNh-B1TyDFWakg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87" y="1012771"/>
            <a:ext cx="7065144" cy="152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9846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91987" y="284318"/>
            <a:ext cx="8775549" cy="558621"/>
          </a:xfrm>
          <a:prstGeom prst="rect">
            <a:avLst/>
          </a:prstGeom>
        </p:spPr>
        <p:txBody>
          <a:bodyPr lIns="91425" tIns="91425" rIns="91425" bIns="91425" anchor="b" anchorCtr="0">
            <a:noAutofit/>
          </a:bodyPr>
          <a:lstStyle/>
          <a:p>
            <a:pPr lvl="0" rtl="0">
              <a:spcBef>
                <a:spcPts val="0"/>
              </a:spcBef>
              <a:buNone/>
            </a:pPr>
            <a:r>
              <a:rPr lang="en-US" sz="2000" b="1" dirty="0"/>
              <a:t>Technique 3: MIXTURE MODEL (</a:t>
            </a:r>
            <a:r>
              <a:rPr lang="en-US" sz="2000" b="1" dirty="0" err="1"/>
              <a:t>Rmixmod</a:t>
            </a:r>
            <a:r>
              <a:rPr lang="en-US" sz="2000" b="1" dirty="0"/>
              <a:t> Package)</a:t>
            </a:r>
            <a:endParaRPr lang="en" sz="2000" b="1" dirty="0"/>
          </a:p>
        </p:txBody>
      </p:sp>
      <p:pic>
        <p:nvPicPr>
          <p:cNvPr id="6" name="Picture 5" descr="https://lh6.googleusercontent.com/pYn9lb89Mv7hbGwWhAurh3Wa7SvUDzNBsdeEZYqMyfHkUpoKMz8CkdqeutPwJPe9LtYpKG-Awx-47NrS60p4-oqDCmnt3RSKwpNDFr1u1AqEVcrRJG_mXUkKNt6HaY3St8s0Rc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7856" y="1023010"/>
            <a:ext cx="5876144" cy="56937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769363" y="1759590"/>
            <a:ext cx="3048264" cy="3578662"/>
          </a:xfrm>
          <a:prstGeom prst="rect">
            <a:avLst/>
          </a:prstGeom>
        </p:spPr>
      </p:pic>
      <p:pic>
        <p:nvPicPr>
          <p:cNvPr id="7" name="Picture 6"/>
          <p:cNvPicPr>
            <a:picLocks noChangeAspect="1"/>
          </p:cNvPicPr>
          <p:nvPr/>
        </p:nvPicPr>
        <p:blipFill>
          <a:blip r:embed="rId5"/>
          <a:stretch>
            <a:fillRect/>
          </a:stretch>
        </p:blipFill>
        <p:spPr>
          <a:xfrm>
            <a:off x="191987" y="2301075"/>
            <a:ext cx="3075869" cy="1568817"/>
          </a:xfrm>
          <a:prstGeom prst="rect">
            <a:avLst/>
          </a:prstGeom>
        </p:spPr>
      </p:pic>
    </p:spTree>
    <p:extLst>
      <p:ext uri="{BB962C8B-B14F-4D97-AF65-F5344CB8AC3E}">
        <p14:creationId xmlns:p14="http://schemas.microsoft.com/office/powerpoint/2010/main" val="2453753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83"/>
          <p:cNvSpPr txBox="1">
            <a:spLocks noGrp="1"/>
          </p:cNvSpPr>
          <p:nvPr>
            <p:ph type="title"/>
          </p:nvPr>
        </p:nvSpPr>
        <p:spPr>
          <a:xfrm>
            <a:off x="176997" y="176461"/>
            <a:ext cx="8775549" cy="558621"/>
          </a:xfrm>
          <a:prstGeom prst="rect">
            <a:avLst/>
          </a:prstGeom>
        </p:spPr>
        <p:txBody>
          <a:bodyPr lIns="91425" tIns="91425" rIns="91425" bIns="91425" anchor="b" anchorCtr="0">
            <a:noAutofit/>
          </a:bodyPr>
          <a:lstStyle/>
          <a:p>
            <a:pPr lvl="0" rtl="0">
              <a:spcBef>
                <a:spcPts val="0"/>
              </a:spcBef>
              <a:buNone/>
            </a:pPr>
            <a:r>
              <a:rPr lang="en-US" sz="2400" b="1" dirty="0"/>
              <a:t>Mixture model plot</a:t>
            </a:r>
            <a:endParaRPr lang="en" sz="2400" b="1" dirty="0"/>
          </a:p>
        </p:txBody>
      </p:sp>
      <p:pic>
        <p:nvPicPr>
          <p:cNvPr id="6" name="Picture 5" descr="https://lh5.googleusercontent.com/6UZkB_V7T-V9h8jU8BXBUr8o58QoNk6cQ2yBGym98yMORl4GcqcsTdlSGBhEiCLR9Ll1xbrzy3QpJU2wV-db0tskkfFz1OX6Kg6g-xkU_MJ0WklyyDgzTCZon5zNlSeHhpiO7d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260" y="944944"/>
            <a:ext cx="6763450" cy="580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727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spcBef>
                <a:spcPts val="0"/>
              </a:spcBef>
              <a:buNone/>
            </a:pPr>
            <a:endParaRPr lang="en" sz="7200" dirty="0">
              <a:solidFill>
                <a:srgbClr val="7ECEFD"/>
              </a:solidFill>
            </a:endParaRPr>
          </a:p>
          <a:p>
            <a:pPr lvl="0" rtl="0">
              <a:spcBef>
                <a:spcPts val="0"/>
              </a:spcBef>
              <a:buNone/>
            </a:pPr>
            <a:r>
              <a:rPr lang="en" dirty="0"/>
              <a:t>D</a:t>
            </a:r>
            <a:r>
              <a:rPr lang="en-US" dirty="0"/>
              <a:t>ATA  CLEANING </a:t>
            </a:r>
            <a:endParaRPr lang="en" dirty="0"/>
          </a:p>
        </p:txBody>
      </p:sp>
    </p:spTree>
    <p:extLst>
      <p:ext uri="{BB962C8B-B14F-4D97-AF65-F5344CB8AC3E}">
        <p14:creationId xmlns:p14="http://schemas.microsoft.com/office/powerpoint/2010/main" val="8703818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96311" y="2342351"/>
            <a:ext cx="7772400" cy="1546500"/>
          </a:xfrm>
          <a:prstGeom prst="rect">
            <a:avLst/>
          </a:prstGeom>
        </p:spPr>
        <p:txBody>
          <a:bodyPr lIns="91425" tIns="91425" rIns="91425" bIns="91425" anchor="b" anchorCtr="0">
            <a:noAutofit/>
          </a:bodyPr>
          <a:lstStyle/>
          <a:p>
            <a:pPr lvl="0" rtl="0">
              <a:spcBef>
                <a:spcPts val="0"/>
              </a:spcBef>
              <a:buNone/>
            </a:pPr>
            <a:r>
              <a:rPr lang="en" sz="7200" dirty="0">
                <a:solidFill>
                  <a:srgbClr val="7ECEFD"/>
                </a:solidFill>
              </a:rPr>
              <a:t>Q3.</a:t>
            </a:r>
          </a:p>
          <a:p>
            <a:pPr lvl="0" rtl="0">
              <a:spcBef>
                <a:spcPts val="0"/>
              </a:spcBef>
              <a:buNone/>
            </a:pPr>
            <a:r>
              <a:rPr lang="en-US" dirty="0"/>
              <a:t>Predicting Medium of Receiving a Complaint</a:t>
            </a:r>
            <a:endParaRPr lang="en" dirty="0"/>
          </a:p>
        </p:txBody>
      </p:sp>
    </p:spTree>
    <p:extLst>
      <p:ext uri="{BB962C8B-B14F-4D97-AF65-F5344CB8AC3E}">
        <p14:creationId xmlns:p14="http://schemas.microsoft.com/office/powerpoint/2010/main" val="14855313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91987" y="284318"/>
            <a:ext cx="8775549" cy="558621"/>
          </a:xfrm>
          <a:prstGeom prst="rect">
            <a:avLst/>
          </a:prstGeom>
        </p:spPr>
        <p:txBody>
          <a:bodyPr lIns="91425" tIns="91425" rIns="91425" bIns="91425" anchor="b" anchorCtr="0">
            <a:noAutofit/>
          </a:bodyPr>
          <a:lstStyle/>
          <a:p>
            <a:pPr lvl="0"/>
            <a:r>
              <a:rPr lang="en-US" sz="2400" b="1" dirty="0"/>
              <a:t>Technique 1: K MODES (</a:t>
            </a:r>
            <a:r>
              <a:rPr lang="en-US" sz="2400" b="1" dirty="0" err="1"/>
              <a:t>klaR</a:t>
            </a:r>
            <a:r>
              <a:rPr lang="en-US" sz="2400" b="1" dirty="0"/>
              <a:t> Package)</a:t>
            </a:r>
            <a:endParaRPr lang="en" sz="2400" b="1" dirty="0"/>
          </a:p>
        </p:txBody>
      </p:sp>
      <p:sp>
        <p:nvSpPr>
          <p:cNvPr id="85" name="Shape 85"/>
          <p:cNvSpPr txBox="1"/>
          <p:nvPr/>
        </p:nvSpPr>
        <p:spPr>
          <a:xfrm>
            <a:off x="191987" y="1106905"/>
            <a:ext cx="8775549" cy="5406190"/>
          </a:xfrm>
          <a:prstGeom prst="rect">
            <a:avLst/>
          </a:prstGeom>
          <a:noFill/>
          <a:ln>
            <a:noFill/>
          </a:ln>
        </p:spPr>
        <p:txBody>
          <a:bodyPr lIns="91425" tIns="91425" rIns="91425" bIns="91425" anchor="t" anchorCtr="0">
            <a:noAutofit/>
          </a:bodyPr>
          <a:lstStyle/>
          <a:p>
            <a:pPr lvl="0" rtl="0">
              <a:spcBef>
                <a:spcPts val="600"/>
              </a:spcBef>
              <a:buNone/>
            </a:pPr>
            <a:r>
              <a:rPr lang="en-US" sz="1800" b="1" dirty="0">
                <a:solidFill>
                  <a:schemeClr val="tx1"/>
                </a:solidFill>
                <a:latin typeface="Lato"/>
                <a:ea typeface="Lato"/>
                <a:cs typeface="Lato"/>
                <a:sym typeface="Lato"/>
              </a:rPr>
              <a:t>Columns used</a:t>
            </a:r>
            <a:r>
              <a:rPr lang="en-US" sz="1800" dirty="0">
                <a:solidFill>
                  <a:schemeClr val="tx1"/>
                </a:solidFill>
                <a:latin typeface="Lato"/>
                <a:ea typeface="Lato"/>
                <a:cs typeface="Lato"/>
                <a:sym typeface="Lato"/>
              </a:rPr>
              <a:t>:  </a:t>
            </a:r>
          </a:p>
          <a:p>
            <a:pPr lvl="0" rtl="0">
              <a:spcBef>
                <a:spcPts val="600"/>
              </a:spcBef>
              <a:buNone/>
            </a:pPr>
            <a:r>
              <a:rPr lang="en-US" sz="1800" dirty="0">
                <a:solidFill>
                  <a:schemeClr val="tx1"/>
                </a:solidFill>
                <a:latin typeface="Lato"/>
                <a:ea typeface="Lato"/>
                <a:cs typeface="Lato"/>
                <a:sym typeface="Lato"/>
              </a:rPr>
              <a:t>Product</a:t>
            </a:r>
          </a:p>
          <a:p>
            <a:pPr lvl="0" rtl="0">
              <a:spcBef>
                <a:spcPts val="600"/>
              </a:spcBef>
              <a:buNone/>
            </a:pPr>
            <a:r>
              <a:rPr lang="en-US" sz="1800" dirty="0">
                <a:solidFill>
                  <a:schemeClr val="tx1"/>
                </a:solidFill>
                <a:latin typeface="Lato"/>
                <a:ea typeface="Lato"/>
                <a:cs typeface="Lato"/>
                <a:sym typeface="Lato"/>
              </a:rPr>
              <a:t>Region</a:t>
            </a:r>
          </a:p>
          <a:p>
            <a:pPr lvl="0" rtl="0">
              <a:spcBef>
                <a:spcPts val="600"/>
              </a:spcBef>
              <a:buNone/>
            </a:pPr>
            <a:r>
              <a:rPr lang="en-US" sz="1800" dirty="0" err="1">
                <a:solidFill>
                  <a:schemeClr val="tx1"/>
                </a:solidFill>
                <a:latin typeface="Lato"/>
                <a:ea typeface="Lato"/>
                <a:cs typeface="Lato"/>
                <a:sym typeface="Lato"/>
              </a:rPr>
              <a:t>Submitted.Via</a:t>
            </a:r>
            <a:endParaRPr lang="en-US" sz="1800" dirty="0">
              <a:solidFill>
                <a:schemeClr val="tx1"/>
              </a:solidFill>
              <a:latin typeface="Lato"/>
              <a:ea typeface="Lato"/>
              <a:cs typeface="Lato"/>
              <a:sym typeface="Lato"/>
            </a:endParaRPr>
          </a:p>
          <a:p>
            <a:pPr lvl="0" rtl="0">
              <a:spcBef>
                <a:spcPts val="600"/>
              </a:spcBef>
              <a:buNone/>
            </a:pPr>
            <a:endParaRPr lang="en-US" sz="1800" dirty="0">
              <a:solidFill>
                <a:schemeClr val="tx1"/>
              </a:solidFill>
              <a:latin typeface="Lato"/>
              <a:ea typeface="Lato"/>
              <a:cs typeface="Lato"/>
              <a:sym typeface="Lato"/>
            </a:endParaRPr>
          </a:p>
          <a:p>
            <a:pPr lvl="0" rtl="0">
              <a:spcBef>
                <a:spcPts val="600"/>
              </a:spcBef>
              <a:buNone/>
            </a:pPr>
            <a:endParaRPr lang="en-US" sz="1800" dirty="0">
              <a:solidFill>
                <a:schemeClr val="tx1"/>
              </a:solidFill>
              <a:latin typeface="Lato"/>
              <a:ea typeface="Lato"/>
              <a:cs typeface="Lato"/>
              <a:sym typeface="Lato"/>
            </a:endParaRPr>
          </a:p>
        </p:txBody>
      </p:sp>
      <p:pic>
        <p:nvPicPr>
          <p:cNvPr id="3" name="Picture 2"/>
          <p:cNvPicPr>
            <a:picLocks noChangeAspect="1"/>
          </p:cNvPicPr>
          <p:nvPr/>
        </p:nvPicPr>
        <p:blipFill>
          <a:blip r:embed="rId3"/>
          <a:stretch>
            <a:fillRect/>
          </a:stretch>
        </p:blipFill>
        <p:spPr>
          <a:xfrm>
            <a:off x="191986" y="2833687"/>
            <a:ext cx="8147309" cy="2982497"/>
          </a:xfrm>
          <a:prstGeom prst="rect">
            <a:avLst/>
          </a:prstGeom>
        </p:spPr>
      </p:pic>
    </p:spTree>
    <p:extLst>
      <p:ext uri="{BB962C8B-B14F-4D97-AF65-F5344CB8AC3E}">
        <p14:creationId xmlns:p14="http://schemas.microsoft.com/office/powerpoint/2010/main" val="7604465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83"/>
          <p:cNvSpPr txBox="1">
            <a:spLocks noGrp="1"/>
          </p:cNvSpPr>
          <p:nvPr>
            <p:ph type="title"/>
          </p:nvPr>
        </p:nvSpPr>
        <p:spPr>
          <a:xfrm>
            <a:off x="221968" y="836029"/>
            <a:ext cx="8775549" cy="558621"/>
          </a:xfrm>
          <a:prstGeom prst="rect">
            <a:avLst/>
          </a:prstGeom>
        </p:spPr>
        <p:txBody>
          <a:bodyPr lIns="91425" tIns="91425" rIns="91425" bIns="91425" anchor="b" anchorCtr="0">
            <a:noAutofit/>
          </a:bodyPr>
          <a:lstStyle/>
          <a:p>
            <a:pPr lvl="0" rtl="0">
              <a:spcBef>
                <a:spcPts val="0"/>
              </a:spcBef>
              <a:buNone/>
            </a:pPr>
            <a:r>
              <a:rPr lang="en-US" sz="2400" b="1" dirty="0"/>
              <a:t>Scatter Plot (Colored on basis of Disputed or Not)</a:t>
            </a:r>
            <a:endParaRPr lang="en" sz="2400" b="1" dirty="0"/>
          </a:p>
        </p:txBody>
      </p:sp>
      <p:pic>
        <p:nvPicPr>
          <p:cNvPr id="5" name="Picture 4"/>
          <p:cNvPicPr/>
          <p:nvPr/>
        </p:nvPicPr>
        <p:blipFill>
          <a:blip r:embed="rId2"/>
          <a:stretch>
            <a:fillRect/>
          </a:stretch>
        </p:blipFill>
        <p:spPr>
          <a:xfrm>
            <a:off x="221968" y="1609260"/>
            <a:ext cx="8547278" cy="4807581"/>
          </a:xfrm>
          <a:prstGeom prst="rect">
            <a:avLst/>
          </a:prstGeom>
        </p:spPr>
      </p:pic>
    </p:spTree>
    <p:extLst>
      <p:ext uri="{BB962C8B-B14F-4D97-AF65-F5344CB8AC3E}">
        <p14:creationId xmlns:p14="http://schemas.microsoft.com/office/powerpoint/2010/main" val="11443207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83"/>
          <p:cNvSpPr txBox="1">
            <a:spLocks noGrp="1"/>
          </p:cNvSpPr>
          <p:nvPr>
            <p:ph type="title"/>
          </p:nvPr>
        </p:nvSpPr>
        <p:spPr>
          <a:xfrm>
            <a:off x="221968" y="836029"/>
            <a:ext cx="8775549" cy="558621"/>
          </a:xfrm>
          <a:prstGeom prst="rect">
            <a:avLst/>
          </a:prstGeom>
        </p:spPr>
        <p:txBody>
          <a:bodyPr lIns="91425" tIns="91425" rIns="91425" bIns="91425" anchor="b" anchorCtr="0">
            <a:noAutofit/>
          </a:bodyPr>
          <a:lstStyle/>
          <a:p>
            <a:pPr lvl="0" rtl="0">
              <a:spcBef>
                <a:spcPts val="0"/>
              </a:spcBef>
              <a:buNone/>
            </a:pPr>
            <a:r>
              <a:rPr lang="en-US" sz="2400" b="1" dirty="0"/>
              <a:t>Scatter Plot (Colored on basis of Cluster)</a:t>
            </a:r>
            <a:endParaRPr lang="en" sz="2400" b="1" dirty="0"/>
          </a:p>
        </p:txBody>
      </p:sp>
      <p:pic>
        <p:nvPicPr>
          <p:cNvPr id="6" name="Picture 5"/>
          <p:cNvPicPr/>
          <p:nvPr/>
        </p:nvPicPr>
        <p:blipFill>
          <a:blip r:embed="rId2"/>
          <a:stretch>
            <a:fillRect/>
          </a:stretch>
        </p:blipFill>
        <p:spPr>
          <a:xfrm>
            <a:off x="221968" y="1559091"/>
            <a:ext cx="8553064" cy="4633161"/>
          </a:xfrm>
          <a:prstGeom prst="rect">
            <a:avLst/>
          </a:prstGeom>
        </p:spPr>
      </p:pic>
    </p:spTree>
    <p:extLst>
      <p:ext uri="{BB962C8B-B14F-4D97-AF65-F5344CB8AC3E}">
        <p14:creationId xmlns:p14="http://schemas.microsoft.com/office/powerpoint/2010/main" val="8394500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91987" y="284318"/>
            <a:ext cx="8775549" cy="558621"/>
          </a:xfrm>
          <a:prstGeom prst="rect">
            <a:avLst/>
          </a:prstGeom>
        </p:spPr>
        <p:txBody>
          <a:bodyPr lIns="91425" tIns="91425" rIns="91425" bIns="91425" anchor="b" anchorCtr="0">
            <a:noAutofit/>
          </a:bodyPr>
          <a:lstStyle/>
          <a:p>
            <a:pPr lvl="0" rtl="0">
              <a:spcBef>
                <a:spcPts val="0"/>
              </a:spcBef>
              <a:buNone/>
            </a:pPr>
            <a:r>
              <a:rPr lang="en-US" sz="2000" b="1" dirty="0"/>
              <a:t>Technique 2: HIERARCHICAL CLUSTERING (</a:t>
            </a:r>
            <a:r>
              <a:rPr lang="en-US" sz="2000" b="1" dirty="0" err="1"/>
              <a:t>ClustOfVar</a:t>
            </a:r>
            <a:r>
              <a:rPr lang="en-US" sz="2000" b="1" dirty="0"/>
              <a:t> Package)</a:t>
            </a:r>
            <a:endParaRPr lang="en" sz="2000" b="1" dirty="0"/>
          </a:p>
        </p:txBody>
      </p:sp>
      <p:pic>
        <p:nvPicPr>
          <p:cNvPr id="7" name="Picture 6" descr="https://lh4.googleusercontent.com/o3Tuo41HRwF0NMHI55webYKiYEKQ-_Is702bVp_agtt4GCaKgdka7hxvN8cdLiv333Pf2aSyX3hdmgCDa4j5-pj_Wb-kUyeRI0QTASIkhIppGgIVYuBkwdCHas1TiA8DQlBqoYZ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87" y="1603087"/>
            <a:ext cx="4835110" cy="16048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lh3.googleusercontent.com/z0KUqTVxS9wFf-YjD_KMvn687qegHHArgJaBpgKkkMVWi5D5xopiUcoS0C06vh--vmeA8Ji8qP02FbyjqmiKXX78yvFVMEdThgbNsv9Jwj5hlFBeILVwB5pMPg8gm_DWcM-fQcK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1899" y="1007831"/>
            <a:ext cx="5252101" cy="5512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1635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91987" y="284318"/>
            <a:ext cx="8775549" cy="558621"/>
          </a:xfrm>
          <a:prstGeom prst="rect">
            <a:avLst/>
          </a:prstGeom>
        </p:spPr>
        <p:txBody>
          <a:bodyPr lIns="91425" tIns="91425" rIns="91425" bIns="91425" anchor="b" anchorCtr="0">
            <a:noAutofit/>
          </a:bodyPr>
          <a:lstStyle/>
          <a:p>
            <a:pPr lvl="0" rtl="0">
              <a:spcBef>
                <a:spcPts val="0"/>
              </a:spcBef>
              <a:buNone/>
            </a:pPr>
            <a:r>
              <a:rPr lang="en-US" sz="2000" b="1" dirty="0"/>
              <a:t>Technique 3: MIXTURE MODEL (</a:t>
            </a:r>
            <a:r>
              <a:rPr lang="en-US" sz="2000" b="1" dirty="0" err="1"/>
              <a:t>Rmixmod</a:t>
            </a:r>
            <a:r>
              <a:rPr lang="en-US" sz="2000" b="1" dirty="0"/>
              <a:t> Package)</a:t>
            </a:r>
            <a:endParaRPr lang="en" sz="2000" b="1" dirty="0"/>
          </a:p>
        </p:txBody>
      </p:sp>
      <p:pic>
        <p:nvPicPr>
          <p:cNvPr id="4" name="Picture 3"/>
          <p:cNvPicPr>
            <a:picLocks noChangeAspect="1"/>
          </p:cNvPicPr>
          <p:nvPr/>
        </p:nvPicPr>
        <p:blipFill>
          <a:blip r:embed="rId3"/>
          <a:stretch>
            <a:fillRect/>
          </a:stretch>
        </p:blipFill>
        <p:spPr>
          <a:xfrm>
            <a:off x="769363" y="1759590"/>
            <a:ext cx="3048264" cy="3578662"/>
          </a:xfrm>
          <a:prstGeom prst="rect">
            <a:avLst/>
          </a:prstGeom>
        </p:spPr>
      </p:pic>
      <p:pic>
        <p:nvPicPr>
          <p:cNvPr id="8" name="Picture 7" descr="https://lh3.googleusercontent.com/qaWfWQIOri1__ADTs00-QftGbD-nZRETnUYQOsKMCHjq8Z5intFToetQdqzH3n_WhEP3TJfVO0z8bxBn2DCBbgCis8rOfN0Aa0CwDttdMQqvc84UdBxYI6iP5Lk_vcm3ib96v7S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2984" y="708049"/>
            <a:ext cx="6071016" cy="59904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191987" y="1564753"/>
            <a:ext cx="2809980" cy="2152807"/>
          </a:xfrm>
          <a:prstGeom prst="rect">
            <a:avLst/>
          </a:prstGeom>
        </p:spPr>
      </p:pic>
    </p:spTree>
    <p:extLst>
      <p:ext uri="{BB962C8B-B14F-4D97-AF65-F5344CB8AC3E}">
        <p14:creationId xmlns:p14="http://schemas.microsoft.com/office/powerpoint/2010/main" val="20471287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83"/>
          <p:cNvSpPr txBox="1">
            <a:spLocks noGrp="1"/>
          </p:cNvSpPr>
          <p:nvPr>
            <p:ph type="title"/>
          </p:nvPr>
        </p:nvSpPr>
        <p:spPr>
          <a:xfrm>
            <a:off x="176997" y="176461"/>
            <a:ext cx="8775549" cy="558621"/>
          </a:xfrm>
          <a:prstGeom prst="rect">
            <a:avLst/>
          </a:prstGeom>
        </p:spPr>
        <p:txBody>
          <a:bodyPr lIns="91425" tIns="91425" rIns="91425" bIns="91425" anchor="b" anchorCtr="0">
            <a:noAutofit/>
          </a:bodyPr>
          <a:lstStyle/>
          <a:p>
            <a:pPr lvl="0" rtl="0">
              <a:spcBef>
                <a:spcPts val="0"/>
              </a:spcBef>
              <a:buNone/>
            </a:pPr>
            <a:r>
              <a:rPr lang="en-US" sz="2400" b="1" dirty="0"/>
              <a:t>Mixture model plot</a:t>
            </a:r>
            <a:endParaRPr lang="en" sz="2400" b="1" dirty="0"/>
          </a:p>
        </p:txBody>
      </p:sp>
      <p:pic>
        <p:nvPicPr>
          <p:cNvPr id="5" name="Picture 4" descr="https://lh6.googleusercontent.com/IAVXpgFdYX7lDLdi7Uaqe4w_0pQdCRMV7YGT4I7P79rhQuOePz3xRIMt_ty95KY5JzLOn-dZY8JZvrt4wib1uk8oSuA_cJiknpzYaVWtD02GOpbvjIm7ON0ndY7pmXNvBDirhTr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061" y="735082"/>
            <a:ext cx="6599420" cy="6017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0274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85800" y="2478985"/>
            <a:ext cx="7772400" cy="1546500"/>
          </a:xfrm>
          <a:prstGeom prst="rect">
            <a:avLst/>
          </a:prstGeom>
        </p:spPr>
        <p:txBody>
          <a:bodyPr lIns="91425" tIns="91425" rIns="91425" bIns="91425" anchor="b" anchorCtr="0">
            <a:noAutofit/>
          </a:bodyPr>
          <a:lstStyle/>
          <a:p>
            <a:pPr lvl="0" rtl="0">
              <a:spcBef>
                <a:spcPts val="0"/>
              </a:spcBef>
              <a:buNone/>
            </a:pPr>
            <a:r>
              <a:rPr lang="en-US" sz="7200" dirty="0">
                <a:solidFill>
                  <a:srgbClr val="7ECEFD"/>
                </a:solidFill>
              </a:rPr>
              <a:t>Q</a:t>
            </a:r>
            <a:r>
              <a:rPr lang="en" sz="7200" dirty="0">
                <a:solidFill>
                  <a:srgbClr val="7ECEFD"/>
                </a:solidFill>
              </a:rPr>
              <a:t>4.</a:t>
            </a:r>
          </a:p>
          <a:p>
            <a:pPr lvl="0" rtl="0">
              <a:spcBef>
                <a:spcPts val="0"/>
              </a:spcBef>
              <a:buNone/>
            </a:pPr>
            <a:r>
              <a:rPr lang="en-US" dirty="0"/>
              <a:t>Predict Geographical Location Of a Complaint</a:t>
            </a:r>
            <a:endParaRPr lang="en" dirty="0"/>
          </a:p>
        </p:txBody>
      </p:sp>
    </p:spTree>
    <p:extLst>
      <p:ext uri="{BB962C8B-B14F-4D97-AF65-F5344CB8AC3E}">
        <p14:creationId xmlns:p14="http://schemas.microsoft.com/office/powerpoint/2010/main" val="4898342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91987" y="284318"/>
            <a:ext cx="8775549" cy="558621"/>
          </a:xfrm>
          <a:prstGeom prst="rect">
            <a:avLst/>
          </a:prstGeom>
        </p:spPr>
        <p:txBody>
          <a:bodyPr lIns="91425" tIns="91425" rIns="91425" bIns="91425" anchor="b" anchorCtr="0">
            <a:noAutofit/>
          </a:bodyPr>
          <a:lstStyle/>
          <a:p>
            <a:pPr lvl="0"/>
            <a:r>
              <a:rPr lang="en-US" sz="2400" b="1" dirty="0"/>
              <a:t>Technique 1: K MODES (</a:t>
            </a:r>
            <a:r>
              <a:rPr lang="en-US" sz="2400" b="1" dirty="0" err="1"/>
              <a:t>klaR</a:t>
            </a:r>
            <a:r>
              <a:rPr lang="en-US" sz="2400" b="1" dirty="0"/>
              <a:t> Package)</a:t>
            </a:r>
            <a:endParaRPr lang="en" sz="2400" b="1" dirty="0"/>
          </a:p>
        </p:txBody>
      </p:sp>
      <p:sp>
        <p:nvSpPr>
          <p:cNvPr id="85" name="Shape 85"/>
          <p:cNvSpPr txBox="1"/>
          <p:nvPr/>
        </p:nvSpPr>
        <p:spPr>
          <a:xfrm>
            <a:off x="191987" y="1106905"/>
            <a:ext cx="8775549" cy="5406190"/>
          </a:xfrm>
          <a:prstGeom prst="rect">
            <a:avLst/>
          </a:prstGeom>
          <a:noFill/>
          <a:ln>
            <a:noFill/>
          </a:ln>
        </p:spPr>
        <p:txBody>
          <a:bodyPr lIns="91425" tIns="91425" rIns="91425" bIns="91425" anchor="t" anchorCtr="0">
            <a:noAutofit/>
          </a:bodyPr>
          <a:lstStyle/>
          <a:p>
            <a:pPr lvl="0" rtl="0">
              <a:spcBef>
                <a:spcPts val="600"/>
              </a:spcBef>
              <a:buNone/>
            </a:pPr>
            <a:r>
              <a:rPr lang="en-US" sz="1800" b="1" dirty="0">
                <a:solidFill>
                  <a:schemeClr val="tx1"/>
                </a:solidFill>
                <a:latin typeface="Lato"/>
                <a:ea typeface="Lato"/>
                <a:cs typeface="Lato"/>
                <a:sym typeface="Lato"/>
              </a:rPr>
              <a:t>Columns used</a:t>
            </a:r>
            <a:r>
              <a:rPr lang="en-US" sz="1800" dirty="0">
                <a:solidFill>
                  <a:schemeClr val="tx1"/>
                </a:solidFill>
                <a:latin typeface="Lato"/>
                <a:ea typeface="Lato"/>
                <a:cs typeface="Lato"/>
                <a:sym typeface="Lato"/>
              </a:rPr>
              <a:t>:  </a:t>
            </a:r>
          </a:p>
          <a:p>
            <a:pPr lvl="0" rtl="0">
              <a:spcBef>
                <a:spcPts val="600"/>
              </a:spcBef>
              <a:buNone/>
            </a:pPr>
            <a:r>
              <a:rPr lang="en-US" sz="1800" dirty="0">
                <a:solidFill>
                  <a:schemeClr val="tx1"/>
                </a:solidFill>
                <a:latin typeface="Lato"/>
                <a:ea typeface="Lato"/>
                <a:cs typeface="Lato"/>
                <a:sym typeface="Lato"/>
              </a:rPr>
              <a:t>Product</a:t>
            </a:r>
          </a:p>
          <a:p>
            <a:pPr lvl="0" rtl="0">
              <a:spcBef>
                <a:spcPts val="600"/>
              </a:spcBef>
              <a:buNone/>
            </a:pPr>
            <a:r>
              <a:rPr lang="en-US" sz="1800" dirty="0">
                <a:solidFill>
                  <a:schemeClr val="tx1"/>
                </a:solidFill>
                <a:latin typeface="Lato"/>
                <a:ea typeface="Lato"/>
                <a:cs typeface="Lato"/>
                <a:sym typeface="Lato"/>
              </a:rPr>
              <a:t>Issue</a:t>
            </a:r>
          </a:p>
          <a:p>
            <a:pPr lvl="0" rtl="0">
              <a:spcBef>
                <a:spcPts val="600"/>
              </a:spcBef>
              <a:buNone/>
            </a:pPr>
            <a:r>
              <a:rPr lang="en-US" sz="1800" dirty="0">
                <a:solidFill>
                  <a:schemeClr val="tx1"/>
                </a:solidFill>
                <a:latin typeface="Lato"/>
                <a:ea typeface="Lato"/>
                <a:cs typeface="Lato"/>
                <a:sym typeface="Lato"/>
              </a:rPr>
              <a:t>Region</a:t>
            </a:r>
          </a:p>
          <a:p>
            <a:pPr lvl="0" rtl="0">
              <a:spcBef>
                <a:spcPts val="600"/>
              </a:spcBef>
              <a:buNone/>
            </a:pPr>
            <a:endParaRPr lang="en-US" sz="1800" dirty="0">
              <a:solidFill>
                <a:schemeClr val="tx1"/>
              </a:solidFill>
              <a:latin typeface="Lato"/>
              <a:ea typeface="Lato"/>
              <a:cs typeface="Lato"/>
              <a:sym typeface="Lato"/>
            </a:endParaRPr>
          </a:p>
          <a:p>
            <a:pPr lvl="0" rtl="0">
              <a:spcBef>
                <a:spcPts val="600"/>
              </a:spcBef>
              <a:buNone/>
            </a:pPr>
            <a:endParaRPr lang="en-US" sz="1800" dirty="0">
              <a:solidFill>
                <a:schemeClr val="tx1"/>
              </a:solidFill>
              <a:latin typeface="Lato"/>
              <a:ea typeface="Lato"/>
              <a:cs typeface="Lato"/>
              <a:sym typeface="Lato"/>
            </a:endParaRPr>
          </a:p>
          <a:p>
            <a:pPr lvl="0" rtl="0">
              <a:spcBef>
                <a:spcPts val="600"/>
              </a:spcBef>
              <a:buNone/>
            </a:pPr>
            <a:endParaRPr lang="en-US" sz="1800" dirty="0">
              <a:solidFill>
                <a:schemeClr val="tx1"/>
              </a:solidFill>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191987" y="2781300"/>
            <a:ext cx="8221486" cy="3009900"/>
          </a:xfrm>
          <a:prstGeom prst="rect">
            <a:avLst/>
          </a:prstGeom>
        </p:spPr>
      </p:pic>
    </p:spTree>
    <p:extLst>
      <p:ext uri="{BB962C8B-B14F-4D97-AF65-F5344CB8AC3E}">
        <p14:creationId xmlns:p14="http://schemas.microsoft.com/office/powerpoint/2010/main" val="29728707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83"/>
          <p:cNvSpPr txBox="1">
            <a:spLocks noGrp="1"/>
          </p:cNvSpPr>
          <p:nvPr>
            <p:ph type="title"/>
          </p:nvPr>
        </p:nvSpPr>
        <p:spPr>
          <a:xfrm>
            <a:off x="221968" y="836029"/>
            <a:ext cx="8775549" cy="558621"/>
          </a:xfrm>
          <a:prstGeom prst="rect">
            <a:avLst/>
          </a:prstGeom>
        </p:spPr>
        <p:txBody>
          <a:bodyPr lIns="91425" tIns="91425" rIns="91425" bIns="91425" anchor="b" anchorCtr="0">
            <a:noAutofit/>
          </a:bodyPr>
          <a:lstStyle/>
          <a:p>
            <a:pPr lvl="0" rtl="0">
              <a:spcBef>
                <a:spcPts val="0"/>
              </a:spcBef>
              <a:buNone/>
            </a:pPr>
            <a:r>
              <a:rPr lang="en-US" sz="2400" b="1" dirty="0"/>
              <a:t>Scatter Plot (Colored on basis of Disputed or Not)</a:t>
            </a:r>
            <a:endParaRPr lang="en" sz="2400" b="1" dirty="0"/>
          </a:p>
        </p:txBody>
      </p:sp>
      <p:pic>
        <p:nvPicPr>
          <p:cNvPr id="4" name="Picture 3"/>
          <p:cNvPicPr/>
          <p:nvPr/>
        </p:nvPicPr>
        <p:blipFill>
          <a:blip r:embed="rId2"/>
          <a:stretch>
            <a:fillRect/>
          </a:stretch>
        </p:blipFill>
        <p:spPr>
          <a:xfrm>
            <a:off x="221967" y="1640805"/>
            <a:ext cx="8775549" cy="4631657"/>
          </a:xfrm>
          <a:prstGeom prst="rect">
            <a:avLst/>
          </a:prstGeom>
        </p:spPr>
      </p:pic>
    </p:spTree>
    <p:extLst>
      <p:ext uri="{BB962C8B-B14F-4D97-AF65-F5344CB8AC3E}">
        <p14:creationId xmlns:p14="http://schemas.microsoft.com/office/powerpoint/2010/main" val="1292773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2" name="Shape 112"/>
          <p:cNvSpPr txBox="1">
            <a:spLocks noGrp="1"/>
          </p:cNvSpPr>
          <p:nvPr>
            <p:ph type="body" idx="1"/>
          </p:nvPr>
        </p:nvSpPr>
        <p:spPr>
          <a:xfrm>
            <a:off x="221037" y="408824"/>
            <a:ext cx="8466610" cy="4736399"/>
          </a:xfrm>
          <a:prstGeom prst="rect">
            <a:avLst/>
          </a:prstGeom>
        </p:spPr>
        <p:txBody>
          <a:bodyPr lIns="91425" tIns="91425" rIns="91425" bIns="91425" anchor="t" anchorCtr="0">
            <a:noAutofit/>
          </a:bodyPr>
          <a:lstStyle/>
          <a:p>
            <a:pPr marL="228600" lvl="0" rtl="0">
              <a:spcBef>
                <a:spcPts val="0"/>
              </a:spcBef>
              <a:buNone/>
            </a:pPr>
            <a:r>
              <a:rPr lang="en-US" sz="2400" dirty="0"/>
              <a:t>Apart from the basic cleaning script which formats the data, we did additional data cleaning along the following lines:</a:t>
            </a:r>
          </a:p>
          <a:p>
            <a:pPr marL="228600" lvl="0" rtl="0">
              <a:spcBef>
                <a:spcPts val="0"/>
              </a:spcBef>
              <a:buNone/>
            </a:pPr>
            <a:endParaRPr lang="en-US" sz="2400" dirty="0"/>
          </a:p>
          <a:p>
            <a:pPr marL="685800" lvl="0" indent="-457200">
              <a:buAutoNum type="arabicParenR"/>
            </a:pPr>
            <a:r>
              <a:rPr lang="en-US" sz="2400" dirty="0"/>
              <a:t>We aggregated the cities and identified them by 6 regions – Commonwealth Territory, Military States, North,-East, South, West, Midwest</a:t>
            </a:r>
          </a:p>
          <a:p>
            <a:pPr marL="685800" lvl="0" indent="-457200" rtl="0">
              <a:spcBef>
                <a:spcPts val="0"/>
              </a:spcBef>
              <a:buAutoNum type="arabicParenR"/>
            </a:pPr>
            <a:endParaRPr lang="en-US" sz="2400" dirty="0"/>
          </a:p>
          <a:p>
            <a:pPr marL="571500" lvl="0" indent="-342900" rtl="0">
              <a:spcBef>
                <a:spcPts val="0"/>
              </a:spcBef>
              <a:buAutoNum type="arabicParenR"/>
            </a:pPr>
            <a:r>
              <a:rPr lang="en-US" sz="2400" dirty="0"/>
              <a:t>For ease of clustering analysis, we mapped the various textual levels to numerical factors for all required columns</a:t>
            </a:r>
          </a:p>
          <a:p>
            <a:pPr marL="228600" lvl="0" rtl="0">
              <a:spcBef>
                <a:spcPts val="0"/>
              </a:spcBef>
              <a:buNone/>
            </a:pPr>
            <a:endParaRPr lang="en-US" sz="1800" dirty="0"/>
          </a:p>
          <a:p>
            <a:pPr marL="457200" lvl="2" indent="-228600"/>
            <a:r>
              <a:rPr lang="en-US" sz="1800" dirty="0"/>
              <a:t>        For example, we mapped Region as shown below:</a:t>
            </a:r>
          </a:p>
        </p:txBody>
      </p:sp>
      <p:pic>
        <p:nvPicPr>
          <p:cNvPr id="3" name="Picture 2"/>
          <p:cNvPicPr>
            <a:picLocks noChangeAspect="1"/>
          </p:cNvPicPr>
          <p:nvPr/>
        </p:nvPicPr>
        <p:blipFill>
          <a:blip r:embed="rId3"/>
          <a:stretch>
            <a:fillRect/>
          </a:stretch>
        </p:blipFill>
        <p:spPr>
          <a:xfrm>
            <a:off x="889418" y="4474071"/>
            <a:ext cx="4283253" cy="1855652"/>
          </a:xfrm>
          <a:prstGeom prst="rect">
            <a:avLst/>
          </a:prstGeom>
        </p:spPr>
      </p:pic>
    </p:spTree>
    <p:extLst>
      <p:ext uri="{BB962C8B-B14F-4D97-AF65-F5344CB8AC3E}">
        <p14:creationId xmlns:p14="http://schemas.microsoft.com/office/powerpoint/2010/main" val="11805666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83"/>
          <p:cNvSpPr txBox="1">
            <a:spLocks noGrp="1"/>
          </p:cNvSpPr>
          <p:nvPr>
            <p:ph type="title"/>
          </p:nvPr>
        </p:nvSpPr>
        <p:spPr>
          <a:xfrm>
            <a:off x="221968" y="836029"/>
            <a:ext cx="8775549" cy="558621"/>
          </a:xfrm>
          <a:prstGeom prst="rect">
            <a:avLst/>
          </a:prstGeom>
        </p:spPr>
        <p:txBody>
          <a:bodyPr lIns="91425" tIns="91425" rIns="91425" bIns="91425" anchor="b" anchorCtr="0">
            <a:noAutofit/>
          </a:bodyPr>
          <a:lstStyle/>
          <a:p>
            <a:pPr lvl="0" rtl="0">
              <a:spcBef>
                <a:spcPts val="0"/>
              </a:spcBef>
              <a:buNone/>
            </a:pPr>
            <a:r>
              <a:rPr lang="en-US" sz="2400" b="1" dirty="0"/>
              <a:t>Scatter Plot (Colored on basis of Cluster)</a:t>
            </a:r>
            <a:endParaRPr lang="en" sz="2400" b="1" dirty="0"/>
          </a:p>
        </p:txBody>
      </p:sp>
      <p:pic>
        <p:nvPicPr>
          <p:cNvPr id="5" name="Picture 4"/>
          <p:cNvPicPr/>
          <p:nvPr/>
        </p:nvPicPr>
        <p:blipFill>
          <a:blip r:embed="rId2"/>
          <a:stretch>
            <a:fillRect/>
          </a:stretch>
        </p:blipFill>
        <p:spPr>
          <a:xfrm>
            <a:off x="221967" y="1621104"/>
            <a:ext cx="8775549" cy="4619275"/>
          </a:xfrm>
          <a:prstGeom prst="rect">
            <a:avLst/>
          </a:prstGeom>
        </p:spPr>
      </p:pic>
    </p:spTree>
    <p:extLst>
      <p:ext uri="{BB962C8B-B14F-4D97-AF65-F5344CB8AC3E}">
        <p14:creationId xmlns:p14="http://schemas.microsoft.com/office/powerpoint/2010/main" val="1283353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91987" y="284318"/>
            <a:ext cx="8775549" cy="558621"/>
          </a:xfrm>
          <a:prstGeom prst="rect">
            <a:avLst/>
          </a:prstGeom>
        </p:spPr>
        <p:txBody>
          <a:bodyPr lIns="91425" tIns="91425" rIns="91425" bIns="91425" anchor="b" anchorCtr="0">
            <a:noAutofit/>
          </a:bodyPr>
          <a:lstStyle/>
          <a:p>
            <a:pPr lvl="0" rtl="0">
              <a:spcBef>
                <a:spcPts val="0"/>
              </a:spcBef>
              <a:buNone/>
            </a:pPr>
            <a:r>
              <a:rPr lang="en-US" sz="2000" b="1" dirty="0"/>
              <a:t>Technique 2: HIERARCHICAL CLUSTERING (</a:t>
            </a:r>
            <a:r>
              <a:rPr lang="en-US" sz="2000" b="1" dirty="0" err="1"/>
              <a:t>ClustOfVar</a:t>
            </a:r>
            <a:r>
              <a:rPr lang="en-US" sz="2000" b="1" dirty="0"/>
              <a:t> Package)</a:t>
            </a:r>
            <a:endParaRPr lang="en" sz="2000" b="1" dirty="0"/>
          </a:p>
        </p:txBody>
      </p:sp>
      <p:pic>
        <p:nvPicPr>
          <p:cNvPr id="8" name="Picture 7" descr="https://lh4.googleusercontent.com/o3Tuo41HRwF0NMHI55webYKiYEKQ-_Is702bVp_agtt4GCaKgdka7hxvN8cdLiv333Pf2aSyX3hdmgCDa4j5-pj_Wb-kUyeRI0QTASIkhIppGgIVYuBkwdCHas1TiA8DQlBqoYZ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727" y="1755096"/>
            <a:ext cx="4512116" cy="14155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lh3.googleusercontent.com/z0KUqTVxS9wFf-YjD_KMvn687qegHHArgJaBpgKkkMVWi5D5xopiUcoS0C06vh--vmeA8Ji8qP02FbyjqmiKXX78yvFVMEdThgbNsv9Jwj5hlFBeILVwB5pMPg8gm_DWcM-fQcK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7285" y="1041273"/>
            <a:ext cx="5006715" cy="5533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9003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91987" y="284318"/>
            <a:ext cx="8775549" cy="558621"/>
          </a:xfrm>
          <a:prstGeom prst="rect">
            <a:avLst/>
          </a:prstGeom>
        </p:spPr>
        <p:txBody>
          <a:bodyPr lIns="91425" tIns="91425" rIns="91425" bIns="91425" anchor="b" anchorCtr="0">
            <a:noAutofit/>
          </a:bodyPr>
          <a:lstStyle/>
          <a:p>
            <a:pPr lvl="0" rtl="0">
              <a:spcBef>
                <a:spcPts val="0"/>
              </a:spcBef>
              <a:buNone/>
            </a:pPr>
            <a:r>
              <a:rPr lang="en-US" sz="2000" b="1" dirty="0"/>
              <a:t>Technique 3: MIXTURE MODEL (</a:t>
            </a:r>
            <a:r>
              <a:rPr lang="en-US" sz="2000" b="1" dirty="0" err="1"/>
              <a:t>Rmixmod</a:t>
            </a:r>
            <a:r>
              <a:rPr lang="en-US" sz="2000" b="1" dirty="0"/>
              <a:t> Package)</a:t>
            </a:r>
            <a:endParaRPr lang="en" sz="2000" b="1" dirty="0"/>
          </a:p>
        </p:txBody>
      </p:sp>
      <p:pic>
        <p:nvPicPr>
          <p:cNvPr id="4" name="Picture 3"/>
          <p:cNvPicPr>
            <a:picLocks noChangeAspect="1"/>
          </p:cNvPicPr>
          <p:nvPr/>
        </p:nvPicPr>
        <p:blipFill>
          <a:blip r:embed="rId3"/>
          <a:stretch>
            <a:fillRect/>
          </a:stretch>
        </p:blipFill>
        <p:spPr>
          <a:xfrm>
            <a:off x="769363" y="1759590"/>
            <a:ext cx="3048264" cy="3578662"/>
          </a:xfrm>
          <a:prstGeom prst="rect">
            <a:avLst/>
          </a:prstGeom>
        </p:spPr>
      </p:pic>
      <p:pic>
        <p:nvPicPr>
          <p:cNvPr id="6" name="Picture 5" descr="https://lh5.googleusercontent.com/3Gxu4iuTkatCI04dgB2EoH2HHQ7RoYONlkKsq8djCtQKFoEcy9SZxSVFfqwOIDGv4lWTnX3IdSOFWhEOOj4qTrkzyddJzgyYLY9PV804Qks3lOIzv58NIWVllkWwKgfTOGFR7r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975" y="752660"/>
            <a:ext cx="6056026" cy="59475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314793" y="1425471"/>
            <a:ext cx="2962114" cy="1851322"/>
          </a:xfrm>
          <a:prstGeom prst="rect">
            <a:avLst/>
          </a:prstGeom>
        </p:spPr>
      </p:pic>
    </p:spTree>
    <p:extLst>
      <p:ext uri="{BB962C8B-B14F-4D97-AF65-F5344CB8AC3E}">
        <p14:creationId xmlns:p14="http://schemas.microsoft.com/office/powerpoint/2010/main" val="36713816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83"/>
          <p:cNvSpPr txBox="1">
            <a:spLocks noGrp="1"/>
          </p:cNvSpPr>
          <p:nvPr>
            <p:ph type="title"/>
          </p:nvPr>
        </p:nvSpPr>
        <p:spPr>
          <a:xfrm>
            <a:off x="176997" y="176461"/>
            <a:ext cx="8775549" cy="558621"/>
          </a:xfrm>
          <a:prstGeom prst="rect">
            <a:avLst/>
          </a:prstGeom>
        </p:spPr>
        <p:txBody>
          <a:bodyPr lIns="91425" tIns="91425" rIns="91425" bIns="91425" anchor="b" anchorCtr="0">
            <a:noAutofit/>
          </a:bodyPr>
          <a:lstStyle/>
          <a:p>
            <a:pPr lvl="0" rtl="0">
              <a:spcBef>
                <a:spcPts val="0"/>
              </a:spcBef>
              <a:buNone/>
            </a:pPr>
            <a:r>
              <a:rPr lang="en-US" sz="2400" b="1" dirty="0"/>
              <a:t>Mixture model plot</a:t>
            </a:r>
            <a:endParaRPr lang="en" sz="2400" b="1" dirty="0"/>
          </a:p>
        </p:txBody>
      </p:sp>
      <p:pic>
        <p:nvPicPr>
          <p:cNvPr id="6" name="Picture 5" descr="https://lh3.googleusercontent.com/Pq9xZ74m8knW5jTDtNoctbOc8k3D8_FWdaZyH2HV_BbxXguKPl2b01yfhxLXiz7savhtEvEsno2r0hVwgeLKslLi5bqDXZ9Sdh8NfDfMV2nUttF3YjOcjyNFWoixnxe9yTUcGPK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328" y="735082"/>
            <a:ext cx="6314606" cy="58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3923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85800" y="2478985"/>
            <a:ext cx="7772400" cy="1546500"/>
          </a:xfrm>
          <a:prstGeom prst="rect">
            <a:avLst/>
          </a:prstGeom>
        </p:spPr>
        <p:txBody>
          <a:bodyPr lIns="91425" tIns="91425" rIns="91425" bIns="91425" anchor="b" anchorCtr="0">
            <a:noAutofit/>
          </a:bodyPr>
          <a:lstStyle/>
          <a:p>
            <a:pPr lvl="0" rtl="0">
              <a:spcBef>
                <a:spcPts val="0"/>
              </a:spcBef>
              <a:buNone/>
            </a:pPr>
            <a:r>
              <a:rPr lang="en-US" sz="7200" dirty="0">
                <a:solidFill>
                  <a:srgbClr val="7ECEFD"/>
                </a:solidFill>
              </a:rPr>
              <a:t>Q</a:t>
            </a:r>
            <a:r>
              <a:rPr lang="en" sz="7200" dirty="0">
                <a:solidFill>
                  <a:srgbClr val="7ECEFD"/>
                </a:solidFill>
              </a:rPr>
              <a:t>5.</a:t>
            </a:r>
          </a:p>
          <a:p>
            <a:pPr lvl="0" rtl="0">
              <a:spcBef>
                <a:spcPts val="0"/>
              </a:spcBef>
              <a:buNone/>
            </a:pPr>
            <a:r>
              <a:rPr lang="en-US" dirty="0"/>
              <a:t>Effect Of Total Assets on #Complaints</a:t>
            </a:r>
            <a:endParaRPr lang="en" dirty="0"/>
          </a:p>
        </p:txBody>
      </p:sp>
    </p:spTree>
    <p:extLst>
      <p:ext uri="{BB962C8B-B14F-4D97-AF65-F5344CB8AC3E}">
        <p14:creationId xmlns:p14="http://schemas.microsoft.com/office/powerpoint/2010/main" val="30184461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91987" y="284318"/>
            <a:ext cx="8775549" cy="558621"/>
          </a:xfrm>
          <a:prstGeom prst="rect">
            <a:avLst/>
          </a:prstGeom>
        </p:spPr>
        <p:txBody>
          <a:bodyPr lIns="91425" tIns="91425" rIns="91425" bIns="91425" anchor="b" anchorCtr="0">
            <a:noAutofit/>
          </a:bodyPr>
          <a:lstStyle/>
          <a:p>
            <a:pPr lvl="0"/>
            <a:r>
              <a:rPr lang="en-US" sz="2400" b="1" dirty="0"/>
              <a:t>Technique 1: K MEANS (statistics Package)</a:t>
            </a:r>
            <a:endParaRPr lang="en" sz="2400" b="1" dirty="0"/>
          </a:p>
        </p:txBody>
      </p:sp>
      <p:sp>
        <p:nvSpPr>
          <p:cNvPr id="85" name="Shape 85"/>
          <p:cNvSpPr txBox="1"/>
          <p:nvPr/>
        </p:nvSpPr>
        <p:spPr>
          <a:xfrm>
            <a:off x="191987" y="1106905"/>
            <a:ext cx="8775549" cy="5406190"/>
          </a:xfrm>
          <a:prstGeom prst="rect">
            <a:avLst/>
          </a:prstGeom>
          <a:noFill/>
          <a:ln>
            <a:noFill/>
          </a:ln>
        </p:spPr>
        <p:txBody>
          <a:bodyPr lIns="91425" tIns="91425" rIns="91425" bIns="91425" anchor="t" anchorCtr="0">
            <a:noAutofit/>
          </a:bodyPr>
          <a:lstStyle/>
          <a:p>
            <a:pPr lvl="0" rtl="0">
              <a:spcBef>
                <a:spcPts val="600"/>
              </a:spcBef>
              <a:buNone/>
            </a:pPr>
            <a:r>
              <a:rPr lang="en-US" sz="1800" b="1" dirty="0">
                <a:solidFill>
                  <a:schemeClr val="tx1"/>
                </a:solidFill>
                <a:latin typeface="Lato"/>
                <a:ea typeface="Lato"/>
                <a:cs typeface="Lato"/>
                <a:sym typeface="Lato"/>
              </a:rPr>
              <a:t>Columns used</a:t>
            </a:r>
            <a:r>
              <a:rPr lang="en-US" sz="1800" dirty="0">
                <a:solidFill>
                  <a:schemeClr val="tx1"/>
                </a:solidFill>
                <a:latin typeface="Lato"/>
                <a:ea typeface="Lato"/>
                <a:cs typeface="Lato"/>
                <a:sym typeface="Lato"/>
              </a:rPr>
              <a:t>:  </a:t>
            </a:r>
          </a:p>
          <a:p>
            <a:pPr lvl="0" rtl="0">
              <a:spcBef>
                <a:spcPts val="600"/>
              </a:spcBef>
              <a:buNone/>
            </a:pPr>
            <a:r>
              <a:rPr lang="en-US" sz="1800" dirty="0" err="1">
                <a:solidFill>
                  <a:schemeClr val="tx1"/>
                </a:solidFill>
                <a:latin typeface="Lato"/>
                <a:ea typeface="Lato"/>
                <a:cs typeface="Lato"/>
                <a:sym typeface="Lato"/>
              </a:rPr>
              <a:t>Count.of.Complaints</a:t>
            </a:r>
            <a:endParaRPr lang="en-US" sz="1800" dirty="0">
              <a:solidFill>
                <a:schemeClr val="tx1"/>
              </a:solidFill>
              <a:latin typeface="Lato"/>
              <a:ea typeface="Lato"/>
              <a:cs typeface="Lato"/>
              <a:sym typeface="Lato"/>
            </a:endParaRPr>
          </a:p>
          <a:p>
            <a:pPr lvl="0" rtl="0">
              <a:spcBef>
                <a:spcPts val="600"/>
              </a:spcBef>
              <a:buNone/>
            </a:pPr>
            <a:r>
              <a:rPr lang="en-US" sz="1800" dirty="0" err="1">
                <a:solidFill>
                  <a:schemeClr val="tx1"/>
                </a:solidFill>
                <a:latin typeface="Lato"/>
                <a:ea typeface="Lato"/>
                <a:cs typeface="Lato"/>
                <a:sym typeface="Lato"/>
              </a:rPr>
              <a:t>Sum.of.Assets</a:t>
            </a:r>
            <a:endParaRPr lang="en-US" sz="1800" dirty="0">
              <a:solidFill>
                <a:schemeClr val="tx1"/>
              </a:solidFill>
              <a:latin typeface="Lato"/>
              <a:ea typeface="Lato"/>
              <a:cs typeface="Lato"/>
              <a:sym typeface="Lato"/>
            </a:endParaRPr>
          </a:p>
          <a:p>
            <a:pPr lvl="0" rtl="0">
              <a:spcBef>
                <a:spcPts val="600"/>
              </a:spcBef>
              <a:buNone/>
            </a:pPr>
            <a:endParaRPr lang="en-US" sz="1800" dirty="0">
              <a:solidFill>
                <a:schemeClr val="tx1"/>
              </a:solidFill>
              <a:latin typeface="Lato"/>
              <a:ea typeface="Lato"/>
              <a:cs typeface="Lato"/>
              <a:sym typeface="Lato"/>
            </a:endParaRPr>
          </a:p>
          <a:p>
            <a:pPr lvl="0" rtl="0">
              <a:spcBef>
                <a:spcPts val="600"/>
              </a:spcBef>
              <a:buNone/>
            </a:pPr>
            <a:endParaRPr lang="en-US" sz="1800" dirty="0">
              <a:solidFill>
                <a:schemeClr val="tx1"/>
              </a:solidFill>
              <a:latin typeface="Lato"/>
              <a:ea typeface="Lato"/>
              <a:cs typeface="Lato"/>
              <a:sym typeface="Lato"/>
            </a:endParaRPr>
          </a:p>
          <a:p>
            <a:pPr lvl="0" rtl="0">
              <a:spcBef>
                <a:spcPts val="600"/>
              </a:spcBef>
              <a:buNone/>
            </a:pPr>
            <a:endParaRPr lang="en-US" sz="1800" dirty="0">
              <a:solidFill>
                <a:schemeClr val="tx1"/>
              </a:solidFill>
              <a:latin typeface="Lato"/>
              <a:ea typeface="Lato"/>
              <a:cs typeface="Lato"/>
              <a:sym typeface="Lato"/>
            </a:endParaRPr>
          </a:p>
        </p:txBody>
      </p:sp>
      <p:pic>
        <p:nvPicPr>
          <p:cNvPr id="2050" name="Picture 2" descr="https://lh3.googleusercontent.com/KuO-qiacZAzISMpOPhtgO-4YCvFo1b9BuBrHdZRbwj7ZEdkns2hqqpHTcIJ79Z2GASsMS6k_1nRZEcm7QQryP5IpFARBAsGvGy--azdj-AvKwCfhbNrNn4hC5s-cIdmxCLJX4BI"/>
          <p:cNvPicPr>
            <a:picLocks noChangeAspect="1" noChangeArrowheads="1"/>
          </p:cNvPicPr>
          <p:nvPr/>
        </p:nvPicPr>
        <p:blipFill rotWithShape="1">
          <a:blip r:embed="rId3">
            <a:extLst>
              <a:ext uri="{28A0092B-C50C-407E-A947-70E740481C1C}">
                <a14:useLocalDpi xmlns:a14="http://schemas.microsoft.com/office/drawing/2010/main" val="0"/>
              </a:ext>
            </a:extLst>
          </a:blip>
          <a:srcRect l="1544"/>
          <a:stretch/>
        </p:blipFill>
        <p:spPr bwMode="auto">
          <a:xfrm>
            <a:off x="2743199" y="1106046"/>
            <a:ext cx="5582653" cy="28405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5.googleusercontent.com/0J0aiwr4VzYeZHDA4WhwFlrdCnbFOGXZ4zUtpVt9sNqE7m-QepJXr-fVQwpTX14ecNZ5XIA2JNlkwTjfTcjMgRx0KFXldLBDjvg8PWo6e365E6MFRRzU0rRPfLmwd25GJ_oMcM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87" y="4006495"/>
            <a:ext cx="6492792" cy="250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133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lh6.googleusercontent.com/gVDJDMcJS3Ze6TYEn0idfOdLMxVU8dPB339fdD-fyHtiP1hiomreb2DGT5le9CFzhsWWR3jm7R5HjdN5LJTFAqRJ7oP_wzmP9fbBrd6FRxJe67zJ-2kQTd98QRm55gZFedcWmQ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51" y="1516112"/>
            <a:ext cx="7200326" cy="3460622"/>
          </a:xfrm>
          <a:prstGeom prst="rect">
            <a:avLst/>
          </a:prstGeom>
          <a:noFill/>
          <a:extLst>
            <a:ext uri="{909E8E84-426E-40DD-AFC4-6F175D3DCCD1}">
              <a14:hiddenFill xmlns:a14="http://schemas.microsoft.com/office/drawing/2010/main">
                <a:solidFill>
                  <a:srgbClr val="FFFFFF"/>
                </a:solidFill>
              </a14:hiddenFill>
            </a:ext>
          </a:extLst>
        </p:spPr>
      </p:pic>
      <p:sp>
        <p:nvSpPr>
          <p:cNvPr id="7" name="Shape 83"/>
          <p:cNvSpPr txBox="1">
            <a:spLocks noGrp="1"/>
          </p:cNvSpPr>
          <p:nvPr>
            <p:ph type="title"/>
          </p:nvPr>
        </p:nvSpPr>
        <p:spPr>
          <a:xfrm>
            <a:off x="368451" y="813708"/>
            <a:ext cx="8775549" cy="558621"/>
          </a:xfrm>
          <a:prstGeom prst="rect">
            <a:avLst/>
          </a:prstGeom>
        </p:spPr>
        <p:txBody>
          <a:bodyPr lIns="91425" tIns="91425" rIns="91425" bIns="91425" anchor="b" anchorCtr="0">
            <a:noAutofit/>
          </a:bodyPr>
          <a:lstStyle/>
          <a:p>
            <a:pPr lvl="0"/>
            <a:r>
              <a:rPr lang="en-US" sz="2400" b="1" dirty="0"/>
              <a:t>Scatter Plot with </a:t>
            </a:r>
            <a:r>
              <a:rPr lang="en-US" sz="2400" b="1" dirty="0" err="1"/>
              <a:t>Centres</a:t>
            </a:r>
            <a:endParaRPr lang="en" sz="2400" b="1" dirty="0"/>
          </a:p>
        </p:txBody>
      </p:sp>
      <p:pic>
        <p:nvPicPr>
          <p:cNvPr id="8" name="Picture 7"/>
          <p:cNvPicPr/>
          <p:nvPr/>
        </p:nvPicPr>
        <p:blipFill>
          <a:blip r:embed="rId3"/>
          <a:stretch>
            <a:fillRect/>
          </a:stretch>
        </p:blipFill>
        <p:spPr>
          <a:xfrm>
            <a:off x="368451" y="5597285"/>
            <a:ext cx="4684294" cy="1019426"/>
          </a:xfrm>
          <a:prstGeom prst="rect">
            <a:avLst/>
          </a:prstGeom>
        </p:spPr>
      </p:pic>
      <p:sp>
        <p:nvSpPr>
          <p:cNvPr id="5" name="TextBox 4"/>
          <p:cNvSpPr txBox="1"/>
          <p:nvPr/>
        </p:nvSpPr>
        <p:spPr>
          <a:xfrm>
            <a:off x="368451" y="5227953"/>
            <a:ext cx="1300356" cy="369332"/>
          </a:xfrm>
          <a:prstGeom prst="rect">
            <a:avLst/>
          </a:prstGeom>
          <a:noFill/>
        </p:spPr>
        <p:txBody>
          <a:bodyPr wrap="none" rtlCol="0">
            <a:spAutoFit/>
          </a:bodyPr>
          <a:lstStyle/>
          <a:p>
            <a:r>
              <a:rPr lang="en-US" sz="1800" b="1" dirty="0">
                <a:solidFill>
                  <a:schemeClr val="tx2"/>
                </a:solidFill>
              </a:rPr>
              <a:t>Accuracy:</a:t>
            </a:r>
            <a:endParaRPr lang="en-US" b="1" dirty="0">
              <a:solidFill>
                <a:schemeClr val="tx2"/>
              </a:solidFill>
            </a:endParaRPr>
          </a:p>
        </p:txBody>
      </p:sp>
    </p:spTree>
    <p:extLst>
      <p:ext uri="{BB962C8B-B14F-4D97-AF65-F5344CB8AC3E}">
        <p14:creationId xmlns:p14="http://schemas.microsoft.com/office/powerpoint/2010/main" val="10264682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91987" y="284318"/>
            <a:ext cx="8775549" cy="558621"/>
          </a:xfrm>
          <a:prstGeom prst="rect">
            <a:avLst/>
          </a:prstGeom>
        </p:spPr>
        <p:txBody>
          <a:bodyPr lIns="91425" tIns="91425" rIns="91425" bIns="91425" anchor="b" anchorCtr="0">
            <a:noAutofit/>
          </a:bodyPr>
          <a:lstStyle/>
          <a:p>
            <a:pPr lvl="0"/>
            <a:r>
              <a:rPr lang="en-US" sz="2400" b="1" dirty="0"/>
              <a:t>Technique 2: K MEDOIDS (cluster Package)</a:t>
            </a:r>
            <a:endParaRPr lang="en" sz="2400" b="1" dirty="0"/>
          </a:p>
        </p:txBody>
      </p:sp>
      <p:sp>
        <p:nvSpPr>
          <p:cNvPr id="85" name="Shape 85"/>
          <p:cNvSpPr txBox="1"/>
          <p:nvPr/>
        </p:nvSpPr>
        <p:spPr>
          <a:xfrm>
            <a:off x="191987" y="1106905"/>
            <a:ext cx="8775549" cy="5406190"/>
          </a:xfrm>
          <a:prstGeom prst="rect">
            <a:avLst/>
          </a:prstGeom>
          <a:noFill/>
          <a:ln>
            <a:noFill/>
          </a:ln>
        </p:spPr>
        <p:txBody>
          <a:bodyPr lIns="91425" tIns="91425" rIns="91425" bIns="91425" anchor="t" anchorCtr="0">
            <a:noAutofit/>
          </a:bodyPr>
          <a:lstStyle/>
          <a:p>
            <a:pPr lvl="0" rtl="0">
              <a:spcBef>
                <a:spcPts val="600"/>
              </a:spcBef>
              <a:buNone/>
            </a:pPr>
            <a:r>
              <a:rPr lang="en-US" sz="1800" b="1" dirty="0">
                <a:solidFill>
                  <a:schemeClr val="tx1"/>
                </a:solidFill>
                <a:latin typeface="Lato"/>
                <a:ea typeface="Lato"/>
                <a:cs typeface="Lato"/>
                <a:sym typeface="Lato"/>
              </a:rPr>
              <a:t>Columns used</a:t>
            </a:r>
            <a:r>
              <a:rPr lang="en-US" sz="1800" dirty="0">
                <a:solidFill>
                  <a:schemeClr val="tx1"/>
                </a:solidFill>
                <a:latin typeface="Lato"/>
                <a:ea typeface="Lato"/>
                <a:cs typeface="Lato"/>
                <a:sym typeface="Lato"/>
              </a:rPr>
              <a:t>:  </a:t>
            </a:r>
          </a:p>
          <a:p>
            <a:pPr lvl="0">
              <a:spcBef>
                <a:spcPts val="600"/>
              </a:spcBef>
            </a:pPr>
            <a:r>
              <a:rPr lang="en-US" sz="1800" dirty="0" err="1">
                <a:solidFill>
                  <a:schemeClr val="tx1"/>
                </a:solidFill>
                <a:latin typeface="Lato"/>
                <a:ea typeface="Lato"/>
                <a:cs typeface="Lato"/>
                <a:sym typeface="Lato"/>
              </a:rPr>
              <a:t>Count.of.Complaints</a:t>
            </a:r>
            <a:endParaRPr lang="en-US" sz="1800" dirty="0">
              <a:solidFill>
                <a:schemeClr val="tx1"/>
              </a:solidFill>
              <a:latin typeface="Lato"/>
              <a:ea typeface="Lato"/>
              <a:cs typeface="Lato"/>
              <a:sym typeface="Lato"/>
            </a:endParaRPr>
          </a:p>
          <a:p>
            <a:pPr lvl="0">
              <a:spcBef>
                <a:spcPts val="600"/>
              </a:spcBef>
            </a:pPr>
            <a:r>
              <a:rPr lang="en-US" sz="1800" dirty="0" err="1">
                <a:solidFill>
                  <a:schemeClr val="tx1"/>
                </a:solidFill>
                <a:latin typeface="Lato"/>
                <a:ea typeface="Lato"/>
                <a:cs typeface="Lato"/>
                <a:sym typeface="Lato"/>
              </a:rPr>
              <a:t>Sum.of.Assets</a:t>
            </a:r>
            <a:endParaRPr lang="en-US" sz="1800" dirty="0">
              <a:solidFill>
                <a:schemeClr val="tx1"/>
              </a:solidFill>
              <a:latin typeface="Lato"/>
              <a:ea typeface="Lato"/>
              <a:cs typeface="Lato"/>
              <a:sym typeface="Lato"/>
            </a:endParaRPr>
          </a:p>
          <a:p>
            <a:pPr lvl="0" rtl="0">
              <a:spcBef>
                <a:spcPts val="600"/>
              </a:spcBef>
              <a:buNone/>
            </a:pPr>
            <a:endParaRPr lang="en-US" sz="1800" dirty="0">
              <a:solidFill>
                <a:schemeClr val="tx1"/>
              </a:solidFill>
              <a:latin typeface="Lato"/>
              <a:ea typeface="Lato"/>
              <a:cs typeface="Lato"/>
              <a:sym typeface="Lato"/>
            </a:endParaRPr>
          </a:p>
          <a:p>
            <a:pPr lvl="0" rtl="0">
              <a:spcBef>
                <a:spcPts val="600"/>
              </a:spcBef>
              <a:buNone/>
            </a:pPr>
            <a:endParaRPr lang="en-US" sz="1800" dirty="0">
              <a:solidFill>
                <a:schemeClr val="tx1"/>
              </a:solidFill>
              <a:latin typeface="Lato"/>
              <a:ea typeface="Lato"/>
              <a:cs typeface="Lato"/>
              <a:sym typeface="Lato"/>
            </a:endParaRPr>
          </a:p>
          <a:p>
            <a:pPr lvl="0" rtl="0">
              <a:spcBef>
                <a:spcPts val="600"/>
              </a:spcBef>
              <a:buNone/>
            </a:pPr>
            <a:endParaRPr lang="en-US" sz="1800" dirty="0">
              <a:solidFill>
                <a:schemeClr val="tx1"/>
              </a:solidFill>
              <a:latin typeface="Lato"/>
              <a:ea typeface="Lato"/>
              <a:cs typeface="Lato"/>
              <a:sym typeface="Lato"/>
            </a:endParaRPr>
          </a:p>
        </p:txBody>
      </p:sp>
      <p:pic>
        <p:nvPicPr>
          <p:cNvPr id="5" name="Picture 4"/>
          <p:cNvPicPr/>
          <p:nvPr/>
        </p:nvPicPr>
        <p:blipFill rotWithShape="1">
          <a:blip r:embed="rId3"/>
          <a:srcRect b="44135"/>
          <a:stretch/>
        </p:blipFill>
        <p:spPr>
          <a:xfrm>
            <a:off x="191988" y="2353457"/>
            <a:ext cx="4387774" cy="3177913"/>
          </a:xfrm>
          <a:prstGeom prst="rect">
            <a:avLst/>
          </a:prstGeom>
        </p:spPr>
      </p:pic>
      <p:pic>
        <p:nvPicPr>
          <p:cNvPr id="3" name="Picture 2"/>
          <p:cNvPicPr>
            <a:picLocks noChangeAspect="1"/>
          </p:cNvPicPr>
          <p:nvPr/>
        </p:nvPicPr>
        <p:blipFill>
          <a:blip r:embed="rId4"/>
          <a:stretch>
            <a:fillRect/>
          </a:stretch>
        </p:blipFill>
        <p:spPr>
          <a:xfrm>
            <a:off x="4579760" y="2353457"/>
            <a:ext cx="4387775" cy="4287186"/>
          </a:xfrm>
          <a:prstGeom prst="rect">
            <a:avLst/>
          </a:prstGeom>
        </p:spPr>
      </p:pic>
    </p:spTree>
    <p:extLst>
      <p:ext uri="{BB962C8B-B14F-4D97-AF65-F5344CB8AC3E}">
        <p14:creationId xmlns:p14="http://schemas.microsoft.com/office/powerpoint/2010/main" val="38014641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3"/>
          <p:cNvSpPr txBox="1">
            <a:spLocks noGrp="1"/>
          </p:cNvSpPr>
          <p:nvPr>
            <p:ph type="title"/>
          </p:nvPr>
        </p:nvSpPr>
        <p:spPr>
          <a:xfrm>
            <a:off x="368451" y="813708"/>
            <a:ext cx="8775549" cy="558621"/>
          </a:xfrm>
          <a:prstGeom prst="rect">
            <a:avLst/>
          </a:prstGeom>
        </p:spPr>
        <p:txBody>
          <a:bodyPr lIns="91425" tIns="91425" rIns="91425" bIns="91425" anchor="b" anchorCtr="0">
            <a:noAutofit/>
          </a:bodyPr>
          <a:lstStyle/>
          <a:p>
            <a:pPr lvl="0"/>
            <a:r>
              <a:rPr lang="en-US" sz="2400" b="1" dirty="0"/>
              <a:t>Scatter Plot with </a:t>
            </a:r>
            <a:r>
              <a:rPr lang="en-US" sz="2400" b="1" dirty="0" err="1"/>
              <a:t>Centres</a:t>
            </a:r>
            <a:endParaRPr lang="en" sz="2400" b="1" dirty="0"/>
          </a:p>
        </p:txBody>
      </p:sp>
      <p:pic>
        <p:nvPicPr>
          <p:cNvPr id="6" name="Picture 5"/>
          <p:cNvPicPr/>
          <p:nvPr/>
        </p:nvPicPr>
        <p:blipFill>
          <a:blip r:embed="rId2"/>
          <a:stretch>
            <a:fillRect/>
          </a:stretch>
        </p:blipFill>
        <p:spPr>
          <a:xfrm>
            <a:off x="1319243" y="2134031"/>
            <a:ext cx="6873963" cy="3682153"/>
          </a:xfrm>
          <a:prstGeom prst="rect">
            <a:avLst/>
          </a:prstGeom>
        </p:spPr>
      </p:pic>
    </p:spTree>
    <p:extLst>
      <p:ext uri="{BB962C8B-B14F-4D97-AF65-F5344CB8AC3E}">
        <p14:creationId xmlns:p14="http://schemas.microsoft.com/office/powerpoint/2010/main" val="24727559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91987" y="284318"/>
            <a:ext cx="8775549" cy="558621"/>
          </a:xfrm>
          <a:prstGeom prst="rect">
            <a:avLst/>
          </a:prstGeom>
        </p:spPr>
        <p:txBody>
          <a:bodyPr lIns="91425" tIns="91425" rIns="91425" bIns="91425" anchor="b" anchorCtr="0">
            <a:noAutofit/>
          </a:bodyPr>
          <a:lstStyle/>
          <a:p>
            <a:pPr lvl="0"/>
            <a:r>
              <a:rPr lang="en-US" sz="2400" b="1" dirty="0"/>
              <a:t>Technique 3: SPECTRAL CLUSTERING (</a:t>
            </a:r>
            <a:r>
              <a:rPr lang="en-US" sz="2400" b="1" dirty="0" err="1"/>
              <a:t>kernlab</a:t>
            </a:r>
            <a:r>
              <a:rPr lang="en-US" sz="2400" b="1" dirty="0"/>
              <a:t> Package)</a:t>
            </a:r>
            <a:endParaRPr lang="en" sz="2400" b="1" dirty="0"/>
          </a:p>
        </p:txBody>
      </p:sp>
      <p:sp>
        <p:nvSpPr>
          <p:cNvPr id="85" name="Shape 85"/>
          <p:cNvSpPr txBox="1"/>
          <p:nvPr/>
        </p:nvSpPr>
        <p:spPr>
          <a:xfrm>
            <a:off x="191987" y="1106905"/>
            <a:ext cx="8775549" cy="5406190"/>
          </a:xfrm>
          <a:prstGeom prst="rect">
            <a:avLst/>
          </a:prstGeom>
          <a:noFill/>
          <a:ln>
            <a:noFill/>
          </a:ln>
        </p:spPr>
        <p:txBody>
          <a:bodyPr lIns="91425" tIns="91425" rIns="91425" bIns="91425" anchor="t" anchorCtr="0">
            <a:noAutofit/>
          </a:bodyPr>
          <a:lstStyle/>
          <a:p>
            <a:pPr lvl="0" rtl="0">
              <a:spcBef>
                <a:spcPts val="600"/>
              </a:spcBef>
              <a:buNone/>
            </a:pPr>
            <a:r>
              <a:rPr lang="en-US" sz="1800" b="1" dirty="0">
                <a:solidFill>
                  <a:schemeClr val="tx1"/>
                </a:solidFill>
                <a:latin typeface="Lato"/>
                <a:ea typeface="Lato"/>
                <a:cs typeface="Lato"/>
                <a:sym typeface="Lato"/>
              </a:rPr>
              <a:t>Columns used</a:t>
            </a:r>
            <a:r>
              <a:rPr lang="en-US" sz="1800" dirty="0">
                <a:solidFill>
                  <a:schemeClr val="tx1"/>
                </a:solidFill>
                <a:latin typeface="Lato"/>
                <a:ea typeface="Lato"/>
                <a:cs typeface="Lato"/>
                <a:sym typeface="Lato"/>
              </a:rPr>
              <a:t>:  </a:t>
            </a:r>
          </a:p>
          <a:p>
            <a:pPr lvl="0">
              <a:spcBef>
                <a:spcPts val="600"/>
              </a:spcBef>
            </a:pPr>
            <a:r>
              <a:rPr lang="en-US" sz="1800" dirty="0" err="1">
                <a:solidFill>
                  <a:schemeClr val="tx1"/>
                </a:solidFill>
                <a:latin typeface="Lato"/>
                <a:ea typeface="Lato"/>
                <a:cs typeface="Lato"/>
                <a:sym typeface="Lato"/>
              </a:rPr>
              <a:t>Count.of.Complaints</a:t>
            </a:r>
            <a:endParaRPr lang="en-US" sz="1800" dirty="0">
              <a:solidFill>
                <a:schemeClr val="tx1"/>
              </a:solidFill>
              <a:latin typeface="Lato"/>
              <a:ea typeface="Lato"/>
              <a:cs typeface="Lato"/>
              <a:sym typeface="Lato"/>
            </a:endParaRPr>
          </a:p>
          <a:p>
            <a:pPr lvl="0">
              <a:spcBef>
                <a:spcPts val="600"/>
              </a:spcBef>
            </a:pPr>
            <a:r>
              <a:rPr lang="en-US" sz="1800" dirty="0" err="1">
                <a:solidFill>
                  <a:schemeClr val="tx1"/>
                </a:solidFill>
                <a:latin typeface="Lato"/>
                <a:ea typeface="Lato"/>
                <a:cs typeface="Lato"/>
                <a:sym typeface="Lato"/>
              </a:rPr>
              <a:t>Sum.of.Assets</a:t>
            </a:r>
            <a:endParaRPr lang="en-US" sz="1800" dirty="0">
              <a:solidFill>
                <a:schemeClr val="tx1"/>
              </a:solidFill>
              <a:latin typeface="Lato"/>
              <a:ea typeface="Lato"/>
              <a:cs typeface="Lato"/>
              <a:sym typeface="Lato"/>
            </a:endParaRPr>
          </a:p>
          <a:p>
            <a:pPr lvl="0" rtl="0">
              <a:spcBef>
                <a:spcPts val="600"/>
              </a:spcBef>
              <a:buNone/>
            </a:pPr>
            <a:endParaRPr lang="en-US" sz="1800" dirty="0">
              <a:solidFill>
                <a:schemeClr val="tx1"/>
              </a:solidFill>
              <a:latin typeface="Lato"/>
              <a:ea typeface="Lato"/>
              <a:cs typeface="Lato"/>
              <a:sym typeface="Lato"/>
            </a:endParaRPr>
          </a:p>
          <a:p>
            <a:pPr lvl="0" rtl="0">
              <a:spcBef>
                <a:spcPts val="600"/>
              </a:spcBef>
              <a:buNone/>
            </a:pPr>
            <a:endParaRPr lang="en-US" sz="1800" dirty="0">
              <a:solidFill>
                <a:schemeClr val="tx1"/>
              </a:solidFill>
              <a:latin typeface="Lato"/>
              <a:ea typeface="Lato"/>
              <a:cs typeface="Lato"/>
              <a:sym typeface="Lato"/>
            </a:endParaRPr>
          </a:p>
          <a:p>
            <a:pPr lvl="0" rtl="0">
              <a:spcBef>
                <a:spcPts val="600"/>
              </a:spcBef>
              <a:buNone/>
            </a:pPr>
            <a:endParaRPr lang="en-US" sz="1800" dirty="0">
              <a:solidFill>
                <a:schemeClr val="tx1"/>
              </a:solidFill>
              <a:latin typeface="Lato"/>
              <a:ea typeface="Lato"/>
              <a:cs typeface="Lato"/>
              <a:sym typeface="Lato"/>
            </a:endParaRPr>
          </a:p>
        </p:txBody>
      </p:sp>
      <p:pic>
        <p:nvPicPr>
          <p:cNvPr id="2" name="Picture 1"/>
          <p:cNvPicPr>
            <a:picLocks noChangeAspect="1"/>
          </p:cNvPicPr>
          <p:nvPr/>
        </p:nvPicPr>
        <p:blipFill>
          <a:blip r:embed="rId3"/>
          <a:stretch>
            <a:fillRect/>
          </a:stretch>
        </p:blipFill>
        <p:spPr>
          <a:xfrm>
            <a:off x="191987" y="2443162"/>
            <a:ext cx="4799738" cy="3869452"/>
          </a:xfrm>
          <a:prstGeom prst="rect">
            <a:avLst/>
          </a:prstGeom>
        </p:spPr>
      </p:pic>
    </p:spTree>
    <p:extLst>
      <p:ext uri="{BB962C8B-B14F-4D97-AF65-F5344CB8AC3E}">
        <p14:creationId xmlns:p14="http://schemas.microsoft.com/office/powerpoint/2010/main" val="3612395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ctrTitle" idx="4294967295"/>
          </p:nvPr>
        </p:nvSpPr>
        <p:spPr>
          <a:xfrm>
            <a:off x="940500" y="410501"/>
            <a:ext cx="7517699" cy="1193399"/>
          </a:xfrm>
          <a:prstGeom prst="rect">
            <a:avLst/>
          </a:prstGeom>
        </p:spPr>
        <p:txBody>
          <a:bodyPr lIns="91425" tIns="91425" rIns="91425" bIns="91425" anchor="b" anchorCtr="0">
            <a:noAutofit/>
          </a:bodyPr>
          <a:lstStyle/>
          <a:p>
            <a:pPr lvl="0" algn="l" rtl="0">
              <a:spcBef>
                <a:spcPts val="0"/>
              </a:spcBef>
              <a:buNone/>
            </a:pPr>
            <a:r>
              <a:rPr lang="en" sz="7200" b="1" dirty="0">
                <a:solidFill>
                  <a:srgbClr val="FF9715"/>
                </a:solidFill>
                <a:latin typeface="Lato"/>
                <a:ea typeface="Lato"/>
                <a:cs typeface="Lato"/>
                <a:sym typeface="Lato"/>
              </a:rPr>
              <a:t> 682,949 </a:t>
            </a:r>
            <a:r>
              <a:rPr lang="en-US" sz="4800" b="1" dirty="0">
                <a:solidFill>
                  <a:srgbClr val="FF9715"/>
                </a:solidFill>
                <a:latin typeface="Lato"/>
                <a:ea typeface="Lato"/>
                <a:cs typeface="Lato"/>
                <a:sym typeface="Lato"/>
              </a:rPr>
              <a:t>Complaints</a:t>
            </a:r>
            <a:endParaRPr lang="en" sz="7200" b="1" dirty="0">
              <a:solidFill>
                <a:srgbClr val="FF9715"/>
              </a:solidFill>
              <a:latin typeface="Lato"/>
              <a:ea typeface="Lato"/>
              <a:cs typeface="Lato"/>
              <a:sym typeface="Lato"/>
            </a:endParaRPr>
          </a:p>
        </p:txBody>
      </p:sp>
      <p:sp>
        <p:nvSpPr>
          <p:cNvPr id="201" name="Shape 201"/>
          <p:cNvSpPr txBox="1">
            <a:spLocks noGrp="1"/>
          </p:cNvSpPr>
          <p:nvPr>
            <p:ph type="ctrTitle" idx="4294967295"/>
          </p:nvPr>
        </p:nvSpPr>
        <p:spPr>
          <a:xfrm>
            <a:off x="940498" y="1639728"/>
            <a:ext cx="7517699" cy="1193399"/>
          </a:xfrm>
          <a:prstGeom prst="rect">
            <a:avLst/>
          </a:prstGeom>
        </p:spPr>
        <p:txBody>
          <a:bodyPr lIns="91425" tIns="91425" rIns="91425" bIns="91425" anchor="b" anchorCtr="0">
            <a:noAutofit/>
          </a:bodyPr>
          <a:lstStyle/>
          <a:p>
            <a:pPr lvl="0" algn="l" rtl="0">
              <a:spcBef>
                <a:spcPts val="0"/>
              </a:spcBef>
              <a:buNone/>
            </a:pPr>
            <a:r>
              <a:rPr lang="en" sz="7200" b="1" dirty="0">
                <a:solidFill>
                  <a:srgbClr val="F20253"/>
                </a:solidFill>
                <a:latin typeface="Lato"/>
                <a:ea typeface="Lato"/>
                <a:cs typeface="Lato"/>
                <a:sym typeface="Lato"/>
              </a:rPr>
              <a:t>7</a:t>
            </a:r>
            <a:r>
              <a:rPr lang="en" sz="4800" b="1" dirty="0">
                <a:solidFill>
                  <a:srgbClr val="F20253"/>
                </a:solidFill>
                <a:latin typeface="Lato"/>
                <a:ea typeface="Lato"/>
                <a:cs typeface="Lato"/>
                <a:sym typeface="Lato"/>
              </a:rPr>
              <a:t> </a:t>
            </a:r>
            <a:r>
              <a:rPr lang="en-US" sz="4800" b="1" dirty="0">
                <a:solidFill>
                  <a:srgbClr val="F20253"/>
                </a:solidFill>
                <a:latin typeface="Lato"/>
                <a:ea typeface="Lato"/>
                <a:cs typeface="Lato"/>
                <a:sym typeface="Lato"/>
              </a:rPr>
              <a:t>Parameters</a:t>
            </a:r>
            <a:endParaRPr lang="en" sz="4800" b="1" dirty="0">
              <a:solidFill>
                <a:srgbClr val="F20253"/>
              </a:solidFill>
              <a:latin typeface="Lato"/>
              <a:ea typeface="Lato"/>
              <a:cs typeface="Lato"/>
              <a:sym typeface="Lato"/>
            </a:endParaRPr>
          </a:p>
        </p:txBody>
      </p:sp>
      <p:sp>
        <p:nvSpPr>
          <p:cNvPr id="202" name="Shape 202"/>
          <p:cNvSpPr txBox="1">
            <a:spLocks noGrp="1"/>
          </p:cNvSpPr>
          <p:nvPr>
            <p:ph type="subTitle" idx="4294967295"/>
          </p:nvPr>
        </p:nvSpPr>
        <p:spPr>
          <a:xfrm>
            <a:off x="940499" y="2685705"/>
            <a:ext cx="7517699" cy="617699"/>
          </a:xfrm>
          <a:prstGeom prst="rect">
            <a:avLst/>
          </a:prstGeom>
        </p:spPr>
        <p:txBody>
          <a:bodyPr lIns="91425" tIns="91425" rIns="91425" bIns="91425" anchor="t" anchorCtr="0">
            <a:noAutofit/>
          </a:bodyPr>
          <a:lstStyle/>
          <a:p>
            <a:pPr lvl="0" algn="l" rtl="0">
              <a:lnSpc>
                <a:spcPct val="150000"/>
              </a:lnSpc>
              <a:spcBef>
                <a:spcPts val="0"/>
              </a:spcBef>
              <a:buNone/>
            </a:pPr>
            <a:r>
              <a:rPr lang="en" sz="2400" dirty="0"/>
              <a:t>Product : 12 </a:t>
            </a:r>
            <a:r>
              <a:rPr lang="en-US" sz="2400" dirty="0"/>
              <a:t>Levels</a:t>
            </a:r>
            <a:endParaRPr lang="en" sz="2400" dirty="0"/>
          </a:p>
          <a:p>
            <a:pPr lvl="0" algn="l" rtl="0">
              <a:lnSpc>
                <a:spcPct val="150000"/>
              </a:lnSpc>
              <a:spcBef>
                <a:spcPts val="0"/>
              </a:spcBef>
              <a:buNone/>
            </a:pPr>
            <a:r>
              <a:rPr lang="en" sz="2400" dirty="0"/>
              <a:t>Issue : 95 </a:t>
            </a:r>
            <a:r>
              <a:rPr lang="en-US" sz="2400" dirty="0"/>
              <a:t>Levels</a:t>
            </a:r>
            <a:endParaRPr lang="en" sz="2400" dirty="0"/>
          </a:p>
          <a:p>
            <a:pPr lvl="0" algn="l" rtl="0">
              <a:lnSpc>
                <a:spcPct val="150000"/>
              </a:lnSpc>
              <a:spcBef>
                <a:spcPts val="0"/>
              </a:spcBef>
              <a:buNone/>
            </a:pPr>
            <a:r>
              <a:rPr lang="en" sz="2400" dirty="0"/>
              <a:t>Region : 6 </a:t>
            </a:r>
            <a:r>
              <a:rPr lang="en-US" sz="2400" dirty="0"/>
              <a:t>Levels</a:t>
            </a:r>
            <a:endParaRPr lang="en" sz="2400" dirty="0"/>
          </a:p>
          <a:p>
            <a:pPr lvl="0" algn="l" rtl="0">
              <a:lnSpc>
                <a:spcPct val="150000"/>
              </a:lnSpc>
              <a:spcBef>
                <a:spcPts val="0"/>
              </a:spcBef>
              <a:buNone/>
            </a:pPr>
            <a:r>
              <a:rPr lang="en" sz="2400" dirty="0"/>
              <a:t>Submitted Via : 7 </a:t>
            </a:r>
            <a:r>
              <a:rPr lang="en-US" sz="2400" dirty="0"/>
              <a:t>Levels</a:t>
            </a:r>
            <a:endParaRPr lang="en" sz="2400" dirty="0"/>
          </a:p>
          <a:p>
            <a:pPr lvl="0" algn="l" rtl="0">
              <a:lnSpc>
                <a:spcPct val="150000"/>
              </a:lnSpc>
              <a:spcBef>
                <a:spcPts val="0"/>
              </a:spcBef>
              <a:buNone/>
            </a:pPr>
            <a:r>
              <a:rPr lang="en" sz="2400" dirty="0"/>
              <a:t>Company Response to Consumer : 8 </a:t>
            </a:r>
            <a:r>
              <a:rPr lang="en-US" sz="2400" dirty="0"/>
              <a:t>Levels</a:t>
            </a:r>
            <a:endParaRPr lang="en" sz="2400" dirty="0"/>
          </a:p>
          <a:p>
            <a:pPr lvl="0" algn="l" rtl="0">
              <a:lnSpc>
                <a:spcPct val="150000"/>
              </a:lnSpc>
              <a:spcBef>
                <a:spcPts val="0"/>
              </a:spcBef>
              <a:buNone/>
            </a:pPr>
            <a:r>
              <a:rPr lang="en" sz="2400" dirty="0"/>
              <a:t>Timely Response : 2 </a:t>
            </a:r>
            <a:r>
              <a:rPr lang="en-US" sz="2400" dirty="0"/>
              <a:t>Levels</a:t>
            </a:r>
            <a:endParaRPr lang="en" sz="2400" dirty="0"/>
          </a:p>
          <a:p>
            <a:pPr lvl="0" algn="l" rtl="0">
              <a:lnSpc>
                <a:spcPct val="150000"/>
              </a:lnSpc>
              <a:spcBef>
                <a:spcPts val="0"/>
              </a:spcBef>
              <a:buNone/>
            </a:pPr>
            <a:r>
              <a:rPr lang="en" sz="2400" dirty="0"/>
              <a:t>Consumer Disputed : 2 </a:t>
            </a:r>
            <a:r>
              <a:rPr lang="en-US" sz="2400" dirty="0"/>
              <a:t>Levels</a:t>
            </a:r>
            <a:endParaRPr lang="en" sz="2400" dirty="0"/>
          </a:p>
        </p:txBody>
      </p:sp>
      <p:sp>
        <p:nvSpPr>
          <p:cNvPr id="203" name="Shape 203"/>
          <p:cNvSpPr/>
          <p:nvPr/>
        </p:nvSpPr>
        <p:spPr>
          <a:xfrm>
            <a:off x="0" y="487205"/>
            <a:ext cx="940499" cy="891599"/>
          </a:xfrm>
          <a:prstGeom prst="rightArrow">
            <a:avLst>
              <a:gd name="adj1" fmla="val 61815"/>
              <a:gd name="adj2" fmla="val 50000"/>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204" name="Shape 204"/>
          <p:cNvSpPr/>
          <p:nvPr/>
        </p:nvSpPr>
        <p:spPr>
          <a:xfrm>
            <a:off x="0" y="1811627"/>
            <a:ext cx="940499" cy="891599"/>
          </a:xfrm>
          <a:prstGeom prst="rightArrow">
            <a:avLst>
              <a:gd name="adj1" fmla="val 61815"/>
              <a:gd name="adj2" fmla="val 50000"/>
            </a:avLst>
          </a:prstGeom>
          <a:solidFill>
            <a:srgbClr val="F20253"/>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42131405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3"/>
          <p:cNvSpPr txBox="1">
            <a:spLocks noGrp="1"/>
          </p:cNvSpPr>
          <p:nvPr>
            <p:ph type="title"/>
          </p:nvPr>
        </p:nvSpPr>
        <p:spPr>
          <a:xfrm>
            <a:off x="368451" y="813708"/>
            <a:ext cx="8775549" cy="558621"/>
          </a:xfrm>
          <a:prstGeom prst="rect">
            <a:avLst/>
          </a:prstGeom>
        </p:spPr>
        <p:txBody>
          <a:bodyPr lIns="91425" tIns="91425" rIns="91425" bIns="91425" anchor="b" anchorCtr="0">
            <a:noAutofit/>
          </a:bodyPr>
          <a:lstStyle/>
          <a:p>
            <a:pPr lvl="0"/>
            <a:r>
              <a:rPr lang="en-US" sz="2400" b="1" dirty="0"/>
              <a:t>Scatter Plot with </a:t>
            </a:r>
            <a:r>
              <a:rPr lang="en-US" sz="2400" b="1" dirty="0" err="1"/>
              <a:t>Centres</a:t>
            </a:r>
            <a:endParaRPr lang="en" sz="2400" b="1" dirty="0"/>
          </a:p>
        </p:txBody>
      </p:sp>
      <p:pic>
        <p:nvPicPr>
          <p:cNvPr id="4" name="Picture 3"/>
          <p:cNvPicPr/>
          <p:nvPr/>
        </p:nvPicPr>
        <p:blipFill>
          <a:blip r:embed="rId2"/>
          <a:stretch>
            <a:fillRect/>
          </a:stretch>
        </p:blipFill>
        <p:spPr>
          <a:xfrm>
            <a:off x="960562" y="2049904"/>
            <a:ext cx="7591326" cy="3631368"/>
          </a:xfrm>
          <a:prstGeom prst="rect">
            <a:avLst/>
          </a:prstGeom>
        </p:spPr>
      </p:pic>
    </p:spTree>
    <p:extLst>
      <p:ext uri="{BB962C8B-B14F-4D97-AF65-F5344CB8AC3E}">
        <p14:creationId xmlns:p14="http://schemas.microsoft.com/office/powerpoint/2010/main" val="35510323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91987" y="284318"/>
            <a:ext cx="8775549" cy="558621"/>
          </a:xfrm>
          <a:prstGeom prst="rect">
            <a:avLst/>
          </a:prstGeom>
        </p:spPr>
        <p:txBody>
          <a:bodyPr lIns="91425" tIns="91425" rIns="91425" bIns="91425" anchor="b" anchorCtr="0">
            <a:noAutofit/>
          </a:bodyPr>
          <a:lstStyle/>
          <a:p>
            <a:pPr lvl="0"/>
            <a:r>
              <a:rPr lang="en-US" sz="2400" b="1" dirty="0"/>
              <a:t>Technique 4: MIXTURE CLUSTERING (</a:t>
            </a:r>
            <a:r>
              <a:rPr lang="en-US" sz="2400" b="1" dirty="0" err="1"/>
              <a:t>mclust</a:t>
            </a:r>
            <a:r>
              <a:rPr lang="en-US" sz="2400" b="1" dirty="0"/>
              <a:t> Package)</a:t>
            </a:r>
            <a:endParaRPr lang="en" sz="2400" b="1" dirty="0"/>
          </a:p>
        </p:txBody>
      </p:sp>
      <p:sp>
        <p:nvSpPr>
          <p:cNvPr id="85" name="Shape 85"/>
          <p:cNvSpPr txBox="1"/>
          <p:nvPr/>
        </p:nvSpPr>
        <p:spPr>
          <a:xfrm>
            <a:off x="191987" y="1106905"/>
            <a:ext cx="8775549" cy="5406190"/>
          </a:xfrm>
          <a:prstGeom prst="rect">
            <a:avLst/>
          </a:prstGeom>
          <a:noFill/>
          <a:ln>
            <a:noFill/>
          </a:ln>
        </p:spPr>
        <p:txBody>
          <a:bodyPr lIns="91425" tIns="91425" rIns="91425" bIns="91425" anchor="t" anchorCtr="0">
            <a:noAutofit/>
          </a:bodyPr>
          <a:lstStyle/>
          <a:p>
            <a:pPr lvl="0" rtl="0">
              <a:spcBef>
                <a:spcPts val="600"/>
              </a:spcBef>
              <a:buNone/>
            </a:pPr>
            <a:r>
              <a:rPr lang="en-US" sz="1800" b="1" dirty="0">
                <a:solidFill>
                  <a:schemeClr val="tx1"/>
                </a:solidFill>
                <a:latin typeface="Lato"/>
                <a:ea typeface="Lato"/>
                <a:cs typeface="Lato"/>
                <a:sym typeface="Lato"/>
              </a:rPr>
              <a:t>Columns used</a:t>
            </a:r>
            <a:r>
              <a:rPr lang="en-US" sz="1800" dirty="0">
                <a:solidFill>
                  <a:schemeClr val="tx1"/>
                </a:solidFill>
                <a:latin typeface="Lato"/>
                <a:ea typeface="Lato"/>
                <a:cs typeface="Lato"/>
                <a:sym typeface="Lato"/>
              </a:rPr>
              <a:t>:  </a:t>
            </a:r>
          </a:p>
          <a:p>
            <a:pPr lvl="0">
              <a:spcBef>
                <a:spcPts val="600"/>
              </a:spcBef>
            </a:pPr>
            <a:r>
              <a:rPr lang="en-US" sz="1800" dirty="0" err="1">
                <a:solidFill>
                  <a:schemeClr val="tx1"/>
                </a:solidFill>
                <a:latin typeface="Lato"/>
                <a:ea typeface="Lato"/>
                <a:cs typeface="Lato"/>
                <a:sym typeface="Lato"/>
              </a:rPr>
              <a:t>Count.of.Complaints</a:t>
            </a:r>
            <a:endParaRPr lang="en-US" sz="1800" dirty="0">
              <a:solidFill>
                <a:schemeClr val="tx1"/>
              </a:solidFill>
              <a:latin typeface="Lato"/>
              <a:ea typeface="Lato"/>
              <a:cs typeface="Lato"/>
              <a:sym typeface="Lato"/>
            </a:endParaRPr>
          </a:p>
          <a:p>
            <a:pPr lvl="0">
              <a:spcBef>
                <a:spcPts val="600"/>
              </a:spcBef>
            </a:pPr>
            <a:r>
              <a:rPr lang="en-US" sz="1800" dirty="0" err="1">
                <a:solidFill>
                  <a:schemeClr val="tx1"/>
                </a:solidFill>
                <a:latin typeface="Lato"/>
                <a:ea typeface="Lato"/>
                <a:cs typeface="Lato"/>
                <a:sym typeface="Lato"/>
              </a:rPr>
              <a:t>Sum.of.Assets</a:t>
            </a:r>
            <a:endParaRPr lang="en-US" sz="1800" dirty="0">
              <a:solidFill>
                <a:schemeClr val="tx1"/>
              </a:solidFill>
              <a:latin typeface="Lato"/>
              <a:ea typeface="Lato"/>
              <a:cs typeface="Lato"/>
              <a:sym typeface="Lato"/>
            </a:endParaRPr>
          </a:p>
          <a:p>
            <a:pPr lvl="0" rtl="0">
              <a:spcBef>
                <a:spcPts val="600"/>
              </a:spcBef>
              <a:buNone/>
            </a:pPr>
            <a:endParaRPr lang="en-US" sz="1800" dirty="0">
              <a:solidFill>
                <a:schemeClr val="tx1"/>
              </a:solidFill>
              <a:latin typeface="Lato"/>
              <a:ea typeface="Lato"/>
              <a:cs typeface="Lato"/>
              <a:sym typeface="Lato"/>
            </a:endParaRPr>
          </a:p>
          <a:p>
            <a:pPr lvl="0" rtl="0">
              <a:spcBef>
                <a:spcPts val="600"/>
              </a:spcBef>
              <a:buNone/>
            </a:pPr>
            <a:endParaRPr lang="en-US" sz="1800" dirty="0">
              <a:solidFill>
                <a:schemeClr val="tx1"/>
              </a:solidFill>
              <a:latin typeface="Lato"/>
              <a:ea typeface="Lato"/>
              <a:cs typeface="Lato"/>
              <a:sym typeface="Lato"/>
            </a:endParaRPr>
          </a:p>
          <a:p>
            <a:pPr lvl="0" rtl="0">
              <a:spcBef>
                <a:spcPts val="600"/>
              </a:spcBef>
              <a:buNone/>
            </a:pPr>
            <a:endParaRPr lang="en-US" sz="1800" dirty="0">
              <a:solidFill>
                <a:schemeClr val="tx1"/>
              </a:solidFill>
              <a:latin typeface="Lato"/>
              <a:ea typeface="Lato"/>
              <a:cs typeface="Lato"/>
              <a:sym typeface="Lato"/>
            </a:endParaRPr>
          </a:p>
        </p:txBody>
      </p:sp>
      <p:pic>
        <p:nvPicPr>
          <p:cNvPr id="5" name="Picture 4"/>
          <p:cNvPicPr/>
          <p:nvPr/>
        </p:nvPicPr>
        <p:blipFill>
          <a:blip r:embed="rId3"/>
          <a:stretch>
            <a:fillRect/>
          </a:stretch>
        </p:blipFill>
        <p:spPr>
          <a:xfrm>
            <a:off x="191987" y="2606471"/>
            <a:ext cx="6508616" cy="2460204"/>
          </a:xfrm>
          <a:prstGeom prst="rect">
            <a:avLst/>
          </a:prstGeom>
        </p:spPr>
      </p:pic>
    </p:spTree>
    <p:extLst>
      <p:ext uri="{BB962C8B-B14F-4D97-AF65-F5344CB8AC3E}">
        <p14:creationId xmlns:p14="http://schemas.microsoft.com/office/powerpoint/2010/main" val="40152847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3"/>
          <p:cNvSpPr txBox="1">
            <a:spLocks noGrp="1"/>
          </p:cNvSpPr>
          <p:nvPr>
            <p:ph type="title"/>
          </p:nvPr>
        </p:nvSpPr>
        <p:spPr>
          <a:xfrm>
            <a:off x="368451" y="813708"/>
            <a:ext cx="8775549" cy="558621"/>
          </a:xfrm>
          <a:prstGeom prst="rect">
            <a:avLst/>
          </a:prstGeom>
        </p:spPr>
        <p:txBody>
          <a:bodyPr lIns="91425" tIns="91425" rIns="91425" bIns="91425" anchor="b" anchorCtr="0">
            <a:noAutofit/>
          </a:bodyPr>
          <a:lstStyle/>
          <a:p>
            <a:pPr lvl="0"/>
            <a:r>
              <a:rPr lang="en-US" sz="2400" b="1" dirty="0"/>
              <a:t>Scatter Plot with </a:t>
            </a:r>
            <a:r>
              <a:rPr lang="en-US" sz="2400" b="1" dirty="0" err="1"/>
              <a:t>Centres</a:t>
            </a:r>
            <a:endParaRPr lang="en" sz="2400" b="1" dirty="0"/>
          </a:p>
        </p:txBody>
      </p:sp>
      <p:pic>
        <p:nvPicPr>
          <p:cNvPr id="5" name="Picture 4"/>
          <p:cNvPicPr/>
          <p:nvPr/>
        </p:nvPicPr>
        <p:blipFill>
          <a:blip r:embed="rId2"/>
          <a:stretch>
            <a:fillRect/>
          </a:stretch>
        </p:blipFill>
        <p:spPr>
          <a:xfrm>
            <a:off x="683244" y="1880016"/>
            <a:ext cx="7606316" cy="4235971"/>
          </a:xfrm>
          <a:prstGeom prst="rect">
            <a:avLst/>
          </a:prstGeom>
        </p:spPr>
      </p:pic>
    </p:spTree>
    <p:extLst>
      <p:ext uri="{BB962C8B-B14F-4D97-AF65-F5344CB8AC3E}">
        <p14:creationId xmlns:p14="http://schemas.microsoft.com/office/powerpoint/2010/main" val="25518914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75290" y="1512033"/>
            <a:ext cx="7772400" cy="1546500"/>
          </a:xfrm>
          <a:prstGeom prst="rect">
            <a:avLst/>
          </a:prstGeom>
        </p:spPr>
        <p:txBody>
          <a:bodyPr lIns="91425" tIns="91425" rIns="91425" bIns="91425" anchor="b" anchorCtr="0">
            <a:noAutofit/>
          </a:bodyPr>
          <a:lstStyle/>
          <a:p>
            <a:pPr lvl="0" rtl="0">
              <a:spcBef>
                <a:spcPts val="0"/>
              </a:spcBef>
              <a:buNone/>
            </a:pPr>
            <a:r>
              <a:rPr lang="en-IN" dirty="0">
                <a:solidFill>
                  <a:schemeClr val="bg1"/>
                </a:solidFill>
              </a:rPr>
              <a:t>CROSS VALIDATION</a:t>
            </a:r>
            <a:endParaRPr lang="en" dirty="0">
              <a:solidFill>
                <a:schemeClr val="bg1"/>
              </a:solidFill>
            </a:endParaRPr>
          </a:p>
        </p:txBody>
      </p:sp>
    </p:spTree>
    <p:extLst>
      <p:ext uri="{BB962C8B-B14F-4D97-AF65-F5344CB8AC3E}">
        <p14:creationId xmlns:p14="http://schemas.microsoft.com/office/powerpoint/2010/main" val="20326110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32619" y="618779"/>
            <a:ext cx="7628100" cy="1143000"/>
          </a:xfrm>
          <a:prstGeom prst="rect">
            <a:avLst/>
          </a:prstGeom>
        </p:spPr>
        <p:txBody>
          <a:bodyPr lIns="91425" tIns="91425" rIns="91425" bIns="91425" anchor="b" anchorCtr="0">
            <a:noAutofit/>
          </a:bodyPr>
          <a:lstStyle/>
          <a:p>
            <a:pPr lvl="0" rtl="0">
              <a:spcBef>
                <a:spcPts val="0"/>
              </a:spcBef>
              <a:buNone/>
            </a:pPr>
            <a:r>
              <a:rPr lang="en" sz="6000" dirty="0"/>
              <a:t>Model</a:t>
            </a:r>
            <a:r>
              <a:rPr lang="en-US" sz="6000" dirty="0"/>
              <a:t> Description</a:t>
            </a:r>
            <a:endParaRPr lang="en" sz="6000" dirty="0"/>
          </a:p>
        </p:txBody>
      </p:sp>
      <p:sp>
        <p:nvSpPr>
          <p:cNvPr id="85" name="Shape 85"/>
          <p:cNvSpPr txBox="1"/>
          <p:nvPr/>
        </p:nvSpPr>
        <p:spPr>
          <a:xfrm>
            <a:off x="432619" y="2172848"/>
            <a:ext cx="4276015" cy="2693442"/>
          </a:xfrm>
          <a:prstGeom prst="rect">
            <a:avLst/>
          </a:prstGeom>
          <a:noFill/>
          <a:ln>
            <a:noFill/>
          </a:ln>
        </p:spPr>
        <p:txBody>
          <a:bodyPr lIns="91425" tIns="91425" rIns="91425" bIns="91425" anchor="t" anchorCtr="0">
            <a:noAutofit/>
          </a:bodyPr>
          <a:lstStyle/>
          <a:p>
            <a:pPr lvl="0" rtl="0">
              <a:spcBef>
                <a:spcPts val="600"/>
              </a:spcBef>
              <a:buNone/>
            </a:pPr>
            <a:r>
              <a:rPr lang="en-US" sz="1600" b="1" dirty="0">
                <a:solidFill>
                  <a:srgbClr val="F20253"/>
                </a:solidFill>
                <a:latin typeface="Lato"/>
                <a:ea typeface="Lato"/>
                <a:cs typeface="Lato"/>
                <a:sym typeface="Lato"/>
              </a:rPr>
              <a:t>SPECIFIC DETAILS:</a:t>
            </a:r>
            <a:endParaRPr lang="en" sz="1600" b="1" dirty="0">
              <a:solidFill>
                <a:srgbClr val="F20253"/>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Library: </a:t>
            </a:r>
            <a:r>
              <a:rPr lang="en-US" sz="1600" dirty="0">
                <a:solidFill>
                  <a:srgbClr val="677480"/>
                </a:solidFill>
                <a:latin typeface="Lato"/>
                <a:ea typeface="Lato"/>
                <a:cs typeface="Lato"/>
                <a:sym typeface="Lato"/>
              </a:rPr>
              <a:t>caret</a:t>
            </a:r>
            <a:br>
              <a:rPr lang="en-US" sz="1600" dirty="0">
                <a:solidFill>
                  <a:srgbClr val="677480"/>
                </a:solidFill>
                <a:latin typeface="Lato"/>
                <a:ea typeface="Lato"/>
                <a:cs typeface="Lato"/>
                <a:sym typeface="Lato"/>
              </a:rPr>
            </a:br>
            <a:endParaRPr lang="en-US" sz="1600" dirty="0">
              <a:solidFill>
                <a:srgbClr val="677480"/>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b="1" dirty="0">
                <a:solidFill>
                  <a:srgbClr val="677480"/>
                </a:solidFill>
                <a:latin typeface="Lato"/>
                <a:ea typeface="Lato"/>
                <a:cs typeface="Lato"/>
                <a:sym typeface="Lato"/>
              </a:rPr>
              <a:t>Classification/Regression Techniques compared: </a:t>
            </a:r>
            <a:r>
              <a:rPr lang="en-US" sz="1600" dirty="0">
                <a:solidFill>
                  <a:srgbClr val="677480"/>
                </a:solidFill>
                <a:latin typeface="Lato"/>
                <a:ea typeface="Lato"/>
                <a:cs typeface="Lato"/>
                <a:sym typeface="Lato"/>
              </a:rPr>
              <a:t>Random Forest, Linear Regression, Support Vector Machine, Neural Networks</a:t>
            </a:r>
            <a:endParaRPr lang="en" sz="1600" b="1" dirty="0">
              <a:solidFill>
                <a:srgbClr val="677480"/>
              </a:solidFill>
              <a:latin typeface="Lato"/>
              <a:ea typeface="Lato"/>
              <a:cs typeface="Lato"/>
              <a:sym typeface="Lato"/>
            </a:endParaRPr>
          </a:p>
        </p:txBody>
      </p:sp>
      <p:sp>
        <p:nvSpPr>
          <p:cNvPr id="86" name="Shape 86"/>
          <p:cNvSpPr txBox="1"/>
          <p:nvPr/>
        </p:nvSpPr>
        <p:spPr>
          <a:xfrm>
            <a:off x="4983698" y="2172848"/>
            <a:ext cx="3732599" cy="2207100"/>
          </a:xfrm>
          <a:prstGeom prst="rect">
            <a:avLst/>
          </a:prstGeom>
          <a:noFill/>
          <a:ln>
            <a:noFill/>
          </a:ln>
        </p:spPr>
        <p:txBody>
          <a:bodyPr lIns="91425" tIns="91425" rIns="91425" bIns="91425" anchor="t" anchorCtr="0">
            <a:noAutofit/>
          </a:bodyPr>
          <a:lstStyle/>
          <a:p>
            <a:pPr lvl="0" rtl="0">
              <a:spcBef>
                <a:spcPts val="600"/>
              </a:spcBef>
              <a:buNone/>
            </a:pPr>
            <a:r>
              <a:rPr lang="en-IN" sz="1600" b="1" dirty="0">
                <a:solidFill>
                  <a:srgbClr val="F20253"/>
                </a:solidFill>
                <a:latin typeface="Lato"/>
                <a:ea typeface="Lato"/>
                <a:cs typeface="Lato"/>
                <a:sym typeface="Lato"/>
              </a:rPr>
              <a:t>CROSS VALIDATION TECHNIQUES:</a:t>
            </a:r>
            <a:endParaRPr lang="en" sz="1600" b="1" dirty="0">
              <a:solidFill>
                <a:srgbClr val="F20253"/>
              </a:solidFill>
              <a:latin typeface="Lato"/>
              <a:ea typeface="Lato"/>
              <a:cs typeface="Lato"/>
              <a:sym typeface="Lato"/>
            </a:endParaRPr>
          </a:p>
          <a:p>
            <a:pPr marL="285750" lvl="0" indent="-285750" rtl="0">
              <a:spcBef>
                <a:spcPts val="600"/>
              </a:spcBef>
              <a:buFont typeface="Wingdings" panose="05000000000000000000" pitchFamily="2" charset="2"/>
              <a:buChar char="Ø"/>
            </a:pPr>
            <a:r>
              <a:rPr lang="en-US" sz="1600" dirty="0">
                <a:solidFill>
                  <a:srgbClr val="677480"/>
                </a:solidFill>
                <a:latin typeface="Lato"/>
                <a:ea typeface="Lato"/>
                <a:cs typeface="Lato"/>
                <a:sym typeface="Lato"/>
              </a:rPr>
              <a:t>K-Fold</a:t>
            </a:r>
            <a:br>
              <a:rPr lang="en-US" sz="1600" dirty="0">
                <a:solidFill>
                  <a:srgbClr val="677480"/>
                </a:solidFill>
                <a:latin typeface="Lato"/>
                <a:ea typeface="Lato"/>
                <a:cs typeface="Lato"/>
                <a:sym typeface="Lato"/>
              </a:rPr>
            </a:br>
            <a:endParaRPr lang="en-US" sz="1600" dirty="0">
              <a:solidFill>
                <a:srgbClr val="677480"/>
              </a:solidFill>
              <a:latin typeface="Lato"/>
              <a:ea typeface="Lato"/>
              <a:cs typeface="Lato"/>
              <a:sym typeface="Lato"/>
            </a:endParaRPr>
          </a:p>
          <a:p>
            <a:pPr marL="285750" lvl="0" indent="-285750">
              <a:spcBef>
                <a:spcPts val="600"/>
              </a:spcBef>
              <a:buFont typeface="Wingdings" panose="05000000000000000000" pitchFamily="2" charset="2"/>
              <a:buChar char="Ø"/>
            </a:pPr>
            <a:r>
              <a:rPr lang="en-US" sz="1600" dirty="0">
                <a:solidFill>
                  <a:srgbClr val="677480"/>
                </a:solidFill>
                <a:latin typeface="Lato"/>
                <a:ea typeface="Lato"/>
                <a:cs typeface="Lato"/>
                <a:sym typeface="Lato"/>
              </a:rPr>
              <a:t>Repeated K-Fold</a:t>
            </a:r>
          </a:p>
          <a:p>
            <a:pPr marL="285750" lvl="0" indent="-285750">
              <a:spcBef>
                <a:spcPts val="600"/>
              </a:spcBef>
              <a:buFont typeface="Wingdings" panose="05000000000000000000" pitchFamily="2" charset="2"/>
              <a:buChar char="Ø"/>
            </a:pPr>
            <a:endParaRPr lang="en-US" sz="1600" dirty="0">
              <a:solidFill>
                <a:srgbClr val="677480"/>
              </a:solidFill>
              <a:latin typeface="Lato"/>
              <a:ea typeface="Lato"/>
              <a:cs typeface="Lato"/>
              <a:sym typeface="Lato"/>
            </a:endParaRPr>
          </a:p>
          <a:p>
            <a:pPr marL="285750" lvl="0" indent="-285750">
              <a:spcBef>
                <a:spcPts val="600"/>
              </a:spcBef>
              <a:buFont typeface="Wingdings" panose="05000000000000000000" pitchFamily="2" charset="2"/>
              <a:buChar char="Ø"/>
            </a:pPr>
            <a:r>
              <a:rPr lang="en-US" sz="1600" dirty="0">
                <a:solidFill>
                  <a:srgbClr val="677480"/>
                </a:solidFill>
                <a:latin typeface="Lato"/>
                <a:ea typeface="Lato"/>
                <a:cs typeface="Lato"/>
                <a:sym typeface="Lato"/>
              </a:rPr>
              <a:t>Bootstrap</a:t>
            </a:r>
          </a:p>
          <a:p>
            <a:pPr marL="285750" lvl="0" indent="-285750">
              <a:spcBef>
                <a:spcPts val="600"/>
              </a:spcBef>
              <a:buFont typeface="Wingdings" panose="05000000000000000000" pitchFamily="2" charset="2"/>
              <a:buChar char="Ø"/>
            </a:pPr>
            <a:endParaRPr lang="en-US" sz="1600" dirty="0">
              <a:solidFill>
                <a:srgbClr val="677480"/>
              </a:solidFill>
              <a:latin typeface="Lato"/>
              <a:ea typeface="Lato"/>
              <a:cs typeface="Lato"/>
              <a:sym typeface="Lato"/>
            </a:endParaRPr>
          </a:p>
          <a:p>
            <a:pPr marL="285750" lvl="0" indent="-285750">
              <a:spcBef>
                <a:spcPts val="600"/>
              </a:spcBef>
              <a:buFont typeface="Wingdings" panose="05000000000000000000" pitchFamily="2" charset="2"/>
              <a:buChar char="Ø"/>
            </a:pPr>
            <a:r>
              <a:rPr lang="en-US" sz="1600" dirty="0">
                <a:solidFill>
                  <a:srgbClr val="677480"/>
                </a:solidFill>
                <a:latin typeface="Lato"/>
                <a:ea typeface="Lato"/>
                <a:cs typeface="Lato"/>
                <a:sym typeface="Lato"/>
              </a:rPr>
              <a:t>Leave-One-Out (LOOCV)</a:t>
            </a:r>
            <a:br>
              <a:rPr lang="en-US" sz="1600" dirty="0">
                <a:solidFill>
                  <a:srgbClr val="677480"/>
                </a:solidFill>
                <a:latin typeface="Lato"/>
                <a:ea typeface="Lato"/>
                <a:cs typeface="Lato"/>
                <a:sym typeface="Lato"/>
              </a:rPr>
            </a:br>
            <a:endParaRPr lang="en-US" sz="1600" dirty="0">
              <a:solidFill>
                <a:srgbClr val="677480"/>
              </a:solidFill>
              <a:latin typeface="Lato"/>
              <a:ea typeface="Lato"/>
              <a:cs typeface="Lato"/>
              <a:sym typeface="Lato"/>
            </a:endParaRPr>
          </a:p>
        </p:txBody>
      </p:sp>
    </p:spTree>
    <p:extLst>
      <p:ext uri="{BB962C8B-B14F-4D97-AF65-F5344CB8AC3E}">
        <p14:creationId xmlns:p14="http://schemas.microsoft.com/office/powerpoint/2010/main" val="7002992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54268" y="2457964"/>
            <a:ext cx="7772400" cy="1546500"/>
          </a:xfrm>
          <a:prstGeom prst="rect">
            <a:avLst/>
          </a:prstGeom>
        </p:spPr>
        <p:txBody>
          <a:bodyPr lIns="91425" tIns="91425" rIns="91425" bIns="91425" anchor="b" anchorCtr="0">
            <a:noAutofit/>
          </a:bodyPr>
          <a:lstStyle/>
          <a:p>
            <a:pPr lvl="0" rtl="0">
              <a:spcBef>
                <a:spcPts val="0"/>
              </a:spcBef>
              <a:buNone/>
            </a:pPr>
            <a:r>
              <a:rPr lang="en" sz="7200" dirty="0">
                <a:solidFill>
                  <a:srgbClr val="7ECEFD"/>
                </a:solidFill>
              </a:rPr>
              <a:t>1.</a:t>
            </a:r>
          </a:p>
          <a:p>
            <a:pPr lvl="0" rtl="0">
              <a:spcBef>
                <a:spcPts val="0"/>
              </a:spcBef>
              <a:buNone/>
            </a:pPr>
            <a:r>
              <a:rPr lang="en-US" dirty="0"/>
              <a:t>Predicting a Company’s Response to a Consumer Complaint</a:t>
            </a:r>
            <a:endParaRPr lang="en" dirty="0"/>
          </a:p>
        </p:txBody>
      </p:sp>
    </p:spTree>
    <p:extLst>
      <p:ext uri="{BB962C8B-B14F-4D97-AF65-F5344CB8AC3E}">
        <p14:creationId xmlns:p14="http://schemas.microsoft.com/office/powerpoint/2010/main" val="18162607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24302" y="97729"/>
            <a:ext cx="7628100" cy="1143000"/>
          </a:xfrm>
          <a:prstGeom prst="rect">
            <a:avLst/>
          </a:prstGeom>
        </p:spPr>
        <p:txBody>
          <a:bodyPr lIns="91425" tIns="91425" rIns="91425" bIns="91425" anchor="b" anchorCtr="0">
            <a:noAutofit/>
          </a:bodyPr>
          <a:lstStyle/>
          <a:p>
            <a:pPr lvl="0" rtl="0">
              <a:spcBef>
                <a:spcPts val="0"/>
              </a:spcBef>
              <a:buNone/>
            </a:pPr>
            <a:r>
              <a:rPr lang="en-US" sz="5400" dirty="0"/>
              <a:t>K-Fold</a:t>
            </a:r>
            <a:endParaRPr lang="en" sz="5400" dirty="0"/>
          </a:p>
        </p:txBody>
      </p:sp>
      <p:sp>
        <p:nvSpPr>
          <p:cNvPr id="8" name="Rectangle 8"/>
          <p:cNvSpPr>
            <a:spLocks noChangeArrowheads="1"/>
          </p:cNvSpPr>
          <p:nvPr/>
        </p:nvSpPr>
        <p:spPr bwMode="auto">
          <a:xfrm>
            <a:off x="-4946826" y="1422311"/>
            <a:ext cx="26752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2998788" y="1778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238001" y="1327805"/>
            <a:ext cx="6504322" cy="307777"/>
          </a:xfrm>
          <a:prstGeom prst="rect">
            <a:avLst/>
          </a:prstGeom>
          <a:noFill/>
        </p:spPr>
        <p:txBody>
          <a:bodyPr wrap="square" rtlCol="0">
            <a:spAutoFit/>
          </a:bodyPr>
          <a:lstStyle/>
          <a:p>
            <a:r>
              <a:rPr lang="en-US" b="1" u="sng" dirty="0"/>
              <a:t>Accuracy:</a:t>
            </a:r>
          </a:p>
        </p:txBody>
      </p:sp>
      <p:sp>
        <p:nvSpPr>
          <p:cNvPr id="10" name="TextBox 9"/>
          <p:cNvSpPr txBox="1"/>
          <p:nvPr/>
        </p:nvSpPr>
        <p:spPr>
          <a:xfrm>
            <a:off x="238000" y="4156506"/>
            <a:ext cx="6504322" cy="307777"/>
          </a:xfrm>
          <a:prstGeom prst="rect">
            <a:avLst/>
          </a:prstGeom>
          <a:noFill/>
        </p:spPr>
        <p:txBody>
          <a:bodyPr wrap="square" rtlCol="0">
            <a:spAutoFit/>
          </a:bodyPr>
          <a:lstStyle/>
          <a:p>
            <a:r>
              <a:rPr lang="en-US" b="1" u="sng" dirty="0"/>
              <a:t>Kappa:</a:t>
            </a:r>
          </a:p>
        </p:txBody>
      </p:sp>
      <p:graphicFrame>
        <p:nvGraphicFramePr>
          <p:cNvPr id="4" name="Table 3"/>
          <p:cNvGraphicFramePr>
            <a:graphicFrameLocks noGrp="1"/>
          </p:cNvGraphicFramePr>
          <p:nvPr>
            <p:extLst/>
          </p:nvPr>
        </p:nvGraphicFramePr>
        <p:xfrm>
          <a:off x="237999" y="1690608"/>
          <a:ext cx="8498376" cy="2320968"/>
        </p:xfrm>
        <a:graphic>
          <a:graphicData uri="http://schemas.openxmlformats.org/drawingml/2006/table">
            <a:tbl>
              <a:tblPr/>
              <a:tblGrid>
                <a:gridCol w="979013">
                  <a:extLst>
                    <a:ext uri="{9D8B030D-6E8A-4147-A177-3AD203B41FA5}">
                      <a16:colId xmlns:a16="http://schemas.microsoft.com/office/drawing/2014/main" val="1731019988"/>
                    </a:ext>
                  </a:extLst>
                </a:gridCol>
                <a:gridCol w="1142182">
                  <a:extLst>
                    <a:ext uri="{9D8B030D-6E8A-4147-A177-3AD203B41FA5}">
                      <a16:colId xmlns:a16="http://schemas.microsoft.com/office/drawing/2014/main" val="2775338826"/>
                    </a:ext>
                  </a:extLst>
                </a:gridCol>
                <a:gridCol w="1318948">
                  <a:extLst>
                    <a:ext uri="{9D8B030D-6E8A-4147-A177-3AD203B41FA5}">
                      <a16:colId xmlns:a16="http://schemas.microsoft.com/office/drawing/2014/main" val="3815471271"/>
                    </a:ext>
                  </a:extLst>
                </a:gridCol>
                <a:gridCol w="992610">
                  <a:extLst>
                    <a:ext uri="{9D8B030D-6E8A-4147-A177-3AD203B41FA5}">
                      <a16:colId xmlns:a16="http://schemas.microsoft.com/office/drawing/2014/main" val="4085348096"/>
                    </a:ext>
                  </a:extLst>
                </a:gridCol>
                <a:gridCol w="1210169">
                  <a:extLst>
                    <a:ext uri="{9D8B030D-6E8A-4147-A177-3AD203B41FA5}">
                      <a16:colId xmlns:a16="http://schemas.microsoft.com/office/drawing/2014/main" val="2063767020"/>
                    </a:ext>
                  </a:extLst>
                </a:gridCol>
                <a:gridCol w="1346143">
                  <a:extLst>
                    <a:ext uri="{9D8B030D-6E8A-4147-A177-3AD203B41FA5}">
                      <a16:colId xmlns:a16="http://schemas.microsoft.com/office/drawing/2014/main" val="3174412914"/>
                    </a:ext>
                  </a:extLst>
                </a:gridCol>
                <a:gridCol w="1509311">
                  <a:extLst>
                    <a:ext uri="{9D8B030D-6E8A-4147-A177-3AD203B41FA5}">
                      <a16:colId xmlns:a16="http://schemas.microsoft.com/office/drawing/2014/main" val="948800093"/>
                    </a:ext>
                  </a:extLst>
                </a:gridCol>
              </a:tblGrid>
              <a:tr h="580242">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Minimum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1st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Median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3rd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Maximum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44081219"/>
                  </a:ext>
                </a:extLst>
              </a:tr>
              <a:tr h="580242">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NN</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0.748</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0.7505</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0.752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0.7525</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0.7544</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0.7579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440364189"/>
                  </a:ext>
                </a:extLst>
              </a:tr>
              <a:tr h="580242">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RF</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0.7492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0.7508</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0.752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0.7519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0.7528</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0.7544</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606335416"/>
                  </a:ext>
                </a:extLst>
              </a:tr>
              <a:tr h="580242">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SVM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0.7468</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0.7508</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0.752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0.7522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0.7542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0.7575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562777378"/>
                  </a:ext>
                </a:extLst>
              </a:tr>
            </a:tbl>
          </a:graphicData>
        </a:graphic>
      </p:graphicFrame>
      <p:sp>
        <p:nvSpPr>
          <p:cNvPr id="6" name="Rectangle 1"/>
          <p:cNvSpPr>
            <a:spLocks noChangeArrowheads="1"/>
          </p:cNvSpPr>
          <p:nvPr/>
        </p:nvSpPr>
        <p:spPr bwMode="auto">
          <a:xfrm>
            <a:off x="2141538" y="31226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nvPr>
        </p:nvGraphicFramePr>
        <p:xfrm>
          <a:off x="237999" y="4635298"/>
          <a:ext cx="8498376" cy="1769552"/>
        </p:xfrm>
        <a:graphic>
          <a:graphicData uri="http://schemas.openxmlformats.org/drawingml/2006/table">
            <a:tbl>
              <a:tblPr/>
              <a:tblGrid>
                <a:gridCol w="980582">
                  <a:extLst>
                    <a:ext uri="{9D8B030D-6E8A-4147-A177-3AD203B41FA5}">
                      <a16:colId xmlns:a16="http://schemas.microsoft.com/office/drawing/2014/main" val="357435987"/>
                    </a:ext>
                  </a:extLst>
                </a:gridCol>
                <a:gridCol w="1144012">
                  <a:extLst>
                    <a:ext uri="{9D8B030D-6E8A-4147-A177-3AD203B41FA5}">
                      <a16:colId xmlns:a16="http://schemas.microsoft.com/office/drawing/2014/main" val="1742983341"/>
                    </a:ext>
                  </a:extLst>
                </a:gridCol>
                <a:gridCol w="1321062">
                  <a:extLst>
                    <a:ext uri="{9D8B030D-6E8A-4147-A177-3AD203B41FA5}">
                      <a16:colId xmlns:a16="http://schemas.microsoft.com/office/drawing/2014/main" val="1580229427"/>
                    </a:ext>
                  </a:extLst>
                </a:gridCol>
                <a:gridCol w="994201">
                  <a:extLst>
                    <a:ext uri="{9D8B030D-6E8A-4147-A177-3AD203B41FA5}">
                      <a16:colId xmlns:a16="http://schemas.microsoft.com/office/drawing/2014/main" val="2134255943"/>
                    </a:ext>
                  </a:extLst>
                </a:gridCol>
                <a:gridCol w="1212108">
                  <a:extLst>
                    <a:ext uri="{9D8B030D-6E8A-4147-A177-3AD203B41FA5}">
                      <a16:colId xmlns:a16="http://schemas.microsoft.com/office/drawing/2014/main" val="1660530209"/>
                    </a:ext>
                  </a:extLst>
                </a:gridCol>
                <a:gridCol w="1334681">
                  <a:extLst>
                    <a:ext uri="{9D8B030D-6E8A-4147-A177-3AD203B41FA5}">
                      <a16:colId xmlns:a16="http://schemas.microsoft.com/office/drawing/2014/main" val="2247483179"/>
                    </a:ext>
                  </a:extLst>
                </a:gridCol>
                <a:gridCol w="1511730">
                  <a:extLst>
                    <a:ext uri="{9D8B030D-6E8A-4147-A177-3AD203B41FA5}">
                      <a16:colId xmlns:a16="http://schemas.microsoft.com/office/drawing/2014/main" val="2590138428"/>
                    </a:ext>
                  </a:extLst>
                </a:gridCol>
              </a:tblGrid>
              <a:tr h="656627">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Minimum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1st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Median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3rd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Maximum</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309158032"/>
                  </a:ext>
                </a:extLst>
              </a:tr>
              <a:tr h="370975">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NN</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0.01965</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0.0318</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0.03111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0.04378</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0.06049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98475733"/>
                  </a:ext>
                </a:extLst>
              </a:tr>
              <a:tr h="370975">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RF</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615963887"/>
                  </a:ext>
                </a:extLst>
              </a:tr>
              <a:tr h="370975">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SVM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-0.007934</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0.008702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0.01492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0.0143</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0.02126</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0.04005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328377479"/>
                  </a:ext>
                </a:extLst>
              </a:tr>
            </a:tbl>
          </a:graphicData>
        </a:graphic>
      </p:graphicFrame>
      <p:sp>
        <p:nvSpPr>
          <p:cNvPr id="9" name="Rectangle 2"/>
          <p:cNvSpPr>
            <a:spLocks noChangeArrowheads="1"/>
          </p:cNvSpPr>
          <p:nvPr/>
        </p:nvSpPr>
        <p:spPr bwMode="auto">
          <a:xfrm>
            <a:off x="238792" y="4376625"/>
            <a:ext cx="1961163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31026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24302" y="97729"/>
            <a:ext cx="7628100" cy="1143000"/>
          </a:xfrm>
          <a:prstGeom prst="rect">
            <a:avLst/>
          </a:prstGeom>
        </p:spPr>
        <p:txBody>
          <a:bodyPr lIns="91425" tIns="91425" rIns="91425" bIns="91425" anchor="b" anchorCtr="0">
            <a:noAutofit/>
          </a:bodyPr>
          <a:lstStyle/>
          <a:p>
            <a:pPr lvl="0" rtl="0">
              <a:spcBef>
                <a:spcPts val="0"/>
              </a:spcBef>
              <a:buNone/>
            </a:pPr>
            <a:r>
              <a:rPr lang="en-IN" sz="5400" dirty="0"/>
              <a:t>Repeated K-Fold</a:t>
            </a:r>
            <a:endParaRPr lang="en" sz="5400" dirty="0"/>
          </a:p>
        </p:txBody>
      </p:sp>
      <p:sp>
        <p:nvSpPr>
          <p:cNvPr id="8" name="Rectangle 8"/>
          <p:cNvSpPr>
            <a:spLocks noChangeArrowheads="1"/>
          </p:cNvSpPr>
          <p:nvPr/>
        </p:nvSpPr>
        <p:spPr bwMode="auto">
          <a:xfrm>
            <a:off x="-4946826" y="1422311"/>
            <a:ext cx="26752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2998788" y="1778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238001" y="1327805"/>
            <a:ext cx="6504322" cy="307777"/>
          </a:xfrm>
          <a:prstGeom prst="rect">
            <a:avLst/>
          </a:prstGeom>
          <a:noFill/>
        </p:spPr>
        <p:txBody>
          <a:bodyPr wrap="square" rtlCol="0">
            <a:spAutoFit/>
          </a:bodyPr>
          <a:lstStyle/>
          <a:p>
            <a:r>
              <a:rPr lang="en-US" b="1" u="sng" dirty="0"/>
              <a:t>Accuracy:</a:t>
            </a:r>
          </a:p>
        </p:txBody>
      </p:sp>
      <p:sp>
        <p:nvSpPr>
          <p:cNvPr id="10" name="TextBox 9"/>
          <p:cNvSpPr txBox="1"/>
          <p:nvPr/>
        </p:nvSpPr>
        <p:spPr>
          <a:xfrm>
            <a:off x="238000" y="4156506"/>
            <a:ext cx="6504322" cy="307777"/>
          </a:xfrm>
          <a:prstGeom prst="rect">
            <a:avLst/>
          </a:prstGeom>
          <a:noFill/>
        </p:spPr>
        <p:txBody>
          <a:bodyPr wrap="square" rtlCol="0">
            <a:spAutoFit/>
          </a:bodyPr>
          <a:lstStyle/>
          <a:p>
            <a:r>
              <a:rPr lang="en-US" b="1" u="sng" dirty="0"/>
              <a:t>Kappa:</a:t>
            </a:r>
          </a:p>
        </p:txBody>
      </p:sp>
      <p:graphicFrame>
        <p:nvGraphicFramePr>
          <p:cNvPr id="2" name="Table 1"/>
          <p:cNvGraphicFramePr>
            <a:graphicFrameLocks noGrp="1"/>
          </p:cNvGraphicFramePr>
          <p:nvPr>
            <p:extLst/>
          </p:nvPr>
        </p:nvGraphicFramePr>
        <p:xfrm>
          <a:off x="322961" y="1817164"/>
          <a:ext cx="8303245" cy="1759476"/>
        </p:xfrm>
        <a:graphic>
          <a:graphicData uri="http://schemas.openxmlformats.org/drawingml/2006/table">
            <a:tbl>
              <a:tblPr/>
              <a:tblGrid>
                <a:gridCol w="956534">
                  <a:extLst>
                    <a:ext uri="{9D8B030D-6E8A-4147-A177-3AD203B41FA5}">
                      <a16:colId xmlns:a16="http://schemas.microsoft.com/office/drawing/2014/main" val="269875756"/>
                    </a:ext>
                  </a:extLst>
                </a:gridCol>
                <a:gridCol w="1115956">
                  <a:extLst>
                    <a:ext uri="{9D8B030D-6E8A-4147-A177-3AD203B41FA5}">
                      <a16:colId xmlns:a16="http://schemas.microsoft.com/office/drawing/2014/main" val="4157684638"/>
                    </a:ext>
                  </a:extLst>
                </a:gridCol>
                <a:gridCol w="1288664">
                  <a:extLst>
                    <a:ext uri="{9D8B030D-6E8A-4147-A177-3AD203B41FA5}">
                      <a16:colId xmlns:a16="http://schemas.microsoft.com/office/drawing/2014/main" val="1502776344"/>
                    </a:ext>
                  </a:extLst>
                </a:gridCol>
                <a:gridCol w="969819">
                  <a:extLst>
                    <a:ext uri="{9D8B030D-6E8A-4147-A177-3AD203B41FA5}">
                      <a16:colId xmlns:a16="http://schemas.microsoft.com/office/drawing/2014/main" val="3928185339"/>
                    </a:ext>
                  </a:extLst>
                </a:gridCol>
                <a:gridCol w="1182382">
                  <a:extLst>
                    <a:ext uri="{9D8B030D-6E8A-4147-A177-3AD203B41FA5}">
                      <a16:colId xmlns:a16="http://schemas.microsoft.com/office/drawing/2014/main" val="3222918636"/>
                    </a:ext>
                  </a:extLst>
                </a:gridCol>
                <a:gridCol w="1315234">
                  <a:extLst>
                    <a:ext uri="{9D8B030D-6E8A-4147-A177-3AD203B41FA5}">
                      <a16:colId xmlns:a16="http://schemas.microsoft.com/office/drawing/2014/main" val="3098386344"/>
                    </a:ext>
                  </a:extLst>
                </a:gridCol>
                <a:gridCol w="1474656">
                  <a:extLst>
                    <a:ext uri="{9D8B030D-6E8A-4147-A177-3AD203B41FA5}">
                      <a16:colId xmlns:a16="http://schemas.microsoft.com/office/drawing/2014/main" val="3997008598"/>
                    </a:ext>
                  </a:extLst>
                </a:gridCol>
              </a:tblGrid>
              <a:tr h="439869">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Minimum</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1st Quantile</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Median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3rd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Maximum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869969503"/>
                  </a:ext>
                </a:extLst>
              </a:tr>
              <a:tr h="439869">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NN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0.748</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0.7505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0.752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0.7525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0.7544</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0.7579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114009625"/>
                  </a:ext>
                </a:extLst>
              </a:tr>
              <a:tr h="439869">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RF</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0.7492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0.7508</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0.752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0.7519</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0.7528</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0.7544</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005408391"/>
                  </a:ext>
                </a:extLst>
              </a:tr>
              <a:tr h="439869">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SVM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0.7468</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0.7508</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0.752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0.7522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0.7542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0.7575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37884910"/>
                  </a:ext>
                </a:extLst>
              </a:tr>
            </a:tbl>
          </a:graphicData>
        </a:graphic>
      </p:graphicFrame>
      <p:sp>
        <p:nvSpPr>
          <p:cNvPr id="4" name="Rectangle 1"/>
          <p:cNvSpPr>
            <a:spLocks noChangeArrowheads="1"/>
          </p:cNvSpPr>
          <p:nvPr/>
        </p:nvSpPr>
        <p:spPr bwMode="auto">
          <a:xfrm>
            <a:off x="2141538" y="31226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nvPr>
        </p:nvGraphicFramePr>
        <p:xfrm>
          <a:off x="238000" y="4559192"/>
          <a:ext cx="8476340" cy="1863643"/>
        </p:xfrm>
        <a:graphic>
          <a:graphicData uri="http://schemas.openxmlformats.org/drawingml/2006/table">
            <a:tbl>
              <a:tblPr/>
              <a:tblGrid>
                <a:gridCol w="978039">
                  <a:extLst>
                    <a:ext uri="{9D8B030D-6E8A-4147-A177-3AD203B41FA5}">
                      <a16:colId xmlns:a16="http://schemas.microsoft.com/office/drawing/2014/main" val="3427372039"/>
                    </a:ext>
                  </a:extLst>
                </a:gridCol>
                <a:gridCol w="1141046">
                  <a:extLst>
                    <a:ext uri="{9D8B030D-6E8A-4147-A177-3AD203B41FA5}">
                      <a16:colId xmlns:a16="http://schemas.microsoft.com/office/drawing/2014/main" val="3226075611"/>
                    </a:ext>
                  </a:extLst>
                </a:gridCol>
                <a:gridCol w="1317636">
                  <a:extLst>
                    <a:ext uri="{9D8B030D-6E8A-4147-A177-3AD203B41FA5}">
                      <a16:colId xmlns:a16="http://schemas.microsoft.com/office/drawing/2014/main" val="1293875389"/>
                    </a:ext>
                  </a:extLst>
                </a:gridCol>
                <a:gridCol w="991623">
                  <a:extLst>
                    <a:ext uri="{9D8B030D-6E8A-4147-A177-3AD203B41FA5}">
                      <a16:colId xmlns:a16="http://schemas.microsoft.com/office/drawing/2014/main" val="2668439969"/>
                    </a:ext>
                  </a:extLst>
                </a:gridCol>
                <a:gridCol w="1208965">
                  <a:extLst>
                    <a:ext uri="{9D8B030D-6E8A-4147-A177-3AD203B41FA5}">
                      <a16:colId xmlns:a16="http://schemas.microsoft.com/office/drawing/2014/main" val="2200327316"/>
                    </a:ext>
                  </a:extLst>
                </a:gridCol>
                <a:gridCol w="1331220">
                  <a:extLst>
                    <a:ext uri="{9D8B030D-6E8A-4147-A177-3AD203B41FA5}">
                      <a16:colId xmlns:a16="http://schemas.microsoft.com/office/drawing/2014/main" val="315859577"/>
                    </a:ext>
                  </a:extLst>
                </a:gridCol>
                <a:gridCol w="1507811">
                  <a:extLst>
                    <a:ext uri="{9D8B030D-6E8A-4147-A177-3AD203B41FA5}">
                      <a16:colId xmlns:a16="http://schemas.microsoft.com/office/drawing/2014/main" val="812570939"/>
                    </a:ext>
                  </a:extLst>
                </a:gridCol>
              </a:tblGrid>
              <a:tr h="691540">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Minimum</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1st Quantile</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Median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3rd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Maximum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416913309"/>
                  </a:ext>
                </a:extLst>
              </a:tr>
              <a:tr h="390701">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NN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0.01965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0.0318</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0.03111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0.04378</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0.06049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435388851"/>
                  </a:ext>
                </a:extLst>
              </a:tr>
              <a:tr h="390701">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RF</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991428978"/>
                  </a:ext>
                </a:extLst>
              </a:tr>
              <a:tr h="390701">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SVM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-0.007934</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0.008702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0.01492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0.0143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0.02126</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0.04005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496018724"/>
                  </a:ext>
                </a:extLst>
              </a:tr>
            </a:tbl>
          </a:graphicData>
        </a:graphic>
      </p:graphicFrame>
      <p:sp>
        <p:nvSpPr>
          <p:cNvPr id="6" name="Rectangle 2"/>
          <p:cNvSpPr>
            <a:spLocks noChangeArrowheads="1"/>
          </p:cNvSpPr>
          <p:nvPr/>
        </p:nvSpPr>
        <p:spPr bwMode="auto">
          <a:xfrm>
            <a:off x="2144713" y="31194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47647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24302" y="97729"/>
            <a:ext cx="7628100" cy="1143000"/>
          </a:xfrm>
          <a:prstGeom prst="rect">
            <a:avLst/>
          </a:prstGeom>
        </p:spPr>
        <p:txBody>
          <a:bodyPr lIns="91425" tIns="91425" rIns="91425" bIns="91425" anchor="b" anchorCtr="0">
            <a:noAutofit/>
          </a:bodyPr>
          <a:lstStyle/>
          <a:p>
            <a:pPr lvl="0" rtl="0">
              <a:spcBef>
                <a:spcPts val="0"/>
              </a:spcBef>
              <a:buNone/>
            </a:pPr>
            <a:r>
              <a:rPr lang="en-US" sz="5400" dirty="0"/>
              <a:t>Bootstrap</a:t>
            </a:r>
            <a:endParaRPr lang="en" sz="5400" dirty="0"/>
          </a:p>
        </p:txBody>
      </p:sp>
      <p:sp>
        <p:nvSpPr>
          <p:cNvPr id="8" name="Rectangle 8"/>
          <p:cNvSpPr>
            <a:spLocks noChangeArrowheads="1"/>
          </p:cNvSpPr>
          <p:nvPr/>
        </p:nvSpPr>
        <p:spPr bwMode="auto">
          <a:xfrm>
            <a:off x="-4946826" y="1422311"/>
            <a:ext cx="26752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2998788" y="1778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238001" y="1327805"/>
            <a:ext cx="6504322" cy="307777"/>
          </a:xfrm>
          <a:prstGeom prst="rect">
            <a:avLst/>
          </a:prstGeom>
          <a:noFill/>
        </p:spPr>
        <p:txBody>
          <a:bodyPr wrap="square" rtlCol="0">
            <a:spAutoFit/>
          </a:bodyPr>
          <a:lstStyle/>
          <a:p>
            <a:r>
              <a:rPr lang="en-US" b="1" u="sng" dirty="0"/>
              <a:t>Accuracy:</a:t>
            </a:r>
          </a:p>
        </p:txBody>
      </p:sp>
      <p:graphicFrame>
        <p:nvGraphicFramePr>
          <p:cNvPr id="2" name="Table 1"/>
          <p:cNvGraphicFramePr>
            <a:graphicFrameLocks noGrp="1"/>
          </p:cNvGraphicFramePr>
          <p:nvPr>
            <p:extLst/>
          </p:nvPr>
        </p:nvGraphicFramePr>
        <p:xfrm>
          <a:off x="157163" y="1793856"/>
          <a:ext cx="8513112" cy="2095100"/>
        </p:xfrm>
        <a:graphic>
          <a:graphicData uri="http://schemas.openxmlformats.org/drawingml/2006/table">
            <a:tbl>
              <a:tblPr/>
              <a:tblGrid>
                <a:gridCol w="980711">
                  <a:extLst>
                    <a:ext uri="{9D8B030D-6E8A-4147-A177-3AD203B41FA5}">
                      <a16:colId xmlns:a16="http://schemas.microsoft.com/office/drawing/2014/main" val="3426420305"/>
                    </a:ext>
                  </a:extLst>
                </a:gridCol>
                <a:gridCol w="1144162">
                  <a:extLst>
                    <a:ext uri="{9D8B030D-6E8A-4147-A177-3AD203B41FA5}">
                      <a16:colId xmlns:a16="http://schemas.microsoft.com/office/drawing/2014/main" val="622274864"/>
                    </a:ext>
                  </a:extLst>
                </a:gridCol>
                <a:gridCol w="1321235">
                  <a:extLst>
                    <a:ext uri="{9D8B030D-6E8A-4147-A177-3AD203B41FA5}">
                      <a16:colId xmlns:a16="http://schemas.microsoft.com/office/drawing/2014/main" val="3310660597"/>
                    </a:ext>
                  </a:extLst>
                </a:gridCol>
                <a:gridCol w="994331">
                  <a:extLst>
                    <a:ext uri="{9D8B030D-6E8A-4147-A177-3AD203B41FA5}">
                      <a16:colId xmlns:a16="http://schemas.microsoft.com/office/drawing/2014/main" val="1612170647"/>
                    </a:ext>
                  </a:extLst>
                </a:gridCol>
                <a:gridCol w="1212267">
                  <a:extLst>
                    <a:ext uri="{9D8B030D-6E8A-4147-A177-3AD203B41FA5}">
                      <a16:colId xmlns:a16="http://schemas.microsoft.com/office/drawing/2014/main" val="1394016470"/>
                    </a:ext>
                  </a:extLst>
                </a:gridCol>
                <a:gridCol w="1348477">
                  <a:extLst>
                    <a:ext uri="{9D8B030D-6E8A-4147-A177-3AD203B41FA5}">
                      <a16:colId xmlns:a16="http://schemas.microsoft.com/office/drawing/2014/main" val="2625754464"/>
                    </a:ext>
                  </a:extLst>
                </a:gridCol>
                <a:gridCol w="1511929">
                  <a:extLst>
                    <a:ext uri="{9D8B030D-6E8A-4147-A177-3AD203B41FA5}">
                      <a16:colId xmlns:a16="http://schemas.microsoft.com/office/drawing/2014/main" val="403977330"/>
                    </a:ext>
                  </a:extLst>
                </a:gridCol>
              </a:tblGrid>
              <a:tr h="523775">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Minimum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1st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Median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3rd Quantile</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Maximum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701661364"/>
                  </a:ext>
                </a:extLst>
              </a:tr>
              <a:tr h="523775">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NN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0.7387</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0.7442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0.7492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0.7503</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0.7544</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0.7651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453875732"/>
                  </a:ext>
                </a:extLst>
              </a:tr>
              <a:tr h="523775">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RF</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0.7473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0.7541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0.755</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0.7558</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0.7574</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0.7669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00982928"/>
                  </a:ext>
                </a:extLst>
              </a:tr>
              <a:tr h="523775">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SVM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0.7274</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0.7504</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0.7556</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0.7528</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0.7593</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0.7619</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948292490"/>
                  </a:ext>
                </a:extLst>
              </a:tr>
            </a:tbl>
          </a:graphicData>
        </a:graphic>
      </p:graphicFrame>
      <p:sp>
        <p:nvSpPr>
          <p:cNvPr id="4" name="Rectangle 1"/>
          <p:cNvSpPr>
            <a:spLocks noChangeArrowheads="1"/>
          </p:cNvSpPr>
          <p:nvPr/>
        </p:nvSpPr>
        <p:spPr bwMode="auto">
          <a:xfrm>
            <a:off x="2141538" y="31226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66314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178676" y="2352861"/>
            <a:ext cx="8639503" cy="1546500"/>
          </a:xfrm>
          <a:prstGeom prst="rect">
            <a:avLst/>
          </a:prstGeom>
        </p:spPr>
        <p:txBody>
          <a:bodyPr lIns="91425" tIns="91425" rIns="91425" bIns="91425" anchor="b" anchorCtr="0">
            <a:noAutofit/>
          </a:bodyPr>
          <a:lstStyle/>
          <a:p>
            <a:pPr lvl="0" rtl="0">
              <a:spcBef>
                <a:spcPts val="0"/>
              </a:spcBef>
              <a:buNone/>
            </a:pPr>
            <a:r>
              <a:rPr lang="en" sz="7200" dirty="0">
                <a:solidFill>
                  <a:srgbClr val="7ECEFD"/>
                </a:solidFill>
              </a:rPr>
              <a:t>2.</a:t>
            </a:r>
          </a:p>
          <a:p>
            <a:pPr lvl="0" rtl="0">
              <a:spcBef>
                <a:spcPts val="0"/>
              </a:spcBef>
              <a:buNone/>
            </a:pPr>
            <a:r>
              <a:rPr lang="en-US" dirty="0"/>
              <a:t>Likelihood of a Non-Disputed Complaint Feedback</a:t>
            </a:r>
            <a:endParaRPr lang="en" dirty="0"/>
          </a:p>
        </p:txBody>
      </p:sp>
    </p:spTree>
    <p:extLst>
      <p:ext uri="{BB962C8B-B14F-4D97-AF65-F5344CB8AC3E}">
        <p14:creationId xmlns:p14="http://schemas.microsoft.com/office/powerpoint/2010/main" val="2251818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spcBef>
                <a:spcPts val="0"/>
              </a:spcBef>
              <a:buNone/>
            </a:pPr>
            <a:endParaRPr lang="en" sz="7200" dirty="0">
              <a:solidFill>
                <a:srgbClr val="7ECEFD"/>
              </a:solidFill>
            </a:endParaRPr>
          </a:p>
          <a:p>
            <a:pPr lvl="0" rtl="0">
              <a:spcBef>
                <a:spcPts val="0"/>
              </a:spcBef>
              <a:buNone/>
            </a:pPr>
            <a:r>
              <a:rPr lang="en-US" dirty="0"/>
              <a:t>MILESTONE </a:t>
            </a:r>
            <a:r>
              <a:rPr lang="en-US" sz="6000" dirty="0"/>
              <a:t>2</a:t>
            </a:r>
            <a:r>
              <a:rPr lang="en-US" dirty="0"/>
              <a:t> RECAP</a:t>
            </a:r>
            <a:endParaRPr lang="en" dirty="0"/>
          </a:p>
        </p:txBody>
      </p:sp>
    </p:spTree>
    <p:extLst>
      <p:ext uri="{BB962C8B-B14F-4D97-AF65-F5344CB8AC3E}">
        <p14:creationId xmlns:p14="http://schemas.microsoft.com/office/powerpoint/2010/main" val="28807177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24302" y="97729"/>
            <a:ext cx="7628100" cy="1143000"/>
          </a:xfrm>
          <a:prstGeom prst="rect">
            <a:avLst/>
          </a:prstGeom>
        </p:spPr>
        <p:txBody>
          <a:bodyPr lIns="91425" tIns="91425" rIns="91425" bIns="91425" anchor="b" anchorCtr="0">
            <a:noAutofit/>
          </a:bodyPr>
          <a:lstStyle/>
          <a:p>
            <a:pPr lvl="0" rtl="0">
              <a:spcBef>
                <a:spcPts val="0"/>
              </a:spcBef>
              <a:buNone/>
            </a:pPr>
            <a:r>
              <a:rPr lang="en-US" sz="5400" dirty="0"/>
              <a:t>K-Fold</a:t>
            </a:r>
            <a:endParaRPr lang="en" sz="5400" dirty="0"/>
          </a:p>
        </p:txBody>
      </p:sp>
      <p:sp>
        <p:nvSpPr>
          <p:cNvPr id="8" name="Rectangle 8"/>
          <p:cNvSpPr>
            <a:spLocks noChangeArrowheads="1"/>
          </p:cNvSpPr>
          <p:nvPr/>
        </p:nvSpPr>
        <p:spPr bwMode="auto">
          <a:xfrm>
            <a:off x="-4946826" y="1422311"/>
            <a:ext cx="26752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2998788" y="1778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238001" y="1327805"/>
            <a:ext cx="6504322" cy="307777"/>
          </a:xfrm>
          <a:prstGeom prst="rect">
            <a:avLst/>
          </a:prstGeom>
          <a:noFill/>
        </p:spPr>
        <p:txBody>
          <a:bodyPr wrap="square" rtlCol="0">
            <a:spAutoFit/>
          </a:bodyPr>
          <a:lstStyle/>
          <a:p>
            <a:r>
              <a:rPr lang="en-US" b="1" u="sng" dirty="0"/>
              <a:t>Accuracy:</a:t>
            </a:r>
          </a:p>
        </p:txBody>
      </p:sp>
      <p:graphicFrame>
        <p:nvGraphicFramePr>
          <p:cNvPr id="2" name="Table 1"/>
          <p:cNvGraphicFramePr>
            <a:graphicFrameLocks noGrp="1"/>
          </p:cNvGraphicFramePr>
          <p:nvPr>
            <p:extLst/>
          </p:nvPr>
        </p:nvGraphicFramePr>
        <p:xfrm>
          <a:off x="238000" y="1759993"/>
          <a:ext cx="8509392" cy="2078160"/>
        </p:xfrm>
        <a:graphic>
          <a:graphicData uri="http://schemas.openxmlformats.org/drawingml/2006/table">
            <a:tbl>
              <a:tblPr/>
              <a:tblGrid>
                <a:gridCol w="980282">
                  <a:extLst>
                    <a:ext uri="{9D8B030D-6E8A-4147-A177-3AD203B41FA5}">
                      <a16:colId xmlns:a16="http://schemas.microsoft.com/office/drawing/2014/main" val="1833374614"/>
                    </a:ext>
                  </a:extLst>
                </a:gridCol>
                <a:gridCol w="1143662">
                  <a:extLst>
                    <a:ext uri="{9D8B030D-6E8A-4147-A177-3AD203B41FA5}">
                      <a16:colId xmlns:a16="http://schemas.microsoft.com/office/drawing/2014/main" val="762753805"/>
                    </a:ext>
                  </a:extLst>
                </a:gridCol>
                <a:gridCol w="1320658">
                  <a:extLst>
                    <a:ext uri="{9D8B030D-6E8A-4147-A177-3AD203B41FA5}">
                      <a16:colId xmlns:a16="http://schemas.microsoft.com/office/drawing/2014/main" val="254314476"/>
                    </a:ext>
                  </a:extLst>
                </a:gridCol>
                <a:gridCol w="993897">
                  <a:extLst>
                    <a:ext uri="{9D8B030D-6E8A-4147-A177-3AD203B41FA5}">
                      <a16:colId xmlns:a16="http://schemas.microsoft.com/office/drawing/2014/main" val="2982074650"/>
                    </a:ext>
                  </a:extLst>
                </a:gridCol>
                <a:gridCol w="1211737">
                  <a:extLst>
                    <a:ext uri="{9D8B030D-6E8A-4147-A177-3AD203B41FA5}">
                      <a16:colId xmlns:a16="http://schemas.microsoft.com/office/drawing/2014/main" val="2411723288"/>
                    </a:ext>
                  </a:extLst>
                </a:gridCol>
                <a:gridCol w="1347888">
                  <a:extLst>
                    <a:ext uri="{9D8B030D-6E8A-4147-A177-3AD203B41FA5}">
                      <a16:colId xmlns:a16="http://schemas.microsoft.com/office/drawing/2014/main" val="4015739622"/>
                    </a:ext>
                  </a:extLst>
                </a:gridCol>
                <a:gridCol w="1511268">
                  <a:extLst>
                    <a:ext uri="{9D8B030D-6E8A-4147-A177-3AD203B41FA5}">
                      <a16:colId xmlns:a16="http://schemas.microsoft.com/office/drawing/2014/main" val="2701408736"/>
                    </a:ext>
                  </a:extLst>
                </a:gridCol>
              </a:tblGrid>
              <a:tr h="519540">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Minimum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1st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Median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3rd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Maximum</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906285509"/>
                  </a:ext>
                </a:extLst>
              </a:tr>
              <a:tr h="519540">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NN</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0.7883</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0.7883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0.7896</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0.7892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0.7896</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0.7899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942058791"/>
                  </a:ext>
                </a:extLst>
              </a:tr>
              <a:tr h="519540">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RF</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0.7883</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0.7883</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0.7896</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0.7892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0.7896</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0.7899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611560009"/>
                  </a:ext>
                </a:extLst>
              </a:tr>
              <a:tr h="519540">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SVM</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0.7864</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0.7883</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0.7896</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0.7891</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0.7896</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0.7899</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4124092033"/>
                  </a:ext>
                </a:extLst>
              </a:tr>
            </a:tbl>
          </a:graphicData>
        </a:graphic>
      </p:graphicFrame>
      <p:graphicFrame>
        <p:nvGraphicFramePr>
          <p:cNvPr id="5" name="Table 4"/>
          <p:cNvGraphicFramePr>
            <a:graphicFrameLocks noGrp="1"/>
          </p:cNvGraphicFramePr>
          <p:nvPr>
            <p:extLst/>
          </p:nvPr>
        </p:nvGraphicFramePr>
        <p:xfrm>
          <a:off x="238000" y="4609213"/>
          <a:ext cx="8498375" cy="1780568"/>
        </p:xfrm>
        <a:graphic>
          <a:graphicData uri="http://schemas.openxmlformats.org/drawingml/2006/table">
            <a:tbl>
              <a:tblPr/>
              <a:tblGrid>
                <a:gridCol w="980582">
                  <a:extLst>
                    <a:ext uri="{9D8B030D-6E8A-4147-A177-3AD203B41FA5}">
                      <a16:colId xmlns:a16="http://schemas.microsoft.com/office/drawing/2014/main" val="1875465728"/>
                    </a:ext>
                  </a:extLst>
                </a:gridCol>
                <a:gridCol w="1144012">
                  <a:extLst>
                    <a:ext uri="{9D8B030D-6E8A-4147-A177-3AD203B41FA5}">
                      <a16:colId xmlns:a16="http://schemas.microsoft.com/office/drawing/2014/main" val="935727838"/>
                    </a:ext>
                  </a:extLst>
                </a:gridCol>
                <a:gridCol w="1307442">
                  <a:extLst>
                    <a:ext uri="{9D8B030D-6E8A-4147-A177-3AD203B41FA5}">
                      <a16:colId xmlns:a16="http://schemas.microsoft.com/office/drawing/2014/main" val="3084482427"/>
                    </a:ext>
                  </a:extLst>
                </a:gridCol>
                <a:gridCol w="994201">
                  <a:extLst>
                    <a:ext uri="{9D8B030D-6E8A-4147-A177-3AD203B41FA5}">
                      <a16:colId xmlns:a16="http://schemas.microsoft.com/office/drawing/2014/main" val="2369478460"/>
                    </a:ext>
                  </a:extLst>
                </a:gridCol>
                <a:gridCol w="1239346">
                  <a:extLst>
                    <a:ext uri="{9D8B030D-6E8A-4147-A177-3AD203B41FA5}">
                      <a16:colId xmlns:a16="http://schemas.microsoft.com/office/drawing/2014/main" val="1281615717"/>
                    </a:ext>
                  </a:extLst>
                </a:gridCol>
                <a:gridCol w="1334681">
                  <a:extLst>
                    <a:ext uri="{9D8B030D-6E8A-4147-A177-3AD203B41FA5}">
                      <a16:colId xmlns:a16="http://schemas.microsoft.com/office/drawing/2014/main" val="83706125"/>
                    </a:ext>
                  </a:extLst>
                </a:gridCol>
                <a:gridCol w="1498111">
                  <a:extLst>
                    <a:ext uri="{9D8B030D-6E8A-4147-A177-3AD203B41FA5}">
                      <a16:colId xmlns:a16="http://schemas.microsoft.com/office/drawing/2014/main" val="1897409406"/>
                    </a:ext>
                  </a:extLst>
                </a:gridCol>
              </a:tblGrid>
              <a:tr h="445142">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Minimum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1st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Median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3rd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Maximum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454221847"/>
                  </a:ext>
                </a:extLst>
              </a:tr>
              <a:tr h="445142">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NN</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426497279"/>
                  </a:ext>
                </a:extLst>
              </a:tr>
              <a:tr h="445142">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RF</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284441669"/>
                  </a:ext>
                </a:extLst>
              </a:tr>
              <a:tr h="445142">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SVM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-0.006274</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-0.0002091</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954214946"/>
                  </a:ext>
                </a:extLst>
              </a:tr>
            </a:tbl>
          </a:graphicData>
        </a:graphic>
      </p:graphicFrame>
      <p:sp>
        <p:nvSpPr>
          <p:cNvPr id="10" name="TextBox 9"/>
          <p:cNvSpPr txBox="1"/>
          <p:nvPr/>
        </p:nvSpPr>
        <p:spPr>
          <a:xfrm>
            <a:off x="238000" y="4156506"/>
            <a:ext cx="6504322" cy="307777"/>
          </a:xfrm>
          <a:prstGeom prst="rect">
            <a:avLst/>
          </a:prstGeom>
          <a:noFill/>
        </p:spPr>
        <p:txBody>
          <a:bodyPr wrap="square" rtlCol="0">
            <a:spAutoFit/>
          </a:bodyPr>
          <a:lstStyle/>
          <a:p>
            <a:r>
              <a:rPr lang="en-US" b="1" u="sng" dirty="0"/>
              <a:t>Kappa:</a:t>
            </a:r>
          </a:p>
        </p:txBody>
      </p:sp>
    </p:spTree>
    <p:extLst>
      <p:ext uri="{BB962C8B-B14F-4D97-AF65-F5344CB8AC3E}">
        <p14:creationId xmlns:p14="http://schemas.microsoft.com/office/powerpoint/2010/main" val="24164481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24302" y="97729"/>
            <a:ext cx="7628100" cy="1143000"/>
          </a:xfrm>
          <a:prstGeom prst="rect">
            <a:avLst/>
          </a:prstGeom>
        </p:spPr>
        <p:txBody>
          <a:bodyPr lIns="91425" tIns="91425" rIns="91425" bIns="91425" anchor="b" anchorCtr="0">
            <a:noAutofit/>
          </a:bodyPr>
          <a:lstStyle/>
          <a:p>
            <a:pPr lvl="0" rtl="0">
              <a:spcBef>
                <a:spcPts val="0"/>
              </a:spcBef>
              <a:buNone/>
            </a:pPr>
            <a:r>
              <a:rPr lang="en-IN" sz="5400" dirty="0"/>
              <a:t>Repeated K-Fold</a:t>
            </a:r>
            <a:endParaRPr lang="en" sz="5400" dirty="0"/>
          </a:p>
        </p:txBody>
      </p:sp>
      <p:sp>
        <p:nvSpPr>
          <p:cNvPr id="8" name="Rectangle 8"/>
          <p:cNvSpPr>
            <a:spLocks noChangeArrowheads="1"/>
          </p:cNvSpPr>
          <p:nvPr/>
        </p:nvSpPr>
        <p:spPr bwMode="auto">
          <a:xfrm>
            <a:off x="-4946826" y="1422311"/>
            <a:ext cx="26752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2998788" y="1778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238001" y="1327805"/>
            <a:ext cx="6504322" cy="307777"/>
          </a:xfrm>
          <a:prstGeom prst="rect">
            <a:avLst/>
          </a:prstGeom>
          <a:noFill/>
        </p:spPr>
        <p:txBody>
          <a:bodyPr wrap="square" rtlCol="0">
            <a:spAutoFit/>
          </a:bodyPr>
          <a:lstStyle/>
          <a:p>
            <a:r>
              <a:rPr lang="en-US" b="1" u="sng" dirty="0"/>
              <a:t>Accuracy:</a:t>
            </a:r>
          </a:p>
        </p:txBody>
      </p:sp>
      <p:sp>
        <p:nvSpPr>
          <p:cNvPr id="10" name="TextBox 9"/>
          <p:cNvSpPr txBox="1"/>
          <p:nvPr/>
        </p:nvSpPr>
        <p:spPr>
          <a:xfrm>
            <a:off x="238000" y="4156506"/>
            <a:ext cx="6504322" cy="307777"/>
          </a:xfrm>
          <a:prstGeom prst="rect">
            <a:avLst/>
          </a:prstGeom>
          <a:noFill/>
        </p:spPr>
        <p:txBody>
          <a:bodyPr wrap="square" rtlCol="0">
            <a:spAutoFit/>
          </a:bodyPr>
          <a:lstStyle/>
          <a:p>
            <a:r>
              <a:rPr lang="en-US" b="1" u="sng" dirty="0"/>
              <a:t>Kappa:</a:t>
            </a:r>
          </a:p>
        </p:txBody>
      </p:sp>
      <p:graphicFrame>
        <p:nvGraphicFramePr>
          <p:cNvPr id="2" name="Table 1"/>
          <p:cNvGraphicFramePr>
            <a:graphicFrameLocks noGrp="1"/>
          </p:cNvGraphicFramePr>
          <p:nvPr>
            <p:extLst/>
          </p:nvPr>
        </p:nvGraphicFramePr>
        <p:xfrm>
          <a:off x="238000" y="1837924"/>
          <a:ext cx="8498377" cy="1643408"/>
        </p:xfrm>
        <a:graphic>
          <a:graphicData uri="http://schemas.openxmlformats.org/drawingml/2006/table">
            <a:tbl>
              <a:tblPr/>
              <a:tblGrid>
                <a:gridCol w="979013">
                  <a:extLst>
                    <a:ext uri="{9D8B030D-6E8A-4147-A177-3AD203B41FA5}">
                      <a16:colId xmlns:a16="http://schemas.microsoft.com/office/drawing/2014/main" val="4184754007"/>
                    </a:ext>
                  </a:extLst>
                </a:gridCol>
                <a:gridCol w="1142182">
                  <a:extLst>
                    <a:ext uri="{9D8B030D-6E8A-4147-A177-3AD203B41FA5}">
                      <a16:colId xmlns:a16="http://schemas.microsoft.com/office/drawing/2014/main" val="2413586806"/>
                    </a:ext>
                  </a:extLst>
                </a:gridCol>
                <a:gridCol w="1318948">
                  <a:extLst>
                    <a:ext uri="{9D8B030D-6E8A-4147-A177-3AD203B41FA5}">
                      <a16:colId xmlns:a16="http://schemas.microsoft.com/office/drawing/2014/main" val="2972715612"/>
                    </a:ext>
                  </a:extLst>
                </a:gridCol>
                <a:gridCol w="992610">
                  <a:extLst>
                    <a:ext uri="{9D8B030D-6E8A-4147-A177-3AD203B41FA5}">
                      <a16:colId xmlns:a16="http://schemas.microsoft.com/office/drawing/2014/main" val="3434850015"/>
                    </a:ext>
                  </a:extLst>
                </a:gridCol>
                <a:gridCol w="1210169">
                  <a:extLst>
                    <a:ext uri="{9D8B030D-6E8A-4147-A177-3AD203B41FA5}">
                      <a16:colId xmlns:a16="http://schemas.microsoft.com/office/drawing/2014/main" val="3466989141"/>
                    </a:ext>
                  </a:extLst>
                </a:gridCol>
                <a:gridCol w="1346143">
                  <a:extLst>
                    <a:ext uri="{9D8B030D-6E8A-4147-A177-3AD203B41FA5}">
                      <a16:colId xmlns:a16="http://schemas.microsoft.com/office/drawing/2014/main" val="1167041893"/>
                    </a:ext>
                  </a:extLst>
                </a:gridCol>
                <a:gridCol w="1509312">
                  <a:extLst>
                    <a:ext uri="{9D8B030D-6E8A-4147-A177-3AD203B41FA5}">
                      <a16:colId xmlns:a16="http://schemas.microsoft.com/office/drawing/2014/main" val="578169980"/>
                    </a:ext>
                  </a:extLst>
                </a:gridCol>
              </a:tblGrid>
              <a:tr h="410852">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Minimum</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1st Quantile</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Median</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3rd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Maximum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783880564"/>
                  </a:ext>
                </a:extLst>
              </a:tr>
              <a:tr h="410852">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NN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0.7883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0.7883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0.7896</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0.7892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0.7896</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0.7899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185344710"/>
                  </a:ext>
                </a:extLst>
              </a:tr>
              <a:tr h="410852">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RF</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0.7883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0.7883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0.7896</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0.7892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0.7896</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0.7899</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858944880"/>
                  </a:ext>
                </a:extLst>
              </a:tr>
              <a:tr h="410852">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SVM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0.7864</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0.7883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0.7896</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0.7891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0.7896</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0.7899</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50157349"/>
                  </a:ext>
                </a:extLst>
              </a:tr>
            </a:tbl>
          </a:graphicData>
        </a:graphic>
      </p:graphicFrame>
      <p:sp>
        <p:nvSpPr>
          <p:cNvPr id="4" name="Rectangle 1"/>
          <p:cNvSpPr>
            <a:spLocks noChangeArrowheads="1"/>
          </p:cNvSpPr>
          <p:nvPr/>
        </p:nvSpPr>
        <p:spPr bwMode="auto">
          <a:xfrm>
            <a:off x="2141538" y="31226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nvPr>
        </p:nvGraphicFramePr>
        <p:xfrm>
          <a:off x="244349" y="4585781"/>
          <a:ext cx="8492027" cy="1726884"/>
        </p:xfrm>
        <a:graphic>
          <a:graphicData uri="http://schemas.openxmlformats.org/drawingml/2006/table">
            <a:tbl>
              <a:tblPr/>
              <a:tblGrid>
                <a:gridCol w="979849">
                  <a:extLst>
                    <a:ext uri="{9D8B030D-6E8A-4147-A177-3AD203B41FA5}">
                      <a16:colId xmlns:a16="http://schemas.microsoft.com/office/drawing/2014/main" val="3822130956"/>
                    </a:ext>
                  </a:extLst>
                </a:gridCol>
                <a:gridCol w="1143157">
                  <a:extLst>
                    <a:ext uri="{9D8B030D-6E8A-4147-A177-3AD203B41FA5}">
                      <a16:colId xmlns:a16="http://schemas.microsoft.com/office/drawing/2014/main" val="1728215111"/>
                    </a:ext>
                  </a:extLst>
                </a:gridCol>
                <a:gridCol w="1306466">
                  <a:extLst>
                    <a:ext uri="{9D8B030D-6E8A-4147-A177-3AD203B41FA5}">
                      <a16:colId xmlns:a16="http://schemas.microsoft.com/office/drawing/2014/main" val="2131554333"/>
                    </a:ext>
                  </a:extLst>
                </a:gridCol>
                <a:gridCol w="993458">
                  <a:extLst>
                    <a:ext uri="{9D8B030D-6E8A-4147-A177-3AD203B41FA5}">
                      <a16:colId xmlns:a16="http://schemas.microsoft.com/office/drawing/2014/main" val="1799074061"/>
                    </a:ext>
                  </a:extLst>
                </a:gridCol>
                <a:gridCol w="1238421">
                  <a:extLst>
                    <a:ext uri="{9D8B030D-6E8A-4147-A177-3AD203B41FA5}">
                      <a16:colId xmlns:a16="http://schemas.microsoft.com/office/drawing/2014/main" val="1933573445"/>
                    </a:ext>
                  </a:extLst>
                </a:gridCol>
                <a:gridCol w="1333684">
                  <a:extLst>
                    <a:ext uri="{9D8B030D-6E8A-4147-A177-3AD203B41FA5}">
                      <a16:colId xmlns:a16="http://schemas.microsoft.com/office/drawing/2014/main" val="921283282"/>
                    </a:ext>
                  </a:extLst>
                </a:gridCol>
                <a:gridCol w="1496992">
                  <a:extLst>
                    <a:ext uri="{9D8B030D-6E8A-4147-A177-3AD203B41FA5}">
                      <a16:colId xmlns:a16="http://schemas.microsoft.com/office/drawing/2014/main" val="1411608483"/>
                    </a:ext>
                  </a:extLst>
                </a:gridCol>
              </a:tblGrid>
              <a:tr h="431721">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Minimum</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1st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Median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3rd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Maximum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607262760"/>
                  </a:ext>
                </a:extLst>
              </a:tr>
              <a:tr h="431721">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NN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4178341054"/>
                  </a:ext>
                </a:extLst>
              </a:tr>
              <a:tr h="431721">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RF</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807119545"/>
                  </a:ext>
                </a:extLst>
              </a:tr>
              <a:tr h="431721">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SVM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-0.006274</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-0.0002091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346317824"/>
                  </a:ext>
                </a:extLst>
              </a:tr>
            </a:tbl>
          </a:graphicData>
        </a:graphic>
      </p:graphicFrame>
      <p:sp>
        <p:nvSpPr>
          <p:cNvPr id="6" name="Rectangle 2"/>
          <p:cNvSpPr>
            <a:spLocks noChangeArrowheads="1"/>
          </p:cNvSpPr>
          <p:nvPr/>
        </p:nvSpPr>
        <p:spPr bwMode="auto">
          <a:xfrm>
            <a:off x="2144713" y="32067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79522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24302" y="97729"/>
            <a:ext cx="7628100" cy="1143000"/>
          </a:xfrm>
          <a:prstGeom prst="rect">
            <a:avLst/>
          </a:prstGeom>
        </p:spPr>
        <p:txBody>
          <a:bodyPr lIns="91425" tIns="91425" rIns="91425" bIns="91425" anchor="b" anchorCtr="0">
            <a:noAutofit/>
          </a:bodyPr>
          <a:lstStyle/>
          <a:p>
            <a:pPr lvl="0" rtl="0">
              <a:spcBef>
                <a:spcPts val="0"/>
              </a:spcBef>
              <a:buNone/>
            </a:pPr>
            <a:r>
              <a:rPr lang="en-US" sz="5400" dirty="0"/>
              <a:t>Bootstrap</a:t>
            </a:r>
            <a:endParaRPr lang="en" sz="5400" dirty="0"/>
          </a:p>
        </p:txBody>
      </p:sp>
      <p:sp>
        <p:nvSpPr>
          <p:cNvPr id="8" name="Rectangle 8"/>
          <p:cNvSpPr>
            <a:spLocks noChangeArrowheads="1"/>
          </p:cNvSpPr>
          <p:nvPr/>
        </p:nvSpPr>
        <p:spPr bwMode="auto">
          <a:xfrm>
            <a:off x="-4946826" y="1422311"/>
            <a:ext cx="26752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2998788" y="1778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238001" y="1327805"/>
            <a:ext cx="6504322" cy="307777"/>
          </a:xfrm>
          <a:prstGeom prst="rect">
            <a:avLst/>
          </a:prstGeom>
          <a:noFill/>
        </p:spPr>
        <p:txBody>
          <a:bodyPr wrap="square" rtlCol="0">
            <a:spAutoFit/>
          </a:bodyPr>
          <a:lstStyle/>
          <a:p>
            <a:r>
              <a:rPr lang="en-US" b="1" u="sng" dirty="0"/>
              <a:t>Accuracy:</a:t>
            </a:r>
          </a:p>
        </p:txBody>
      </p:sp>
      <p:graphicFrame>
        <p:nvGraphicFramePr>
          <p:cNvPr id="2" name="Table 1"/>
          <p:cNvGraphicFramePr>
            <a:graphicFrameLocks noGrp="1"/>
          </p:cNvGraphicFramePr>
          <p:nvPr>
            <p:extLst/>
          </p:nvPr>
        </p:nvGraphicFramePr>
        <p:xfrm>
          <a:off x="237999" y="1795667"/>
          <a:ext cx="8289054" cy="1784148"/>
        </p:xfrm>
        <a:graphic>
          <a:graphicData uri="http://schemas.openxmlformats.org/drawingml/2006/table">
            <a:tbl>
              <a:tblPr/>
              <a:tblGrid>
                <a:gridCol w="954899">
                  <a:extLst>
                    <a:ext uri="{9D8B030D-6E8A-4147-A177-3AD203B41FA5}">
                      <a16:colId xmlns:a16="http://schemas.microsoft.com/office/drawing/2014/main" val="551789840"/>
                    </a:ext>
                  </a:extLst>
                </a:gridCol>
                <a:gridCol w="1114049">
                  <a:extLst>
                    <a:ext uri="{9D8B030D-6E8A-4147-A177-3AD203B41FA5}">
                      <a16:colId xmlns:a16="http://schemas.microsoft.com/office/drawing/2014/main" val="2211926303"/>
                    </a:ext>
                  </a:extLst>
                </a:gridCol>
                <a:gridCol w="1286461">
                  <a:extLst>
                    <a:ext uri="{9D8B030D-6E8A-4147-A177-3AD203B41FA5}">
                      <a16:colId xmlns:a16="http://schemas.microsoft.com/office/drawing/2014/main" val="3911052104"/>
                    </a:ext>
                  </a:extLst>
                </a:gridCol>
                <a:gridCol w="968162">
                  <a:extLst>
                    <a:ext uri="{9D8B030D-6E8A-4147-A177-3AD203B41FA5}">
                      <a16:colId xmlns:a16="http://schemas.microsoft.com/office/drawing/2014/main" val="307419635"/>
                    </a:ext>
                  </a:extLst>
                </a:gridCol>
                <a:gridCol w="1180361">
                  <a:extLst>
                    <a:ext uri="{9D8B030D-6E8A-4147-A177-3AD203B41FA5}">
                      <a16:colId xmlns:a16="http://schemas.microsoft.com/office/drawing/2014/main" val="2558598287"/>
                    </a:ext>
                  </a:extLst>
                </a:gridCol>
                <a:gridCol w="1312986">
                  <a:extLst>
                    <a:ext uri="{9D8B030D-6E8A-4147-A177-3AD203B41FA5}">
                      <a16:colId xmlns:a16="http://schemas.microsoft.com/office/drawing/2014/main" val="3627170473"/>
                    </a:ext>
                  </a:extLst>
                </a:gridCol>
                <a:gridCol w="1472136">
                  <a:extLst>
                    <a:ext uri="{9D8B030D-6E8A-4147-A177-3AD203B41FA5}">
                      <a16:colId xmlns:a16="http://schemas.microsoft.com/office/drawing/2014/main" val="3627134459"/>
                    </a:ext>
                  </a:extLst>
                </a:gridCol>
              </a:tblGrid>
              <a:tr h="446037">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Minimum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1st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Median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3rd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Maximum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643324539"/>
                  </a:ext>
                </a:extLst>
              </a:tr>
              <a:tr h="446037">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NN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0.7769</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0.7819</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0.7859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0.7883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0.7961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0.8002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271668019"/>
                  </a:ext>
                </a:extLst>
              </a:tr>
              <a:tr h="446037">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RF</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0.7687</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0.7821</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0.7861</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0.787</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0.7899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0.8033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509704649"/>
                  </a:ext>
                </a:extLst>
              </a:tr>
              <a:tr h="446037">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SVM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0.7818</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0.7871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0.7911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0.7902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0.7932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0.7991</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279888096"/>
                  </a:ext>
                </a:extLst>
              </a:tr>
            </a:tbl>
          </a:graphicData>
        </a:graphic>
      </p:graphicFrame>
      <p:sp>
        <p:nvSpPr>
          <p:cNvPr id="4" name="Rectangle 1"/>
          <p:cNvSpPr>
            <a:spLocks noChangeArrowheads="1"/>
          </p:cNvSpPr>
          <p:nvPr/>
        </p:nvSpPr>
        <p:spPr bwMode="auto">
          <a:xfrm>
            <a:off x="2141538" y="31226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75514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96311" y="2342351"/>
            <a:ext cx="7772400" cy="1546500"/>
          </a:xfrm>
          <a:prstGeom prst="rect">
            <a:avLst/>
          </a:prstGeom>
        </p:spPr>
        <p:txBody>
          <a:bodyPr lIns="91425" tIns="91425" rIns="91425" bIns="91425" anchor="b" anchorCtr="0">
            <a:noAutofit/>
          </a:bodyPr>
          <a:lstStyle/>
          <a:p>
            <a:pPr lvl="0" rtl="0">
              <a:spcBef>
                <a:spcPts val="0"/>
              </a:spcBef>
              <a:buNone/>
            </a:pPr>
            <a:r>
              <a:rPr lang="en" sz="7200" dirty="0">
                <a:solidFill>
                  <a:srgbClr val="7ECEFD"/>
                </a:solidFill>
              </a:rPr>
              <a:t>3.</a:t>
            </a:r>
          </a:p>
          <a:p>
            <a:pPr lvl="0" rtl="0">
              <a:spcBef>
                <a:spcPts val="0"/>
              </a:spcBef>
              <a:buNone/>
            </a:pPr>
            <a:r>
              <a:rPr lang="en-US" dirty="0"/>
              <a:t>Predicting Medium of Receiving a Complaint</a:t>
            </a:r>
            <a:endParaRPr lang="en" dirty="0"/>
          </a:p>
        </p:txBody>
      </p:sp>
    </p:spTree>
    <p:extLst>
      <p:ext uri="{BB962C8B-B14F-4D97-AF65-F5344CB8AC3E}">
        <p14:creationId xmlns:p14="http://schemas.microsoft.com/office/powerpoint/2010/main" val="1679734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24302" y="97729"/>
            <a:ext cx="7628100" cy="1143000"/>
          </a:xfrm>
          <a:prstGeom prst="rect">
            <a:avLst/>
          </a:prstGeom>
        </p:spPr>
        <p:txBody>
          <a:bodyPr lIns="91425" tIns="91425" rIns="91425" bIns="91425" anchor="b" anchorCtr="0">
            <a:noAutofit/>
          </a:bodyPr>
          <a:lstStyle/>
          <a:p>
            <a:pPr lvl="0"/>
            <a:r>
              <a:rPr lang="en-US" sz="5400" dirty="0"/>
              <a:t>K-Fold</a:t>
            </a:r>
            <a:endParaRPr lang="en" sz="5400" dirty="0"/>
          </a:p>
        </p:txBody>
      </p:sp>
      <p:sp>
        <p:nvSpPr>
          <p:cNvPr id="8" name="Rectangle 8"/>
          <p:cNvSpPr>
            <a:spLocks noChangeArrowheads="1"/>
          </p:cNvSpPr>
          <p:nvPr/>
        </p:nvSpPr>
        <p:spPr bwMode="auto">
          <a:xfrm>
            <a:off x="-4946826" y="1422311"/>
            <a:ext cx="26752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2998788" y="1778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238001" y="1327805"/>
            <a:ext cx="6504322" cy="307777"/>
          </a:xfrm>
          <a:prstGeom prst="rect">
            <a:avLst/>
          </a:prstGeom>
          <a:noFill/>
        </p:spPr>
        <p:txBody>
          <a:bodyPr wrap="square" rtlCol="0">
            <a:spAutoFit/>
          </a:bodyPr>
          <a:lstStyle/>
          <a:p>
            <a:r>
              <a:rPr lang="en-US" b="1" u="sng" dirty="0"/>
              <a:t>Accuracy:</a:t>
            </a:r>
          </a:p>
        </p:txBody>
      </p:sp>
      <p:graphicFrame>
        <p:nvGraphicFramePr>
          <p:cNvPr id="4" name="Table 3"/>
          <p:cNvGraphicFramePr>
            <a:graphicFrameLocks noGrp="1"/>
          </p:cNvGraphicFramePr>
          <p:nvPr>
            <p:extLst/>
          </p:nvPr>
        </p:nvGraphicFramePr>
        <p:xfrm>
          <a:off x="238001" y="1901368"/>
          <a:ext cx="8564477" cy="2395208"/>
        </p:xfrm>
        <a:graphic>
          <a:graphicData uri="http://schemas.openxmlformats.org/drawingml/2006/table">
            <a:tbl>
              <a:tblPr/>
              <a:tblGrid>
                <a:gridCol w="986628">
                  <a:extLst>
                    <a:ext uri="{9D8B030D-6E8A-4147-A177-3AD203B41FA5}">
                      <a16:colId xmlns:a16="http://schemas.microsoft.com/office/drawing/2014/main" val="2943499468"/>
                    </a:ext>
                  </a:extLst>
                </a:gridCol>
                <a:gridCol w="1151066">
                  <a:extLst>
                    <a:ext uri="{9D8B030D-6E8A-4147-A177-3AD203B41FA5}">
                      <a16:colId xmlns:a16="http://schemas.microsoft.com/office/drawing/2014/main" val="822228153"/>
                    </a:ext>
                  </a:extLst>
                </a:gridCol>
                <a:gridCol w="1329207">
                  <a:extLst>
                    <a:ext uri="{9D8B030D-6E8A-4147-A177-3AD203B41FA5}">
                      <a16:colId xmlns:a16="http://schemas.microsoft.com/office/drawing/2014/main" val="46075445"/>
                    </a:ext>
                  </a:extLst>
                </a:gridCol>
                <a:gridCol w="1000331">
                  <a:extLst>
                    <a:ext uri="{9D8B030D-6E8A-4147-A177-3AD203B41FA5}">
                      <a16:colId xmlns:a16="http://schemas.microsoft.com/office/drawing/2014/main" val="1897246468"/>
                    </a:ext>
                  </a:extLst>
                </a:gridCol>
                <a:gridCol w="1219581">
                  <a:extLst>
                    <a:ext uri="{9D8B030D-6E8A-4147-A177-3AD203B41FA5}">
                      <a16:colId xmlns:a16="http://schemas.microsoft.com/office/drawing/2014/main" val="4193995517"/>
                    </a:ext>
                  </a:extLst>
                </a:gridCol>
                <a:gridCol w="1356613">
                  <a:extLst>
                    <a:ext uri="{9D8B030D-6E8A-4147-A177-3AD203B41FA5}">
                      <a16:colId xmlns:a16="http://schemas.microsoft.com/office/drawing/2014/main" val="471604206"/>
                    </a:ext>
                  </a:extLst>
                </a:gridCol>
                <a:gridCol w="1521051">
                  <a:extLst>
                    <a:ext uri="{9D8B030D-6E8A-4147-A177-3AD203B41FA5}">
                      <a16:colId xmlns:a16="http://schemas.microsoft.com/office/drawing/2014/main" val="4224078649"/>
                    </a:ext>
                  </a:extLst>
                </a:gridCol>
              </a:tblGrid>
              <a:tr h="598802">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Minimum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1st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Median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3rd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Maximum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850114176"/>
                  </a:ext>
                </a:extLst>
              </a:tr>
              <a:tr h="598802">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NN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0.6572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0.6663</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0.6696</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0.6693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0.6742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0.6777</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578535786"/>
                  </a:ext>
                </a:extLst>
              </a:tr>
              <a:tr h="598802">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RF</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0.6667</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0.6677</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0.6677</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0.6679</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0.6682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0.6693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514126294"/>
                  </a:ext>
                </a:extLst>
              </a:tr>
              <a:tr h="598802">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SVM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0.6635</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0.6661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0.6682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0.6679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0.6692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0.6714</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044177897"/>
                  </a:ext>
                </a:extLst>
              </a:tr>
            </a:tbl>
          </a:graphicData>
        </a:graphic>
      </p:graphicFrame>
    </p:spTree>
    <p:extLst>
      <p:ext uri="{BB962C8B-B14F-4D97-AF65-F5344CB8AC3E}">
        <p14:creationId xmlns:p14="http://schemas.microsoft.com/office/powerpoint/2010/main" val="16289776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24302" y="97729"/>
            <a:ext cx="7628100" cy="1143000"/>
          </a:xfrm>
          <a:prstGeom prst="rect">
            <a:avLst/>
          </a:prstGeom>
        </p:spPr>
        <p:txBody>
          <a:bodyPr lIns="91425" tIns="91425" rIns="91425" bIns="91425" anchor="b" anchorCtr="0">
            <a:noAutofit/>
          </a:bodyPr>
          <a:lstStyle/>
          <a:p>
            <a:pPr lvl="0" rtl="0">
              <a:spcBef>
                <a:spcPts val="0"/>
              </a:spcBef>
              <a:buNone/>
            </a:pPr>
            <a:r>
              <a:rPr lang="en-IN" sz="5400" dirty="0"/>
              <a:t>Repeated K-Fold</a:t>
            </a:r>
            <a:endParaRPr lang="en" sz="5400" dirty="0"/>
          </a:p>
        </p:txBody>
      </p:sp>
      <p:sp>
        <p:nvSpPr>
          <p:cNvPr id="8" name="Rectangle 8"/>
          <p:cNvSpPr>
            <a:spLocks noChangeArrowheads="1"/>
          </p:cNvSpPr>
          <p:nvPr/>
        </p:nvSpPr>
        <p:spPr bwMode="auto">
          <a:xfrm>
            <a:off x="-4946826" y="1422311"/>
            <a:ext cx="26752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2998788" y="1778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238001" y="1327805"/>
            <a:ext cx="6504322" cy="307777"/>
          </a:xfrm>
          <a:prstGeom prst="rect">
            <a:avLst/>
          </a:prstGeom>
          <a:noFill/>
        </p:spPr>
        <p:txBody>
          <a:bodyPr wrap="square" rtlCol="0">
            <a:spAutoFit/>
          </a:bodyPr>
          <a:lstStyle/>
          <a:p>
            <a:r>
              <a:rPr lang="en-US" b="1" u="sng" dirty="0"/>
              <a:t>Accuracy:</a:t>
            </a:r>
          </a:p>
        </p:txBody>
      </p:sp>
      <p:graphicFrame>
        <p:nvGraphicFramePr>
          <p:cNvPr id="2" name="Table 1"/>
          <p:cNvGraphicFramePr>
            <a:graphicFrameLocks noGrp="1"/>
          </p:cNvGraphicFramePr>
          <p:nvPr>
            <p:extLst/>
          </p:nvPr>
        </p:nvGraphicFramePr>
        <p:xfrm>
          <a:off x="238000" y="1771823"/>
          <a:ext cx="8476342" cy="1807992"/>
        </p:xfrm>
        <a:graphic>
          <a:graphicData uri="http://schemas.openxmlformats.org/drawingml/2006/table">
            <a:tbl>
              <a:tblPr/>
              <a:tblGrid>
                <a:gridCol w="976475">
                  <a:extLst>
                    <a:ext uri="{9D8B030D-6E8A-4147-A177-3AD203B41FA5}">
                      <a16:colId xmlns:a16="http://schemas.microsoft.com/office/drawing/2014/main" val="1966149672"/>
                    </a:ext>
                  </a:extLst>
                </a:gridCol>
                <a:gridCol w="1139220">
                  <a:extLst>
                    <a:ext uri="{9D8B030D-6E8A-4147-A177-3AD203B41FA5}">
                      <a16:colId xmlns:a16="http://schemas.microsoft.com/office/drawing/2014/main" val="4076080181"/>
                    </a:ext>
                  </a:extLst>
                </a:gridCol>
                <a:gridCol w="1315528">
                  <a:extLst>
                    <a:ext uri="{9D8B030D-6E8A-4147-A177-3AD203B41FA5}">
                      <a16:colId xmlns:a16="http://schemas.microsoft.com/office/drawing/2014/main" val="128599878"/>
                    </a:ext>
                  </a:extLst>
                </a:gridCol>
                <a:gridCol w="990037">
                  <a:extLst>
                    <a:ext uri="{9D8B030D-6E8A-4147-A177-3AD203B41FA5}">
                      <a16:colId xmlns:a16="http://schemas.microsoft.com/office/drawing/2014/main" val="1754051124"/>
                    </a:ext>
                  </a:extLst>
                </a:gridCol>
                <a:gridCol w="1207031">
                  <a:extLst>
                    <a:ext uri="{9D8B030D-6E8A-4147-A177-3AD203B41FA5}">
                      <a16:colId xmlns:a16="http://schemas.microsoft.com/office/drawing/2014/main" val="283561644"/>
                    </a:ext>
                  </a:extLst>
                </a:gridCol>
                <a:gridCol w="1342653">
                  <a:extLst>
                    <a:ext uri="{9D8B030D-6E8A-4147-A177-3AD203B41FA5}">
                      <a16:colId xmlns:a16="http://schemas.microsoft.com/office/drawing/2014/main" val="589027445"/>
                    </a:ext>
                  </a:extLst>
                </a:gridCol>
                <a:gridCol w="1505398">
                  <a:extLst>
                    <a:ext uri="{9D8B030D-6E8A-4147-A177-3AD203B41FA5}">
                      <a16:colId xmlns:a16="http://schemas.microsoft.com/office/drawing/2014/main" val="995140994"/>
                    </a:ext>
                  </a:extLst>
                </a:gridCol>
              </a:tblGrid>
              <a:tr h="451998">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Minimum</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1st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Median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3rd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Maximum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19052471"/>
                  </a:ext>
                </a:extLst>
              </a:tr>
              <a:tr h="451998">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NN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0.6483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0.6667</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0.6688</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0.6693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0.6744</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0.6772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747317318"/>
                  </a:ext>
                </a:extLst>
              </a:tr>
              <a:tr h="451998">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RF</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0.6646</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0.6677</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0.6682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0.6679</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0.6682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0.6693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446480263"/>
                  </a:ext>
                </a:extLst>
              </a:tr>
              <a:tr h="451998">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SVM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0.6566</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0.6663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0.6682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0.6676</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0.6704</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0.6741</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3487043739"/>
                  </a:ext>
                </a:extLst>
              </a:tr>
            </a:tbl>
          </a:graphicData>
        </a:graphic>
      </p:graphicFrame>
      <p:sp>
        <p:nvSpPr>
          <p:cNvPr id="4" name="Rectangle 1"/>
          <p:cNvSpPr>
            <a:spLocks noChangeArrowheads="1"/>
          </p:cNvSpPr>
          <p:nvPr/>
        </p:nvSpPr>
        <p:spPr bwMode="auto">
          <a:xfrm>
            <a:off x="2141538" y="31226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65001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24302" y="97729"/>
            <a:ext cx="7628100" cy="1143000"/>
          </a:xfrm>
          <a:prstGeom prst="rect">
            <a:avLst/>
          </a:prstGeom>
        </p:spPr>
        <p:txBody>
          <a:bodyPr lIns="91425" tIns="91425" rIns="91425" bIns="91425" anchor="b" anchorCtr="0">
            <a:noAutofit/>
          </a:bodyPr>
          <a:lstStyle/>
          <a:p>
            <a:pPr lvl="0" rtl="0">
              <a:spcBef>
                <a:spcPts val="0"/>
              </a:spcBef>
              <a:buNone/>
            </a:pPr>
            <a:r>
              <a:rPr lang="en-US" sz="5400" dirty="0"/>
              <a:t>Bootstrap</a:t>
            </a:r>
            <a:endParaRPr lang="en" sz="5400" dirty="0"/>
          </a:p>
        </p:txBody>
      </p:sp>
      <p:sp>
        <p:nvSpPr>
          <p:cNvPr id="3" name="Rectangle 1"/>
          <p:cNvSpPr>
            <a:spLocks noChangeArrowheads="1"/>
          </p:cNvSpPr>
          <p:nvPr/>
        </p:nvSpPr>
        <p:spPr bwMode="auto">
          <a:xfrm>
            <a:off x="2998788" y="1778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238001" y="1327805"/>
            <a:ext cx="6504322" cy="307777"/>
          </a:xfrm>
          <a:prstGeom prst="rect">
            <a:avLst/>
          </a:prstGeom>
          <a:noFill/>
        </p:spPr>
        <p:txBody>
          <a:bodyPr wrap="square" rtlCol="0">
            <a:spAutoFit/>
          </a:bodyPr>
          <a:lstStyle/>
          <a:p>
            <a:r>
              <a:rPr lang="en-US" b="1" u="sng" dirty="0"/>
              <a:t>Accuracy:</a:t>
            </a:r>
          </a:p>
        </p:txBody>
      </p:sp>
      <p:graphicFrame>
        <p:nvGraphicFramePr>
          <p:cNvPr id="2" name="Table 1"/>
          <p:cNvGraphicFramePr>
            <a:graphicFrameLocks noGrp="1"/>
          </p:cNvGraphicFramePr>
          <p:nvPr>
            <p:extLst/>
          </p:nvPr>
        </p:nvGraphicFramePr>
        <p:xfrm>
          <a:off x="238000" y="1844037"/>
          <a:ext cx="8454307" cy="1857632"/>
        </p:xfrm>
        <a:graphic>
          <a:graphicData uri="http://schemas.openxmlformats.org/drawingml/2006/table">
            <a:tbl>
              <a:tblPr/>
              <a:tblGrid>
                <a:gridCol w="973936">
                  <a:extLst>
                    <a:ext uri="{9D8B030D-6E8A-4147-A177-3AD203B41FA5}">
                      <a16:colId xmlns:a16="http://schemas.microsoft.com/office/drawing/2014/main" val="2812515417"/>
                    </a:ext>
                  </a:extLst>
                </a:gridCol>
                <a:gridCol w="1136259">
                  <a:extLst>
                    <a:ext uri="{9D8B030D-6E8A-4147-A177-3AD203B41FA5}">
                      <a16:colId xmlns:a16="http://schemas.microsoft.com/office/drawing/2014/main" val="3426773991"/>
                    </a:ext>
                  </a:extLst>
                </a:gridCol>
                <a:gridCol w="1312109">
                  <a:extLst>
                    <a:ext uri="{9D8B030D-6E8A-4147-A177-3AD203B41FA5}">
                      <a16:colId xmlns:a16="http://schemas.microsoft.com/office/drawing/2014/main" val="1520192566"/>
                    </a:ext>
                  </a:extLst>
                </a:gridCol>
                <a:gridCol w="987463">
                  <a:extLst>
                    <a:ext uri="{9D8B030D-6E8A-4147-A177-3AD203B41FA5}">
                      <a16:colId xmlns:a16="http://schemas.microsoft.com/office/drawing/2014/main" val="3358947929"/>
                    </a:ext>
                  </a:extLst>
                </a:gridCol>
                <a:gridCol w="1203893">
                  <a:extLst>
                    <a:ext uri="{9D8B030D-6E8A-4147-A177-3AD203B41FA5}">
                      <a16:colId xmlns:a16="http://schemas.microsoft.com/office/drawing/2014/main" val="1888624640"/>
                    </a:ext>
                  </a:extLst>
                </a:gridCol>
                <a:gridCol w="1339162">
                  <a:extLst>
                    <a:ext uri="{9D8B030D-6E8A-4147-A177-3AD203B41FA5}">
                      <a16:colId xmlns:a16="http://schemas.microsoft.com/office/drawing/2014/main" val="3270929193"/>
                    </a:ext>
                  </a:extLst>
                </a:gridCol>
                <a:gridCol w="1501485">
                  <a:extLst>
                    <a:ext uri="{9D8B030D-6E8A-4147-A177-3AD203B41FA5}">
                      <a16:colId xmlns:a16="http://schemas.microsoft.com/office/drawing/2014/main" val="3308081575"/>
                    </a:ext>
                  </a:extLst>
                </a:gridCol>
              </a:tblGrid>
              <a:tr h="464408">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Minimum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1st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Median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3rd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Maximum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718935845"/>
                  </a:ext>
                </a:extLst>
              </a:tr>
              <a:tr h="464408">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NN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0.6556</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0.6657</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0.671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0.6704</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0.6765</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0.6843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4054991204"/>
                  </a:ext>
                </a:extLst>
              </a:tr>
              <a:tr h="464408">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RF</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0.6571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0.6647</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0.6687</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0.6683</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0.6715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0.6776</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4202584749"/>
                  </a:ext>
                </a:extLst>
              </a:tr>
              <a:tr h="464408">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SVM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0.1859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0.6639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0.6685</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0.622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0.6732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0.6872</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081740590"/>
                  </a:ext>
                </a:extLst>
              </a:tr>
            </a:tbl>
          </a:graphicData>
        </a:graphic>
      </p:graphicFrame>
      <p:sp>
        <p:nvSpPr>
          <p:cNvPr id="4" name="Rectangle 1"/>
          <p:cNvSpPr>
            <a:spLocks noChangeArrowheads="1"/>
          </p:cNvSpPr>
          <p:nvPr/>
        </p:nvSpPr>
        <p:spPr bwMode="auto">
          <a:xfrm>
            <a:off x="2141538" y="31226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09639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85800" y="2478985"/>
            <a:ext cx="7772400" cy="1546500"/>
          </a:xfrm>
          <a:prstGeom prst="rect">
            <a:avLst/>
          </a:prstGeom>
        </p:spPr>
        <p:txBody>
          <a:bodyPr lIns="91425" tIns="91425" rIns="91425" bIns="91425" anchor="b" anchorCtr="0">
            <a:noAutofit/>
          </a:bodyPr>
          <a:lstStyle/>
          <a:p>
            <a:pPr lvl="0" rtl="0">
              <a:spcBef>
                <a:spcPts val="0"/>
              </a:spcBef>
              <a:buNone/>
            </a:pPr>
            <a:r>
              <a:rPr lang="en" sz="7200" dirty="0">
                <a:solidFill>
                  <a:srgbClr val="7ECEFD"/>
                </a:solidFill>
              </a:rPr>
              <a:t>4.</a:t>
            </a:r>
          </a:p>
          <a:p>
            <a:pPr lvl="0" rtl="0">
              <a:spcBef>
                <a:spcPts val="0"/>
              </a:spcBef>
              <a:buNone/>
            </a:pPr>
            <a:r>
              <a:rPr lang="en-US" dirty="0"/>
              <a:t>Predict Geographical Location Of a Complaint</a:t>
            </a:r>
            <a:endParaRPr lang="en" dirty="0"/>
          </a:p>
        </p:txBody>
      </p:sp>
    </p:spTree>
    <p:extLst>
      <p:ext uri="{BB962C8B-B14F-4D97-AF65-F5344CB8AC3E}">
        <p14:creationId xmlns:p14="http://schemas.microsoft.com/office/powerpoint/2010/main" val="12209306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24302" y="97729"/>
            <a:ext cx="7628100" cy="1143000"/>
          </a:xfrm>
          <a:prstGeom prst="rect">
            <a:avLst/>
          </a:prstGeom>
        </p:spPr>
        <p:txBody>
          <a:bodyPr lIns="91425" tIns="91425" rIns="91425" bIns="91425" anchor="b" anchorCtr="0">
            <a:noAutofit/>
          </a:bodyPr>
          <a:lstStyle/>
          <a:p>
            <a:pPr lvl="0"/>
            <a:r>
              <a:rPr lang="en-US" sz="5400" dirty="0"/>
              <a:t>K-Fold</a:t>
            </a:r>
            <a:endParaRPr lang="en" sz="5400" dirty="0"/>
          </a:p>
        </p:txBody>
      </p:sp>
      <p:sp>
        <p:nvSpPr>
          <p:cNvPr id="8" name="Rectangle 8"/>
          <p:cNvSpPr>
            <a:spLocks noChangeArrowheads="1"/>
          </p:cNvSpPr>
          <p:nvPr/>
        </p:nvSpPr>
        <p:spPr bwMode="auto">
          <a:xfrm>
            <a:off x="-4946826" y="1422311"/>
            <a:ext cx="26752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2998788" y="1778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p:cNvSpPr txBox="1"/>
          <p:nvPr/>
        </p:nvSpPr>
        <p:spPr>
          <a:xfrm>
            <a:off x="238001" y="3874945"/>
            <a:ext cx="6504322" cy="307777"/>
          </a:xfrm>
          <a:prstGeom prst="rect">
            <a:avLst/>
          </a:prstGeom>
          <a:noFill/>
        </p:spPr>
        <p:txBody>
          <a:bodyPr wrap="square" rtlCol="0">
            <a:spAutoFit/>
          </a:bodyPr>
          <a:lstStyle/>
          <a:p>
            <a:r>
              <a:rPr lang="en-US" b="1" u="sng" dirty="0"/>
              <a:t>Kappa:</a:t>
            </a:r>
          </a:p>
        </p:txBody>
      </p:sp>
      <p:sp>
        <p:nvSpPr>
          <p:cNvPr id="11" name="TextBox 10"/>
          <p:cNvSpPr txBox="1"/>
          <p:nvPr/>
        </p:nvSpPr>
        <p:spPr>
          <a:xfrm>
            <a:off x="238001" y="1327805"/>
            <a:ext cx="6504322" cy="307777"/>
          </a:xfrm>
          <a:prstGeom prst="rect">
            <a:avLst/>
          </a:prstGeom>
          <a:noFill/>
        </p:spPr>
        <p:txBody>
          <a:bodyPr wrap="square" rtlCol="0">
            <a:spAutoFit/>
          </a:bodyPr>
          <a:lstStyle/>
          <a:p>
            <a:r>
              <a:rPr lang="en-US" b="1" u="sng" dirty="0"/>
              <a:t>Accuracy:</a:t>
            </a:r>
          </a:p>
        </p:txBody>
      </p:sp>
      <p:graphicFrame>
        <p:nvGraphicFramePr>
          <p:cNvPr id="2" name="Table 1"/>
          <p:cNvGraphicFramePr>
            <a:graphicFrameLocks noGrp="1"/>
          </p:cNvGraphicFramePr>
          <p:nvPr>
            <p:extLst/>
          </p:nvPr>
        </p:nvGraphicFramePr>
        <p:xfrm>
          <a:off x="238001" y="1800941"/>
          <a:ext cx="8564477" cy="1762500"/>
        </p:xfrm>
        <a:graphic>
          <a:graphicData uri="http://schemas.openxmlformats.org/drawingml/2006/table">
            <a:tbl>
              <a:tblPr/>
              <a:tblGrid>
                <a:gridCol w="986628">
                  <a:extLst>
                    <a:ext uri="{9D8B030D-6E8A-4147-A177-3AD203B41FA5}">
                      <a16:colId xmlns:a16="http://schemas.microsoft.com/office/drawing/2014/main" val="3625341474"/>
                    </a:ext>
                  </a:extLst>
                </a:gridCol>
                <a:gridCol w="1151066">
                  <a:extLst>
                    <a:ext uri="{9D8B030D-6E8A-4147-A177-3AD203B41FA5}">
                      <a16:colId xmlns:a16="http://schemas.microsoft.com/office/drawing/2014/main" val="1598253978"/>
                    </a:ext>
                  </a:extLst>
                </a:gridCol>
                <a:gridCol w="1329207">
                  <a:extLst>
                    <a:ext uri="{9D8B030D-6E8A-4147-A177-3AD203B41FA5}">
                      <a16:colId xmlns:a16="http://schemas.microsoft.com/office/drawing/2014/main" val="1923530916"/>
                    </a:ext>
                  </a:extLst>
                </a:gridCol>
                <a:gridCol w="1137362">
                  <a:extLst>
                    <a:ext uri="{9D8B030D-6E8A-4147-A177-3AD203B41FA5}">
                      <a16:colId xmlns:a16="http://schemas.microsoft.com/office/drawing/2014/main" val="3570217159"/>
                    </a:ext>
                  </a:extLst>
                </a:gridCol>
                <a:gridCol w="1123659">
                  <a:extLst>
                    <a:ext uri="{9D8B030D-6E8A-4147-A177-3AD203B41FA5}">
                      <a16:colId xmlns:a16="http://schemas.microsoft.com/office/drawing/2014/main" val="3812573546"/>
                    </a:ext>
                  </a:extLst>
                </a:gridCol>
                <a:gridCol w="1342910">
                  <a:extLst>
                    <a:ext uri="{9D8B030D-6E8A-4147-A177-3AD203B41FA5}">
                      <a16:colId xmlns:a16="http://schemas.microsoft.com/office/drawing/2014/main" val="2218133740"/>
                    </a:ext>
                  </a:extLst>
                </a:gridCol>
                <a:gridCol w="1493645">
                  <a:extLst>
                    <a:ext uri="{9D8B030D-6E8A-4147-A177-3AD203B41FA5}">
                      <a16:colId xmlns:a16="http://schemas.microsoft.com/office/drawing/2014/main" val="2428750786"/>
                    </a:ext>
                  </a:extLst>
                </a:gridCol>
              </a:tblGrid>
              <a:tr h="440625">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Minimum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1st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Median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3rd Quantile</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Maximum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746588584"/>
                  </a:ext>
                </a:extLst>
              </a:tr>
              <a:tr h="440625">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NN</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0.3965245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0.3987342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0.399684</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0.4004771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0.4005523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0.4104596</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948119754"/>
                  </a:ext>
                </a:extLst>
              </a:tr>
              <a:tr h="440625">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RF</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0.399684</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0.3998421</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0.4003165</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0.4006327</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0.4012638</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0.4018987</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427885562"/>
                  </a:ext>
                </a:extLst>
              </a:tr>
              <a:tr h="440625">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SVM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0.3965245</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0.4003165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0.4003165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0.4003165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0.4012638</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0.4018987</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3271629123"/>
                  </a:ext>
                </a:extLst>
              </a:tr>
            </a:tbl>
          </a:graphicData>
        </a:graphic>
      </p:graphicFrame>
      <p:graphicFrame>
        <p:nvGraphicFramePr>
          <p:cNvPr id="6" name="Table 5"/>
          <p:cNvGraphicFramePr>
            <a:graphicFrameLocks noGrp="1"/>
          </p:cNvGraphicFramePr>
          <p:nvPr>
            <p:extLst/>
          </p:nvPr>
        </p:nvGraphicFramePr>
        <p:xfrm>
          <a:off x="238000" y="4339991"/>
          <a:ext cx="8564477" cy="1994708"/>
        </p:xfrm>
        <a:graphic>
          <a:graphicData uri="http://schemas.openxmlformats.org/drawingml/2006/table">
            <a:tbl>
              <a:tblPr/>
              <a:tblGrid>
                <a:gridCol w="878408">
                  <a:extLst>
                    <a:ext uri="{9D8B030D-6E8A-4147-A177-3AD203B41FA5}">
                      <a16:colId xmlns:a16="http://schemas.microsoft.com/office/drawing/2014/main" val="1995174662"/>
                    </a:ext>
                  </a:extLst>
                </a:gridCol>
                <a:gridCol w="1441138">
                  <a:extLst>
                    <a:ext uri="{9D8B030D-6E8A-4147-A177-3AD203B41FA5}">
                      <a16:colId xmlns:a16="http://schemas.microsoft.com/office/drawing/2014/main" val="767544741"/>
                    </a:ext>
                  </a:extLst>
                </a:gridCol>
                <a:gridCol w="1015659">
                  <a:extLst>
                    <a:ext uri="{9D8B030D-6E8A-4147-A177-3AD203B41FA5}">
                      <a16:colId xmlns:a16="http://schemas.microsoft.com/office/drawing/2014/main" val="624208486"/>
                    </a:ext>
                  </a:extLst>
                </a:gridCol>
                <a:gridCol w="1262711">
                  <a:extLst>
                    <a:ext uri="{9D8B030D-6E8A-4147-A177-3AD203B41FA5}">
                      <a16:colId xmlns:a16="http://schemas.microsoft.com/office/drawing/2014/main" val="4029870212"/>
                    </a:ext>
                  </a:extLst>
                </a:gridCol>
                <a:gridCol w="1331337">
                  <a:extLst>
                    <a:ext uri="{9D8B030D-6E8A-4147-A177-3AD203B41FA5}">
                      <a16:colId xmlns:a16="http://schemas.microsoft.com/office/drawing/2014/main" val="4294712810"/>
                    </a:ext>
                  </a:extLst>
                </a:gridCol>
                <a:gridCol w="1290162">
                  <a:extLst>
                    <a:ext uri="{9D8B030D-6E8A-4147-A177-3AD203B41FA5}">
                      <a16:colId xmlns:a16="http://schemas.microsoft.com/office/drawing/2014/main" val="2794292488"/>
                    </a:ext>
                  </a:extLst>
                </a:gridCol>
                <a:gridCol w="1345062">
                  <a:extLst>
                    <a:ext uri="{9D8B030D-6E8A-4147-A177-3AD203B41FA5}">
                      <a16:colId xmlns:a16="http://schemas.microsoft.com/office/drawing/2014/main" val="1722941611"/>
                    </a:ext>
                  </a:extLst>
                </a:gridCol>
              </a:tblGrid>
              <a:tr h="613756">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Minimum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1st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Median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3rd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Maximum</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670357010"/>
                  </a:ext>
                </a:extLst>
              </a:tr>
              <a:tr h="383598">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NN</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0.004567353</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0.005955571</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0.006755079</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0.02833465</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3390123839"/>
                  </a:ext>
                </a:extLst>
              </a:tr>
              <a:tr h="383598">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RF</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4241685305"/>
                  </a:ext>
                </a:extLst>
              </a:tr>
              <a:tr h="613756">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SVM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-0.003323582</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-9.84875E-06</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0.003225095</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840359701"/>
                  </a:ext>
                </a:extLst>
              </a:tr>
            </a:tbl>
          </a:graphicData>
        </a:graphic>
      </p:graphicFrame>
    </p:spTree>
    <p:extLst>
      <p:ext uri="{BB962C8B-B14F-4D97-AF65-F5344CB8AC3E}">
        <p14:creationId xmlns:p14="http://schemas.microsoft.com/office/powerpoint/2010/main" val="42054064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124302" y="97729"/>
            <a:ext cx="7628100" cy="1143000"/>
          </a:xfrm>
          <a:prstGeom prst="rect">
            <a:avLst/>
          </a:prstGeom>
        </p:spPr>
        <p:txBody>
          <a:bodyPr lIns="91425" tIns="91425" rIns="91425" bIns="91425" anchor="b" anchorCtr="0">
            <a:noAutofit/>
          </a:bodyPr>
          <a:lstStyle/>
          <a:p>
            <a:pPr lvl="0" rtl="0">
              <a:spcBef>
                <a:spcPts val="0"/>
              </a:spcBef>
              <a:buNone/>
            </a:pPr>
            <a:r>
              <a:rPr lang="en-IN" sz="5400" dirty="0"/>
              <a:t>Repeated K-Fold</a:t>
            </a:r>
            <a:endParaRPr lang="en" sz="5400" dirty="0"/>
          </a:p>
        </p:txBody>
      </p:sp>
      <p:sp>
        <p:nvSpPr>
          <p:cNvPr id="3" name="Rectangle 1"/>
          <p:cNvSpPr>
            <a:spLocks noChangeArrowheads="1"/>
          </p:cNvSpPr>
          <p:nvPr/>
        </p:nvSpPr>
        <p:spPr bwMode="auto">
          <a:xfrm>
            <a:off x="2998788" y="1778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157163" y="1336827"/>
            <a:ext cx="6504322" cy="307777"/>
          </a:xfrm>
          <a:prstGeom prst="rect">
            <a:avLst/>
          </a:prstGeom>
          <a:noFill/>
        </p:spPr>
        <p:txBody>
          <a:bodyPr wrap="square" rtlCol="0">
            <a:spAutoFit/>
          </a:bodyPr>
          <a:lstStyle/>
          <a:p>
            <a:r>
              <a:rPr lang="en-US" b="1" u="sng" dirty="0"/>
              <a:t>Accuracy:</a:t>
            </a:r>
          </a:p>
        </p:txBody>
      </p:sp>
      <p:graphicFrame>
        <p:nvGraphicFramePr>
          <p:cNvPr id="2" name="Table 1"/>
          <p:cNvGraphicFramePr>
            <a:graphicFrameLocks noGrp="1"/>
          </p:cNvGraphicFramePr>
          <p:nvPr>
            <p:extLst/>
          </p:nvPr>
        </p:nvGraphicFramePr>
        <p:xfrm>
          <a:off x="157163" y="1778000"/>
          <a:ext cx="8491078" cy="2055872"/>
        </p:xfrm>
        <a:graphic>
          <a:graphicData uri="http://schemas.openxmlformats.org/drawingml/2006/table">
            <a:tbl>
              <a:tblPr/>
              <a:tblGrid>
                <a:gridCol w="978172">
                  <a:extLst>
                    <a:ext uri="{9D8B030D-6E8A-4147-A177-3AD203B41FA5}">
                      <a16:colId xmlns:a16="http://schemas.microsoft.com/office/drawing/2014/main" val="1258158312"/>
                    </a:ext>
                  </a:extLst>
                </a:gridCol>
                <a:gridCol w="1141201">
                  <a:extLst>
                    <a:ext uri="{9D8B030D-6E8A-4147-A177-3AD203B41FA5}">
                      <a16:colId xmlns:a16="http://schemas.microsoft.com/office/drawing/2014/main" val="2145409291"/>
                    </a:ext>
                  </a:extLst>
                </a:gridCol>
                <a:gridCol w="1154787">
                  <a:extLst>
                    <a:ext uri="{9D8B030D-6E8A-4147-A177-3AD203B41FA5}">
                      <a16:colId xmlns:a16="http://schemas.microsoft.com/office/drawing/2014/main" val="844668687"/>
                    </a:ext>
                  </a:extLst>
                </a:gridCol>
                <a:gridCol w="1181958">
                  <a:extLst>
                    <a:ext uri="{9D8B030D-6E8A-4147-A177-3AD203B41FA5}">
                      <a16:colId xmlns:a16="http://schemas.microsoft.com/office/drawing/2014/main" val="668437185"/>
                    </a:ext>
                  </a:extLst>
                </a:gridCol>
                <a:gridCol w="1222715">
                  <a:extLst>
                    <a:ext uri="{9D8B030D-6E8A-4147-A177-3AD203B41FA5}">
                      <a16:colId xmlns:a16="http://schemas.microsoft.com/office/drawing/2014/main" val="1143067276"/>
                    </a:ext>
                  </a:extLst>
                </a:gridCol>
                <a:gridCol w="1331401">
                  <a:extLst>
                    <a:ext uri="{9D8B030D-6E8A-4147-A177-3AD203B41FA5}">
                      <a16:colId xmlns:a16="http://schemas.microsoft.com/office/drawing/2014/main" val="4241730263"/>
                    </a:ext>
                  </a:extLst>
                </a:gridCol>
                <a:gridCol w="1480844">
                  <a:extLst>
                    <a:ext uri="{9D8B030D-6E8A-4147-A177-3AD203B41FA5}">
                      <a16:colId xmlns:a16="http://schemas.microsoft.com/office/drawing/2014/main" val="2707993381"/>
                    </a:ext>
                  </a:extLst>
                </a:gridCol>
              </a:tblGrid>
              <a:tr h="513968">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Minimum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1st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Median</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Mean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3rd Quantile</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Maximum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228255960"/>
                  </a:ext>
                </a:extLst>
              </a:tr>
              <a:tr h="513968">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NN</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0.3933649</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0.3959734</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0.399684</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0.4000545</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0.4033217</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0.4082278</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467106019"/>
                  </a:ext>
                </a:extLst>
              </a:tr>
              <a:tr h="513968">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RF</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0.399684</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0.4003165</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0.4004737</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0.4006326</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0.4012638</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0.4018987</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835212448"/>
                  </a:ext>
                </a:extLst>
              </a:tr>
              <a:tr h="513968">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SVM</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0.399684</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0.4003165</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0.4003165</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0.4005797</a:t>
                      </a:r>
                      <a:endParaRPr lang="en-US">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0.4012638</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0.4012638</a:t>
                      </a:r>
                      <a:endParaRPr lang="en-US" dirty="0">
                        <a:effectLst/>
                      </a:endParaRPr>
                    </a:p>
                  </a:txBody>
                  <a:tcPr marL="63500" marR="63500" marT="63500" marB="63500" anchor="ctr">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860626207"/>
                  </a:ext>
                </a:extLst>
              </a:tr>
            </a:tbl>
          </a:graphicData>
        </a:graphic>
      </p:graphicFrame>
      <p:sp>
        <p:nvSpPr>
          <p:cNvPr id="4" name="Rectangle 1"/>
          <p:cNvSpPr>
            <a:spLocks noChangeArrowheads="1"/>
          </p:cNvSpPr>
          <p:nvPr/>
        </p:nvSpPr>
        <p:spPr bwMode="auto">
          <a:xfrm>
            <a:off x="2141538" y="31226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413273"/>
      </p:ext>
    </p:extLst>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9213</TotalTime>
  <Words>3351</Words>
  <Application>Microsoft Office PowerPoint</Application>
  <PresentationFormat>On-screen Show (4:3)</PresentationFormat>
  <Paragraphs>1546</Paragraphs>
  <Slides>105</Slides>
  <Notes>89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105</vt:i4>
      </vt:variant>
    </vt:vector>
  </HeadingPairs>
  <TitlesOfParts>
    <vt:vector size="112" baseType="lpstr">
      <vt:lpstr>Lato</vt:lpstr>
      <vt:lpstr>Times New Roman</vt:lpstr>
      <vt:lpstr>Arial</vt:lpstr>
      <vt:lpstr>Raleway</vt:lpstr>
      <vt:lpstr>Arial</vt:lpstr>
      <vt:lpstr>Wingdings</vt:lpstr>
      <vt:lpstr>Antonio template</vt:lpstr>
      <vt:lpstr>Analysis of CFPB’s  Consumer Complaints  Dataset</vt:lpstr>
      <vt:lpstr> DATASET DESCRIPTION</vt:lpstr>
      <vt:lpstr>The Dataset</vt:lpstr>
      <vt:lpstr>769,195 Complaints</vt:lpstr>
      <vt:lpstr>PowerPoint Presentation</vt:lpstr>
      <vt:lpstr> DATA  CLEANING </vt:lpstr>
      <vt:lpstr>PowerPoint Presentation</vt:lpstr>
      <vt:lpstr> 682,949 Complaints</vt:lpstr>
      <vt:lpstr> MILESTONE 2 RECAP</vt:lpstr>
      <vt:lpstr>Q1. Predicting a company’s response to a consumer complaint</vt:lpstr>
      <vt:lpstr>Q3. Predicting medium of receiving a complaint</vt:lpstr>
      <vt:lpstr>Q5. Effect of total assets on number of complaints</vt:lpstr>
      <vt:lpstr> MILESTONE 3 ANALYSIS</vt:lpstr>
      <vt:lpstr> SUPPORT VECTOR MACHINE (SVM)</vt:lpstr>
      <vt:lpstr>1. Predicting a Company’s Response to a Consumer Complaint</vt:lpstr>
      <vt:lpstr>Model Description</vt:lpstr>
      <vt:lpstr>Results</vt:lpstr>
      <vt:lpstr>Results</vt:lpstr>
      <vt:lpstr>2. Likelihood of a Non-Disputed Complaint Feedback</vt:lpstr>
      <vt:lpstr>Results</vt:lpstr>
      <vt:lpstr>3. Predicting Medium of Receiving a Complaint</vt:lpstr>
      <vt:lpstr>Results</vt:lpstr>
      <vt:lpstr>Results</vt:lpstr>
      <vt:lpstr>4. Predict Geographical Location Of a Complaint</vt:lpstr>
      <vt:lpstr>Results</vt:lpstr>
      <vt:lpstr>5. Effect Of Total Assets on #Complaints</vt:lpstr>
      <vt:lpstr>Results</vt:lpstr>
      <vt:lpstr>Summary (Accuracy)</vt:lpstr>
      <vt:lpstr>2. NEURAL NETWORKS</vt:lpstr>
      <vt:lpstr>Q1. Predicting a Company’s Response to a Consumer Complaint</vt:lpstr>
      <vt:lpstr>Model Description</vt:lpstr>
      <vt:lpstr>Results</vt:lpstr>
      <vt:lpstr>Q2. Likelihood of a Non-Disputed Complaint Feedback</vt:lpstr>
      <vt:lpstr>Model Description</vt:lpstr>
      <vt:lpstr>Results</vt:lpstr>
      <vt:lpstr>Q3. Predicting Medium of Receiving a Complaint</vt:lpstr>
      <vt:lpstr>Model Description</vt:lpstr>
      <vt:lpstr>Results</vt:lpstr>
      <vt:lpstr>Q4. Predict Geographical Location Of a Complaint</vt:lpstr>
      <vt:lpstr>Model Description</vt:lpstr>
      <vt:lpstr>Results</vt:lpstr>
      <vt:lpstr>Q5. Effect Of Total Assets on #Complaints</vt:lpstr>
      <vt:lpstr>Model Description</vt:lpstr>
      <vt:lpstr>Results</vt:lpstr>
      <vt:lpstr>3. CLUSTERING</vt:lpstr>
      <vt:lpstr>Q1. Predicting a Company’s Response to a Consumer Complaint</vt:lpstr>
      <vt:lpstr>Technique 1: K MODES (klaR Package)</vt:lpstr>
      <vt:lpstr>Scatter Plot (Colored on basis of Company Response)</vt:lpstr>
      <vt:lpstr>Scatter Plot (Colored on basis of Cluster)</vt:lpstr>
      <vt:lpstr>Technique 2: HIERARCHICAL CLUSTERING (ClustOfVar Package)</vt:lpstr>
      <vt:lpstr>Technique 3: MIXTURE MODEL (Rmixmod Package)</vt:lpstr>
      <vt:lpstr>Mixture model plot</vt:lpstr>
      <vt:lpstr>Q2. Likelihood of a Non-Disputed Complaint Feedback</vt:lpstr>
      <vt:lpstr>Technique 1: K MODES (klaR Package)</vt:lpstr>
      <vt:lpstr>Scatter Plot (Colored on basis of Disputed or Not)</vt:lpstr>
      <vt:lpstr>Scatter Plot (Colored on basis of Cluster)</vt:lpstr>
      <vt:lpstr>Technique 2: HIERARCHICAL CLUSTERING (ClustOfVar Package)</vt:lpstr>
      <vt:lpstr>Technique 3: MIXTURE MODEL (Rmixmod Package)</vt:lpstr>
      <vt:lpstr>Mixture model plot</vt:lpstr>
      <vt:lpstr>Q3. Predicting Medium of Receiving a Complaint</vt:lpstr>
      <vt:lpstr>Technique 1: K MODES (klaR Package)</vt:lpstr>
      <vt:lpstr>Scatter Plot (Colored on basis of Disputed or Not)</vt:lpstr>
      <vt:lpstr>Scatter Plot (Colored on basis of Cluster)</vt:lpstr>
      <vt:lpstr>Technique 2: HIERARCHICAL CLUSTERING (ClustOfVar Package)</vt:lpstr>
      <vt:lpstr>Technique 3: MIXTURE MODEL (Rmixmod Package)</vt:lpstr>
      <vt:lpstr>Mixture model plot</vt:lpstr>
      <vt:lpstr>Q4. Predict Geographical Location Of a Complaint</vt:lpstr>
      <vt:lpstr>Technique 1: K MODES (klaR Package)</vt:lpstr>
      <vt:lpstr>Scatter Plot (Colored on basis of Disputed or Not)</vt:lpstr>
      <vt:lpstr>Scatter Plot (Colored on basis of Cluster)</vt:lpstr>
      <vt:lpstr>Technique 2: HIERARCHICAL CLUSTERING (ClustOfVar Package)</vt:lpstr>
      <vt:lpstr>Technique 3: MIXTURE MODEL (Rmixmod Package)</vt:lpstr>
      <vt:lpstr>Mixture model plot</vt:lpstr>
      <vt:lpstr>Q5. Effect Of Total Assets on #Complaints</vt:lpstr>
      <vt:lpstr>Technique 1: K MEANS (statistics Package)</vt:lpstr>
      <vt:lpstr>Scatter Plot with Centres</vt:lpstr>
      <vt:lpstr>Technique 2: K MEDOIDS (cluster Package)</vt:lpstr>
      <vt:lpstr>Scatter Plot with Centres</vt:lpstr>
      <vt:lpstr>Technique 3: SPECTRAL CLUSTERING (kernlab Package)</vt:lpstr>
      <vt:lpstr>Scatter Plot with Centres</vt:lpstr>
      <vt:lpstr>Technique 4: MIXTURE CLUSTERING (mclust Package)</vt:lpstr>
      <vt:lpstr>Scatter Plot with Centres</vt:lpstr>
      <vt:lpstr>CROSS VALIDATION</vt:lpstr>
      <vt:lpstr>Model Description</vt:lpstr>
      <vt:lpstr>1. Predicting a Company’s Response to a Consumer Complaint</vt:lpstr>
      <vt:lpstr>K-Fold</vt:lpstr>
      <vt:lpstr>Repeated K-Fold</vt:lpstr>
      <vt:lpstr>Bootstrap</vt:lpstr>
      <vt:lpstr>2. Likelihood of a Non-Disputed Complaint Feedback</vt:lpstr>
      <vt:lpstr>K-Fold</vt:lpstr>
      <vt:lpstr>Repeated K-Fold</vt:lpstr>
      <vt:lpstr>Bootstrap</vt:lpstr>
      <vt:lpstr>3. Predicting Medium of Receiving a Complaint</vt:lpstr>
      <vt:lpstr>K-Fold</vt:lpstr>
      <vt:lpstr>Repeated K-Fold</vt:lpstr>
      <vt:lpstr>Bootstrap</vt:lpstr>
      <vt:lpstr>4. Predict Geographical Location Of a Complaint</vt:lpstr>
      <vt:lpstr>K-Fold</vt:lpstr>
      <vt:lpstr>Repeated K-Fold</vt:lpstr>
      <vt:lpstr>Bootstrap</vt:lpstr>
      <vt:lpstr>5. Effect Of Total Assets on #Complaints</vt:lpstr>
      <vt:lpstr>K-Fold</vt:lpstr>
      <vt:lpstr>Repeated K-Fold</vt:lpstr>
      <vt:lpstr>Bootstrap</vt:lpstr>
      <vt:lpstr>Summary (Accuracy)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CFPB’s Consumer Complaints Dataset</dc:title>
  <dc:creator>RajatAghi</dc:creator>
  <cp:lastModifiedBy>Goofy</cp:lastModifiedBy>
  <cp:revision>97</cp:revision>
  <dcterms:modified xsi:type="dcterms:W3CDTF">2017-05-05T02:35:18Z</dcterms:modified>
</cp:coreProperties>
</file>