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3" d="100"/>
          <a:sy n="93" d="100"/>
        </p:scale>
        <p:origin x="1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36D06-08BB-423C-A8E9-4DE8F529505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33463C9B-6813-4C69-A9C1-F3C0E1A71FD0}">
      <dgm:prSet custT="1"/>
      <dgm:spPr/>
      <dgm:t>
        <a:bodyPr/>
        <a:lstStyle/>
        <a:p>
          <a:r>
            <a:rPr lang="en-IN" sz="1100" dirty="0">
              <a:latin typeface="Gill Sans MT" panose="020B0502020104020203" pitchFamily="34" charset="0"/>
            </a:rPr>
            <a:t>Business-Centric: RTO is a business-centric metric that is determined by the criticality of the system or service to the organization. It is not solely a technical parameter but takes into account the impact of system unavailability on business operations.</a:t>
          </a:r>
        </a:p>
      </dgm:t>
    </dgm:pt>
    <dgm:pt modelId="{A40CBECE-818C-464D-8346-0BC9C381A945}" type="parTrans" cxnId="{76F52176-920B-42D2-A4B2-D8378DBFBF05}">
      <dgm:prSet/>
      <dgm:spPr/>
      <dgm:t>
        <a:bodyPr/>
        <a:lstStyle/>
        <a:p>
          <a:endParaRPr lang="en-IN"/>
        </a:p>
      </dgm:t>
    </dgm:pt>
    <dgm:pt modelId="{4E030825-48A2-4AAA-95A8-AFAB98F257CC}" type="sibTrans" cxnId="{76F52176-920B-42D2-A4B2-D8378DBFBF05}">
      <dgm:prSet/>
      <dgm:spPr/>
      <dgm:t>
        <a:bodyPr/>
        <a:lstStyle/>
        <a:p>
          <a:endParaRPr lang="en-IN"/>
        </a:p>
      </dgm:t>
    </dgm:pt>
    <dgm:pt modelId="{05E9A0F8-5F67-4110-B8E8-A014705AA88C}">
      <dgm:prSet custT="1"/>
      <dgm:spPr/>
      <dgm:t>
        <a:bodyPr/>
        <a:lstStyle/>
        <a:p>
          <a:r>
            <a:rPr lang="en-IN" sz="1100" dirty="0">
              <a:latin typeface="Gill Sans MT" panose="020B0502020104020203" pitchFamily="34" charset="0"/>
            </a:rPr>
            <a:t>Risk and Cost Trade-off: Setting RTO involves a trade-off between risk and cost. Shorter RTOs come at a higher cost, as they require more resources and redundancy to ensure rapid recovery. Longer RTOs may be more cost-effective but carry higher business risk.</a:t>
          </a:r>
        </a:p>
      </dgm:t>
    </dgm:pt>
    <dgm:pt modelId="{7866EB9A-FE7A-4138-8631-E901AC2E95ED}" type="parTrans" cxnId="{261CAA87-A4DF-4273-9D65-4174CFB1F0D0}">
      <dgm:prSet/>
      <dgm:spPr/>
      <dgm:t>
        <a:bodyPr/>
        <a:lstStyle/>
        <a:p>
          <a:endParaRPr lang="en-IN"/>
        </a:p>
      </dgm:t>
    </dgm:pt>
    <dgm:pt modelId="{77B55F02-CBEF-4E1A-A935-834F6B0E3D25}" type="sibTrans" cxnId="{261CAA87-A4DF-4273-9D65-4174CFB1F0D0}">
      <dgm:prSet/>
      <dgm:spPr/>
      <dgm:t>
        <a:bodyPr/>
        <a:lstStyle/>
        <a:p>
          <a:endParaRPr lang="en-IN"/>
        </a:p>
      </dgm:t>
    </dgm:pt>
    <dgm:pt modelId="{EAFD1A08-C756-4BC3-8520-F14897547BEE}">
      <dgm:prSet custT="1"/>
      <dgm:spPr/>
      <dgm:t>
        <a:bodyPr/>
        <a:lstStyle/>
        <a:p>
          <a:r>
            <a:rPr lang="en-IN" sz="1100" dirty="0">
              <a:latin typeface="Gill Sans MT" panose="020B0502020104020203" pitchFamily="34" charset="0"/>
            </a:rPr>
            <a:t>Plan for Various Scenarios: Organizations may set different RTOs for different systems based on their importance. High-priority systems typically have shorter RTOs, while lower-priority systems may have longer ones.</a:t>
          </a:r>
        </a:p>
      </dgm:t>
    </dgm:pt>
    <dgm:pt modelId="{B8608BCD-CDB2-4EF1-95CE-8D627F9B334E}" type="parTrans" cxnId="{806D6BA8-B4F7-4B05-A2B5-183014AFD882}">
      <dgm:prSet/>
      <dgm:spPr/>
      <dgm:t>
        <a:bodyPr/>
        <a:lstStyle/>
        <a:p>
          <a:endParaRPr lang="en-IN"/>
        </a:p>
      </dgm:t>
    </dgm:pt>
    <dgm:pt modelId="{336B4DC0-A799-4126-B753-535EC5F06487}" type="sibTrans" cxnId="{806D6BA8-B4F7-4B05-A2B5-183014AFD882}">
      <dgm:prSet/>
      <dgm:spPr/>
      <dgm:t>
        <a:bodyPr/>
        <a:lstStyle/>
        <a:p>
          <a:endParaRPr lang="en-IN"/>
        </a:p>
      </dgm:t>
    </dgm:pt>
    <dgm:pt modelId="{60E6DD25-D92F-4282-9760-9A30FEACBC54}">
      <dgm:prSet custT="1"/>
      <dgm:spPr/>
      <dgm:t>
        <a:bodyPr/>
        <a:lstStyle/>
        <a:p>
          <a:r>
            <a:rPr lang="en-IN" sz="1100" dirty="0">
              <a:latin typeface="Gill Sans MT" panose="020B0502020104020203" pitchFamily="34" charset="0"/>
            </a:rPr>
            <a:t>Recovery Strategies: Meeting the defined RTO requires the implementation of appropriate disaster recovery and backup strategies. These may include redundant systems, data backups, and disaster recovery testing to ensure that recovery processes can be executed within the RTO.</a:t>
          </a:r>
        </a:p>
      </dgm:t>
    </dgm:pt>
    <dgm:pt modelId="{CA7BF8AA-DAF5-4528-9DC3-9F224A60D5EE}" type="parTrans" cxnId="{786A9443-5629-47B4-84FA-3213697F0408}">
      <dgm:prSet/>
      <dgm:spPr/>
      <dgm:t>
        <a:bodyPr/>
        <a:lstStyle/>
        <a:p>
          <a:endParaRPr lang="en-IN"/>
        </a:p>
      </dgm:t>
    </dgm:pt>
    <dgm:pt modelId="{A650A7A9-A416-4E2A-A30A-7E8688B42FF9}" type="sibTrans" cxnId="{786A9443-5629-47B4-84FA-3213697F0408}">
      <dgm:prSet/>
      <dgm:spPr/>
      <dgm:t>
        <a:bodyPr/>
        <a:lstStyle/>
        <a:p>
          <a:endParaRPr lang="en-IN"/>
        </a:p>
      </dgm:t>
    </dgm:pt>
    <dgm:pt modelId="{506F3536-7CA1-4BC2-A4CA-C7EA444006C0}" type="pres">
      <dgm:prSet presAssocID="{6C436D06-08BB-423C-A8E9-4DE8F5295059}" presName="Name0" presStyleCnt="0">
        <dgm:presLayoutVars>
          <dgm:chPref val="3"/>
          <dgm:dir/>
          <dgm:animLvl val="lvl"/>
          <dgm:resizeHandles/>
        </dgm:presLayoutVars>
      </dgm:prSet>
      <dgm:spPr/>
    </dgm:pt>
    <dgm:pt modelId="{EBA5C575-5559-4B78-9F7B-767B29926AE5}" type="pres">
      <dgm:prSet presAssocID="{33463C9B-6813-4C69-A9C1-F3C0E1A71FD0}" presName="horFlow" presStyleCnt="0"/>
      <dgm:spPr/>
    </dgm:pt>
    <dgm:pt modelId="{C420638D-2780-4A91-9C46-2501F0209C64}" type="pres">
      <dgm:prSet presAssocID="{33463C9B-6813-4C69-A9C1-F3C0E1A71FD0}" presName="bigChev" presStyleLbl="node1" presStyleIdx="0" presStyleCnt="4"/>
      <dgm:spPr/>
    </dgm:pt>
    <dgm:pt modelId="{DFB5D5E2-8054-463C-BFF7-EEC81736FEEA}" type="pres">
      <dgm:prSet presAssocID="{33463C9B-6813-4C69-A9C1-F3C0E1A71FD0}" presName="vSp" presStyleCnt="0"/>
      <dgm:spPr/>
    </dgm:pt>
    <dgm:pt modelId="{397FCEC2-2FB5-4563-BF2A-8C40DDE170A9}" type="pres">
      <dgm:prSet presAssocID="{05E9A0F8-5F67-4110-B8E8-A014705AA88C}" presName="horFlow" presStyleCnt="0"/>
      <dgm:spPr/>
    </dgm:pt>
    <dgm:pt modelId="{CC9EB4BB-4A21-4C78-8E25-63DF0F8AB3C6}" type="pres">
      <dgm:prSet presAssocID="{05E9A0F8-5F67-4110-B8E8-A014705AA88C}" presName="bigChev" presStyleLbl="node1" presStyleIdx="1" presStyleCnt="4"/>
      <dgm:spPr/>
    </dgm:pt>
    <dgm:pt modelId="{4BD6F1F5-B02E-4504-BCC9-145369FF585B}" type="pres">
      <dgm:prSet presAssocID="{05E9A0F8-5F67-4110-B8E8-A014705AA88C}" presName="vSp" presStyleCnt="0"/>
      <dgm:spPr/>
    </dgm:pt>
    <dgm:pt modelId="{AFE4A03B-44C6-4877-8C9A-FDA169C9FA6A}" type="pres">
      <dgm:prSet presAssocID="{EAFD1A08-C756-4BC3-8520-F14897547BEE}" presName="horFlow" presStyleCnt="0"/>
      <dgm:spPr/>
    </dgm:pt>
    <dgm:pt modelId="{36ABD921-377A-46B4-B923-8BB831C3FDC1}" type="pres">
      <dgm:prSet presAssocID="{EAFD1A08-C756-4BC3-8520-F14897547BEE}" presName="bigChev" presStyleLbl="node1" presStyleIdx="2" presStyleCnt="4"/>
      <dgm:spPr/>
    </dgm:pt>
    <dgm:pt modelId="{BC74FACB-E6EE-4613-A3B5-D3C72DFB0ACC}" type="pres">
      <dgm:prSet presAssocID="{EAFD1A08-C756-4BC3-8520-F14897547BEE}" presName="vSp" presStyleCnt="0"/>
      <dgm:spPr/>
    </dgm:pt>
    <dgm:pt modelId="{B0C4039E-239D-4E54-BF97-BBE6BED6391A}" type="pres">
      <dgm:prSet presAssocID="{60E6DD25-D92F-4282-9760-9A30FEACBC54}" presName="horFlow" presStyleCnt="0"/>
      <dgm:spPr/>
    </dgm:pt>
    <dgm:pt modelId="{4081B906-2680-4634-8D02-C5DCC0135D0A}" type="pres">
      <dgm:prSet presAssocID="{60E6DD25-D92F-4282-9760-9A30FEACBC54}" presName="bigChev" presStyleLbl="node1" presStyleIdx="3" presStyleCnt="4"/>
      <dgm:spPr/>
    </dgm:pt>
  </dgm:ptLst>
  <dgm:cxnLst>
    <dgm:cxn modelId="{CF948802-98B8-4636-AAC9-3C9132FE8345}" type="presOf" srcId="{05E9A0F8-5F67-4110-B8E8-A014705AA88C}" destId="{CC9EB4BB-4A21-4C78-8E25-63DF0F8AB3C6}" srcOrd="0" destOrd="0" presId="urn:microsoft.com/office/officeart/2005/8/layout/lProcess3"/>
    <dgm:cxn modelId="{B4D7BD1B-15A8-43C2-B5A8-430303F2F799}" type="presOf" srcId="{60E6DD25-D92F-4282-9760-9A30FEACBC54}" destId="{4081B906-2680-4634-8D02-C5DCC0135D0A}" srcOrd="0" destOrd="0" presId="urn:microsoft.com/office/officeart/2005/8/layout/lProcess3"/>
    <dgm:cxn modelId="{5F1E975F-8F68-4C88-BC0A-64FF6D66FD99}" type="presOf" srcId="{6C436D06-08BB-423C-A8E9-4DE8F5295059}" destId="{506F3536-7CA1-4BC2-A4CA-C7EA444006C0}" srcOrd="0" destOrd="0" presId="urn:microsoft.com/office/officeart/2005/8/layout/lProcess3"/>
    <dgm:cxn modelId="{786A9443-5629-47B4-84FA-3213697F0408}" srcId="{6C436D06-08BB-423C-A8E9-4DE8F5295059}" destId="{60E6DD25-D92F-4282-9760-9A30FEACBC54}" srcOrd="3" destOrd="0" parTransId="{CA7BF8AA-DAF5-4528-9DC3-9F224A60D5EE}" sibTransId="{A650A7A9-A416-4E2A-A30A-7E8688B42FF9}"/>
    <dgm:cxn modelId="{89581266-6374-46AE-82B8-C82AF7B71479}" type="presOf" srcId="{EAFD1A08-C756-4BC3-8520-F14897547BEE}" destId="{36ABD921-377A-46B4-B923-8BB831C3FDC1}" srcOrd="0" destOrd="0" presId="urn:microsoft.com/office/officeart/2005/8/layout/lProcess3"/>
    <dgm:cxn modelId="{76F52176-920B-42D2-A4B2-D8378DBFBF05}" srcId="{6C436D06-08BB-423C-A8E9-4DE8F5295059}" destId="{33463C9B-6813-4C69-A9C1-F3C0E1A71FD0}" srcOrd="0" destOrd="0" parTransId="{A40CBECE-818C-464D-8346-0BC9C381A945}" sibTransId="{4E030825-48A2-4AAA-95A8-AFAB98F257CC}"/>
    <dgm:cxn modelId="{02168D7C-874A-448B-88D5-C6ADFD92F963}" type="presOf" srcId="{33463C9B-6813-4C69-A9C1-F3C0E1A71FD0}" destId="{C420638D-2780-4A91-9C46-2501F0209C64}" srcOrd="0" destOrd="0" presId="urn:microsoft.com/office/officeart/2005/8/layout/lProcess3"/>
    <dgm:cxn modelId="{261CAA87-A4DF-4273-9D65-4174CFB1F0D0}" srcId="{6C436D06-08BB-423C-A8E9-4DE8F5295059}" destId="{05E9A0F8-5F67-4110-B8E8-A014705AA88C}" srcOrd="1" destOrd="0" parTransId="{7866EB9A-FE7A-4138-8631-E901AC2E95ED}" sibTransId="{77B55F02-CBEF-4E1A-A935-834F6B0E3D25}"/>
    <dgm:cxn modelId="{806D6BA8-B4F7-4B05-A2B5-183014AFD882}" srcId="{6C436D06-08BB-423C-A8E9-4DE8F5295059}" destId="{EAFD1A08-C756-4BC3-8520-F14897547BEE}" srcOrd="2" destOrd="0" parTransId="{B8608BCD-CDB2-4EF1-95CE-8D627F9B334E}" sibTransId="{336B4DC0-A799-4126-B753-535EC5F06487}"/>
    <dgm:cxn modelId="{19D68158-AF3E-4E80-BCC5-251392F6E1FE}" type="presParOf" srcId="{506F3536-7CA1-4BC2-A4CA-C7EA444006C0}" destId="{EBA5C575-5559-4B78-9F7B-767B29926AE5}" srcOrd="0" destOrd="0" presId="urn:microsoft.com/office/officeart/2005/8/layout/lProcess3"/>
    <dgm:cxn modelId="{E8AFA2DB-B2C3-4273-9AB4-87F4C9133834}" type="presParOf" srcId="{EBA5C575-5559-4B78-9F7B-767B29926AE5}" destId="{C420638D-2780-4A91-9C46-2501F0209C64}" srcOrd="0" destOrd="0" presId="urn:microsoft.com/office/officeart/2005/8/layout/lProcess3"/>
    <dgm:cxn modelId="{7FB86488-C3E9-42C7-95E7-7D920BD2B155}" type="presParOf" srcId="{506F3536-7CA1-4BC2-A4CA-C7EA444006C0}" destId="{DFB5D5E2-8054-463C-BFF7-EEC81736FEEA}" srcOrd="1" destOrd="0" presId="urn:microsoft.com/office/officeart/2005/8/layout/lProcess3"/>
    <dgm:cxn modelId="{25C2D980-80BE-48FC-A42F-2A9EB3BE5112}" type="presParOf" srcId="{506F3536-7CA1-4BC2-A4CA-C7EA444006C0}" destId="{397FCEC2-2FB5-4563-BF2A-8C40DDE170A9}" srcOrd="2" destOrd="0" presId="urn:microsoft.com/office/officeart/2005/8/layout/lProcess3"/>
    <dgm:cxn modelId="{14456619-23AA-4B5E-83F0-1E33BA0DE995}" type="presParOf" srcId="{397FCEC2-2FB5-4563-BF2A-8C40DDE170A9}" destId="{CC9EB4BB-4A21-4C78-8E25-63DF0F8AB3C6}" srcOrd="0" destOrd="0" presId="urn:microsoft.com/office/officeart/2005/8/layout/lProcess3"/>
    <dgm:cxn modelId="{1EBB1D0C-CF70-41B8-88CF-7FC9E4C121EF}" type="presParOf" srcId="{506F3536-7CA1-4BC2-A4CA-C7EA444006C0}" destId="{4BD6F1F5-B02E-4504-BCC9-145369FF585B}" srcOrd="3" destOrd="0" presId="urn:microsoft.com/office/officeart/2005/8/layout/lProcess3"/>
    <dgm:cxn modelId="{5B429B4C-F4BA-4AFE-8E1D-6107CD95F3A7}" type="presParOf" srcId="{506F3536-7CA1-4BC2-A4CA-C7EA444006C0}" destId="{AFE4A03B-44C6-4877-8C9A-FDA169C9FA6A}" srcOrd="4" destOrd="0" presId="urn:microsoft.com/office/officeart/2005/8/layout/lProcess3"/>
    <dgm:cxn modelId="{5C27C50B-ECF0-4EA9-8863-1577C1BFF8D2}" type="presParOf" srcId="{AFE4A03B-44C6-4877-8C9A-FDA169C9FA6A}" destId="{36ABD921-377A-46B4-B923-8BB831C3FDC1}" srcOrd="0" destOrd="0" presId="urn:microsoft.com/office/officeart/2005/8/layout/lProcess3"/>
    <dgm:cxn modelId="{B26C5A26-4CC0-4B49-9F40-C96214A977E7}" type="presParOf" srcId="{506F3536-7CA1-4BC2-A4CA-C7EA444006C0}" destId="{BC74FACB-E6EE-4613-A3B5-D3C72DFB0ACC}" srcOrd="5" destOrd="0" presId="urn:microsoft.com/office/officeart/2005/8/layout/lProcess3"/>
    <dgm:cxn modelId="{07BCCCA1-5359-43AA-98A3-9D001463A464}" type="presParOf" srcId="{506F3536-7CA1-4BC2-A4CA-C7EA444006C0}" destId="{B0C4039E-239D-4E54-BF97-BBE6BED6391A}" srcOrd="6" destOrd="0" presId="urn:microsoft.com/office/officeart/2005/8/layout/lProcess3"/>
    <dgm:cxn modelId="{D4896690-9E8C-4597-AEBA-8A1E1E7D8CC2}" type="presParOf" srcId="{B0C4039E-239D-4E54-BF97-BBE6BED6391A}" destId="{4081B906-2680-4634-8D02-C5DCC0135D0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0638D-2780-4A91-9C46-2501F0209C64}">
      <dsp:nvSpPr>
        <dsp:cNvPr id="0" name=""/>
        <dsp:cNvSpPr/>
      </dsp:nvSpPr>
      <dsp:spPr>
        <a:xfrm>
          <a:off x="4282677" y="1907"/>
          <a:ext cx="3482617" cy="13930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Gill Sans MT" panose="020B0502020104020203" pitchFamily="34" charset="0"/>
            </a:rPr>
            <a:t>Business-Centric: RTO is a business-centric metric that is determined by the criticality of the system or service to the organization. It is not solely a technical parameter but takes into account the impact of system unavailability on business operations.</a:t>
          </a:r>
        </a:p>
      </dsp:txBody>
      <dsp:txXfrm>
        <a:off x="4979200" y="1907"/>
        <a:ext cx="2089571" cy="1393046"/>
      </dsp:txXfrm>
    </dsp:sp>
    <dsp:sp modelId="{CC9EB4BB-4A21-4C78-8E25-63DF0F8AB3C6}">
      <dsp:nvSpPr>
        <dsp:cNvPr id="0" name=""/>
        <dsp:cNvSpPr/>
      </dsp:nvSpPr>
      <dsp:spPr>
        <a:xfrm>
          <a:off x="4282677" y="1589981"/>
          <a:ext cx="3482617" cy="13930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Gill Sans MT" panose="020B0502020104020203" pitchFamily="34" charset="0"/>
            </a:rPr>
            <a:t>Risk and Cost Trade-off: Setting RTO involves a trade-off between risk and cost. Shorter RTOs come at a higher cost, as they require more resources and redundancy to ensure rapid recovery. Longer RTOs may be more cost-effective but carry higher business risk.</a:t>
          </a:r>
        </a:p>
      </dsp:txBody>
      <dsp:txXfrm>
        <a:off x="4979200" y="1589981"/>
        <a:ext cx="2089571" cy="1393046"/>
      </dsp:txXfrm>
    </dsp:sp>
    <dsp:sp modelId="{36ABD921-377A-46B4-B923-8BB831C3FDC1}">
      <dsp:nvSpPr>
        <dsp:cNvPr id="0" name=""/>
        <dsp:cNvSpPr/>
      </dsp:nvSpPr>
      <dsp:spPr>
        <a:xfrm>
          <a:off x="4282677" y="3178054"/>
          <a:ext cx="3482617" cy="13930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Gill Sans MT" panose="020B0502020104020203" pitchFamily="34" charset="0"/>
            </a:rPr>
            <a:t>Plan for Various Scenarios: Organizations may set different RTOs for different systems based on their importance. High-priority systems typically have shorter RTOs, while lower-priority systems may have longer ones.</a:t>
          </a:r>
        </a:p>
      </dsp:txBody>
      <dsp:txXfrm>
        <a:off x="4979200" y="3178054"/>
        <a:ext cx="2089571" cy="1393046"/>
      </dsp:txXfrm>
    </dsp:sp>
    <dsp:sp modelId="{4081B906-2680-4634-8D02-C5DCC0135D0A}">
      <dsp:nvSpPr>
        <dsp:cNvPr id="0" name=""/>
        <dsp:cNvSpPr/>
      </dsp:nvSpPr>
      <dsp:spPr>
        <a:xfrm>
          <a:off x="4282677" y="4766128"/>
          <a:ext cx="3482617" cy="13930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Gill Sans MT" panose="020B0502020104020203" pitchFamily="34" charset="0"/>
            </a:rPr>
            <a:t>Recovery Strategies: Meeting the defined RTO requires the implementation of appropriate disaster recovery and backup strategies. These may include redundant systems, data backups, and disaster recovery testing to ensure that recovery processes can be executed within the RTO.</a:t>
          </a:r>
        </a:p>
      </dsp:txBody>
      <dsp:txXfrm>
        <a:off x="4979200" y="4766128"/>
        <a:ext cx="2089571" cy="139304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320000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C1476E-2677-4939-A9B0-62CB9A1A2E7E}"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29487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398977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93890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220240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2893029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52263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332333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410607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376171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1476E-2677-4939-A9B0-62CB9A1A2E7E}"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119078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1476E-2677-4939-A9B0-62CB9A1A2E7E}"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189464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1476E-2677-4939-A9B0-62CB9A1A2E7E}"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133152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1476E-2677-4939-A9B0-62CB9A1A2E7E}"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24576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1476E-2677-4939-A9B0-62CB9A1A2E7E}"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188383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C1476E-2677-4939-A9B0-62CB9A1A2E7E}"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22948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3CC1476E-2677-4939-A9B0-62CB9A1A2E7E}" type="datetimeFigureOut">
              <a:rPr lang="en-IN" smtClean="0"/>
              <a:t>19-10-2023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D64DF6E-3F08-4370-B061-4BB1C968B152}" type="slidenum">
              <a:rPr lang="en-IN" smtClean="0"/>
              <a:t>‹#›</a:t>
            </a:fld>
            <a:endParaRPr lang="en-IN"/>
          </a:p>
        </p:txBody>
      </p:sp>
    </p:spTree>
    <p:extLst>
      <p:ext uri="{BB962C8B-B14F-4D97-AF65-F5344CB8AC3E}">
        <p14:creationId xmlns:p14="http://schemas.microsoft.com/office/powerpoint/2010/main" val="133770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C1476E-2677-4939-A9B0-62CB9A1A2E7E}" type="datetimeFigureOut">
              <a:rPr lang="en-IN" smtClean="0"/>
              <a:t>19-10-2023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D64DF6E-3F08-4370-B061-4BB1C968B152}" type="slidenum">
              <a:rPr lang="en-IN" smtClean="0"/>
              <a:t>‹#›</a:t>
            </a:fld>
            <a:endParaRPr lang="en-IN"/>
          </a:p>
        </p:txBody>
      </p:sp>
    </p:spTree>
    <p:extLst>
      <p:ext uri="{BB962C8B-B14F-4D97-AF65-F5344CB8AC3E}">
        <p14:creationId xmlns:p14="http://schemas.microsoft.com/office/powerpoint/2010/main" val="2140397342"/>
      </p:ext>
    </p:extLst>
  </p:cSld>
  <p:clrMap bg1="dk1" tx1="lt1" bg2="dk2" tx2="lt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 id="214748425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9B21-5920-4019-A8F5-9B001066A22D}"/>
              </a:ext>
            </a:extLst>
          </p:cNvPr>
          <p:cNvSpPr>
            <a:spLocks noGrp="1"/>
          </p:cNvSpPr>
          <p:nvPr>
            <p:ph type="ctrTitle" idx="4294967295"/>
          </p:nvPr>
        </p:nvSpPr>
        <p:spPr>
          <a:xfrm>
            <a:off x="887030" y="837345"/>
            <a:ext cx="11053762" cy="950912"/>
          </a:xfrm>
        </p:spPr>
        <p:txBody>
          <a:bodyPr>
            <a:normAutofit/>
          </a:bodyPr>
          <a:lstStyle/>
          <a:p>
            <a:r>
              <a:rPr lang="en-US" sz="3200" dirty="0">
                <a:latin typeface="Algerian" panose="04020705040A02060702" pitchFamily="82" charset="0"/>
              </a:rPr>
              <a:t>disaster recovery with IBM cloud virtual servers </a:t>
            </a:r>
            <a:endParaRPr lang="en-IN" sz="3200" dirty="0">
              <a:latin typeface="Algerian" panose="04020705040A02060702" pitchFamily="82" charset="0"/>
            </a:endParaRPr>
          </a:p>
        </p:txBody>
      </p:sp>
      <p:sp>
        <p:nvSpPr>
          <p:cNvPr id="5" name="Rectangle 4">
            <a:extLst>
              <a:ext uri="{FF2B5EF4-FFF2-40B4-BE49-F238E27FC236}">
                <a16:creationId xmlns:a16="http://schemas.microsoft.com/office/drawing/2014/main" id="{804D0F67-7F45-4C5A-B83F-F6EC22C06489}"/>
              </a:ext>
            </a:extLst>
          </p:cNvPr>
          <p:cNvSpPr/>
          <p:nvPr/>
        </p:nvSpPr>
        <p:spPr>
          <a:xfrm>
            <a:off x="887030" y="2515719"/>
            <a:ext cx="6096000" cy="2677656"/>
          </a:xfrm>
          <a:prstGeom prst="rect">
            <a:avLst/>
          </a:prstGeom>
        </p:spPr>
        <p:txBody>
          <a:bodyPr>
            <a:spAutoFit/>
          </a:bodyPr>
          <a:lstStyle/>
          <a:p>
            <a:r>
              <a:rPr lang="en-US" sz="2800" dirty="0">
                <a:latin typeface="Algerian" panose="04020705040A02060702" pitchFamily="82" charset="0"/>
              </a:rPr>
              <a:t> TEAM MEMBERS:</a:t>
            </a:r>
          </a:p>
          <a:p>
            <a:r>
              <a:rPr lang="en-US" sz="2800" dirty="0">
                <a:latin typeface="Algerian" panose="04020705040A02060702" pitchFamily="82" charset="0"/>
              </a:rPr>
              <a:t>              1.TAMIL SELVAN.R</a:t>
            </a:r>
          </a:p>
          <a:p>
            <a:r>
              <a:rPr lang="en-US" sz="2800" dirty="0">
                <a:latin typeface="Algerian" panose="04020705040A02060702" pitchFamily="82" charset="0"/>
              </a:rPr>
              <a:t>              2.NAVAS KHAN.S</a:t>
            </a:r>
          </a:p>
          <a:p>
            <a:r>
              <a:rPr lang="en-US" sz="2800" dirty="0">
                <a:latin typeface="Algerian" panose="04020705040A02060702" pitchFamily="82" charset="0"/>
              </a:rPr>
              <a:t>              3.NAGA ARJUN.S</a:t>
            </a:r>
          </a:p>
          <a:p>
            <a:r>
              <a:rPr lang="en-US" sz="2800" dirty="0">
                <a:latin typeface="Algerian" panose="04020705040A02060702" pitchFamily="82" charset="0"/>
              </a:rPr>
              <a:t>              4.RAKESH SHARMA.S</a:t>
            </a:r>
          </a:p>
          <a:p>
            <a:r>
              <a:rPr lang="en-US" sz="2800" dirty="0">
                <a:latin typeface="Algerian" panose="04020705040A02060702" pitchFamily="82" charset="0"/>
              </a:rPr>
              <a:t>              5.POONKUILAN.E</a:t>
            </a:r>
          </a:p>
        </p:txBody>
      </p:sp>
    </p:spTree>
    <p:extLst>
      <p:ext uri="{BB962C8B-B14F-4D97-AF65-F5344CB8AC3E}">
        <p14:creationId xmlns:p14="http://schemas.microsoft.com/office/powerpoint/2010/main" val="371705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F648FB-38CE-407C-9D81-F585407DBE69}"/>
              </a:ext>
            </a:extLst>
          </p:cNvPr>
          <p:cNvSpPr/>
          <p:nvPr/>
        </p:nvSpPr>
        <p:spPr>
          <a:xfrm>
            <a:off x="512471" y="270022"/>
            <a:ext cx="4961615" cy="523220"/>
          </a:xfrm>
          <a:prstGeom prst="rect">
            <a:avLst/>
          </a:prstGeom>
        </p:spPr>
        <p:txBody>
          <a:bodyPr wrap="none">
            <a:spAutoFit/>
          </a:bodyPr>
          <a:lstStyle/>
          <a:p>
            <a:r>
              <a:rPr lang="en-IN" sz="2800" dirty="0">
                <a:latin typeface="Algerian" panose="04020705040A02060702" pitchFamily="82" charset="0"/>
              </a:rPr>
              <a:t>Backup Tools and Scripts</a:t>
            </a:r>
          </a:p>
        </p:txBody>
      </p:sp>
      <p:sp>
        <p:nvSpPr>
          <p:cNvPr id="3" name="Rectangle 2">
            <a:extLst>
              <a:ext uri="{FF2B5EF4-FFF2-40B4-BE49-F238E27FC236}">
                <a16:creationId xmlns:a16="http://schemas.microsoft.com/office/drawing/2014/main" id="{962C752C-88DD-4A58-84CF-619E3D3AF9EE}"/>
              </a:ext>
            </a:extLst>
          </p:cNvPr>
          <p:cNvSpPr/>
          <p:nvPr/>
        </p:nvSpPr>
        <p:spPr>
          <a:xfrm>
            <a:off x="1240381" y="1014128"/>
            <a:ext cx="8467411" cy="2862322"/>
          </a:xfrm>
          <a:prstGeom prst="rect">
            <a:avLst/>
          </a:prstGeom>
        </p:spPr>
        <p:txBody>
          <a:bodyPr wrap="square">
            <a:spAutoFit/>
          </a:bodyPr>
          <a:lstStyle/>
          <a:p>
            <a:pPr marL="285750" indent="-285750">
              <a:buFont typeface="Wingdings" panose="05000000000000000000" pitchFamily="2" charset="2"/>
              <a:buChar char="Ø"/>
            </a:pPr>
            <a:r>
              <a:rPr lang="en-US" dirty="0">
                <a:latin typeface="Gill Sans MT" panose="020B0502020104020203" pitchFamily="34" charset="0"/>
              </a:rPr>
              <a:t>Backup tools and scripts play a pivotal role in disaster recovery strategies by ensuring the availability and integrity of critical data and systems in times of crisis. These tools are designed to create copies of essential data and applications, preserving them in a safe and easily recoverable state. In the event of a disaster, whether it's a hardware failure, a cyberattack, or a natural catastrophe, these backups provide a lifeline, allowing organizations to quickly restore their operations. They offer features such as automated scheduling, incremental backups, and off-site storage, making it easier to maintain redundancy and mitigate the risk of data loss. Moreover, encryption and access controls are often integrated to secure sensitive information during storage and transfer, adhering to security and compliance standards.</a:t>
            </a:r>
            <a:endParaRPr lang="en-IN" dirty="0">
              <a:latin typeface="Gill Sans MT" panose="020B0502020104020203" pitchFamily="34" charset="0"/>
            </a:endParaRPr>
          </a:p>
        </p:txBody>
      </p:sp>
      <p:sp>
        <p:nvSpPr>
          <p:cNvPr id="4" name="Rectangle 3">
            <a:extLst>
              <a:ext uri="{FF2B5EF4-FFF2-40B4-BE49-F238E27FC236}">
                <a16:creationId xmlns:a16="http://schemas.microsoft.com/office/drawing/2014/main" id="{801E9ACA-2B72-4D75-817A-C42FAB698EC5}"/>
              </a:ext>
            </a:extLst>
          </p:cNvPr>
          <p:cNvSpPr/>
          <p:nvPr/>
        </p:nvSpPr>
        <p:spPr>
          <a:xfrm>
            <a:off x="1240381" y="3956659"/>
            <a:ext cx="9391859" cy="369331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Scripts, on the other hand, add a level of customization and automation to backup processes. IT professionals can create and fine-tune scripts to perform backups according to specific organizational needs and schedules. They can tailor these scripts to accommodate various systems, databases, and applications, ensuring comprehensive coverage. When combined with backup tools, scripts enhance the efficiency and reliability of disaster recovery procedures. Having a well-planned and regularly tested backup strategy with the right tools and scripts in place is essential for businesses to safeguard their critical assets and maintain continuity in the face of unforeseen disruptions.</a:t>
            </a: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a:p>
            <a:endParaRPr lang="en-IN" dirty="0">
              <a:latin typeface="Gill Sans MT" panose="020B0502020104020203" pitchFamily="34" charset="0"/>
            </a:endParaRPr>
          </a:p>
        </p:txBody>
      </p:sp>
    </p:spTree>
    <p:extLst>
      <p:ext uri="{BB962C8B-B14F-4D97-AF65-F5344CB8AC3E}">
        <p14:creationId xmlns:p14="http://schemas.microsoft.com/office/powerpoint/2010/main" val="360523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74920-BEDA-44F9-B2C6-78A4EE652C2E}"/>
              </a:ext>
            </a:extLst>
          </p:cNvPr>
          <p:cNvSpPr/>
          <p:nvPr/>
        </p:nvSpPr>
        <p:spPr>
          <a:xfrm>
            <a:off x="609250" y="360457"/>
            <a:ext cx="3480440" cy="523220"/>
          </a:xfrm>
          <a:prstGeom prst="rect">
            <a:avLst/>
          </a:prstGeom>
        </p:spPr>
        <p:txBody>
          <a:bodyPr wrap="none">
            <a:spAutoFit/>
          </a:bodyPr>
          <a:lstStyle/>
          <a:p>
            <a:r>
              <a:rPr lang="en-IN" sz="2800" dirty="0">
                <a:latin typeface="Algerian" panose="04020705040A02060702" pitchFamily="82" charset="0"/>
              </a:rPr>
              <a:t>Regular</a:t>
            </a:r>
            <a:r>
              <a:rPr lang="en-IN" sz="2800" dirty="0"/>
              <a:t> </a:t>
            </a:r>
            <a:r>
              <a:rPr lang="en-IN" sz="2800" dirty="0">
                <a:latin typeface="Algerian" panose="04020705040A02060702" pitchFamily="82" charset="0"/>
              </a:rPr>
              <a:t>Backups</a:t>
            </a:r>
          </a:p>
        </p:txBody>
      </p:sp>
      <p:sp>
        <p:nvSpPr>
          <p:cNvPr id="3" name="Rectangle 2">
            <a:extLst>
              <a:ext uri="{FF2B5EF4-FFF2-40B4-BE49-F238E27FC236}">
                <a16:creationId xmlns:a16="http://schemas.microsoft.com/office/drawing/2014/main" id="{B637FF51-BB37-46D2-A52F-C484D50F82D3}"/>
              </a:ext>
            </a:extLst>
          </p:cNvPr>
          <p:cNvSpPr/>
          <p:nvPr/>
        </p:nvSpPr>
        <p:spPr>
          <a:xfrm>
            <a:off x="1143837" y="1184763"/>
            <a:ext cx="8618136" cy="2585323"/>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Regular backups are a critical component of disaster recovery planning. These backups involve the routine and automated copying of an organization's data and systems to secure and offsite locations, ensuring that in the event of a disaster, such as hardware failures, data corruption, cyberattacks, or natural disasters, data can be restored and business operations can continue. Regularity in backups is essential because it minimizes data loss, as it captures changes and updates made since the last backup. Typically, organizations employ various backup strategies, such as full, incremental, and differential backups, to strike a balance between data recovery speed and storage efficiency.</a:t>
            </a:r>
          </a:p>
          <a:p>
            <a:pPr marL="285750" indent="-285750">
              <a:buFont typeface="Wingdings" panose="05000000000000000000" pitchFamily="2" charset="2"/>
              <a:buChar char="Ø"/>
            </a:pPr>
            <a:endParaRPr lang="en-IN" dirty="0">
              <a:latin typeface="Gill Sans MT" panose="020B0502020104020203" pitchFamily="34" charset="0"/>
            </a:endParaRPr>
          </a:p>
        </p:txBody>
      </p:sp>
      <p:sp>
        <p:nvSpPr>
          <p:cNvPr id="4" name="Rectangle 3">
            <a:extLst>
              <a:ext uri="{FF2B5EF4-FFF2-40B4-BE49-F238E27FC236}">
                <a16:creationId xmlns:a16="http://schemas.microsoft.com/office/drawing/2014/main" id="{2A9D0438-9D43-412D-87B6-8FF5D1BFEF80}"/>
              </a:ext>
            </a:extLst>
          </p:cNvPr>
          <p:cNvSpPr/>
          <p:nvPr/>
        </p:nvSpPr>
        <p:spPr>
          <a:xfrm>
            <a:off x="1143837" y="3202302"/>
            <a:ext cx="8748765" cy="2585323"/>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Moreover, disaster recovery plans should also include thorough testing of backups to ensure their reliability and to familiarize IT staff with the recovery process. In addition, it's crucial to have a well-documented and well-communicated backup policy to ensure all relevant personnel understand their roles and responsibilities in the event of a disaster. Regular backups are a foundational element of disaster recovery, and when implemented and maintained correctly, they can greatly reduce downtime and minimize the impact of unforeseen disasters on an organization's operations and data integrity.</a:t>
            </a:r>
          </a:p>
        </p:txBody>
      </p:sp>
    </p:spTree>
    <p:extLst>
      <p:ext uri="{BB962C8B-B14F-4D97-AF65-F5344CB8AC3E}">
        <p14:creationId xmlns:p14="http://schemas.microsoft.com/office/powerpoint/2010/main" val="41684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E174F-E275-45B6-94B2-F1C8E21C7FF5}"/>
              </a:ext>
            </a:extLst>
          </p:cNvPr>
          <p:cNvSpPr/>
          <p:nvPr/>
        </p:nvSpPr>
        <p:spPr>
          <a:xfrm>
            <a:off x="739594" y="300167"/>
            <a:ext cx="4527201" cy="523220"/>
          </a:xfrm>
          <a:prstGeom prst="rect">
            <a:avLst/>
          </a:prstGeom>
        </p:spPr>
        <p:txBody>
          <a:bodyPr wrap="none">
            <a:spAutoFit/>
          </a:bodyPr>
          <a:lstStyle/>
          <a:p>
            <a:r>
              <a:rPr lang="en-IN" sz="2800" dirty="0">
                <a:latin typeface="Algerian" panose="04020705040A02060702" pitchFamily="82" charset="0"/>
              </a:rPr>
              <a:t>Testing and Validation</a:t>
            </a:r>
          </a:p>
        </p:txBody>
      </p:sp>
      <p:sp>
        <p:nvSpPr>
          <p:cNvPr id="3" name="Rectangle 2">
            <a:extLst>
              <a:ext uri="{FF2B5EF4-FFF2-40B4-BE49-F238E27FC236}">
                <a16:creationId xmlns:a16="http://schemas.microsoft.com/office/drawing/2014/main" id="{83C6F835-56F7-4689-AD9E-DE20B37558A4}"/>
              </a:ext>
            </a:extLst>
          </p:cNvPr>
          <p:cNvSpPr/>
          <p:nvPr/>
        </p:nvSpPr>
        <p:spPr>
          <a:xfrm>
            <a:off x="1199103" y="1147245"/>
            <a:ext cx="8457363" cy="120032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Testing and validation are crucial components of an effective disaster recovery plan. They ensure that an organization's systems, processes, and personnel are prepared to respond to and recover from various disasters, whether they be natural or man-made. Here are some key aspects of testing and validation in disaster recovery</a:t>
            </a:r>
          </a:p>
        </p:txBody>
      </p:sp>
      <p:sp>
        <p:nvSpPr>
          <p:cNvPr id="4" name="Rectangle 3">
            <a:extLst>
              <a:ext uri="{FF2B5EF4-FFF2-40B4-BE49-F238E27FC236}">
                <a16:creationId xmlns:a16="http://schemas.microsoft.com/office/drawing/2014/main" id="{31408CE1-2CD7-4C0A-B94F-DA0DDF775C2B}"/>
              </a:ext>
            </a:extLst>
          </p:cNvPr>
          <p:cNvSpPr/>
          <p:nvPr/>
        </p:nvSpPr>
        <p:spPr>
          <a:xfrm>
            <a:off x="2399198" y="2617601"/>
            <a:ext cx="3387466" cy="3785652"/>
          </a:xfrm>
          <a:prstGeom prst="rect">
            <a:avLst/>
          </a:prstGeom>
        </p:spPr>
        <p:txBody>
          <a:bodyPr wrap="none">
            <a:spAutoFit/>
          </a:bodyPr>
          <a:lstStyle/>
          <a:p>
            <a:pPr marL="285750" indent="-285750">
              <a:buFont typeface="Wingdings" panose="05000000000000000000" pitchFamily="2" charset="2"/>
              <a:buChar char="v"/>
            </a:pPr>
            <a:r>
              <a:rPr lang="en-IN" sz="1600" dirty="0">
                <a:latin typeface="Gill Sans MT" panose="020B0502020104020203" pitchFamily="34" charset="0"/>
              </a:rPr>
              <a:t>Types of Testing</a:t>
            </a:r>
          </a:p>
          <a:p>
            <a:pPr marL="285750" indent="-285750">
              <a:buFont typeface="Wingdings" panose="05000000000000000000" pitchFamily="2" charset="2"/>
              <a:buChar char="v"/>
            </a:pPr>
            <a:r>
              <a:rPr lang="en-IN" sz="1600" dirty="0">
                <a:latin typeface="Gill Sans MT" panose="020B0502020104020203" pitchFamily="34" charset="0"/>
              </a:rPr>
              <a:t>Validation of Data</a:t>
            </a:r>
          </a:p>
          <a:p>
            <a:pPr marL="285750" indent="-285750">
              <a:buFont typeface="Wingdings" panose="05000000000000000000" pitchFamily="2" charset="2"/>
              <a:buChar char="v"/>
            </a:pPr>
            <a:r>
              <a:rPr lang="en-IN" sz="1600" dirty="0">
                <a:latin typeface="Gill Sans MT" panose="020B0502020104020203" pitchFamily="34" charset="0"/>
              </a:rPr>
              <a:t>Testing Frequency</a:t>
            </a:r>
          </a:p>
          <a:p>
            <a:pPr marL="285750" indent="-285750">
              <a:buFont typeface="Wingdings" panose="05000000000000000000" pitchFamily="2" charset="2"/>
              <a:buChar char="v"/>
            </a:pPr>
            <a:r>
              <a:rPr lang="en-IN" sz="1600" dirty="0">
                <a:latin typeface="Gill Sans MT" panose="020B0502020104020203" pitchFamily="34" charset="0"/>
              </a:rPr>
              <a:t>Scenario Variety</a:t>
            </a:r>
          </a:p>
          <a:p>
            <a:pPr marL="285750" indent="-285750">
              <a:buFont typeface="Wingdings" panose="05000000000000000000" pitchFamily="2" charset="2"/>
              <a:buChar char="v"/>
            </a:pPr>
            <a:r>
              <a:rPr lang="en-IN" sz="1600" dirty="0">
                <a:latin typeface="Gill Sans MT" panose="020B0502020104020203" pitchFamily="34" charset="0"/>
              </a:rPr>
              <a:t>Documentation and Reporting</a:t>
            </a:r>
          </a:p>
          <a:p>
            <a:pPr marL="285750" indent="-285750">
              <a:buFont typeface="Wingdings" panose="05000000000000000000" pitchFamily="2" charset="2"/>
              <a:buChar char="v"/>
            </a:pPr>
            <a:r>
              <a:rPr lang="en-IN" sz="1600" dirty="0">
                <a:latin typeface="Gill Sans MT" panose="020B0502020104020203" pitchFamily="34" charset="0"/>
              </a:rPr>
              <a:t>Personnel Training and Awareness</a:t>
            </a:r>
          </a:p>
          <a:p>
            <a:pPr marL="285750" indent="-285750">
              <a:buFont typeface="Wingdings" panose="05000000000000000000" pitchFamily="2" charset="2"/>
              <a:buChar char="v"/>
            </a:pPr>
            <a:r>
              <a:rPr lang="en-IN" sz="1600" dirty="0">
                <a:latin typeface="Gill Sans MT" panose="020B0502020104020203" pitchFamily="34" charset="0"/>
              </a:rPr>
              <a:t>Communication Testing</a:t>
            </a:r>
          </a:p>
          <a:p>
            <a:pPr marL="285750" indent="-285750">
              <a:buFont typeface="Wingdings" panose="05000000000000000000" pitchFamily="2" charset="2"/>
              <a:buChar char="v"/>
            </a:pPr>
            <a:r>
              <a:rPr lang="en-IN" sz="1600" dirty="0">
                <a:latin typeface="Gill Sans MT" panose="020B0502020104020203" pitchFamily="34" charset="0"/>
              </a:rPr>
              <a:t>Dependencies and Critical Systems</a:t>
            </a:r>
          </a:p>
          <a:p>
            <a:pPr marL="285750" indent="-285750">
              <a:buFont typeface="Wingdings" panose="05000000000000000000" pitchFamily="2" charset="2"/>
              <a:buChar char="v"/>
            </a:pPr>
            <a:r>
              <a:rPr lang="en-IN" sz="1600" dirty="0">
                <a:latin typeface="Gill Sans MT" panose="020B0502020104020203" pitchFamily="34" charset="0"/>
              </a:rPr>
              <a:t>Vendor and Third-Party Validation</a:t>
            </a:r>
          </a:p>
          <a:p>
            <a:pPr marL="285750" indent="-285750">
              <a:buFont typeface="Wingdings" panose="05000000000000000000" pitchFamily="2" charset="2"/>
              <a:buChar char="v"/>
            </a:pPr>
            <a:r>
              <a:rPr lang="en-IN" sz="1600" dirty="0">
                <a:latin typeface="Gill Sans MT" panose="020B0502020104020203" pitchFamily="34" charset="0"/>
              </a:rPr>
              <a:t>Regulatory Compliance</a:t>
            </a:r>
          </a:p>
          <a:p>
            <a:pPr marL="285750" indent="-285750">
              <a:buFont typeface="Wingdings" panose="05000000000000000000" pitchFamily="2" charset="2"/>
              <a:buChar char="v"/>
            </a:pPr>
            <a:r>
              <a:rPr lang="en-IN" sz="1600" dirty="0">
                <a:latin typeface="Gill Sans MT" panose="020B0502020104020203" pitchFamily="34" charset="0"/>
              </a:rPr>
              <a:t>Budgeting and Resource Allocation</a:t>
            </a:r>
          </a:p>
          <a:p>
            <a:pPr marL="285750" indent="-285750">
              <a:buFont typeface="Wingdings" panose="05000000000000000000" pitchFamily="2" charset="2"/>
              <a:buChar char="v"/>
            </a:pPr>
            <a:r>
              <a:rPr lang="en-IN" sz="1600" dirty="0">
                <a:latin typeface="Gill Sans MT" panose="020B0502020104020203" pitchFamily="34" charset="0"/>
              </a:rPr>
              <a:t>Scalability and Evolution</a:t>
            </a:r>
          </a:p>
          <a:p>
            <a:pPr marL="285750" indent="-285750">
              <a:buFont typeface="Wingdings" panose="05000000000000000000" pitchFamily="2" charset="2"/>
              <a:buChar char="v"/>
            </a:pPr>
            <a:r>
              <a:rPr lang="en-IN" sz="1600" dirty="0">
                <a:latin typeface="Gill Sans MT" panose="020B0502020104020203" pitchFamily="34" charset="0"/>
              </a:rPr>
              <a:t>Continuous Improvement</a:t>
            </a:r>
          </a:p>
          <a:p>
            <a:pPr marL="285750" indent="-285750">
              <a:buFont typeface="Wingdings" panose="05000000000000000000" pitchFamily="2" charset="2"/>
              <a:buChar char="v"/>
            </a:pPr>
            <a:r>
              <a:rPr lang="en-IN" sz="1600" dirty="0">
                <a:latin typeface="Gill Sans MT" panose="020B0502020104020203" pitchFamily="34" charset="0"/>
              </a:rPr>
              <a:t>Executive Buy-In</a:t>
            </a:r>
          </a:p>
          <a:p>
            <a:pPr marL="285750" indent="-285750">
              <a:buFont typeface="Wingdings" panose="05000000000000000000" pitchFamily="2" charset="2"/>
              <a:buChar char="v"/>
            </a:pPr>
            <a:r>
              <a:rPr lang="en-IN" sz="1600" dirty="0">
                <a:latin typeface="Gill Sans MT" panose="020B0502020104020203" pitchFamily="34" charset="0"/>
              </a:rPr>
              <a:t>Legal and Liability Considerations</a:t>
            </a:r>
          </a:p>
        </p:txBody>
      </p:sp>
    </p:spTree>
    <p:extLst>
      <p:ext uri="{BB962C8B-B14F-4D97-AF65-F5344CB8AC3E}">
        <p14:creationId xmlns:p14="http://schemas.microsoft.com/office/powerpoint/2010/main" val="88528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0EC6FE-CB75-493C-B9DA-679E76D249CB}"/>
              </a:ext>
            </a:extLst>
          </p:cNvPr>
          <p:cNvSpPr/>
          <p:nvPr/>
        </p:nvSpPr>
        <p:spPr>
          <a:xfrm>
            <a:off x="964642" y="372863"/>
            <a:ext cx="10430188" cy="5909310"/>
          </a:xfrm>
          <a:prstGeom prst="rect">
            <a:avLst/>
          </a:prstGeom>
        </p:spPr>
        <p:txBody>
          <a:bodyPr wrap="square">
            <a:spAutoFit/>
          </a:bodyPr>
          <a:lstStyle/>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Types of Testing: Common testing methods include </a:t>
            </a:r>
            <a:r>
              <a:rPr lang="en-IN" dirty="0" err="1">
                <a:latin typeface="Gill Sans MT" panose="020B0502020104020203" pitchFamily="34" charset="0"/>
              </a:rPr>
              <a:t>tabletop</a:t>
            </a:r>
            <a:r>
              <a:rPr lang="en-IN" dirty="0">
                <a:latin typeface="Gill Sans MT" panose="020B0502020104020203" pitchFamily="34" charset="0"/>
              </a:rPr>
              <a:t> exercises, full-scale simulations, and technology-focused tests to assess data backup and recovery capabilities.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Validation of Data Backups: Ensure that critical data is regularly backed up and that these backups are validated to ensure data integrity and completeness.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Testing Frequency: Disaster recovery testing should be conducted on a regular basis, typically annually, but more frequent testing is recommended for critical systems.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Scenario Variety: Test various disaster scenarios, including natural disasters, cyberattacks, and hardware failures, to prepare for a wide range of potential events.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Documentation and Reporting: Detailed records should be kept for each test, including what worked, what didn't, and areas for improvement. This documentation is vital for future enhancements.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Personnel Training and Awareness: Ensure that employees are well-trained in disaster recovery procedures and that they are aware of their roles during a crisis.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Communication Testing: Test the communication systems that will be used during a disaster, including emergency notifications and coordination among teams</a:t>
            </a:r>
          </a:p>
        </p:txBody>
      </p:sp>
    </p:spTree>
    <p:extLst>
      <p:ext uri="{BB962C8B-B14F-4D97-AF65-F5344CB8AC3E}">
        <p14:creationId xmlns:p14="http://schemas.microsoft.com/office/powerpoint/2010/main" val="405095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5E3996-0C5E-46A7-97DD-BE9B128C958D}"/>
              </a:ext>
            </a:extLst>
          </p:cNvPr>
          <p:cNvSpPr/>
          <p:nvPr/>
        </p:nvSpPr>
        <p:spPr>
          <a:xfrm>
            <a:off x="880904" y="335845"/>
            <a:ext cx="10956053" cy="6186309"/>
          </a:xfrm>
          <a:prstGeom prst="rect">
            <a:avLst/>
          </a:prstGeom>
        </p:spPr>
        <p:txBody>
          <a:bodyPr wrap="square">
            <a:spAutoFit/>
          </a:bodyPr>
          <a:lstStyle/>
          <a:p>
            <a:pPr marL="285750" indent="-285750">
              <a:buFont typeface="Wingdings" panose="05000000000000000000" pitchFamily="2" charset="2"/>
              <a:buChar char="ü"/>
            </a:pPr>
            <a:r>
              <a:rPr lang="en-IN" dirty="0">
                <a:latin typeface="Gill Sans MT" panose="020B0502020104020203" pitchFamily="34" charset="0"/>
              </a:rPr>
              <a:t>Dependencies and Critical Systems: Identify critical systems and their dependencies to prioritize testing efforts.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Vendor and Third-Party Validation: If third-party vendors are involved in disaster recovery, validate their plans and capabilities to ensure alignment with your organization's needs.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Regulatory Compliance: Ensure that disaster recovery testing complies with any industry or regulatory standards, such as HIPAA or GDPR.</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Budgeting and Resource Allocation: Allocate sufficient resources for testing and validation in the disaster recovery budget.</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Scalability and Evolution: Disaster recovery testing should consider the evolving nature of technology and business operations, ensuring scalability and adaptability.</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Continuous Improvement: Use the findings from testing to continually improve the disaster recovery plan, addressing weaknesses and enhancing resilience.</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Executive Buy-In: Ensure that top management understands the importance of testing and validation, as their support is crucial for successful disaster recovery initiatives.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Legal and Liability Considerations: Address any legal and liability issues related to testing, and make sure the organization is protected in case of failures during real disasters.</a:t>
            </a:r>
          </a:p>
        </p:txBody>
      </p:sp>
    </p:spTree>
    <p:extLst>
      <p:ext uri="{BB962C8B-B14F-4D97-AF65-F5344CB8AC3E}">
        <p14:creationId xmlns:p14="http://schemas.microsoft.com/office/powerpoint/2010/main" val="349360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55DCCD-5CE1-4960-985A-CB0829D221DE}"/>
              </a:ext>
            </a:extLst>
          </p:cNvPr>
          <p:cNvSpPr/>
          <p:nvPr/>
        </p:nvSpPr>
        <p:spPr>
          <a:xfrm>
            <a:off x="509947" y="491086"/>
            <a:ext cx="6421951" cy="523220"/>
          </a:xfrm>
          <a:prstGeom prst="rect">
            <a:avLst/>
          </a:prstGeom>
        </p:spPr>
        <p:txBody>
          <a:bodyPr wrap="none">
            <a:spAutoFit/>
          </a:bodyPr>
          <a:lstStyle/>
          <a:p>
            <a:r>
              <a:rPr lang="en-IN" sz="2800" dirty="0">
                <a:latin typeface="Algerian" panose="04020705040A02060702" pitchFamily="82" charset="0"/>
              </a:rPr>
              <a:t>Offsite and Cloud-Based Backups</a:t>
            </a:r>
          </a:p>
        </p:txBody>
      </p:sp>
      <p:sp>
        <p:nvSpPr>
          <p:cNvPr id="3" name="Rectangle 2">
            <a:extLst>
              <a:ext uri="{FF2B5EF4-FFF2-40B4-BE49-F238E27FC236}">
                <a16:creationId xmlns:a16="http://schemas.microsoft.com/office/drawing/2014/main" id="{4FE4FA76-906D-4C0B-A9F4-A5FAF0D4940F}"/>
              </a:ext>
            </a:extLst>
          </p:cNvPr>
          <p:cNvSpPr/>
          <p:nvPr/>
        </p:nvSpPr>
        <p:spPr>
          <a:xfrm>
            <a:off x="1071825" y="1380283"/>
            <a:ext cx="10048350" cy="2308324"/>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Offsite and cloud-based backups are critical components of a robust disaster recovery strategy. Offsite backups involve storing copies of essential data and resources at a physically separate location from the primary data </a:t>
            </a:r>
            <a:r>
              <a:rPr lang="en-IN" dirty="0" err="1">
                <a:latin typeface="Gill Sans MT" panose="020B0502020104020203" pitchFamily="34" charset="0"/>
              </a:rPr>
              <a:t>center</a:t>
            </a:r>
            <a:r>
              <a:rPr lang="en-IN" dirty="0">
                <a:latin typeface="Gill Sans MT" panose="020B0502020104020203" pitchFamily="34" charset="0"/>
              </a:rPr>
              <a:t> or on-premises servers. This separation ensures that if a disaster, such as a fire, flood, or a severe hardware failure, impacts the primary location, the data remains safe and accessible from the offsite backup. Cloud-based backups take this concept a step further by utilizing remote data </a:t>
            </a:r>
            <a:r>
              <a:rPr lang="en-IN" dirty="0" err="1">
                <a:latin typeface="Gill Sans MT" panose="020B0502020104020203" pitchFamily="34" charset="0"/>
              </a:rPr>
              <a:t>center</a:t>
            </a:r>
            <a:r>
              <a:rPr lang="en-IN" dirty="0">
                <a:latin typeface="Gill Sans MT" panose="020B0502020104020203" pitchFamily="34" charset="0"/>
              </a:rPr>
              <a:t> and the scalability and redundancy of cloud infrastructure to securely store and replicate data. Cloud backups offer the advantage of automatic, real-time, or scheduled backups, which can simplify the backup process, improve data integrity, and reduce recovery time.</a:t>
            </a:r>
          </a:p>
        </p:txBody>
      </p:sp>
      <p:sp>
        <p:nvSpPr>
          <p:cNvPr id="4" name="Rectangle 3">
            <a:extLst>
              <a:ext uri="{FF2B5EF4-FFF2-40B4-BE49-F238E27FC236}">
                <a16:creationId xmlns:a16="http://schemas.microsoft.com/office/drawing/2014/main" id="{5691D09E-F625-4159-8ED3-BA3AD3A5E7E1}"/>
              </a:ext>
            </a:extLst>
          </p:cNvPr>
          <p:cNvSpPr/>
          <p:nvPr/>
        </p:nvSpPr>
        <p:spPr>
          <a:xfrm>
            <a:off x="1071825" y="3706192"/>
            <a:ext cx="10048350" cy="2308324"/>
          </a:xfrm>
          <a:prstGeom prst="rect">
            <a:avLst/>
          </a:prstGeom>
        </p:spPr>
        <p:txBody>
          <a:bodyPr wrap="square">
            <a:spAutoFit/>
          </a:bodyPr>
          <a:lstStyle/>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Combining offsite and cloud-based backups in disaster recovery planning provides an additional layer of protection against data loss and ensures business continuity. It minimizes the risks associated with localized disasters, hardware failures, or cyberattacks that can cripple on-premises infrastructure. Cloud-based backups offer the added benefit of data accessibility from anywhere with an internet connection, enabling a more flexible and efficient disaster recovery process. Overall, these strategies help organizations maintain data integrity, reduce downtime, and recover quickly when unforeseen disasters or disruptions occur, ensuring minimal impact on operations and productivity.</a:t>
            </a:r>
          </a:p>
        </p:txBody>
      </p:sp>
    </p:spTree>
    <p:extLst>
      <p:ext uri="{BB962C8B-B14F-4D97-AF65-F5344CB8AC3E}">
        <p14:creationId xmlns:p14="http://schemas.microsoft.com/office/powerpoint/2010/main" val="185355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2AB2DE-E8BF-4B59-B805-74B728EDB18A}"/>
              </a:ext>
            </a:extLst>
          </p:cNvPr>
          <p:cNvSpPr/>
          <p:nvPr/>
        </p:nvSpPr>
        <p:spPr>
          <a:xfrm>
            <a:off x="435429" y="292297"/>
            <a:ext cx="6096000" cy="954107"/>
          </a:xfrm>
          <a:prstGeom prst="rect">
            <a:avLst/>
          </a:prstGeom>
        </p:spPr>
        <p:txBody>
          <a:bodyPr>
            <a:spAutoFit/>
          </a:bodyPr>
          <a:lstStyle/>
          <a:p>
            <a:br>
              <a:rPr lang="en-IN" sz="2800" dirty="0">
                <a:latin typeface="Algerian" panose="04020705040A02060702" pitchFamily="82" charset="0"/>
              </a:rPr>
            </a:br>
            <a:r>
              <a:rPr lang="en-IN" sz="2800" dirty="0">
                <a:solidFill>
                  <a:srgbClr val="ECECF1"/>
                </a:solidFill>
                <a:latin typeface="Algerian" panose="04020705040A02060702" pitchFamily="82" charset="0"/>
              </a:rPr>
              <a:t>Documentation </a:t>
            </a:r>
            <a:endParaRPr lang="en-IN" sz="2800" dirty="0">
              <a:latin typeface="Algerian" panose="04020705040A02060702" pitchFamily="82" charset="0"/>
            </a:endParaRPr>
          </a:p>
        </p:txBody>
      </p:sp>
      <p:sp>
        <p:nvSpPr>
          <p:cNvPr id="3" name="Rectangle 2">
            <a:extLst>
              <a:ext uri="{FF2B5EF4-FFF2-40B4-BE49-F238E27FC236}">
                <a16:creationId xmlns:a16="http://schemas.microsoft.com/office/drawing/2014/main" id="{7ECA12F8-3FA8-4A94-B337-260573183EA2}"/>
              </a:ext>
            </a:extLst>
          </p:cNvPr>
          <p:cNvSpPr/>
          <p:nvPr/>
        </p:nvSpPr>
        <p:spPr>
          <a:xfrm>
            <a:off x="1048378" y="1597584"/>
            <a:ext cx="9331569" cy="3139321"/>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Creating comprehensive disaster recovery documentation is crucial for ensuring your organization's resilience in the face of potential crises. This documentation should include an executive summary providing an overview of the plan, contact information for key personnel and service providers, and a risk assessment outlining potential threats. Furthermore, it must cover the critical business functions and assets, along with their respective recovery objectives, recovery strategies, and backup and storage procedures for data. In addition, a well-documented emergency response plan is essential, specifying the roles and responsibilities of the team in the event of a disaster. Detailed information about your IT infrastructure, including hardware, software, and network configurations, should be included, alongside vendor and service provider information. Regularly updating and testing this documentation is vital to ensure its effectiveness in real-world disaster scenarios.</a:t>
            </a:r>
          </a:p>
        </p:txBody>
      </p:sp>
    </p:spTree>
    <p:extLst>
      <p:ext uri="{BB962C8B-B14F-4D97-AF65-F5344CB8AC3E}">
        <p14:creationId xmlns:p14="http://schemas.microsoft.com/office/powerpoint/2010/main" val="392257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272A44-AD34-4515-898B-3AF3CA0215BF}"/>
              </a:ext>
            </a:extLst>
          </p:cNvPr>
          <p:cNvSpPr/>
          <p:nvPr/>
        </p:nvSpPr>
        <p:spPr>
          <a:xfrm>
            <a:off x="421839" y="148471"/>
            <a:ext cx="3312125" cy="523220"/>
          </a:xfrm>
          <a:prstGeom prst="rect">
            <a:avLst/>
          </a:prstGeom>
        </p:spPr>
        <p:txBody>
          <a:bodyPr wrap="none">
            <a:spAutoFit/>
          </a:bodyPr>
          <a:lstStyle/>
          <a:p>
            <a:r>
              <a:rPr lang="en-IN" sz="2800" dirty="0">
                <a:latin typeface="Algerian" panose="04020705040A02060702" pitchFamily="82" charset="0"/>
              </a:rPr>
              <a:t>Sample program</a:t>
            </a:r>
          </a:p>
        </p:txBody>
      </p:sp>
      <p:sp>
        <p:nvSpPr>
          <p:cNvPr id="4" name="Rectangle 3">
            <a:extLst>
              <a:ext uri="{FF2B5EF4-FFF2-40B4-BE49-F238E27FC236}">
                <a16:creationId xmlns:a16="http://schemas.microsoft.com/office/drawing/2014/main" id="{D98F9A77-33DB-4537-AD70-C452CF90D90A}"/>
              </a:ext>
            </a:extLst>
          </p:cNvPr>
          <p:cNvSpPr/>
          <p:nvPr/>
        </p:nvSpPr>
        <p:spPr>
          <a:xfrm>
            <a:off x="2200590" y="671691"/>
            <a:ext cx="10935956" cy="6186309"/>
          </a:xfrm>
          <a:prstGeom prst="rect">
            <a:avLst/>
          </a:prstGeom>
        </p:spPr>
        <p:txBody>
          <a:bodyPr wrap="square">
            <a:spAutoFit/>
          </a:bodyPr>
          <a:lstStyle/>
          <a:p>
            <a:r>
              <a:rPr lang="en-IN" dirty="0">
                <a:latin typeface="Gill Sans MT" panose="020B0502020104020203" pitchFamily="34" charset="0"/>
              </a:rPr>
              <a:t>def __</a:t>
            </a:r>
            <a:r>
              <a:rPr lang="en-IN" dirty="0" err="1">
                <a:latin typeface="Gill Sans MT" panose="020B0502020104020203" pitchFamily="34" charset="0"/>
              </a:rPr>
              <a:t>init</a:t>
            </a:r>
            <a:r>
              <a:rPr lang="en-IN" dirty="0">
                <a:latin typeface="Gill Sans MT" panose="020B0502020104020203" pitchFamily="34" charset="0"/>
              </a:rPr>
              <a:t>__(self, name):</a:t>
            </a:r>
          </a:p>
          <a:p>
            <a:r>
              <a:rPr lang="en-IN" dirty="0">
                <a:latin typeface="Gill Sans MT" panose="020B0502020104020203" pitchFamily="34" charset="0"/>
              </a:rPr>
              <a:t>        super().__</a:t>
            </a:r>
            <a:r>
              <a:rPr lang="en-IN" dirty="0" err="1">
                <a:latin typeface="Gill Sans MT" panose="020B0502020104020203" pitchFamily="34" charset="0"/>
              </a:rPr>
              <a:t>init</a:t>
            </a:r>
            <a:r>
              <a:rPr lang="en-IN" dirty="0">
                <a:latin typeface="Gill Sans MT" panose="020B0502020104020203" pitchFamily="34" charset="0"/>
              </a:rPr>
              <a:t>__(name)</a:t>
            </a:r>
          </a:p>
          <a:p>
            <a:r>
              <a:rPr lang="en-IN" dirty="0">
                <a:latin typeface="Gill Sans MT" panose="020B0502020104020203" pitchFamily="34" charset="0"/>
              </a:rPr>
              <a:t>        </a:t>
            </a:r>
          </a:p>
          <a:p>
            <a:r>
              <a:rPr lang="en-IN" dirty="0">
                <a:latin typeface="Gill Sans MT" panose="020B0502020104020203" pitchFamily="34" charset="0"/>
              </a:rPr>
              <a:t>def </a:t>
            </a:r>
            <a:r>
              <a:rPr lang="en-IN" dirty="0" err="1">
                <a:latin typeface="Gill Sans MT" panose="020B0502020104020203" pitchFamily="34" charset="0"/>
              </a:rPr>
              <a:t>replicate_data</a:t>
            </a:r>
            <a:r>
              <a:rPr lang="en-IN" dirty="0">
                <a:latin typeface="Gill Sans MT" panose="020B0502020104020203" pitchFamily="34" charset="0"/>
              </a:rPr>
              <a:t>():</a:t>
            </a:r>
          </a:p>
          <a:p>
            <a:r>
              <a:rPr lang="en-IN" dirty="0">
                <a:latin typeface="Gill Sans MT" panose="020B0502020104020203" pitchFamily="34" charset="0"/>
              </a:rPr>
              <a:t>    print("Data replication process is running...")</a:t>
            </a:r>
          </a:p>
          <a:p>
            <a:r>
              <a:rPr lang="en-IN" dirty="0">
                <a:latin typeface="Gill Sans MT" panose="020B0502020104020203" pitchFamily="34" charset="0"/>
              </a:rPr>
              <a:t>    </a:t>
            </a:r>
            <a:r>
              <a:rPr lang="en-IN" dirty="0" err="1">
                <a:latin typeface="Gill Sans MT" panose="020B0502020104020203" pitchFamily="34" charset="0"/>
              </a:rPr>
              <a:t>time.sleep</a:t>
            </a:r>
            <a:r>
              <a:rPr lang="en-IN" dirty="0">
                <a:latin typeface="Gill Sans MT" panose="020B0502020104020203" pitchFamily="34" charset="0"/>
              </a:rPr>
              <a:t>(2)</a:t>
            </a:r>
          </a:p>
          <a:p>
            <a:r>
              <a:rPr lang="en-IN" dirty="0">
                <a:latin typeface="Gill Sans MT" panose="020B0502020104020203" pitchFamily="34" charset="0"/>
              </a:rPr>
              <a:t>    print("Data replication complete.")</a:t>
            </a:r>
          </a:p>
          <a:p>
            <a:r>
              <a:rPr lang="en-IN" dirty="0">
                <a:latin typeface="Gill Sans MT" panose="020B0502020104020203" pitchFamily="34" charset="0"/>
              </a:rPr>
              <a:t>    </a:t>
            </a:r>
          </a:p>
          <a:p>
            <a:r>
              <a:rPr lang="en-IN" dirty="0">
                <a:latin typeface="Gill Sans MT" panose="020B0502020104020203" pitchFamily="34" charset="0"/>
              </a:rPr>
              <a:t>def </a:t>
            </a:r>
            <a:r>
              <a:rPr lang="en-IN" dirty="0" err="1">
                <a:latin typeface="Gill Sans MT" panose="020B0502020104020203" pitchFamily="34" charset="0"/>
              </a:rPr>
              <a:t>disaster_recovery</a:t>
            </a:r>
            <a:r>
              <a:rPr lang="en-IN" dirty="0">
                <a:latin typeface="Gill Sans MT" panose="020B0502020104020203" pitchFamily="34" charset="0"/>
              </a:rPr>
              <a:t>():</a:t>
            </a:r>
          </a:p>
          <a:p>
            <a:r>
              <a:rPr lang="en-IN" dirty="0">
                <a:latin typeface="Gill Sans MT" panose="020B0502020104020203" pitchFamily="34" charset="0"/>
              </a:rPr>
              <a:t>    try:</a:t>
            </a:r>
          </a:p>
          <a:p>
            <a:r>
              <a:rPr lang="en-IN" dirty="0">
                <a:latin typeface="Gill Sans MT" panose="020B0502020104020203" pitchFamily="34" charset="0"/>
              </a:rPr>
              <a:t>        </a:t>
            </a:r>
            <a:r>
              <a:rPr lang="en-IN" dirty="0" err="1">
                <a:latin typeface="Gill Sans MT" panose="020B0502020104020203" pitchFamily="34" charset="0"/>
              </a:rPr>
              <a:t>primary_server</a:t>
            </a:r>
            <a:r>
              <a:rPr lang="en-IN" dirty="0">
                <a:latin typeface="Gill Sans MT" panose="020B0502020104020203" pitchFamily="34" charset="0"/>
              </a:rPr>
              <a:t> = </a:t>
            </a:r>
            <a:r>
              <a:rPr lang="en-IN" dirty="0" err="1">
                <a:latin typeface="Gill Sans MT" panose="020B0502020104020203" pitchFamily="34" charset="0"/>
              </a:rPr>
              <a:t>VirtualServer</a:t>
            </a:r>
            <a:r>
              <a:rPr lang="en-IN" dirty="0">
                <a:latin typeface="Gill Sans MT" panose="020B0502020104020203" pitchFamily="34" charset="0"/>
              </a:rPr>
              <a:t>("</a:t>
            </a:r>
            <a:r>
              <a:rPr lang="en-IN" dirty="0" err="1">
                <a:latin typeface="Gill Sans MT" panose="020B0502020104020203" pitchFamily="34" charset="0"/>
              </a:rPr>
              <a:t>PrimaryServer</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secondary_server</a:t>
            </a:r>
            <a:r>
              <a:rPr lang="en-IN" dirty="0">
                <a:latin typeface="Gill Sans MT" panose="020B0502020104020203" pitchFamily="34" charset="0"/>
              </a:rPr>
              <a:t> = </a:t>
            </a:r>
            <a:r>
              <a:rPr lang="en-IN" dirty="0" err="1">
                <a:latin typeface="Gill Sans MT" panose="020B0502020104020203" pitchFamily="34" charset="0"/>
              </a:rPr>
              <a:t>SecondaryVirtualServer</a:t>
            </a:r>
            <a:r>
              <a:rPr lang="en-IN" dirty="0">
                <a:latin typeface="Gill Sans MT" panose="020B0502020104020203" pitchFamily="34" charset="0"/>
              </a:rPr>
              <a:t>("</a:t>
            </a:r>
            <a:r>
              <a:rPr lang="en-IN" dirty="0" err="1">
                <a:latin typeface="Gill Sans MT" panose="020B0502020104020203" pitchFamily="34" charset="0"/>
              </a:rPr>
              <a:t>SecondaryServer</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secondary_server.stop</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replicate_data</a:t>
            </a:r>
            <a:r>
              <a:rPr lang="en-IN" dirty="0">
                <a:latin typeface="Gill Sans MT" panose="020B0502020104020203" pitchFamily="34" charset="0"/>
              </a:rPr>
              <a:t>()</a:t>
            </a:r>
          </a:p>
          <a:p>
            <a:r>
              <a:rPr lang="en-IN" dirty="0">
                <a:latin typeface="Gill Sans MT" panose="020B0502020104020203" pitchFamily="34" charset="0"/>
              </a:rPr>
              <a:t>        </a:t>
            </a:r>
            <a:r>
              <a:rPr lang="en-IN" dirty="0" err="1">
                <a:latin typeface="Gill Sans MT" panose="020B0502020104020203" pitchFamily="34" charset="0"/>
              </a:rPr>
              <a:t>secondary_server.start</a:t>
            </a:r>
            <a:r>
              <a:rPr lang="en-IN" dirty="0">
                <a:latin typeface="Gill Sans MT" panose="020B0502020104020203" pitchFamily="34" charset="0"/>
              </a:rPr>
              <a:t>()</a:t>
            </a:r>
          </a:p>
          <a:p>
            <a:endParaRPr lang="en-IN" dirty="0">
              <a:latin typeface="Gill Sans MT" panose="020B0502020104020203" pitchFamily="34" charset="0"/>
            </a:endParaRPr>
          </a:p>
          <a:p>
            <a:r>
              <a:rPr lang="en-IN" dirty="0">
                <a:latin typeface="Gill Sans MT" panose="020B0502020104020203" pitchFamily="34" charset="0"/>
              </a:rPr>
              <a:t>        print("Disaster recovery completed successfully.")</a:t>
            </a:r>
          </a:p>
          <a:p>
            <a:r>
              <a:rPr lang="en-IN" dirty="0">
                <a:latin typeface="Gill Sans MT" panose="020B0502020104020203" pitchFamily="34" charset="0"/>
              </a:rPr>
              <a:t>    except Exception as e:</a:t>
            </a:r>
          </a:p>
          <a:p>
            <a:r>
              <a:rPr lang="en-IN" dirty="0">
                <a:latin typeface="Gill Sans MT" panose="020B0502020104020203" pitchFamily="34" charset="0"/>
              </a:rPr>
              <a:t>        print(</a:t>
            </a:r>
            <a:r>
              <a:rPr lang="en-IN" dirty="0" err="1">
                <a:latin typeface="Gill Sans MT" panose="020B0502020104020203" pitchFamily="34" charset="0"/>
              </a:rPr>
              <a:t>f"Disaster</a:t>
            </a:r>
            <a:r>
              <a:rPr lang="en-IN" dirty="0">
                <a:latin typeface="Gill Sans MT" panose="020B0502020104020203" pitchFamily="34" charset="0"/>
              </a:rPr>
              <a:t> recovery failed: {str(e)}")</a:t>
            </a:r>
          </a:p>
          <a:p>
            <a:endParaRPr lang="en-IN" dirty="0">
              <a:latin typeface="Gill Sans MT" panose="020B0502020104020203" pitchFamily="34" charset="0"/>
            </a:endParaRPr>
          </a:p>
          <a:p>
            <a:r>
              <a:rPr lang="en-IN" dirty="0">
                <a:latin typeface="Gill Sans MT" panose="020B0502020104020203" pitchFamily="34" charset="0"/>
              </a:rPr>
              <a:t>if __name__ == "__main__":</a:t>
            </a:r>
          </a:p>
          <a:p>
            <a:r>
              <a:rPr lang="en-IN" dirty="0">
                <a:latin typeface="Gill Sans MT" panose="020B0502020104020203" pitchFamily="34" charset="0"/>
              </a:rPr>
              <a:t>    </a:t>
            </a:r>
            <a:r>
              <a:rPr lang="en-IN" dirty="0" err="1">
                <a:latin typeface="Gill Sans MT" panose="020B0502020104020203" pitchFamily="34" charset="0"/>
              </a:rPr>
              <a:t>disaster_recovery</a:t>
            </a:r>
            <a:r>
              <a:rPr lang="en-IN" dirty="0">
                <a:latin typeface="Gill Sans MT" panose="020B0502020104020203" pitchFamily="34" charset="0"/>
              </a:rPr>
              <a:t>()</a:t>
            </a:r>
          </a:p>
        </p:txBody>
      </p:sp>
    </p:spTree>
    <p:extLst>
      <p:ext uri="{BB962C8B-B14F-4D97-AF65-F5344CB8AC3E}">
        <p14:creationId xmlns:p14="http://schemas.microsoft.com/office/powerpoint/2010/main" val="50255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8B17C2-7289-4DC0-AE37-D2B0E42EC983}"/>
              </a:ext>
            </a:extLst>
          </p:cNvPr>
          <p:cNvSpPr/>
          <p:nvPr/>
        </p:nvSpPr>
        <p:spPr>
          <a:xfrm>
            <a:off x="449741" y="356095"/>
            <a:ext cx="7112845" cy="523220"/>
          </a:xfrm>
          <a:prstGeom prst="rect">
            <a:avLst/>
          </a:prstGeom>
        </p:spPr>
        <p:txBody>
          <a:bodyPr wrap="none">
            <a:spAutoFit/>
          </a:bodyPr>
          <a:lstStyle/>
          <a:p>
            <a:r>
              <a:rPr lang="en-IN" sz="2800" dirty="0">
                <a:latin typeface="Algerian" panose="04020705040A02060702" pitchFamily="82" charset="0"/>
              </a:rPr>
              <a:t>Ongoing Monitoring and Maintenance</a:t>
            </a:r>
          </a:p>
        </p:txBody>
      </p:sp>
      <p:sp>
        <p:nvSpPr>
          <p:cNvPr id="3" name="Rectangle 2">
            <a:extLst>
              <a:ext uri="{FF2B5EF4-FFF2-40B4-BE49-F238E27FC236}">
                <a16:creationId xmlns:a16="http://schemas.microsoft.com/office/drawing/2014/main" id="{6A8F21A7-7AC0-4190-80C1-638D62FC4BF6}"/>
              </a:ext>
            </a:extLst>
          </p:cNvPr>
          <p:cNvSpPr/>
          <p:nvPr/>
        </p:nvSpPr>
        <p:spPr>
          <a:xfrm>
            <a:off x="1450312" y="975437"/>
            <a:ext cx="9130603" cy="3139321"/>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Ongoing monitoring and maintenance are critical components of an effective disaster recovery plan. In the aftermath of a disaster, the immediate focus is on restoring systems and data to normal operation. However, the true test of a disaster recovery plan's effectiveness lies in its ability to provide sustained protection and resilience over time. Ongoing monitoring involves regularly assessing the performance of the recovery systems and processes, making sure they continue to meet the organization's needs. This includes checking for any changes in the IT environment, such as new hardware, software updates, or changes in data storage. Regular testing and simulations should also be conducted to ensure that the recovery procedures remain functional and can be executed quickly and effectively in a real disaster situation. These tests help identify any weaknesses or gaps in the plan and allow for necessary adjustments to be made.</a:t>
            </a:r>
          </a:p>
        </p:txBody>
      </p:sp>
      <p:sp>
        <p:nvSpPr>
          <p:cNvPr id="4" name="Rectangle 3">
            <a:extLst>
              <a:ext uri="{FF2B5EF4-FFF2-40B4-BE49-F238E27FC236}">
                <a16:creationId xmlns:a16="http://schemas.microsoft.com/office/drawing/2014/main" id="{9FD94D79-67E2-4D3C-98FD-BE6EE0DDAE16}"/>
              </a:ext>
            </a:extLst>
          </p:cNvPr>
          <p:cNvSpPr/>
          <p:nvPr/>
        </p:nvSpPr>
        <p:spPr>
          <a:xfrm>
            <a:off x="1450312" y="4307003"/>
            <a:ext cx="9291377" cy="3416320"/>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Maintenance, on the other hand, involves keeping all aspects of the disaster recovery plan up to date. This includes updating documentation, training personnel, and ensuring that all software and hardware components are patched and configured properly. Regular maintenance is crucial to prevent issues that may hinder the recovery process, such as outdated recovery procedures or hardware failures. Moreover, organizations should establish a schedule for reviewing and revising the disaster recovery plan to align with changing business objectives and IT infrastructure. </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endParaRPr lang="en-IN" dirty="0">
              <a:latin typeface="Gill Sans MT" panose="020B0502020104020203" pitchFamily="34" charset="0"/>
            </a:endParaRPr>
          </a:p>
        </p:txBody>
      </p:sp>
    </p:spTree>
    <p:extLst>
      <p:ext uri="{BB962C8B-B14F-4D97-AF65-F5344CB8AC3E}">
        <p14:creationId xmlns:p14="http://schemas.microsoft.com/office/powerpoint/2010/main" val="252893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E68DA-3B4B-486B-A350-C5C083D827FF}"/>
              </a:ext>
            </a:extLst>
          </p:cNvPr>
          <p:cNvSpPr/>
          <p:nvPr/>
        </p:nvSpPr>
        <p:spPr>
          <a:xfrm>
            <a:off x="789604" y="456394"/>
            <a:ext cx="2206053" cy="523220"/>
          </a:xfrm>
          <a:prstGeom prst="rect">
            <a:avLst/>
          </a:prstGeom>
        </p:spPr>
        <p:txBody>
          <a:bodyPr wrap="none">
            <a:spAutoFit/>
          </a:bodyPr>
          <a:lstStyle/>
          <a:p>
            <a:r>
              <a:rPr lang="en-IN" sz="2800" dirty="0">
                <a:latin typeface="Algerian" panose="04020705040A02060702" pitchFamily="82" charset="0"/>
              </a:rPr>
              <a:t>Conclusion</a:t>
            </a:r>
          </a:p>
        </p:txBody>
      </p:sp>
      <p:sp>
        <p:nvSpPr>
          <p:cNvPr id="4" name="Rectangle 3">
            <a:extLst>
              <a:ext uri="{FF2B5EF4-FFF2-40B4-BE49-F238E27FC236}">
                <a16:creationId xmlns:a16="http://schemas.microsoft.com/office/drawing/2014/main" id="{FC483EA1-B84D-429E-82BF-5F266A080962}"/>
              </a:ext>
            </a:extLst>
          </p:cNvPr>
          <p:cNvSpPr/>
          <p:nvPr/>
        </p:nvSpPr>
        <p:spPr>
          <a:xfrm>
            <a:off x="1530698" y="1226293"/>
            <a:ext cx="9904325" cy="1754326"/>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In conclusion , disaster recovery is an essential component of an organization's overall risk management and business continuity efforts. It serves as a comprehensive framework for preparing, responding to, and recovering from unexpected disasters, whether they are natural, technological, or human-induced. A well-executed disaster recovery plan helps mitigate potential financial losses, reputational damage, and operational disruptions that can result from these events.</a:t>
            </a:r>
          </a:p>
          <a:p>
            <a:endParaRPr lang="en-IN" dirty="0">
              <a:latin typeface="Gill Sans MT" panose="020B0502020104020203" pitchFamily="34" charset="0"/>
            </a:endParaRPr>
          </a:p>
        </p:txBody>
      </p:sp>
      <p:sp>
        <p:nvSpPr>
          <p:cNvPr id="5" name="Rectangle 4">
            <a:extLst>
              <a:ext uri="{FF2B5EF4-FFF2-40B4-BE49-F238E27FC236}">
                <a16:creationId xmlns:a16="http://schemas.microsoft.com/office/drawing/2014/main" id="{FE7F0499-49F3-4EA6-9F7F-0F2B12908B11}"/>
              </a:ext>
            </a:extLst>
          </p:cNvPr>
          <p:cNvSpPr/>
          <p:nvPr/>
        </p:nvSpPr>
        <p:spPr>
          <a:xfrm>
            <a:off x="1530698" y="2858142"/>
            <a:ext cx="9904324" cy="1477328"/>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The key takeaways from a discussion on disaster recovery include the importance of proactive planning, the need for continuous risk assessment and plan updates, rigorous testing, employee training, and effective communication protocols. Successful disaster recovery strategies provide a sense of security to employees, stakeholders, and customers, demonstrating an organization's commitment to resilience and its ability to adapt and recover in the face of adversity.</a:t>
            </a:r>
          </a:p>
        </p:txBody>
      </p:sp>
      <p:sp>
        <p:nvSpPr>
          <p:cNvPr id="6" name="Rectangle 5">
            <a:extLst>
              <a:ext uri="{FF2B5EF4-FFF2-40B4-BE49-F238E27FC236}">
                <a16:creationId xmlns:a16="http://schemas.microsoft.com/office/drawing/2014/main" id="{5B4763C4-2462-480A-9FD6-89610379CE73}"/>
              </a:ext>
            </a:extLst>
          </p:cNvPr>
          <p:cNvSpPr/>
          <p:nvPr/>
        </p:nvSpPr>
        <p:spPr>
          <a:xfrm>
            <a:off x="1530698" y="4612468"/>
            <a:ext cx="9904323" cy="1200329"/>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Ultimately, disaster recovery is not merely a reactive measure but a proactive investment in the long-term stability and sustainability of an organization. It ensures that, even in the most challenging circumstances, an organization can recover, rebuild, and continue to </a:t>
            </a:r>
            <a:r>
              <a:rPr lang="en-IN" dirty="0" err="1">
                <a:latin typeface="Gill Sans MT" panose="020B0502020104020203" pitchFamily="34" charset="0"/>
              </a:rPr>
              <a:t>fulfill</a:t>
            </a:r>
            <a:r>
              <a:rPr lang="en-IN" dirty="0">
                <a:latin typeface="Gill Sans MT" panose="020B0502020104020203" pitchFamily="34" charset="0"/>
              </a:rPr>
              <a:t> its mission and responsibilities, thereby safeguarding its future success.</a:t>
            </a:r>
          </a:p>
        </p:txBody>
      </p:sp>
    </p:spTree>
    <p:extLst>
      <p:ext uri="{BB962C8B-B14F-4D97-AF65-F5344CB8AC3E}">
        <p14:creationId xmlns:p14="http://schemas.microsoft.com/office/powerpoint/2010/main" val="213335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404A6-66A2-4017-9F2B-0C0C8FC88107}"/>
              </a:ext>
            </a:extLst>
          </p:cNvPr>
          <p:cNvSpPr/>
          <p:nvPr/>
        </p:nvSpPr>
        <p:spPr>
          <a:xfrm>
            <a:off x="1084390" y="782488"/>
            <a:ext cx="2571538" cy="523220"/>
          </a:xfrm>
          <a:prstGeom prst="rect">
            <a:avLst/>
          </a:prstGeom>
        </p:spPr>
        <p:txBody>
          <a:bodyPr wrap="none">
            <a:spAutoFit/>
          </a:bodyPr>
          <a:lstStyle/>
          <a:p>
            <a:r>
              <a:rPr lang="en-IN" sz="2800" dirty="0">
                <a:latin typeface="Algerian" panose="04020705040A02060702" pitchFamily="82" charset="0"/>
              </a:rPr>
              <a:t>Introduction</a:t>
            </a:r>
          </a:p>
        </p:txBody>
      </p:sp>
      <p:sp>
        <p:nvSpPr>
          <p:cNvPr id="3" name="Rectangle 2">
            <a:extLst>
              <a:ext uri="{FF2B5EF4-FFF2-40B4-BE49-F238E27FC236}">
                <a16:creationId xmlns:a16="http://schemas.microsoft.com/office/drawing/2014/main" id="{84D31C3E-8B92-4D58-BCC7-7211FA930C7E}"/>
              </a:ext>
            </a:extLst>
          </p:cNvPr>
          <p:cNvSpPr/>
          <p:nvPr/>
        </p:nvSpPr>
        <p:spPr>
          <a:xfrm>
            <a:off x="1817077" y="1859339"/>
            <a:ext cx="8231275" cy="3139321"/>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In today's fast-paced and interconnected world, businesses rely more than ever on technology and data to drive their operations and serve their customers. While this digital transformation has brought numerous benefits, it has also exposed organizations to the ever-present threat of unexpected disruptions. From natural disasters to cyberattacks, the potential for downtime and data loss is a reality that every business must face.</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This is where a well-crafted Disaster Recovery Strategy comes into play. A Disaster Recovery Strategy is not merely an option; it's an absolute necessity for any organization that values its operational integrity, customer trust, and, ultimately, its bottom line.</a:t>
            </a:r>
          </a:p>
        </p:txBody>
      </p:sp>
    </p:spTree>
    <p:extLst>
      <p:ext uri="{BB962C8B-B14F-4D97-AF65-F5344CB8AC3E}">
        <p14:creationId xmlns:p14="http://schemas.microsoft.com/office/powerpoint/2010/main" val="357866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23B42-4A7A-45A8-A9B8-512F6201C44B}"/>
              </a:ext>
            </a:extLst>
          </p:cNvPr>
          <p:cNvSpPr/>
          <p:nvPr/>
        </p:nvSpPr>
        <p:spPr>
          <a:xfrm>
            <a:off x="818776" y="531279"/>
            <a:ext cx="5710218" cy="523220"/>
          </a:xfrm>
          <a:prstGeom prst="rect">
            <a:avLst/>
          </a:prstGeom>
        </p:spPr>
        <p:txBody>
          <a:bodyPr wrap="none">
            <a:spAutoFit/>
          </a:bodyPr>
          <a:lstStyle/>
          <a:p>
            <a:r>
              <a:rPr lang="en-IN" sz="2800" dirty="0">
                <a:latin typeface="Algerian" panose="04020705040A02060702" pitchFamily="82" charset="0"/>
              </a:rPr>
              <a:t> Disaster Recovery Strategy</a:t>
            </a:r>
          </a:p>
        </p:txBody>
      </p:sp>
      <p:sp>
        <p:nvSpPr>
          <p:cNvPr id="3" name="Rectangle 2">
            <a:extLst>
              <a:ext uri="{FF2B5EF4-FFF2-40B4-BE49-F238E27FC236}">
                <a16:creationId xmlns:a16="http://schemas.microsoft.com/office/drawing/2014/main" id="{3A90A17E-4E82-4DA2-83C7-A51C08136E80}"/>
              </a:ext>
            </a:extLst>
          </p:cNvPr>
          <p:cNvSpPr/>
          <p:nvPr/>
        </p:nvSpPr>
        <p:spPr>
          <a:xfrm>
            <a:off x="1736689" y="1398793"/>
            <a:ext cx="8115719" cy="3970318"/>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A Disaster Recovery Strategy is a comprehensive and structured plan that outlines how an organization will respond to and recover from disruptive events that could lead to data loss, system downtime, or interruptions in business operations. The primary goal of a disaster recovery strategy is to minimize the impact of such events and ensure the continuity of critical business processes.</a:t>
            </a:r>
          </a:p>
          <a:p>
            <a:pPr marL="285750" indent="-285750">
              <a:buFont typeface="Wingdings" panose="05000000000000000000" pitchFamily="2" charset="2"/>
              <a:buChar char="Ø"/>
            </a:pPr>
            <a:endParaRPr lang="en-IN" dirty="0">
              <a:latin typeface="Gill Sans MT" panose="020B0502020104020203" pitchFamily="34" charset="0"/>
            </a:endParaRPr>
          </a:p>
          <a:p>
            <a:pPr marL="285750" indent="-285750">
              <a:buFont typeface="Wingdings" panose="05000000000000000000" pitchFamily="2" charset="2"/>
              <a:buChar char="Ø"/>
            </a:pPr>
            <a:r>
              <a:rPr lang="en-IN" dirty="0">
                <a:latin typeface="Gill Sans MT" panose="020B0502020104020203" pitchFamily="34" charset="0"/>
              </a:rPr>
              <a:t>Key elements typically included in a disaster recovery strategy may encompass the identification of potential risks, the establishment of Recovery Time Objectives (RTO) and Recovery Point Objectives (RPO) for different systems, the selection of appropriate backup and recovery solutions, and the formulation of detailed procedures for restoring systems and data in the event of a disaster. A well-designed disaster recovery strategy is critical for maintaining business resilience, safeguarding data, and minimizing financial losses in the face of unexpected disruptions.</a:t>
            </a:r>
          </a:p>
        </p:txBody>
      </p:sp>
    </p:spTree>
    <p:extLst>
      <p:ext uri="{BB962C8B-B14F-4D97-AF65-F5344CB8AC3E}">
        <p14:creationId xmlns:p14="http://schemas.microsoft.com/office/powerpoint/2010/main" val="199197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46598D-E5D0-4870-BC13-61CC96399EF1}"/>
              </a:ext>
            </a:extLst>
          </p:cNvPr>
          <p:cNvSpPr/>
          <p:nvPr/>
        </p:nvSpPr>
        <p:spPr>
          <a:xfrm>
            <a:off x="977795" y="541328"/>
            <a:ext cx="5860900" cy="523220"/>
          </a:xfrm>
          <a:prstGeom prst="rect">
            <a:avLst/>
          </a:prstGeom>
        </p:spPr>
        <p:txBody>
          <a:bodyPr wrap="none">
            <a:spAutoFit/>
          </a:bodyPr>
          <a:lstStyle/>
          <a:p>
            <a:r>
              <a:rPr lang="en-IN" sz="2800" dirty="0">
                <a:latin typeface="Algerian" panose="04020705040A02060702" pitchFamily="82" charset="0"/>
              </a:rPr>
              <a:t>Recovery Time Objective (RTO)</a:t>
            </a:r>
          </a:p>
        </p:txBody>
      </p:sp>
      <p:sp>
        <p:nvSpPr>
          <p:cNvPr id="3" name="Rectangle 2">
            <a:extLst>
              <a:ext uri="{FF2B5EF4-FFF2-40B4-BE49-F238E27FC236}">
                <a16:creationId xmlns:a16="http://schemas.microsoft.com/office/drawing/2014/main" id="{A5E6CE46-0E3A-47BC-9CC2-A0DFAC397C47}"/>
              </a:ext>
            </a:extLst>
          </p:cNvPr>
          <p:cNvSpPr/>
          <p:nvPr/>
        </p:nvSpPr>
        <p:spPr>
          <a:xfrm>
            <a:off x="1992921" y="1440380"/>
            <a:ext cx="7141029" cy="2031325"/>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Recovery Time Objective (RTO) is a critical parameter in disaster recovery and business continuity planning. It represents the maximum allowable downtime for a specific system, application, or IT service after a disruptive event, such as a natural disaster, cyberattack, or system failure. In other words, RTO defines the acceptable time frame within which a system must be restored and become operational again to minimize the impact on business operations.</a:t>
            </a:r>
          </a:p>
        </p:txBody>
      </p:sp>
      <p:sp>
        <p:nvSpPr>
          <p:cNvPr id="4" name="Rectangle 3">
            <a:extLst>
              <a:ext uri="{FF2B5EF4-FFF2-40B4-BE49-F238E27FC236}">
                <a16:creationId xmlns:a16="http://schemas.microsoft.com/office/drawing/2014/main" id="{C1E4F800-BD6B-40E6-9F58-5A7E8BE470C3}"/>
              </a:ext>
            </a:extLst>
          </p:cNvPr>
          <p:cNvSpPr/>
          <p:nvPr/>
        </p:nvSpPr>
        <p:spPr>
          <a:xfrm>
            <a:off x="2515435" y="4257186"/>
            <a:ext cx="6096000" cy="1477328"/>
          </a:xfrm>
          <a:prstGeom prst="rect">
            <a:avLst/>
          </a:prstGeom>
        </p:spPr>
        <p:txBody>
          <a:bodyPr>
            <a:spAutoFit/>
          </a:bodyPr>
          <a:lstStyle/>
          <a:p>
            <a:pPr marL="285750" indent="-285750">
              <a:buFont typeface="Wingdings" panose="05000000000000000000" pitchFamily="2" charset="2"/>
              <a:buChar char="v"/>
            </a:pPr>
            <a:endParaRPr lang="en-IN" dirty="0">
              <a:latin typeface="Gill Sans MT" panose="020B0502020104020203" pitchFamily="34" charset="0"/>
            </a:endParaRPr>
          </a:p>
          <a:p>
            <a:pPr marL="285750" indent="-285750">
              <a:buFont typeface="Wingdings" panose="05000000000000000000" pitchFamily="2" charset="2"/>
              <a:buChar char="v"/>
            </a:pPr>
            <a:r>
              <a:rPr lang="en-IN" dirty="0">
                <a:latin typeface="Gill Sans MT" panose="020B0502020104020203" pitchFamily="34" charset="0"/>
              </a:rPr>
              <a:t>Business-Centric</a:t>
            </a:r>
          </a:p>
          <a:p>
            <a:pPr marL="285750" indent="-285750">
              <a:buFont typeface="Wingdings" panose="05000000000000000000" pitchFamily="2" charset="2"/>
              <a:buChar char="v"/>
            </a:pPr>
            <a:r>
              <a:rPr lang="en-IN" dirty="0">
                <a:latin typeface="Gill Sans MT" panose="020B0502020104020203" pitchFamily="34" charset="0"/>
              </a:rPr>
              <a:t>Risk and Cost Trade-off</a:t>
            </a:r>
          </a:p>
          <a:p>
            <a:pPr marL="285750" indent="-285750">
              <a:buFont typeface="Wingdings" panose="05000000000000000000" pitchFamily="2" charset="2"/>
              <a:buChar char="v"/>
            </a:pPr>
            <a:r>
              <a:rPr lang="en-IN" dirty="0">
                <a:latin typeface="Gill Sans MT" panose="020B0502020104020203" pitchFamily="34" charset="0"/>
              </a:rPr>
              <a:t>Plan for Various Scenarios</a:t>
            </a:r>
          </a:p>
          <a:p>
            <a:pPr marL="285750" indent="-285750">
              <a:buFont typeface="Wingdings" panose="05000000000000000000" pitchFamily="2" charset="2"/>
              <a:buChar char="v"/>
            </a:pPr>
            <a:r>
              <a:rPr lang="en-IN" dirty="0">
                <a:latin typeface="Gill Sans MT" panose="020B0502020104020203" pitchFamily="34" charset="0"/>
              </a:rPr>
              <a:t>Recovery Strategies</a:t>
            </a:r>
          </a:p>
        </p:txBody>
      </p:sp>
      <p:sp>
        <p:nvSpPr>
          <p:cNvPr id="5" name="Rectangle 4">
            <a:extLst>
              <a:ext uri="{FF2B5EF4-FFF2-40B4-BE49-F238E27FC236}">
                <a16:creationId xmlns:a16="http://schemas.microsoft.com/office/drawing/2014/main" id="{78148064-2780-48C7-A8F4-F87EF0B4B209}"/>
              </a:ext>
            </a:extLst>
          </p:cNvPr>
          <p:cNvSpPr/>
          <p:nvPr/>
        </p:nvSpPr>
        <p:spPr>
          <a:xfrm>
            <a:off x="1992921" y="3795521"/>
            <a:ext cx="1861407" cy="461665"/>
          </a:xfrm>
          <a:prstGeom prst="rect">
            <a:avLst/>
          </a:prstGeom>
        </p:spPr>
        <p:txBody>
          <a:bodyPr wrap="none">
            <a:spAutoFit/>
          </a:bodyPr>
          <a:lstStyle/>
          <a:p>
            <a:r>
              <a:rPr lang="en-IN" sz="2400" dirty="0">
                <a:latin typeface="Algerian" panose="04020705040A02060702" pitchFamily="82" charset="0"/>
              </a:rPr>
              <a:t>key points</a:t>
            </a:r>
          </a:p>
        </p:txBody>
      </p:sp>
    </p:spTree>
    <p:extLst>
      <p:ext uri="{BB962C8B-B14F-4D97-AF65-F5344CB8AC3E}">
        <p14:creationId xmlns:p14="http://schemas.microsoft.com/office/powerpoint/2010/main" val="316891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4C6EB08-886E-47C0-BAE6-599F0E39B136}"/>
              </a:ext>
            </a:extLst>
          </p:cNvPr>
          <p:cNvGraphicFramePr/>
          <p:nvPr>
            <p:extLst>
              <p:ext uri="{D42A27DB-BD31-4B8C-83A1-F6EECF244321}">
                <p14:modId xmlns:p14="http://schemas.microsoft.com/office/powerpoint/2010/main" val="1393838861"/>
              </p:ext>
            </p:extLst>
          </p:nvPr>
        </p:nvGraphicFramePr>
        <p:xfrm>
          <a:off x="-227762" y="420588"/>
          <a:ext cx="12047973" cy="6161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29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F5149B-321D-4763-8608-6D0611AF3444}"/>
              </a:ext>
            </a:extLst>
          </p:cNvPr>
          <p:cNvSpPr/>
          <p:nvPr/>
        </p:nvSpPr>
        <p:spPr>
          <a:xfrm>
            <a:off x="1028281" y="0"/>
            <a:ext cx="7753978" cy="954107"/>
          </a:xfrm>
          <a:prstGeom prst="rect">
            <a:avLst/>
          </a:prstGeom>
        </p:spPr>
        <p:txBody>
          <a:bodyPr wrap="square">
            <a:spAutoFit/>
          </a:bodyPr>
          <a:lstStyle/>
          <a:p>
            <a:endParaRPr lang="en-IN" sz="2800" dirty="0">
              <a:latin typeface="Algerian" panose="04020705040A02060702" pitchFamily="82" charset="0"/>
            </a:endParaRPr>
          </a:p>
          <a:p>
            <a:r>
              <a:rPr lang="en-IN" sz="2800" dirty="0">
                <a:latin typeface="Algerian" panose="04020705040A02060702" pitchFamily="82" charset="0"/>
              </a:rPr>
              <a:t>Prioritization of Virtual Machines</a:t>
            </a:r>
          </a:p>
        </p:txBody>
      </p:sp>
      <p:sp>
        <p:nvSpPr>
          <p:cNvPr id="3" name="Rectangle 2">
            <a:extLst>
              <a:ext uri="{FF2B5EF4-FFF2-40B4-BE49-F238E27FC236}">
                <a16:creationId xmlns:a16="http://schemas.microsoft.com/office/drawing/2014/main" id="{2BD95635-0A10-473D-B37C-FA413E2D009B}"/>
              </a:ext>
            </a:extLst>
          </p:cNvPr>
          <p:cNvSpPr/>
          <p:nvPr/>
        </p:nvSpPr>
        <p:spPr>
          <a:xfrm>
            <a:off x="1877367" y="1323760"/>
            <a:ext cx="8437266" cy="923330"/>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Prioritization of virtual machines (VMs) in disaster recovery (DR) strategies is crucial to ensure the continuity of essential business operations in the event of a disaster. Here are some key considerations for prioritizing VMs in your DR strategy:</a:t>
            </a:r>
          </a:p>
        </p:txBody>
      </p:sp>
      <p:sp>
        <p:nvSpPr>
          <p:cNvPr id="4" name="Rectangle 3">
            <a:extLst>
              <a:ext uri="{FF2B5EF4-FFF2-40B4-BE49-F238E27FC236}">
                <a16:creationId xmlns:a16="http://schemas.microsoft.com/office/drawing/2014/main" id="{EB064258-0367-4ECC-9295-F1FCE4ED619D}"/>
              </a:ext>
            </a:extLst>
          </p:cNvPr>
          <p:cNvSpPr/>
          <p:nvPr/>
        </p:nvSpPr>
        <p:spPr>
          <a:xfrm>
            <a:off x="2234082" y="2420210"/>
            <a:ext cx="8919587" cy="3693319"/>
          </a:xfrm>
          <a:prstGeom prst="rect">
            <a:avLst/>
          </a:prstGeom>
        </p:spPr>
        <p:txBody>
          <a:bodyPr wrap="square">
            <a:spAutoFit/>
          </a:bodyPr>
          <a:lstStyle/>
          <a:p>
            <a:pPr marL="285750" indent="-285750">
              <a:buFont typeface="Wingdings" panose="05000000000000000000" pitchFamily="2" charset="2"/>
              <a:buChar char="ü"/>
            </a:pPr>
            <a:r>
              <a:rPr lang="en-IN" dirty="0">
                <a:latin typeface="Gill Sans MT" panose="020B0502020104020203" pitchFamily="34" charset="0"/>
              </a:rPr>
              <a:t>Business Impact Analysis (BIA): Start by conducting a BIA to identify critical business functions and their dependencies on VMs. This will help you understand which VMs are most important for your organization's operations.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RTO and RPO: Define your Recovery Time Objective (RTO) and Recovery Point Objective (RPO) for each VM. VMs with shorter RTO and stricter RPO requirements should be given higher priority.</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Critical Applications: VMs running critical applications, such as databases or ERP systems, should be high on the priority list as they directly impact business operations.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Data Sensitivity: Consider the sensitivity of data stored on VMs. VMs hosting sensitive customer or financial data should be prioritized to ensure data security.</a:t>
            </a:r>
          </a:p>
        </p:txBody>
      </p:sp>
    </p:spTree>
    <p:extLst>
      <p:ext uri="{BB962C8B-B14F-4D97-AF65-F5344CB8AC3E}">
        <p14:creationId xmlns:p14="http://schemas.microsoft.com/office/powerpoint/2010/main" val="397357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7FC21-2536-4F5D-890D-F685741E1DD4}"/>
              </a:ext>
            </a:extLst>
          </p:cNvPr>
          <p:cNvSpPr/>
          <p:nvPr/>
        </p:nvSpPr>
        <p:spPr>
          <a:xfrm>
            <a:off x="1952729" y="869248"/>
            <a:ext cx="8638233" cy="5355312"/>
          </a:xfrm>
          <a:prstGeom prst="rect">
            <a:avLst/>
          </a:prstGeom>
        </p:spPr>
        <p:txBody>
          <a:bodyPr wrap="square">
            <a:spAutoFit/>
          </a:bodyPr>
          <a:lstStyle/>
          <a:p>
            <a:pPr marL="285750" indent="-285750">
              <a:buFont typeface="Wingdings" panose="05000000000000000000" pitchFamily="2" charset="2"/>
              <a:buChar char="ü"/>
            </a:pPr>
            <a:r>
              <a:rPr lang="en-IN" dirty="0">
                <a:latin typeface="Gill Sans MT" panose="020B0502020104020203" pitchFamily="34" charset="0"/>
              </a:rPr>
              <a:t>Regulatory Compliance: VMs that host data subject to regulatory compliance (e.g., GDPR, HIPAA) need to be given priority to avoid legal consequences.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Customer-Facing Services: VMs that provide customer-facing services like websites and e-commerce platforms are crucial for maintaining customer trust and should be high-priority items.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Interdependencies: Assess VM interdependencies. VMs that serve as core infrastructure or have many dependencies should be prioritized to prevent cascading failures.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Resource Constraints: Consider the available resources in your DR environment. VMs with high resource demands may need to be prioritized based on resource availability.</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Geographic Locations: VMs in geographic regions prone to specific disaster types (e.g., earthquakes, hurricanes) may need special attention.</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Historical Data: Examine historical disaster scenarios and the impact on VMs to learn which ones are more vulnerable or critical in such situations.</a:t>
            </a:r>
          </a:p>
          <a:p>
            <a:pPr marL="285750" indent="-285750">
              <a:buFont typeface="Wingdings" panose="05000000000000000000" pitchFamily="2" charset="2"/>
              <a:buChar char="ü"/>
            </a:pPr>
            <a:endParaRPr lang="en-IN" dirty="0">
              <a:latin typeface="Gill Sans MT" panose="020B0502020104020203" pitchFamily="34" charset="0"/>
            </a:endParaRPr>
          </a:p>
        </p:txBody>
      </p:sp>
    </p:spTree>
    <p:extLst>
      <p:ext uri="{BB962C8B-B14F-4D97-AF65-F5344CB8AC3E}">
        <p14:creationId xmlns:p14="http://schemas.microsoft.com/office/powerpoint/2010/main" val="395005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077C29-8368-4FA3-9649-25C3D0A1EED0}"/>
              </a:ext>
            </a:extLst>
          </p:cNvPr>
          <p:cNvSpPr/>
          <p:nvPr/>
        </p:nvSpPr>
        <p:spPr>
          <a:xfrm>
            <a:off x="2023069" y="889843"/>
            <a:ext cx="8487508" cy="5078313"/>
          </a:xfrm>
          <a:prstGeom prst="rect">
            <a:avLst/>
          </a:prstGeom>
        </p:spPr>
        <p:txBody>
          <a:bodyPr wrap="square">
            <a:spAutoFit/>
          </a:bodyPr>
          <a:lstStyle/>
          <a:p>
            <a:pPr marL="285750" indent="-285750">
              <a:buFont typeface="Wingdings" panose="05000000000000000000" pitchFamily="2" charset="2"/>
              <a:buChar char="ü"/>
            </a:pPr>
            <a:r>
              <a:rPr lang="en-IN" dirty="0">
                <a:latin typeface="Gill Sans MT" panose="020B0502020104020203" pitchFamily="34" charset="0"/>
              </a:rPr>
              <a:t>Communication and Collaboration: VMs supporting communication and collaboration tools are essential for maintaining business continuity, especially in remote work scenarios.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Executive and Management Systems: VMs used by the executive team and management for decision-making should be prioritized to ensure leadership's ability to manage the crisis effectively.</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Testing and Training Environments: Non-production VMs may have lower priority, but they should still be included in your DR plan to avoid data loss or disruption in testing and development processes.</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Cost vs. Benefit: Consider the cost of recovering and maintaining VMs. Some VMs may be less critical and can be deprioritized if cost-efficiency is a concern.</a:t>
            </a:r>
          </a:p>
          <a:p>
            <a:pPr marL="285750" indent="-285750">
              <a:buFont typeface="Wingdings" panose="05000000000000000000" pitchFamily="2" charset="2"/>
              <a:buChar char="ü"/>
            </a:pPr>
            <a:endParaRPr lang="en-IN" dirty="0">
              <a:latin typeface="Gill Sans MT" panose="020B0502020104020203" pitchFamily="34" charset="0"/>
            </a:endParaRPr>
          </a:p>
          <a:p>
            <a:pPr marL="285750" indent="-285750">
              <a:buFont typeface="Wingdings" panose="05000000000000000000" pitchFamily="2" charset="2"/>
              <a:buChar char="ü"/>
            </a:pPr>
            <a:r>
              <a:rPr lang="en-IN" dirty="0">
                <a:latin typeface="Gill Sans MT" panose="020B0502020104020203" pitchFamily="34" charset="0"/>
              </a:rPr>
              <a:t>Regular Review: Your DR strategy should be dynamic. Regularly review and update your VM prioritization based on changing business needs, technology advancements, and evolving threats.</a:t>
            </a:r>
          </a:p>
        </p:txBody>
      </p:sp>
    </p:spTree>
    <p:extLst>
      <p:ext uri="{BB962C8B-B14F-4D97-AF65-F5344CB8AC3E}">
        <p14:creationId xmlns:p14="http://schemas.microsoft.com/office/powerpoint/2010/main" val="376507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B0B2D6-EA1B-46FF-8532-E6D24DE141BF}"/>
              </a:ext>
            </a:extLst>
          </p:cNvPr>
          <p:cNvSpPr/>
          <p:nvPr/>
        </p:nvSpPr>
        <p:spPr>
          <a:xfrm>
            <a:off x="934519" y="501134"/>
            <a:ext cx="4450257" cy="523220"/>
          </a:xfrm>
          <a:prstGeom prst="rect">
            <a:avLst/>
          </a:prstGeom>
        </p:spPr>
        <p:txBody>
          <a:bodyPr wrap="none">
            <a:spAutoFit/>
          </a:bodyPr>
          <a:lstStyle/>
          <a:p>
            <a:r>
              <a:rPr lang="en-IN" sz="2800" dirty="0">
                <a:latin typeface="Algerian" panose="04020705040A02060702" pitchFamily="82" charset="0"/>
              </a:rPr>
              <a:t>Categorization of VMs</a:t>
            </a:r>
          </a:p>
        </p:txBody>
      </p:sp>
      <p:sp>
        <p:nvSpPr>
          <p:cNvPr id="3" name="Rectangle 2">
            <a:extLst>
              <a:ext uri="{FF2B5EF4-FFF2-40B4-BE49-F238E27FC236}">
                <a16:creationId xmlns:a16="http://schemas.microsoft.com/office/drawing/2014/main" id="{36C704FD-FB1C-4A5A-9AF6-BD9B13334938}"/>
              </a:ext>
            </a:extLst>
          </p:cNvPr>
          <p:cNvSpPr/>
          <p:nvPr/>
        </p:nvSpPr>
        <p:spPr>
          <a:xfrm>
            <a:off x="1505578" y="1443841"/>
            <a:ext cx="9482295" cy="3970318"/>
          </a:xfrm>
          <a:prstGeom prst="rect">
            <a:avLst/>
          </a:prstGeom>
        </p:spPr>
        <p:txBody>
          <a:bodyPr wrap="square">
            <a:spAutoFit/>
          </a:bodyPr>
          <a:lstStyle/>
          <a:p>
            <a:pPr marL="285750" indent="-285750">
              <a:buFont typeface="Wingdings" panose="05000000000000000000" pitchFamily="2" charset="2"/>
              <a:buChar char="Ø"/>
            </a:pPr>
            <a:r>
              <a:rPr lang="en-IN" dirty="0">
                <a:latin typeface="Gill Sans MT" panose="020B0502020104020203" pitchFamily="34" charset="0"/>
              </a:rPr>
              <a:t>In disaster recovery planning, virtual machines (VMs) are often categorized to establish a structured approach for prioritizing recovery efforts. These categories are determined based on factors such as the VM's criticality to business operations, recovery time objectives (RTO), recovery point objectives (RPO), and specific business needs. Critical VMs, at the top of the hierarchy, demand near-instant recovery and host essential applications. High-priority VMs come next, followed by medium-priority VMs with slightly longer RTO and RPO allowances. Low-priority VMs can tolerate extended downtime and typically host non-essential services. Archive or backup VMs house historical data. Offsite or remote VMs may require distinct recovery strategies, while replicated VMs prioritize real-time data replication. Testing and development VMs can be rebuilt, and custom categories may be created to meet unique organizational requirements, including regulatory compliance or industry-specific needs. These categorizations guide the allocation of resources and the development of tailored recovery plans, ensuring that critical systems are swiftly restored while lower-priority VMs are addressed as resources allow, all contributing to an effective disaster recovery strategy.</a:t>
            </a:r>
          </a:p>
        </p:txBody>
      </p:sp>
    </p:spTree>
    <p:extLst>
      <p:ext uri="{BB962C8B-B14F-4D97-AF65-F5344CB8AC3E}">
        <p14:creationId xmlns:p14="http://schemas.microsoft.com/office/powerpoint/2010/main" val="48014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118</TotalTime>
  <Words>3172</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Century Gothic</vt:lpstr>
      <vt:lpstr>Gill Sans MT</vt:lpstr>
      <vt:lpstr>Wingdings</vt:lpstr>
      <vt:lpstr>Mesh</vt:lpstr>
      <vt:lpstr>disaster recovery with IBM cloud virtual servers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servers</dc:title>
  <dc:creator>DELL</dc:creator>
  <cp:lastModifiedBy>DELL</cp:lastModifiedBy>
  <cp:revision>12</cp:revision>
  <dcterms:created xsi:type="dcterms:W3CDTF">2023-10-19T08:20:20Z</dcterms:created>
  <dcterms:modified xsi:type="dcterms:W3CDTF">2023-10-19T10:18:45Z</dcterms:modified>
</cp:coreProperties>
</file>