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7B0567-CDF5-46DE-B744-BE5279EB7DBB}">
  <a:tblStyle styleId="{B47B0567-CDF5-46DE-B744-BE5279EB7DB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396d70b2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396d70b2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396d70b2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396d70b2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396d70b2a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396d70b2a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cc9b5a20e26b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cc9b5a20e26b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396d70b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396d70b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396d70b2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396d70b2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396d70b2a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396d70b2a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396d70b2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396d70b2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396d70b2a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396d70b2a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396d70b2a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396d70b2a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396d70b2a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396d70b2a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396d70b2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396d70b2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031800" cy="49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NKI MICCAI TASK 3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SURPRISINGLY SIMPLE APPROACH FOR CROSS MODAL CLASSIFICATION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</a:rPr>
              <a:t> </a:t>
            </a:r>
            <a:endParaRPr sz="3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TEAM DSIRE :</a:t>
            </a:r>
            <a:endParaRPr sz="22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RAJAT SINGH, KUNAL DARGAN, SHIVANGI BITHEL</a:t>
            </a:r>
            <a:endParaRPr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875" y="326225"/>
            <a:ext cx="7262500" cy="416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75" y="1089825"/>
            <a:ext cx="8839200" cy="3679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>
            <p:ph type="title"/>
          </p:nvPr>
        </p:nvSpPr>
        <p:spPr>
          <a:xfrm>
            <a:off x="822950" y="214951"/>
            <a:ext cx="75438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Baseline Methods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700" y="819600"/>
            <a:ext cx="5226300" cy="39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Classifier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the projections of each table and now we can learn a common representation space through pivot training.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825" y="2381125"/>
            <a:ext cx="3747251" cy="10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0" y="1030950"/>
            <a:ext cx="8931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PROBLEM</a:t>
            </a:r>
            <a:r>
              <a:rPr lang="en" sz="1800">
                <a:solidFill>
                  <a:schemeClr val="dk1"/>
                </a:solidFill>
              </a:rPr>
              <a:t> SETTING  - INTEGRATED DIAGNOSTICS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medical domain, AI models are trained using multimodal diagnostic datasets coming from longitudinal observations. In order to solve downstream tasks the most recent data integration methods/ frameworks are classified into five different integration strategies: </a:t>
            </a:r>
            <a:r>
              <a:rPr i="1" lang="en">
                <a:solidFill>
                  <a:schemeClr val="dk1"/>
                </a:solidFill>
              </a:rPr>
              <a:t>early, mixed, intermediate, late and hierarchical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37900" y="112050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dk1"/>
                </a:solidFill>
              </a:rPr>
              <a:t>What ?</a:t>
            </a:r>
            <a:endParaRPr sz="54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25" y="2903800"/>
            <a:ext cx="4572001" cy="19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85925" y="2503600"/>
            <a:ext cx="10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TABLE1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226925" y="2503600"/>
            <a:ext cx="10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TABLE2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133600" y="2514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TABLE3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0" y="0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dk1"/>
                </a:solidFill>
              </a:rPr>
              <a:t>What ?</a:t>
            </a:r>
            <a:endParaRPr sz="5400"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0" y="941275"/>
            <a:ext cx="88077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CLASSIFICATION TASK 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Outcome of the risks is independent class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Risk1, Risk2, Risk3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Whereas Tables T1,T2,T3 represent a common underlying medical phenomenon ie, readings of multiple tests which can be correlated.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500" y="3329925"/>
            <a:ext cx="4968701" cy="16893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" name="Google Shape;73;p15"/>
          <p:cNvGraphicFramePr/>
          <p:nvPr/>
        </p:nvGraphicFramePr>
        <p:xfrm>
          <a:off x="5936000" y="150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{B47B0567-CDF5-46DE-B744-BE5279EB7DBB}</a:tableStyleId>
              </a:tblPr>
              <a:tblGrid>
                <a:gridCol w="523875"/>
                <a:gridCol w="400050"/>
                <a:gridCol w="400050"/>
                <a:gridCol w="400050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risk_1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risk_2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risk_3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PT00003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True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False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True</a:t>
                      </a:r>
                      <a:endParaRPr sz="7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0" y="0"/>
            <a:ext cx="55470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ISSUES :Simple Integration Strategies 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12050" y="1378325"/>
            <a:ext cx="4269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Logits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Feature Vector Concatenation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875" y="1176600"/>
            <a:ext cx="3228226" cy="13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0" y="0"/>
            <a:ext cx="84939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dk1"/>
                </a:solidFill>
              </a:rPr>
              <a:t>Our Proposal</a:t>
            </a:r>
            <a:endParaRPr sz="5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Intermediate Representation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247750" y="1455200"/>
            <a:ext cx="84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LSTM EXTRACT INTERMEDIATE REPRENTATIONS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7800"/>
            <a:ext cx="6465157" cy="29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0" y="0"/>
            <a:ext cx="4863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dk1"/>
                </a:solidFill>
              </a:rPr>
              <a:t>Our Proposal</a:t>
            </a:r>
            <a:endParaRPr sz="5400"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25" y="2066300"/>
            <a:ext cx="7171776" cy="28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235350" y="1120575"/>
            <a:ext cx="8493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we can have features that have similar value but different semantics.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E.g. 80.0 in column1 and 80.0 in column2 represent two different semantics.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 we need to project each column to different embedding space.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0" y="780825"/>
            <a:ext cx="629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Hierarchical</a:t>
            </a:r>
            <a:r>
              <a:rPr lang="en" sz="2400">
                <a:solidFill>
                  <a:srgbClr val="FF0000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Representation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0" y="0"/>
            <a:ext cx="4863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dk1"/>
                </a:solidFill>
              </a:rPr>
              <a:t>Our Proposal</a:t>
            </a:r>
            <a:endParaRPr sz="5400">
              <a:solidFill>
                <a:schemeClr val="dk1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25" y="2066300"/>
            <a:ext cx="7171776" cy="28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235350" y="1120575"/>
            <a:ext cx="849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different columns can be related to each other.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Initially we will learn embedding for each column using attention based models (BERT).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0" y="0"/>
            <a:ext cx="489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dk1"/>
                </a:solidFill>
              </a:rPr>
              <a:t>Our Proposal</a:t>
            </a:r>
            <a:endParaRPr sz="5400">
              <a:solidFill>
                <a:schemeClr val="dk1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50" y="1168200"/>
            <a:ext cx="8594925" cy="382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for Cross-modal Retrieval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2417" l="3795" r="1793" t="4584"/>
          <a:stretch/>
        </p:blipFill>
        <p:spPr>
          <a:xfrm>
            <a:off x="919575" y="1511700"/>
            <a:ext cx="7447174" cy="304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