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png"/>
  <Override PartName="/ppt/media/image4.jpg" ContentType="image/png"/>
  <Override PartName="/ppt/media/image5.jpg" ContentType="image/png"/>
  <Override PartName="/ppt/media/image6.jpg" ContentType="image/png"/>
  <Override PartName="/ppt/media/image7.jpg" ContentType="image/png"/>
  <Override PartName="/ppt/media/image8.jpg" ContentType="image/png"/>
  <Override PartName="/ppt/media/image9.jpg" ContentType="image/png"/>
  <Override PartName="/ppt/media/image10.jpg" ContentType="image/png"/>
  <Override PartName="/ppt/media/image11.jpg" ContentType="image/png"/>
  <Override PartName="/ppt/media/image12.jpg" ContentType="image/png"/>
  <Override PartName="/ppt/media/image13.jpg" ContentType="image/png"/>
  <Override PartName="/ppt/media/image14.jpg" ContentType="image/png"/>
  <Override PartName="/ppt/media/image15.jpg" ContentType="image/png"/>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76"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7" d="100"/>
          <a:sy n="67" d="100"/>
        </p:scale>
        <p:origin x="644"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04-Aug-19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04-Aug-19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04-Aug-19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04-Aug-19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99501" y="2747333"/>
            <a:ext cx="9144000" cy="3877985"/>
          </a:xfrm>
        </p:spPr>
        <p:txBody>
          <a:bodyPr lIns="0" tIns="0" rIns="0" bIns="0" anchor="t">
            <a:spAutoFit/>
          </a:bodyPr>
          <a:lstStyle/>
          <a:p>
            <a:r>
              <a:rPr lang="en-US" b="1" dirty="0">
                <a:solidFill>
                  <a:schemeClr val="bg1"/>
                </a:solidFill>
              </a:rPr>
              <a:t>Time Series Project </a:t>
            </a:r>
            <a:br>
              <a:rPr lang="en-US" b="1" dirty="0">
                <a:solidFill>
                  <a:schemeClr val="bg1"/>
                </a:solidFill>
              </a:rPr>
            </a:br>
            <a:r>
              <a:rPr lang="en-US" b="1" dirty="0">
                <a:solidFill>
                  <a:schemeClr val="bg1"/>
                </a:solidFill>
              </a:rPr>
              <a:t>“USD/INR Foreign Exchange Rates”  </a:t>
            </a:r>
            <a:br>
              <a:rPr lang="en-US" b="1" dirty="0">
                <a:solidFill>
                  <a:schemeClr val="bg1"/>
                </a:solidFill>
              </a:rPr>
            </a:br>
            <a:r>
              <a:rPr lang="en-US" b="1" dirty="0">
                <a:solidFill>
                  <a:schemeClr val="bg1"/>
                </a:solidFill>
              </a:rPr>
              <a:t>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67819" y="352424"/>
            <a:ext cx="2607364" cy="1619163"/>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00758" y="-28575"/>
            <a:ext cx="3541486" cy="2246503"/>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26522" y="2241065"/>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70F0-221F-4226-BA4C-A359A5306F42}"/>
              </a:ext>
            </a:extLst>
          </p:cNvPr>
          <p:cNvSpPr>
            <a:spLocks noGrp="1"/>
          </p:cNvSpPr>
          <p:nvPr>
            <p:ph type="title"/>
          </p:nvPr>
        </p:nvSpPr>
        <p:spPr>
          <a:xfrm>
            <a:off x="838200" y="0"/>
            <a:ext cx="10515600" cy="790576"/>
          </a:xfrm>
        </p:spPr>
        <p:txBody>
          <a:bodyPr>
            <a:normAutofit/>
          </a:bodyPr>
          <a:lstStyle/>
          <a:p>
            <a:r>
              <a:rPr lang="en-US" sz="1800" dirty="0"/>
              <a:t>Earlier, We have subtracted the mean from the actual value, Now we will use a function shift() to shift all those values by a lag (or difference) of 1</a:t>
            </a:r>
          </a:p>
        </p:txBody>
      </p:sp>
      <p:pic>
        <p:nvPicPr>
          <p:cNvPr id="5" name="Content Placeholder 4">
            <a:extLst>
              <a:ext uri="{FF2B5EF4-FFF2-40B4-BE49-F238E27FC236}">
                <a16:creationId xmlns:a16="http://schemas.microsoft.com/office/drawing/2014/main" id="{77C5B5CC-1350-449C-AD2C-2D3251794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650" y="880020"/>
            <a:ext cx="8201025" cy="5880870"/>
          </a:xfrm>
        </p:spPr>
      </p:pic>
      <p:sp>
        <p:nvSpPr>
          <p:cNvPr id="6" name="Arrow: Left 5">
            <a:extLst>
              <a:ext uri="{FF2B5EF4-FFF2-40B4-BE49-F238E27FC236}">
                <a16:creationId xmlns:a16="http://schemas.microsoft.com/office/drawing/2014/main" id="{ED0423CC-3F11-4D30-BE75-9023B578275D}"/>
              </a:ext>
            </a:extLst>
          </p:cNvPr>
          <p:cNvSpPr/>
          <p:nvPr/>
        </p:nvSpPr>
        <p:spPr>
          <a:xfrm>
            <a:off x="5686425" y="1885950"/>
            <a:ext cx="1743075" cy="1619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BAF371-2415-4CCC-B367-8FB78E4BAD31}"/>
              </a:ext>
            </a:extLst>
          </p:cNvPr>
          <p:cNvSpPr txBox="1"/>
          <p:nvPr/>
        </p:nvSpPr>
        <p:spPr>
          <a:xfrm>
            <a:off x="7429500" y="1524000"/>
            <a:ext cx="4086225" cy="1200329"/>
          </a:xfrm>
          <a:prstGeom prst="rect">
            <a:avLst/>
          </a:prstGeom>
          <a:noFill/>
        </p:spPr>
        <p:txBody>
          <a:bodyPr wrap="square" rtlCol="0">
            <a:spAutoFit/>
          </a:bodyPr>
          <a:lstStyle/>
          <a:p>
            <a:r>
              <a:rPr lang="en-US" dirty="0"/>
              <a:t>So the lag or difference is known as d-parameter or integration parameter which tells us how many times you have differentiate the timeseries</a:t>
            </a:r>
          </a:p>
        </p:txBody>
      </p:sp>
      <p:sp>
        <p:nvSpPr>
          <p:cNvPr id="8" name="Arrow: Left 7">
            <a:extLst>
              <a:ext uri="{FF2B5EF4-FFF2-40B4-BE49-F238E27FC236}">
                <a16:creationId xmlns:a16="http://schemas.microsoft.com/office/drawing/2014/main" id="{6321B223-4767-4BF5-B8DA-982A3E725D02}"/>
              </a:ext>
            </a:extLst>
          </p:cNvPr>
          <p:cNvSpPr/>
          <p:nvPr/>
        </p:nvSpPr>
        <p:spPr>
          <a:xfrm>
            <a:off x="5572125" y="4524375"/>
            <a:ext cx="1743075" cy="1619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E5A8B6-43FE-4B9D-8A14-AEF574424529}"/>
              </a:ext>
            </a:extLst>
          </p:cNvPr>
          <p:cNvSpPr txBox="1"/>
          <p:nvPr/>
        </p:nvSpPr>
        <p:spPr>
          <a:xfrm>
            <a:off x="7315200" y="4259016"/>
            <a:ext cx="4448175" cy="923330"/>
          </a:xfrm>
          <a:prstGeom prst="rect">
            <a:avLst/>
          </a:prstGeom>
          <a:noFill/>
        </p:spPr>
        <p:txBody>
          <a:bodyPr wrap="square" rtlCol="0">
            <a:spAutoFit/>
          </a:bodyPr>
          <a:lstStyle/>
          <a:p>
            <a:r>
              <a:rPr lang="en-US" dirty="0"/>
              <a:t>Here we have removed all the </a:t>
            </a:r>
            <a:r>
              <a:rPr lang="en-US" dirty="0" err="1"/>
              <a:t>NaN</a:t>
            </a:r>
            <a:r>
              <a:rPr lang="en-US" dirty="0"/>
              <a:t> values from the shifted data and then checked for stationarity of shifted data</a:t>
            </a:r>
          </a:p>
        </p:txBody>
      </p:sp>
      <p:sp>
        <p:nvSpPr>
          <p:cNvPr id="10" name="Arrow: Left 9">
            <a:extLst>
              <a:ext uri="{FF2B5EF4-FFF2-40B4-BE49-F238E27FC236}">
                <a16:creationId xmlns:a16="http://schemas.microsoft.com/office/drawing/2014/main" id="{63417D44-777D-4ABB-AC19-EA4F8938AF88}"/>
              </a:ext>
            </a:extLst>
          </p:cNvPr>
          <p:cNvSpPr/>
          <p:nvPr/>
        </p:nvSpPr>
        <p:spPr>
          <a:xfrm>
            <a:off x="4629150" y="6124575"/>
            <a:ext cx="1466850" cy="1619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82BCEA3-2475-4C5D-921F-5ECA80E8BCB9}"/>
              </a:ext>
            </a:extLst>
          </p:cNvPr>
          <p:cNvSpPr txBox="1"/>
          <p:nvPr/>
        </p:nvSpPr>
        <p:spPr>
          <a:xfrm>
            <a:off x="6096000" y="5882371"/>
            <a:ext cx="4448174" cy="923330"/>
          </a:xfrm>
          <a:prstGeom prst="rect">
            <a:avLst/>
          </a:prstGeom>
          <a:noFill/>
        </p:spPr>
        <p:txBody>
          <a:bodyPr wrap="square" rtlCol="0">
            <a:spAutoFit/>
          </a:bodyPr>
          <a:lstStyle/>
          <a:p>
            <a:r>
              <a:rPr lang="en-US" dirty="0"/>
              <a:t>As we can see here, Our p-value is less than 0.05 it means now our data is stationary therefore we can reject null hypothesis now</a:t>
            </a:r>
          </a:p>
        </p:txBody>
      </p:sp>
    </p:spTree>
    <p:extLst>
      <p:ext uri="{BB962C8B-B14F-4D97-AF65-F5344CB8AC3E}">
        <p14:creationId xmlns:p14="http://schemas.microsoft.com/office/powerpoint/2010/main" val="228915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94EB-AF0C-48FA-8067-51292B2BBB08}"/>
              </a:ext>
            </a:extLst>
          </p:cNvPr>
          <p:cNvSpPr>
            <a:spLocks noGrp="1"/>
          </p:cNvSpPr>
          <p:nvPr>
            <p:ph type="title"/>
          </p:nvPr>
        </p:nvSpPr>
        <p:spPr>
          <a:xfrm>
            <a:off x="838200" y="193676"/>
            <a:ext cx="10515600" cy="349249"/>
          </a:xfrm>
        </p:spPr>
        <p:txBody>
          <a:bodyPr>
            <a:normAutofit/>
          </a:bodyPr>
          <a:lstStyle/>
          <a:p>
            <a:r>
              <a:rPr lang="en-US" sz="1800" dirty="0"/>
              <a:t>Now we see the components of timeseries</a:t>
            </a:r>
          </a:p>
        </p:txBody>
      </p:sp>
      <p:pic>
        <p:nvPicPr>
          <p:cNvPr id="5" name="Content Placeholder 4">
            <a:extLst>
              <a:ext uri="{FF2B5EF4-FFF2-40B4-BE49-F238E27FC236}">
                <a16:creationId xmlns:a16="http://schemas.microsoft.com/office/drawing/2014/main" id="{5449D2DC-F254-4CED-AA08-9A76CB6D59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637" y="714375"/>
            <a:ext cx="7702388" cy="6132205"/>
          </a:xfrm>
        </p:spPr>
      </p:pic>
      <p:sp>
        <p:nvSpPr>
          <p:cNvPr id="6" name="Arrow: Left 5">
            <a:extLst>
              <a:ext uri="{FF2B5EF4-FFF2-40B4-BE49-F238E27FC236}">
                <a16:creationId xmlns:a16="http://schemas.microsoft.com/office/drawing/2014/main" id="{FAA41413-16DC-450B-9D27-D68720C91195}"/>
              </a:ext>
            </a:extLst>
          </p:cNvPr>
          <p:cNvSpPr/>
          <p:nvPr/>
        </p:nvSpPr>
        <p:spPr>
          <a:xfrm>
            <a:off x="5657850" y="800100"/>
            <a:ext cx="1400175"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E842252-436E-4EDE-88A1-A0E3D06C99C7}"/>
              </a:ext>
            </a:extLst>
          </p:cNvPr>
          <p:cNvSpPr txBox="1"/>
          <p:nvPr/>
        </p:nvSpPr>
        <p:spPr>
          <a:xfrm>
            <a:off x="7058024" y="515034"/>
            <a:ext cx="4905375" cy="923330"/>
          </a:xfrm>
          <a:prstGeom prst="rect">
            <a:avLst/>
          </a:prstGeom>
          <a:noFill/>
        </p:spPr>
        <p:txBody>
          <a:bodyPr wrap="square" rtlCol="0">
            <a:spAutoFit/>
          </a:bodyPr>
          <a:lstStyle/>
          <a:p>
            <a:r>
              <a:rPr lang="en-US" dirty="0"/>
              <a:t>Import the library </a:t>
            </a:r>
            <a:r>
              <a:rPr lang="en-US" dirty="0" err="1"/>
              <a:t>seasonal_decompose</a:t>
            </a:r>
            <a:endParaRPr lang="en-US" dirty="0"/>
          </a:p>
          <a:p>
            <a:r>
              <a:rPr lang="en-US" dirty="0"/>
              <a:t>Which will segregate three components- trend, seasonal and residual </a:t>
            </a:r>
          </a:p>
        </p:txBody>
      </p:sp>
      <p:sp>
        <p:nvSpPr>
          <p:cNvPr id="8" name="Arrow: Left 7">
            <a:extLst>
              <a:ext uri="{FF2B5EF4-FFF2-40B4-BE49-F238E27FC236}">
                <a16:creationId xmlns:a16="http://schemas.microsoft.com/office/drawing/2014/main" id="{45A19DD2-A593-4B14-9E62-B3219DAE7629}"/>
              </a:ext>
            </a:extLst>
          </p:cNvPr>
          <p:cNvSpPr/>
          <p:nvPr/>
        </p:nvSpPr>
        <p:spPr>
          <a:xfrm>
            <a:off x="4800600" y="2162175"/>
            <a:ext cx="923925" cy="1619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7B4302B-8588-459D-9CF4-C78FA12CF272}"/>
              </a:ext>
            </a:extLst>
          </p:cNvPr>
          <p:cNvSpPr txBox="1"/>
          <p:nvPr/>
        </p:nvSpPr>
        <p:spPr>
          <a:xfrm>
            <a:off x="5829300" y="2066925"/>
            <a:ext cx="3054188" cy="923330"/>
          </a:xfrm>
          <a:prstGeom prst="rect">
            <a:avLst/>
          </a:prstGeom>
          <a:noFill/>
        </p:spPr>
        <p:txBody>
          <a:bodyPr wrap="square" rtlCol="0">
            <a:spAutoFit/>
          </a:bodyPr>
          <a:lstStyle/>
          <a:p>
            <a:r>
              <a:rPr lang="en-US" dirty="0"/>
              <a:t>And now we have simply plotted the graph between these three components </a:t>
            </a:r>
          </a:p>
        </p:txBody>
      </p:sp>
    </p:spTree>
    <p:extLst>
      <p:ext uri="{BB962C8B-B14F-4D97-AF65-F5344CB8AC3E}">
        <p14:creationId xmlns:p14="http://schemas.microsoft.com/office/powerpoint/2010/main" val="265115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5A8-DD4A-42FC-8806-4CD372AD0E56}"/>
              </a:ext>
            </a:extLst>
          </p:cNvPr>
          <p:cNvSpPr>
            <a:spLocks noGrp="1"/>
          </p:cNvSpPr>
          <p:nvPr>
            <p:ph type="title"/>
          </p:nvPr>
        </p:nvSpPr>
        <p:spPr>
          <a:xfrm>
            <a:off x="838200" y="0"/>
            <a:ext cx="10515600" cy="752475"/>
          </a:xfrm>
        </p:spPr>
        <p:txBody>
          <a:bodyPr>
            <a:normAutofit/>
          </a:bodyPr>
          <a:lstStyle/>
          <a:p>
            <a:r>
              <a:rPr lang="en-US" sz="1800" dirty="0"/>
              <a:t>To plot the ACF (Autocorrelation Function) and PACF (Partial Autocorrelation Function) we need to import </a:t>
            </a:r>
            <a:r>
              <a:rPr lang="en-US" sz="1800" dirty="0" err="1"/>
              <a:t>acf</a:t>
            </a:r>
            <a:r>
              <a:rPr lang="en-US" sz="1800" dirty="0"/>
              <a:t> and </a:t>
            </a:r>
            <a:r>
              <a:rPr lang="en-US" sz="1800" dirty="0" err="1"/>
              <a:t>pacf</a:t>
            </a:r>
            <a:r>
              <a:rPr lang="en-US" sz="1800" dirty="0"/>
              <a:t> libraries</a:t>
            </a:r>
          </a:p>
        </p:txBody>
      </p:sp>
      <p:pic>
        <p:nvPicPr>
          <p:cNvPr id="5" name="Content Placeholder 4">
            <a:extLst>
              <a:ext uri="{FF2B5EF4-FFF2-40B4-BE49-F238E27FC236}">
                <a16:creationId xmlns:a16="http://schemas.microsoft.com/office/drawing/2014/main" id="{AD604DB8-DC95-4E28-AE73-5B857410A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520" y="881946"/>
            <a:ext cx="9975558" cy="5976054"/>
          </a:xfrm>
        </p:spPr>
      </p:pic>
      <p:sp>
        <p:nvSpPr>
          <p:cNvPr id="6" name="Arrow: Left 5">
            <a:extLst>
              <a:ext uri="{FF2B5EF4-FFF2-40B4-BE49-F238E27FC236}">
                <a16:creationId xmlns:a16="http://schemas.microsoft.com/office/drawing/2014/main" id="{5894761E-6A3F-438A-A5B4-E272335585BB}"/>
              </a:ext>
            </a:extLst>
          </p:cNvPr>
          <p:cNvSpPr/>
          <p:nvPr/>
        </p:nvSpPr>
        <p:spPr>
          <a:xfrm>
            <a:off x="6210299" y="1047750"/>
            <a:ext cx="790575" cy="952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D50D5C0-4371-4E9A-A96A-D8E6486F71D2}"/>
              </a:ext>
            </a:extLst>
          </p:cNvPr>
          <p:cNvSpPr txBox="1"/>
          <p:nvPr/>
        </p:nvSpPr>
        <p:spPr>
          <a:xfrm>
            <a:off x="7000874" y="724584"/>
            <a:ext cx="4552951" cy="646331"/>
          </a:xfrm>
          <a:prstGeom prst="rect">
            <a:avLst/>
          </a:prstGeom>
          <a:noFill/>
        </p:spPr>
        <p:txBody>
          <a:bodyPr wrap="square" rtlCol="0">
            <a:spAutoFit/>
          </a:bodyPr>
          <a:lstStyle/>
          <a:p>
            <a:r>
              <a:rPr lang="en-US" dirty="0"/>
              <a:t>ACF is used to calculate the q parameter and PACF is used to calculate the p parameter</a:t>
            </a:r>
          </a:p>
        </p:txBody>
      </p:sp>
      <p:sp>
        <p:nvSpPr>
          <p:cNvPr id="8" name="Arrow: Left 7">
            <a:extLst>
              <a:ext uri="{FF2B5EF4-FFF2-40B4-BE49-F238E27FC236}">
                <a16:creationId xmlns:a16="http://schemas.microsoft.com/office/drawing/2014/main" id="{2E97B1A1-35F6-4475-B2D5-1B5E532EE30F}"/>
              </a:ext>
            </a:extLst>
          </p:cNvPr>
          <p:cNvSpPr/>
          <p:nvPr/>
        </p:nvSpPr>
        <p:spPr>
          <a:xfrm>
            <a:off x="6305549" y="1560919"/>
            <a:ext cx="695325" cy="952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DA3117E-01BE-46CE-8E07-A9A1CD531553}"/>
              </a:ext>
            </a:extLst>
          </p:cNvPr>
          <p:cNvSpPr txBox="1"/>
          <p:nvPr/>
        </p:nvSpPr>
        <p:spPr>
          <a:xfrm>
            <a:off x="7000874" y="1418044"/>
            <a:ext cx="3819526" cy="646331"/>
          </a:xfrm>
          <a:prstGeom prst="rect">
            <a:avLst/>
          </a:prstGeom>
          <a:noFill/>
        </p:spPr>
        <p:txBody>
          <a:bodyPr wrap="square" rtlCol="0">
            <a:spAutoFit/>
          </a:bodyPr>
          <a:lstStyle/>
          <a:p>
            <a:r>
              <a:rPr lang="en-US" dirty="0"/>
              <a:t>Ordinary least square method is used here</a:t>
            </a:r>
          </a:p>
        </p:txBody>
      </p:sp>
      <p:sp>
        <p:nvSpPr>
          <p:cNvPr id="10" name="Arrow: Right 9">
            <a:extLst>
              <a:ext uri="{FF2B5EF4-FFF2-40B4-BE49-F238E27FC236}">
                <a16:creationId xmlns:a16="http://schemas.microsoft.com/office/drawing/2014/main" id="{41DE8ACF-DA86-481E-BD14-6FF30A342939}"/>
              </a:ext>
            </a:extLst>
          </p:cNvPr>
          <p:cNvSpPr/>
          <p:nvPr/>
        </p:nvSpPr>
        <p:spPr>
          <a:xfrm>
            <a:off x="1280338" y="1560919"/>
            <a:ext cx="4817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B381E17-BDFB-47F5-8771-773677FA068C}"/>
              </a:ext>
            </a:extLst>
          </p:cNvPr>
          <p:cNvSpPr txBox="1"/>
          <p:nvPr/>
        </p:nvSpPr>
        <p:spPr>
          <a:xfrm>
            <a:off x="0" y="1118890"/>
            <a:ext cx="1543050" cy="1477328"/>
          </a:xfrm>
          <a:prstGeom prst="rect">
            <a:avLst/>
          </a:prstGeom>
          <a:noFill/>
        </p:spPr>
        <p:txBody>
          <a:bodyPr wrap="square" rtlCol="0">
            <a:spAutoFit/>
          </a:bodyPr>
          <a:lstStyle/>
          <a:p>
            <a:r>
              <a:rPr lang="en-US" dirty="0"/>
              <a:t>We have created </a:t>
            </a:r>
            <a:r>
              <a:rPr lang="en-US" dirty="0" err="1"/>
              <a:t>acf</a:t>
            </a:r>
            <a:r>
              <a:rPr lang="en-US" dirty="0"/>
              <a:t> and </a:t>
            </a:r>
            <a:r>
              <a:rPr lang="en-US" dirty="0" err="1"/>
              <a:t>pacf</a:t>
            </a:r>
            <a:r>
              <a:rPr lang="en-US" dirty="0"/>
              <a:t> of our stationary dataset</a:t>
            </a:r>
          </a:p>
        </p:txBody>
      </p:sp>
      <p:sp>
        <p:nvSpPr>
          <p:cNvPr id="12" name="Arrow: Left 11">
            <a:extLst>
              <a:ext uri="{FF2B5EF4-FFF2-40B4-BE49-F238E27FC236}">
                <a16:creationId xmlns:a16="http://schemas.microsoft.com/office/drawing/2014/main" id="{6D796322-42DA-4BA7-B301-9959F341A589}"/>
              </a:ext>
            </a:extLst>
          </p:cNvPr>
          <p:cNvSpPr/>
          <p:nvPr/>
        </p:nvSpPr>
        <p:spPr>
          <a:xfrm>
            <a:off x="8115300" y="2421256"/>
            <a:ext cx="5334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BF4AADA-2A33-4E8C-95E0-732CA1FF831B}"/>
              </a:ext>
            </a:extLst>
          </p:cNvPr>
          <p:cNvSpPr txBox="1"/>
          <p:nvPr/>
        </p:nvSpPr>
        <p:spPr>
          <a:xfrm>
            <a:off x="8587562" y="2143809"/>
            <a:ext cx="2324100" cy="646331"/>
          </a:xfrm>
          <a:prstGeom prst="rect">
            <a:avLst/>
          </a:prstGeom>
          <a:noFill/>
        </p:spPr>
        <p:txBody>
          <a:bodyPr wrap="square" rtlCol="0">
            <a:spAutoFit/>
          </a:bodyPr>
          <a:lstStyle/>
          <a:p>
            <a:r>
              <a:rPr lang="en-US" dirty="0"/>
              <a:t>We have simply plotted ACF graph </a:t>
            </a:r>
          </a:p>
        </p:txBody>
      </p:sp>
      <p:sp>
        <p:nvSpPr>
          <p:cNvPr id="14" name="Arrow: Left 13">
            <a:extLst>
              <a:ext uri="{FF2B5EF4-FFF2-40B4-BE49-F238E27FC236}">
                <a16:creationId xmlns:a16="http://schemas.microsoft.com/office/drawing/2014/main" id="{9C5DF1C2-83DB-456B-A8CB-8C55217DB087}"/>
              </a:ext>
            </a:extLst>
          </p:cNvPr>
          <p:cNvSpPr/>
          <p:nvPr/>
        </p:nvSpPr>
        <p:spPr>
          <a:xfrm>
            <a:off x="8115300" y="3609975"/>
            <a:ext cx="771525"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51F7A94-A2CA-4EF1-9B09-5AA72ADC56ED}"/>
              </a:ext>
            </a:extLst>
          </p:cNvPr>
          <p:cNvSpPr txBox="1"/>
          <p:nvPr/>
        </p:nvSpPr>
        <p:spPr>
          <a:xfrm>
            <a:off x="8886825" y="3306746"/>
            <a:ext cx="1891487" cy="923330"/>
          </a:xfrm>
          <a:prstGeom prst="rect">
            <a:avLst/>
          </a:prstGeom>
          <a:noFill/>
        </p:spPr>
        <p:txBody>
          <a:bodyPr wrap="square" rtlCol="0">
            <a:spAutoFit/>
          </a:bodyPr>
          <a:lstStyle/>
          <a:p>
            <a:r>
              <a:rPr lang="en-US" dirty="0"/>
              <a:t>We have simply plotted PACF graph</a:t>
            </a:r>
          </a:p>
        </p:txBody>
      </p:sp>
      <p:sp>
        <p:nvSpPr>
          <p:cNvPr id="16" name="Arrow: Left 15">
            <a:extLst>
              <a:ext uri="{FF2B5EF4-FFF2-40B4-BE49-F238E27FC236}">
                <a16:creationId xmlns:a16="http://schemas.microsoft.com/office/drawing/2014/main" id="{43656D6F-CA9F-4500-8682-657146866134}"/>
              </a:ext>
            </a:extLst>
          </p:cNvPr>
          <p:cNvSpPr/>
          <p:nvPr/>
        </p:nvSpPr>
        <p:spPr>
          <a:xfrm>
            <a:off x="6096000" y="5739110"/>
            <a:ext cx="1495425" cy="3943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CE62002-E2A5-4DA5-946A-81344B06164A}"/>
              </a:ext>
            </a:extLst>
          </p:cNvPr>
          <p:cNvSpPr txBox="1"/>
          <p:nvPr/>
        </p:nvSpPr>
        <p:spPr>
          <a:xfrm>
            <a:off x="7591425" y="5108044"/>
            <a:ext cx="3448050" cy="1477328"/>
          </a:xfrm>
          <a:prstGeom prst="rect">
            <a:avLst/>
          </a:prstGeom>
          <a:noFill/>
        </p:spPr>
        <p:txBody>
          <a:bodyPr wrap="square" rtlCol="0">
            <a:spAutoFit/>
          </a:bodyPr>
          <a:lstStyle/>
          <a:p>
            <a:r>
              <a:rPr lang="en-US" dirty="0"/>
              <a:t>Here we can see the ACF and PACF curves cut the confidence level at 2 on the x axis so the value of p and q parameter will be 2</a:t>
            </a:r>
          </a:p>
        </p:txBody>
      </p:sp>
    </p:spTree>
    <p:extLst>
      <p:ext uri="{BB962C8B-B14F-4D97-AF65-F5344CB8AC3E}">
        <p14:creationId xmlns:p14="http://schemas.microsoft.com/office/powerpoint/2010/main" val="2798795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B1AA-56FA-484B-A1CA-7140CBF0EBC3}"/>
              </a:ext>
            </a:extLst>
          </p:cNvPr>
          <p:cNvSpPr>
            <a:spLocks noGrp="1"/>
          </p:cNvSpPr>
          <p:nvPr>
            <p:ph type="title"/>
          </p:nvPr>
        </p:nvSpPr>
        <p:spPr>
          <a:xfrm>
            <a:off x="838200" y="1"/>
            <a:ext cx="10515600" cy="657224"/>
          </a:xfrm>
        </p:spPr>
        <p:txBody>
          <a:bodyPr>
            <a:noAutofit/>
          </a:bodyPr>
          <a:lstStyle/>
          <a:p>
            <a:r>
              <a:rPr lang="en-US" sz="1800" dirty="0"/>
              <a:t>We have just imported ARIMA model to predict the future values</a:t>
            </a:r>
          </a:p>
        </p:txBody>
      </p:sp>
      <p:pic>
        <p:nvPicPr>
          <p:cNvPr id="5" name="Content Placeholder 4">
            <a:extLst>
              <a:ext uri="{FF2B5EF4-FFF2-40B4-BE49-F238E27FC236}">
                <a16:creationId xmlns:a16="http://schemas.microsoft.com/office/drawing/2014/main" id="{ECF5CC8A-F581-4292-8F3A-F6782D9931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165" y="561974"/>
            <a:ext cx="8648500" cy="6296025"/>
          </a:xfrm>
        </p:spPr>
      </p:pic>
      <p:sp>
        <p:nvSpPr>
          <p:cNvPr id="6" name="Arrow: Left 5">
            <a:extLst>
              <a:ext uri="{FF2B5EF4-FFF2-40B4-BE49-F238E27FC236}">
                <a16:creationId xmlns:a16="http://schemas.microsoft.com/office/drawing/2014/main" id="{C0DDDD2C-09F3-4B2A-BEB5-9CAD4A4D922E}"/>
              </a:ext>
            </a:extLst>
          </p:cNvPr>
          <p:cNvSpPr/>
          <p:nvPr/>
        </p:nvSpPr>
        <p:spPr>
          <a:xfrm>
            <a:off x="5638800" y="819150"/>
            <a:ext cx="4572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0406836-A519-40FD-813D-0D40B9D129B1}"/>
              </a:ext>
            </a:extLst>
          </p:cNvPr>
          <p:cNvSpPr txBox="1"/>
          <p:nvPr/>
        </p:nvSpPr>
        <p:spPr>
          <a:xfrm>
            <a:off x="6096000" y="572867"/>
            <a:ext cx="4324385" cy="646331"/>
          </a:xfrm>
          <a:prstGeom prst="rect">
            <a:avLst/>
          </a:prstGeom>
          <a:noFill/>
        </p:spPr>
        <p:txBody>
          <a:bodyPr wrap="square" rtlCol="0">
            <a:spAutoFit/>
          </a:bodyPr>
          <a:lstStyle/>
          <a:p>
            <a:r>
              <a:rPr lang="en-US" dirty="0"/>
              <a:t>Here I have taken p=2, d=1 and q=2 on the basis of my previous calculations </a:t>
            </a:r>
          </a:p>
        </p:txBody>
      </p:sp>
      <p:sp>
        <p:nvSpPr>
          <p:cNvPr id="8" name="Arrow: Right 7">
            <a:extLst>
              <a:ext uri="{FF2B5EF4-FFF2-40B4-BE49-F238E27FC236}">
                <a16:creationId xmlns:a16="http://schemas.microsoft.com/office/drawing/2014/main" id="{784FCDFF-3F77-40E7-B419-974AF83A48B6}"/>
              </a:ext>
            </a:extLst>
          </p:cNvPr>
          <p:cNvSpPr/>
          <p:nvPr/>
        </p:nvSpPr>
        <p:spPr>
          <a:xfrm>
            <a:off x="1219165" y="1219198"/>
            <a:ext cx="552450" cy="85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1366896-2497-4045-94A3-456A81559366}"/>
              </a:ext>
            </a:extLst>
          </p:cNvPr>
          <p:cNvSpPr txBox="1"/>
          <p:nvPr/>
        </p:nvSpPr>
        <p:spPr>
          <a:xfrm>
            <a:off x="400015" y="842009"/>
            <a:ext cx="1095375" cy="2031325"/>
          </a:xfrm>
          <a:prstGeom prst="rect">
            <a:avLst/>
          </a:prstGeom>
          <a:noFill/>
        </p:spPr>
        <p:txBody>
          <a:bodyPr wrap="square" rtlCol="0">
            <a:spAutoFit/>
          </a:bodyPr>
          <a:lstStyle/>
          <a:p>
            <a:r>
              <a:rPr lang="en-US" dirty="0"/>
              <a:t>Plotted the graph of the fitted values in ARIMA model</a:t>
            </a:r>
          </a:p>
        </p:txBody>
      </p:sp>
      <p:sp>
        <p:nvSpPr>
          <p:cNvPr id="10" name="Arrow: Left 9">
            <a:extLst>
              <a:ext uri="{FF2B5EF4-FFF2-40B4-BE49-F238E27FC236}">
                <a16:creationId xmlns:a16="http://schemas.microsoft.com/office/drawing/2014/main" id="{872517E9-DE11-4CE1-9DCF-2EE6C250A53E}"/>
              </a:ext>
            </a:extLst>
          </p:cNvPr>
          <p:cNvSpPr/>
          <p:nvPr/>
        </p:nvSpPr>
        <p:spPr>
          <a:xfrm>
            <a:off x="4467225" y="3219450"/>
            <a:ext cx="1171575"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A4FD862-BF74-4D25-9EA0-95A39D44EA0F}"/>
              </a:ext>
            </a:extLst>
          </p:cNvPr>
          <p:cNvSpPr txBox="1"/>
          <p:nvPr/>
        </p:nvSpPr>
        <p:spPr>
          <a:xfrm>
            <a:off x="5619750" y="2882859"/>
            <a:ext cx="2038350" cy="1200329"/>
          </a:xfrm>
          <a:prstGeom prst="rect">
            <a:avLst/>
          </a:prstGeom>
          <a:noFill/>
        </p:spPr>
        <p:txBody>
          <a:bodyPr wrap="square" rtlCol="0">
            <a:spAutoFit/>
          </a:bodyPr>
          <a:lstStyle/>
          <a:p>
            <a:r>
              <a:rPr lang="en-US" dirty="0"/>
              <a:t>The less your RSS value the more good your model is </a:t>
            </a:r>
          </a:p>
        </p:txBody>
      </p:sp>
      <p:sp>
        <p:nvSpPr>
          <p:cNvPr id="12" name="Arrow: Left 11">
            <a:extLst>
              <a:ext uri="{FF2B5EF4-FFF2-40B4-BE49-F238E27FC236}">
                <a16:creationId xmlns:a16="http://schemas.microsoft.com/office/drawing/2014/main" id="{3D7019B8-6E1B-4B87-9E41-F1AABF800E3F}"/>
              </a:ext>
            </a:extLst>
          </p:cNvPr>
          <p:cNvSpPr/>
          <p:nvPr/>
        </p:nvSpPr>
        <p:spPr>
          <a:xfrm>
            <a:off x="6362700" y="5695950"/>
            <a:ext cx="1123950" cy="508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7F99AF5-03E8-441C-BA4F-B6408F3DBB71}"/>
              </a:ext>
            </a:extLst>
          </p:cNvPr>
          <p:cNvSpPr txBox="1"/>
          <p:nvPr/>
        </p:nvSpPr>
        <p:spPr>
          <a:xfrm>
            <a:off x="7505699" y="5398233"/>
            <a:ext cx="3629025" cy="646331"/>
          </a:xfrm>
          <a:prstGeom prst="rect">
            <a:avLst/>
          </a:prstGeom>
          <a:noFill/>
        </p:spPr>
        <p:txBody>
          <a:bodyPr wrap="square" rtlCol="0">
            <a:spAutoFit/>
          </a:bodyPr>
          <a:lstStyle/>
          <a:p>
            <a:r>
              <a:rPr lang="en-US" dirty="0"/>
              <a:t>Here we have just converted the fitted values into the series format</a:t>
            </a:r>
          </a:p>
        </p:txBody>
      </p:sp>
    </p:spTree>
    <p:extLst>
      <p:ext uri="{BB962C8B-B14F-4D97-AF65-F5344CB8AC3E}">
        <p14:creationId xmlns:p14="http://schemas.microsoft.com/office/powerpoint/2010/main" val="425794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B46F-CF6B-43BC-827C-5B4D0C3DF8A9}"/>
              </a:ext>
            </a:extLst>
          </p:cNvPr>
          <p:cNvSpPr>
            <a:spLocks noGrp="1"/>
          </p:cNvSpPr>
          <p:nvPr>
            <p:ph type="title"/>
          </p:nvPr>
        </p:nvSpPr>
        <p:spPr/>
        <p:txBody>
          <a:bodyPr>
            <a:normAutofit/>
          </a:bodyPr>
          <a:lstStyle/>
          <a:p>
            <a:r>
              <a:rPr lang="en-US" sz="1800" dirty="0"/>
              <a:t>Now here we have just calculated the cumulative sum and to do that we have used a function </a:t>
            </a:r>
            <a:r>
              <a:rPr lang="en-US" sz="1800" dirty="0" err="1"/>
              <a:t>cumsum</a:t>
            </a:r>
            <a:r>
              <a:rPr lang="en-US" sz="1800" dirty="0"/>
              <a:t>() and then printed the head of it. After that we will have the predictions done for the fitted values and printed head of it.</a:t>
            </a:r>
          </a:p>
        </p:txBody>
      </p:sp>
      <p:pic>
        <p:nvPicPr>
          <p:cNvPr id="5" name="Content Placeholder 4">
            <a:extLst>
              <a:ext uri="{FF2B5EF4-FFF2-40B4-BE49-F238E27FC236}">
                <a16:creationId xmlns:a16="http://schemas.microsoft.com/office/drawing/2014/main" id="{2C33FBCB-B7B9-4C78-AB14-D6AACCE13B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62" y="1809751"/>
            <a:ext cx="11603387" cy="4467224"/>
          </a:xfrm>
        </p:spPr>
      </p:pic>
    </p:spTree>
    <p:extLst>
      <p:ext uri="{BB962C8B-B14F-4D97-AF65-F5344CB8AC3E}">
        <p14:creationId xmlns:p14="http://schemas.microsoft.com/office/powerpoint/2010/main" val="362996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4D9E-1AEC-46EF-ACDA-DA5055B53030}"/>
              </a:ext>
            </a:extLst>
          </p:cNvPr>
          <p:cNvSpPr>
            <a:spLocks noGrp="1"/>
          </p:cNvSpPr>
          <p:nvPr>
            <p:ph type="title"/>
          </p:nvPr>
        </p:nvSpPr>
        <p:spPr>
          <a:xfrm>
            <a:off x="838200" y="365125"/>
            <a:ext cx="10515600" cy="1044575"/>
          </a:xfrm>
        </p:spPr>
        <p:txBody>
          <a:bodyPr/>
          <a:lstStyle/>
          <a:p>
            <a:endParaRPr lang="en-US" dirty="0"/>
          </a:p>
        </p:txBody>
      </p:sp>
      <p:pic>
        <p:nvPicPr>
          <p:cNvPr id="5" name="Content Placeholder 4">
            <a:extLst>
              <a:ext uri="{FF2B5EF4-FFF2-40B4-BE49-F238E27FC236}">
                <a16:creationId xmlns:a16="http://schemas.microsoft.com/office/drawing/2014/main" id="{F4D698D5-DFDC-4468-8EC4-9803BBEEAF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276" y="209550"/>
            <a:ext cx="10760251" cy="6438900"/>
          </a:xfrm>
        </p:spPr>
      </p:pic>
      <p:sp>
        <p:nvSpPr>
          <p:cNvPr id="6" name="Arrow: Left 5">
            <a:extLst>
              <a:ext uri="{FF2B5EF4-FFF2-40B4-BE49-F238E27FC236}">
                <a16:creationId xmlns:a16="http://schemas.microsoft.com/office/drawing/2014/main" id="{F7E5A3DD-38AC-410C-ACD2-1197CF29D7C0}"/>
              </a:ext>
            </a:extLst>
          </p:cNvPr>
          <p:cNvSpPr/>
          <p:nvPr/>
        </p:nvSpPr>
        <p:spPr>
          <a:xfrm>
            <a:off x="5505450" y="638175"/>
            <a:ext cx="752475" cy="200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996F9F8-4CEE-4C2D-AD05-4C34B7AAF096}"/>
              </a:ext>
            </a:extLst>
          </p:cNvPr>
          <p:cNvSpPr txBox="1"/>
          <p:nvPr/>
        </p:nvSpPr>
        <p:spPr>
          <a:xfrm>
            <a:off x="6257925" y="376535"/>
            <a:ext cx="4029075" cy="923330"/>
          </a:xfrm>
          <a:prstGeom prst="rect">
            <a:avLst/>
          </a:prstGeom>
          <a:noFill/>
        </p:spPr>
        <p:txBody>
          <a:bodyPr wrap="square" rtlCol="0">
            <a:spAutoFit/>
          </a:bodyPr>
          <a:lstStyle/>
          <a:p>
            <a:r>
              <a:rPr lang="en-US" dirty="0"/>
              <a:t>So here we have transformed the data back to its original form by using exponent function of </a:t>
            </a:r>
            <a:r>
              <a:rPr lang="en-US" dirty="0" err="1"/>
              <a:t>numpy</a:t>
            </a:r>
            <a:r>
              <a:rPr lang="en-US" dirty="0"/>
              <a:t>.</a:t>
            </a:r>
          </a:p>
        </p:txBody>
      </p:sp>
      <p:sp>
        <p:nvSpPr>
          <p:cNvPr id="8" name="Arrow: Left 7">
            <a:extLst>
              <a:ext uri="{FF2B5EF4-FFF2-40B4-BE49-F238E27FC236}">
                <a16:creationId xmlns:a16="http://schemas.microsoft.com/office/drawing/2014/main" id="{85BB51F3-AB5A-41A6-811E-BCB0D7D0FC21}"/>
              </a:ext>
            </a:extLst>
          </p:cNvPr>
          <p:cNvSpPr/>
          <p:nvPr/>
        </p:nvSpPr>
        <p:spPr>
          <a:xfrm>
            <a:off x="5391150" y="2581275"/>
            <a:ext cx="70485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95D44C-38EB-4FF3-BD0A-670753DA0173}"/>
              </a:ext>
            </a:extLst>
          </p:cNvPr>
          <p:cNvSpPr txBox="1"/>
          <p:nvPr/>
        </p:nvSpPr>
        <p:spPr>
          <a:xfrm>
            <a:off x="6096000" y="2133510"/>
            <a:ext cx="3771900" cy="923330"/>
          </a:xfrm>
          <a:prstGeom prst="rect">
            <a:avLst/>
          </a:prstGeom>
          <a:noFill/>
        </p:spPr>
        <p:txBody>
          <a:bodyPr wrap="square" rtlCol="0">
            <a:spAutoFit/>
          </a:bodyPr>
          <a:lstStyle/>
          <a:p>
            <a:r>
              <a:rPr lang="en-US" dirty="0"/>
              <a:t>Here Blue curve is our original data and Orange curve is our ARIMA model’s predictions</a:t>
            </a:r>
          </a:p>
        </p:txBody>
      </p:sp>
      <p:sp>
        <p:nvSpPr>
          <p:cNvPr id="10" name="Arrow: Left 9">
            <a:extLst>
              <a:ext uri="{FF2B5EF4-FFF2-40B4-BE49-F238E27FC236}">
                <a16:creationId xmlns:a16="http://schemas.microsoft.com/office/drawing/2014/main" id="{5CD09A5D-9886-408E-B62F-ADE1D1BF4F2F}"/>
              </a:ext>
            </a:extLst>
          </p:cNvPr>
          <p:cNvSpPr/>
          <p:nvPr/>
        </p:nvSpPr>
        <p:spPr>
          <a:xfrm>
            <a:off x="4695825" y="5514975"/>
            <a:ext cx="1038225"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80E1CA2-8C91-47AC-AB32-4CD80CBE2BCE}"/>
              </a:ext>
            </a:extLst>
          </p:cNvPr>
          <p:cNvSpPr txBox="1"/>
          <p:nvPr/>
        </p:nvSpPr>
        <p:spPr>
          <a:xfrm>
            <a:off x="5895975" y="5229225"/>
            <a:ext cx="2400300" cy="923330"/>
          </a:xfrm>
          <a:prstGeom prst="rect">
            <a:avLst/>
          </a:prstGeom>
          <a:noFill/>
        </p:spPr>
        <p:txBody>
          <a:bodyPr wrap="square" rtlCol="0">
            <a:spAutoFit/>
          </a:bodyPr>
          <a:lstStyle/>
          <a:p>
            <a:r>
              <a:rPr lang="en-US" dirty="0"/>
              <a:t>Here I have just calculated the no. of rows and columns</a:t>
            </a:r>
          </a:p>
        </p:txBody>
      </p:sp>
    </p:spTree>
    <p:extLst>
      <p:ext uri="{BB962C8B-B14F-4D97-AF65-F5344CB8AC3E}">
        <p14:creationId xmlns:p14="http://schemas.microsoft.com/office/powerpoint/2010/main" val="277072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0595-C74E-434F-A880-3793C7108E5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847DCF0-B575-44F3-A48E-8B41A33B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0962"/>
            <a:ext cx="10658475" cy="6777038"/>
          </a:xfrm>
        </p:spPr>
      </p:pic>
      <p:sp>
        <p:nvSpPr>
          <p:cNvPr id="6" name="Arrow: Left 5">
            <a:extLst>
              <a:ext uri="{FF2B5EF4-FFF2-40B4-BE49-F238E27FC236}">
                <a16:creationId xmlns:a16="http://schemas.microsoft.com/office/drawing/2014/main" id="{06859CF1-DB19-4BF3-BFDD-445D7879409B}"/>
              </a:ext>
            </a:extLst>
          </p:cNvPr>
          <p:cNvSpPr/>
          <p:nvPr/>
        </p:nvSpPr>
        <p:spPr>
          <a:xfrm>
            <a:off x="5553075" y="180975"/>
            <a:ext cx="866775" cy="2298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8A22BF3-1755-4920-A18D-298CA2FE4AC8}"/>
              </a:ext>
            </a:extLst>
          </p:cNvPr>
          <p:cNvSpPr txBox="1"/>
          <p:nvPr/>
        </p:nvSpPr>
        <p:spPr>
          <a:xfrm>
            <a:off x="6419850" y="-81072"/>
            <a:ext cx="4257675" cy="646331"/>
          </a:xfrm>
          <a:prstGeom prst="rect">
            <a:avLst/>
          </a:prstGeom>
          <a:noFill/>
        </p:spPr>
        <p:txBody>
          <a:bodyPr wrap="square" rtlCol="0">
            <a:spAutoFit/>
          </a:bodyPr>
          <a:lstStyle/>
          <a:p>
            <a:r>
              <a:rPr lang="en-US" dirty="0"/>
              <a:t>So finally ARIMA model will predict and forecast the values for next 30 years</a:t>
            </a:r>
          </a:p>
        </p:txBody>
      </p:sp>
      <p:sp>
        <p:nvSpPr>
          <p:cNvPr id="8" name="Arrow: Left 7">
            <a:extLst>
              <a:ext uri="{FF2B5EF4-FFF2-40B4-BE49-F238E27FC236}">
                <a16:creationId xmlns:a16="http://schemas.microsoft.com/office/drawing/2014/main" id="{34A9127A-D6E8-44C2-ACA4-0666B4A19358}"/>
              </a:ext>
            </a:extLst>
          </p:cNvPr>
          <p:cNvSpPr/>
          <p:nvPr/>
        </p:nvSpPr>
        <p:spPr>
          <a:xfrm>
            <a:off x="6905625" y="3648075"/>
            <a:ext cx="809625"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279892-0F4C-4B7F-B60F-B93922C13A59}"/>
              </a:ext>
            </a:extLst>
          </p:cNvPr>
          <p:cNvSpPr txBox="1"/>
          <p:nvPr/>
        </p:nvSpPr>
        <p:spPr>
          <a:xfrm>
            <a:off x="7867650" y="3429000"/>
            <a:ext cx="2552700" cy="1200329"/>
          </a:xfrm>
          <a:prstGeom prst="rect">
            <a:avLst/>
          </a:prstGeom>
          <a:noFill/>
        </p:spPr>
        <p:txBody>
          <a:bodyPr wrap="square" rtlCol="0">
            <a:spAutoFit/>
          </a:bodyPr>
          <a:lstStyle/>
          <a:p>
            <a:r>
              <a:rPr lang="en-US" dirty="0"/>
              <a:t>Transforming the forecasted values back from the log values into the original form </a:t>
            </a:r>
          </a:p>
        </p:txBody>
      </p:sp>
      <p:sp>
        <p:nvSpPr>
          <p:cNvPr id="10" name="Arrow: Left 9">
            <a:extLst>
              <a:ext uri="{FF2B5EF4-FFF2-40B4-BE49-F238E27FC236}">
                <a16:creationId xmlns:a16="http://schemas.microsoft.com/office/drawing/2014/main" id="{F46128FB-C433-485A-9A50-7BC0DC1DBBBD}"/>
              </a:ext>
            </a:extLst>
          </p:cNvPr>
          <p:cNvSpPr/>
          <p:nvPr/>
        </p:nvSpPr>
        <p:spPr>
          <a:xfrm>
            <a:off x="6581775" y="5000625"/>
            <a:ext cx="952500" cy="3162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EBD908E-6E55-4479-BB2E-046BF4063072}"/>
              </a:ext>
            </a:extLst>
          </p:cNvPr>
          <p:cNvSpPr txBox="1"/>
          <p:nvPr/>
        </p:nvSpPr>
        <p:spPr>
          <a:xfrm>
            <a:off x="7648575" y="4876800"/>
            <a:ext cx="3914775" cy="923330"/>
          </a:xfrm>
          <a:prstGeom prst="rect">
            <a:avLst/>
          </a:prstGeom>
          <a:noFill/>
        </p:spPr>
        <p:txBody>
          <a:bodyPr wrap="square" rtlCol="0">
            <a:spAutoFit/>
          </a:bodyPr>
          <a:lstStyle/>
          <a:p>
            <a:r>
              <a:rPr lang="en-US" dirty="0"/>
              <a:t>This is the final result. Future predicted values of USD/INR for upcoming 30 years.</a:t>
            </a:r>
          </a:p>
        </p:txBody>
      </p:sp>
    </p:spTree>
    <p:extLst>
      <p:ext uri="{BB962C8B-B14F-4D97-AF65-F5344CB8AC3E}">
        <p14:creationId xmlns:p14="http://schemas.microsoft.com/office/powerpoint/2010/main" val="82994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495300" y="2210206"/>
            <a:ext cx="11506200" cy="2437590"/>
          </a:xfrm>
        </p:spPr>
        <p:txBody>
          <a:bodyPr wrap="square" lIns="0" tIns="0" rIns="0" bIns="0" anchor="ctr">
            <a:spAutoFit/>
          </a:bodyPr>
          <a:lstStyle/>
          <a:p>
            <a:r>
              <a:rPr lang="en-US" sz="4400" b="1" dirty="0">
                <a:solidFill>
                  <a:schemeClr val="bg1"/>
                </a:solidFill>
              </a:rPr>
              <a:t>Thank You</a:t>
            </a:r>
            <a:br>
              <a:rPr lang="en-US" sz="4400" b="1" dirty="0">
                <a:solidFill>
                  <a:schemeClr val="bg1"/>
                </a:solidFill>
              </a:rPr>
            </a:br>
            <a:r>
              <a:rPr lang="en-US" sz="4400" b="1" dirty="0">
                <a:solidFill>
                  <a:schemeClr val="bg1"/>
                </a:solidFill>
              </a:rPr>
              <a:t>Developed by- Rajat Bhardwaj</a:t>
            </a:r>
            <a:br>
              <a:rPr lang="en-US" sz="4400" b="1" dirty="0">
                <a:solidFill>
                  <a:schemeClr val="bg1"/>
                </a:solidFill>
              </a:rPr>
            </a:br>
            <a:r>
              <a:rPr lang="en-US" sz="4400" b="1" dirty="0">
                <a:solidFill>
                  <a:schemeClr val="bg1"/>
                </a:solidFill>
              </a:rPr>
              <a:t>Phone no-(+91)9990575718</a:t>
            </a:r>
            <a:br>
              <a:rPr lang="en-US" sz="4400" b="1" dirty="0">
                <a:solidFill>
                  <a:schemeClr val="bg1"/>
                </a:solidFill>
              </a:rPr>
            </a:br>
            <a:r>
              <a:rPr lang="en-US" sz="4400" b="1" dirty="0">
                <a:solidFill>
                  <a:schemeClr val="bg1"/>
                </a:solidFill>
              </a:rPr>
              <a:t>Email-rajat.bhardwaj2000@gmail.com</a:t>
            </a:r>
            <a:endParaRPr lang="en-US" sz="44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H="1">
            <a:off x="12125325" y="589573"/>
            <a:ext cx="66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In this project, We are going to forecast or predict the future values of USD against INR using historic data for upcoming 30 years.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968751" cy="103724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DEVELOPED BY-</a:t>
            </a:r>
          </a:p>
          <a:p>
            <a:pPr algn="ctr"/>
            <a:r>
              <a:rPr lang="en-US" sz="1600" dirty="0"/>
              <a:t>Rajat Bhardwaj</a:t>
            </a:r>
          </a:p>
          <a:p>
            <a:pPr algn="ctr"/>
            <a:r>
              <a:rPr lang="en-US" sz="1600" dirty="0"/>
              <a:t>      HMR institute of Technology &amp; Management</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7260051" y="1626569"/>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a:p>
            <a:pPr algn="ctr"/>
            <a:r>
              <a:rPr lang="en-US" sz="1600" dirty="0"/>
              <a:t>Time Series 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6774014"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983402" y="163848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IMPLEMENTED </a:t>
            </a:r>
          </a:p>
          <a:p>
            <a:pPr algn="ctr"/>
            <a:r>
              <a:rPr lang="en-US" sz="1600" dirty="0"/>
              <a:t>using ARIMA MODEL</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4114539" y="152716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a:p>
            <a:pPr algn="ctr"/>
            <a:r>
              <a:rPr lang="en-US" sz="1600" dirty="0"/>
              <a:t>Validation of model</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7044142" y="1720850"/>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419600" y="1836103"/>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A108-3125-40FC-AFBD-A6C7186F1265}"/>
              </a:ext>
            </a:extLst>
          </p:cNvPr>
          <p:cNvSpPr>
            <a:spLocks noGrp="1"/>
          </p:cNvSpPr>
          <p:nvPr>
            <p:ph type="title"/>
          </p:nvPr>
        </p:nvSpPr>
        <p:spPr/>
        <p:txBody>
          <a:bodyPr>
            <a:normAutofit/>
          </a:bodyPr>
          <a:lstStyle/>
          <a:p>
            <a:r>
              <a:rPr lang="en-US" sz="1800" dirty="0"/>
              <a:t>So here all the necessary libraries are imported like pandas for visualization and data analysis and I have just defined a size using </a:t>
            </a:r>
            <a:r>
              <a:rPr lang="en-US" sz="1800" dirty="0" err="1"/>
              <a:t>rcParams</a:t>
            </a:r>
            <a:r>
              <a:rPr lang="en-US" sz="1800" dirty="0"/>
              <a:t>. Then I have imported a dataset of USD/INR from </a:t>
            </a:r>
            <a:r>
              <a:rPr lang="en-US" sz="1800" dirty="0" err="1"/>
              <a:t>Quandl</a:t>
            </a:r>
            <a:r>
              <a:rPr lang="en-US" sz="1800" dirty="0"/>
              <a:t> and displayed only top 5 Values of the dataset.</a:t>
            </a:r>
          </a:p>
        </p:txBody>
      </p:sp>
      <p:pic>
        <p:nvPicPr>
          <p:cNvPr id="9" name="Content Placeholder 8">
            <a:extLst>
              <a:ext uri="{FF2B5EF4-FFF2-40B4-BE49-F238E27FC236}">
                <a16:creationId xmlns:a16="http://schemas.microsoft.com/office/drawing/2014/main" id="{052DFC85-8AE6-42A2-A273-8C37177F9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297" y="1971675"/>
            <a:ext cx="9584703" cy="4724400"/>
          </a:xfrm>
        </p:spPr>
      </p:pic>
      <p:sp>
        <p:nvSpPr>
          <p:cNvPr id="10" name="TextBox 9">
            <a:extLst>
              <a:ext uri="{FF2B5EF4-FFF2-40B4-BE49-F238E27FC236}">
                <a16:creationId xmlns:a16="http://schemas.microsoft.com/office/drawing/2014/main" id="{0901E08F-9FE5-487B-8350-B870021A8E3A}"/>
              </a:ext>
            </a:extLst>
          </p:cNvPr>
          <p:cNvSpPr txBox="1"/>
          <p:nvPr/>
        </p:nvSpPr>
        <p:spPr>
          <a:xfrm>
            <a:off x="5057774" y="2038350"/>
            <a:ext cx="3000375" cy="1200329"/>
          </a:xfrm>
          <a:prstGeom prst="rect">
            <a:avLst/>
          </a:prstGeom>
          <a:noFill/>
        </p:spPr>
        <p:txBody>
          <a:bodyPr wrap="square" rtlCol="0">
            <a:spAutoFit/>
          </a:bodyPr>
          <a:lstStyle/>
          <a:p>
            <a:r>
              <a:rPr lang="en-US" dirty="0"/>
              <a:t>So that our graphs remain inside the </a:t>
            </a:r>
            <a:r>
              <a:rPr lang="en-US" dirty="0" err="1"/>
              <a:t>Jupyter</a:t>
            </a:r>
            <a:r>
              <a:rPr lang="en-US" dirty="0"/>
              <a:t> notebook only, it will not open in new window</a:t>
            </a:r>
          </a:p>
        </p:txBody>
      </p:sp>
      <p:sp>
        <p:nvSpPr>
          <p:cNvPr id="12" name="Arrow: Left 11">
            <a:extLst>
              <a:ext uri="{FF2B5EF4-FFF2-40B4-BE49-F238E27FC236}">
                <a16:creationId xmlns:a16="http://schemas.microsoft.com/office/drawing/2014/main" id="{BEBAFEC4-20D2-421B-AD1D-9026323332CE}"/>
              </a:ext>
            </a:extLst>
          </p:cNvPr>
          <p:cNvSpPr/>
          <p:nvPr/>
        </p:nvSpPr>
        <p:spPr>
          <a:xfrm>
            <a:off x="3524250" y="2714625"/>
            <a:ext cx="1533524" cy="520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261A9CE2-A2E9-4E8D-9800-FE291A9DCA24}"/>
              </a:ext>
            </a:extLst>
          </p:cNvPr>
          <p:cNvSpPr/>
          <p:nvPr/>
        </p:nvSpPr>
        <p:spPr>
          <a:xfrm>
            <a:off x="4686300" y="4015086"/>
            <a:ext cx="1600200" cy="520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18C4323-A476-4664-9CAE-E18E690471FA}"/>
              </a:ext>
            </a:extLst>
          </p:cNvPr>
          <p:cNvSpPr txBox="1"/>
          <p:nvPr/>
        </p:nvSpPr>
        <p:spPr>
          <a:xfrm>
            <a:off x="6286500" y="3886616"/>
            <a:ext cx="1971675" cy="923330"/>
          </a:xfrm>
          <a:prstGeom prst="rect">
            <a:avLst/>
          </a:prstGeom>
          <a:noFill/>
        </p:spPr>
        <p:txBody>
          <a:bodyPr wrap="square" rtlCol="0">
            <a:spAutoFit/>
          </a:bodyPr>
          <a:lstStyle/>
          <a:p>
            <a:r>
              <a:rPr lang="en-US" dirty="0"/>
              <a:t>Here you have index variable as month</a:t>
            </a:r>
          </a:p>
        </p:txBody>
      </p:sp>
      <p:sp>
        <p:nvSpPr>
          <p:cNvPr id="15" name="Arrow: Left 14">
            <a:extLst>
              <a:ext uri="{FF2B5EF4-FFF2-40B4-BE49-F238E27FC236}">
                <a16:creationId xmlns:a16="http://schemas.microsoft.com/office/drawing/2014/main" id="{6697051A-2A24-4E90-9E9B-9C6761B8FB06}"/>
              </a:ext>
            </a:extLst>
          </p:cNvPr>
          <p:cNvSpPr/>
          <p:nvPr/>
        </p:nvSpPr>
        <p:spPr>
          <a:xfrm>
            <a:off x="6915150" y="3714750"/>
            <a:ext cx="1142999" cy="1574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057071C-2358-4C84-95A2-35254EF31793}"/>
              </a:ext>
            </a:extLst>
          </p:cNvPr>
          <p:cNvSpPr txBox="1"/>
          <p:nvPr/>
        </p:nvSpPr>
        <p:spPr>
          <a:xfrm>
            <a:off x="8058149" y="3058001"/>
            <a:ext cx="1666876" cy="923330"/>
          </a:xfrm>
          <a:prstGeom prst="rect">
            <a:avLst/>
          </a:prstGeom>
          <a:noFill/>
        </p:spPr>
        <p:txBody>
          <a:bodyPr wrap="square" rtlCol="0">
            <a:spAutoFit/>
          </a:bodyPr>
          <a:lstStyle/>
          <a:p>
            <a:r>
              <a:rPr lang="en-US" dirty="0"/>
              <a:t>Parse strings to datetime format</a:t>
            </a:r>
          </a:p>
        </p:txBody>
      </p:sp>
    </p:spTree>
    <p:extLst>
      <p:ext uri="{BB962C8B-B14F-4D97-AF65-F5344CB8AC3E}">
        <p14:creationId xmlns:p14="http://schemas.microsoft.com/office/powerpoint/2010/main" val="242481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C80D-DFC6-4A74-89DE-DBF52C6272BC}"/>
              </a:ext>
            </a:extLst>
          </p:cNvPr>
          <p:cNvSpPr>
            <a:spLocks noGrp="1"/>
          </p:cNvSpPr>
          <p:nvPr>
            <p:ph type="title"/>
          </p:nvPr>
        </p:nvSpPr>
        <p:spPr/>
        <p:txBody>
          <a:bodyPr>
            <a:normAutofit/>
          </a:bodyPr>
          <a:lstStyle/>
          <a:p>
            <a:r>
              <a:rPr lang="en-US" sz="1800" dirty="0"/>
              <a:t>Now I have just plotted a graph between the Date and Value of the dataset.</a:t>
            </a:r>
          </a:p>
        </p:txBody>
      </p:sp>
      <p:pic>
        <p:nvPicPr>
          <p:cNvPr id="5" name="Content Placeholder 4">
            <a:extLst>
              <a:ext uri="{FF2B5EF4-FFF2-40B4-BE49-F238E27FC236}">
                <a16:creationId xmlns:a16="http://schemas.microsoft.com/office/drawing/2014/main" id="{E25DEA0D-0F32-42CA-9D6F-1F333D7EEB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858" y="1825625"/>
            <a:ext cx="9484283" cy="4351338"/>
          </a:xfrm>
        </p:spPr>
      </p:pic>
    </p:spTree>
    <p:extLst>
      <p:ext uri="{BB962C8B-B14F-4D97-AF65-F5344CB8AC3E}">
        <p14:creationId xmlns:p14="http://schemas.microsoft.com/office/powerpoint/2010/main" val="247307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47F2-A97E-435D-8203-244DE09B43C2}"/>
              </a:ext>
            </a:extLst>
          </p:cNvPr>
          <p:cNvSpPr>
            <a:spLocks noGrp="1"/>
          </p:cNvSpPr>
          <p:nvPr>
            <p:ph type="title"/>
          </p:nvPr>
        </p:nvSpPr>
        <p:spPr/>
        <p:txBody>
          <a:bodyPr>
            <a:normAutofit/>
          </a:bodyPr>
          <a:lstStyle/>
          <a:p>
            <a:r>
              <a:rPr lang="en-US" sz="1800" dirty="0"/>
              <a:t>So here I am using two important tests that will check the stationarity of the data. One of them is Rolling statistics. In rolling statistics, window is taken as 12 it means window of 12 months is taken therefore the first 12 values of the data are used to calculate the mean and standard deviation</a:t>
            </a:r>
          </a:p>
        </p:txBody>
      </p:sp>
      <p:pic>
        <p:nvPicPr>
          <p:cNvPr id="5" name="Content Placeholder 4">
            <a:extLst>
              <a:ext uri="{FF2B5EF4-FFF2-40B4-BE49-F238E27FC236}">
                <a16:creationId xmlns:a16="http://schemas.microsoft.com/office/drawing/2014/main" id="{E59BCDA8-D13E-4223-8E3D-08C032B5C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276" y="1825625"/>
            <a:ext cx="8487510" cy="4927600"/>
          </a:xfrm>
        </p:spPr>
      </p:pic>
    </p:spTree>
    <p:extLst>
      <p:ext uri="{BB962C8B-B14F-4D97-AF65-F5344CB8AC3E}">
        <p14:creationId xmlns:p14="http://schemas.microsoft.com/office/powerpoint/2010/main" val="407578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DA32-D53C-4B77-A34F-363B01A74743}"/>
              </a:ext>
            </a:extLst>
          </p:cNvPr>
          <p:cNvSpPr>
            <a:spLocks noGrp="1"/>
          </p:cNvSpPr>
          <p:nvPr>
            <p:ph type="title"/>
          </p:nvPr>
        </p:nvSpPr>
        <p:spPr/>
        <p:txBody>
          <a:bodyPr>
            <a:normAutofit/>
          </a:bodyPr>
          <a:lstStyle/>
          <a:p>
            <a:r>
              <a:rPr lang="en-US" sz="1800" dirty="0"/>
              <a:t>So here I have simply plotted a graph between my original data, rolling mean and rolling standard deviation. Here by watching this graph we can conclude that our rolling mean and standard deviation is not constant. Hence our data is not stationary.</a:t>
            </a:r>
          </a:p>
        </p:txBody>
      </p:sp>
      <p:pic>
        <p:nvPicPr>
          <p:cNvPr id="5" name="Content Placeholder 4">
            <a:extLst>
              <a:ext uri="{FF2B5EF4-FFF2-40B4-BE49-F238E27FC236}">
                <a16:creationId xmlns:a16="http://schemas.microsoft.com/office/drawing/2014/main" id="{359D623B-9269-4269-B8B9-129F8B3FA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675" y="1690688"/>
            <a:ext cx="8867775" cy="5167312"/>
          </a:xfrm>
        </p:spPr>
      </p:pic>
      <p:sp>
        <p:nvSpPr>
          <p:cNvPr id="6" name="Arrow: Left 5">
            <a:extLst>
              <a:ext uri="{FF2B5EF4-FFF2-40B4-BE49-F238E27FC236}">
                <a16:creationId xmlns:a16="http://schemas.microsoft.com/office/drawing/2014/main" id="{EED06432-3EF3-4B08-92AD-05AD8B345AAA}"/>
              </a:ext>
            </a:extLst>
          </p:cNvPr>
          <p:cNvSpPr/>
          <p:nvPr/>
        </p:nvSpPr>
        <p:spPr>
          <a:xfrm>
            <a:off x="5210175" y="4064794"/>
            <a:ext cx="1457325" cy="257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09344BD-363F-422A-AD26-1E015D7FD5F0}"/>
              </a:ext>
            </a:extLst>
          </p:cNvPr>
          <p:cNvSpPr txBox="1"/>
          <p:nvPr/>
        </p:nvSpPr>
        <p:spPr>
          <a:xfrm>
            <a:off x="6743700" y="3943350"/>
            <a:ext cx="2219325" cy="2862322"/>
          </a:xfrm>
          <a:prstGeom prst="rect">
            <a:avLst/>
          </a:prstGeom>
          <a:noFill/>
        </p:spPr>
        <p:txBody>
          <a:bodyPr wrap="square" rtlCol="0">
            <a:spAutoFit/>
          </a:bodyPr>
          <a:lstStyle/>
          <a:p>
            <a:r>
              <a:rPr lang="en-US" dirty="0"/>
              <a:t>Here I have used np.log function to find out the logarithmic value of the original data and plotted a graph between date (index) and logarithmic values</a:t>
            </a:r>
          </a:p>
          <a:p>
            <a:r>
              <a:rPr lang="en-US" dirty="0"/>
              <a:t> </a:t>
            </a:r>
          </a:p>
        </p:txBody>
      </p:sp>
    </p:spTree>
    <p:extLst>
      <p:ext uri="{BB962C8B-B14F-4D97-AF65-F5344CB8AC3E}">
        <p14:creationId xmlns:p14="http://schemas.microsoft.com/office/powerpoint/2010/main" val="160880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53AA-D0D1-4DA3-87D3-CCD230903203}"/>
              </a:ext>
            </a:extLst>
          </p:cNvPr>
          <p:cNvSpPr>
            <a:spLocks noGrp="1"/>
          </p:cNvSpPr>
          <p:nvPr>
            <p:ph type="title"/>
          </p:nvPr>
        </p:nvSpPr>
        <p:spPr>
          <a:xfrm>
            <a:off x="838199" y="131763"/>
            <a:ext cx="10715625" cy="1325563"/>
          </a:xfrm>
        </p:spPr>
        <p:txBody>
          <a:bodyPr>
            <a:normAutofit/>
          </a:bodyPr>
          <a:lstStyle/>
          <a:p>
            <a:r>
              <a:rPr lang="en-US" sz="1800" dirty="0"/>
              <a:t>Now I have find out the rolling mean and rolling standard deviation of the logarithmic values and plotted a graph between the log values and moving average(rolling mean of log values).</a:t>
            </a:r>
            <a:br>
              <a:rPr lang="en-US" sz="1800" dirty="0"/>
            </a:br>
            <a:r>
              <a:rPr lang="en-US" sz="1800" dirty="0"/>
              <a:t>From this graph we can conclude this our mean is not stationary but it is quite better than the previous one</a:t>
            </a:r>
          </a:p>
        </p:txBody>
      </p:sp>
      <p:pic>
        <p:nvPicPr>
          <p:cNvPr id="5" name="Content Placeholder 4">
            <a:extLst>
              <a:ext uri="{FF2B5EF4-FFF2-40B4-BE49-F238E27FC236}">
                <a16:creationId xmlns:a16="http://schemas.microsoft.com/office/drawing/2014/main" id="{9BA0DB2C-11CF-4C54-BAA3-1A20D0DA6C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1543051"/>
            <a:ext cx="8715375" cy="5314950"/>
          </a:xfrm>
        </p:spPr>
      </p:pic>
      <p:sp>
        <p:nvSpPr>
          <p:cNvPr id="6" name="Arrow: Left 5">
            <a:extLst>
              <a:ext uri="{FF2B5EF4-FFF2-40B4-BE49-F238E27FC236}">
                <a16:creationId xmlns:a16="http://schemas.microsoft.com/office/drawing/2014/main" id="{69C0C89E-4ACE-4D08-92BC-E4D085BF4CC5}"/>
              </a:ext>
            </a:extLst>
          </p:cNvPr>
          <p:cNvSpPr/>
          <p:nvPr/>
        </p:nvSpPr>
        <p:spPr>
          <a:xfrm>
            <a:off x="5562600" y="2162175"/>
            <a:ext cx="1095375" cy="200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09B2B2B-BA32-4269-9568-834639C53E34}"/>
              </a:ext>
            </a:extLst>
          </p:cNvPr>
          <p:cNvSpPr txBox="1"/>
          <p:nvPr/>
        </p:nvSpPr>
        <p:spPr>
          <a:xfrm>
            <a:off x="6657975" y="1990725"/>
            <a:ext cx="1752600" cy="646331"/>
          </a:xfrm>
          <a:prstGeom prst="rect">
            <a:avLst/>
          </a:prstGeom>
          <a:noFill/>
        </p:spPr>
        <p:txBody>
          <a:bodyPr wrap="square" rtlCol="0">
            <a:spAutoFit/>
          </a:bodyPr>
          <a:lstStyle/>
          <a:p>
            <a:r>
              <a:rPr lang="en-US" dirty="0"/>
              <a:t>Graph of the previous slide</a:t>
            </a:r>
          </a:p>
        </p:txBody>
      </p:sp>
      <p:sp>
        <p:nvSpPr>
          <p:cNvPr id="9" name="Arrow: Left 8">
            <a:extLst>
              <a:ext uri="{FF2B5EF4-FFF2-40B4-BE49-F238E27FC236}">
                <a16:creationId xmlns:a16="http://schemas.microsoft.com/office/drawing/2014/main" id="{80D77D17-5ED4-45AB-93DC-CDBF760B01CA}"/>
              </a:ext>
            </a:extLst>
          </p:cNvPr>
          <p:cNvSpPr/>
          <p:nvPr/>
        </p:nvSpPr>
        <p:spPr>
          <a:xfrm>
            <a:off x="5419723" y="4913531"/>
            <a:ext cx="1552575" cy="3333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73E56C-7EB0-43AF-9AA2-BB9EA131D8F2}"/>
              </a:ext>
            </a:extLst>
          </p:cNvPr>
          <p:cNvSpPr txBox="1"/>
          <p:nvPr/>
        </p:nvSpPr>
        <p:spPr>
          <a:xfrm>
            <a:off x="7058025" y="4718269"/>
            <a:ext cx="2524125" cy="923330"/>
          </a:xfrm>
          <a:prstGeom prst="rect">
            <a:avLst/>
          </a:prstGeom>
          <a:noFill/>
        </p:spPr>
        <p:txBody>
          <a:bodyPr wrap="square" rtlCol="0">
            <a:spAutoFit/>
          </a:bodyPr>
          <a:lstStyle/>
          <a:p>
            <a:r>
              <a:rPr lang="en-US" dirty="0"/>
              <a:t>Graph between log values and moving average </a:t>
            </a:r>
          </a:p>
        </p:txBody>
      </p:sp>
      <p:sp>
        <p:nvSpPr>
          <p:cNvPr id="11" name="Arrow: Left 10">
            <a:extLst>
              <a:ext uri="{FF2B5EF4-FFF2-40B4-BE49-F238E27FC236}">
                <a16:creationId xmlns:a16="http://schemas.microsoft.com/office/drawing/2014/main" id="{632770CA-CD19-4EE2-BC1D-89986E061E59}"/>
              </a:ext>
            </a:extLst>
          </p:cNvPr>
          <p:cNvSpPr/>
          <p:nvPr/>
        </p:nvSpPr>
        <p:spPr>
          <a:xfrm>
            <a:off x="9753602" y="6276975"/>
            <a:ext cx="600075" cy="2000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960D15D-0A22-41B1-8034-EDAEA0F5220F}"/>
              </a:ext>
            </a:extLst>
          </p:cNvPr>
          <p:cNvSpPr txBox="1"/>
          <p:nvPr/>
        </p:nvSpPr>
        <p:spPr>
          <a:xfrm>
            <a:off x="10363200" y="3032918"/>
            <a:ext cx="1752600" cy="3693319"/>
          </a:xfrm>
          <a:prstGeom prst="rect">
            <a:avLst/>
          </a:prstGeom>
          <a:noFill/>
        </p:spPr>
        <p:txBody>
          <a:bodyPr wrap="square" rtlCol="0">
            <a:spAutoFit/>
          </a:bodyPr>
          <a:lstStyle/>
          <a:p>
            <a:r>
              <a:rPr lang="en-US" dirty="0"/>
              <a:t>To make my data stationary I have subtracted the log values from moving average. And unless you do not perform such transformations</a:t>
            </a:r>
          </a:p>
          <a:p>
            <a:r>
              <a:rPr lang="en-US" dirty="0"/>
              <a:t>You will not get your data as stationary</a:t>
            </a:r>
          </a:p>
        </p:txBody>
      </p:sp>
    </p:spTree>
    <p:extLst>
      <p:ext uri="{BB962C8B-B14F-4D97-AF65-F5344CB8AC3E}">
        <p14:creationId xmlns:p14="http://schemas.microsoft.com/office/powerpoint/2010/main" val="172114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3766-8008-4B89-851D-6CF5D3896B3F}"/>
              </a:ext>
            </a:extLst>
          </p:cNvPr>
          <p:cNvSpPr>
            <a:spLocks noGrp="1"/>
          </p:cNvSpPr>
          <p:nvPr>
            <p:ph type="title"/>
          </p:nvPr>
        </p:nvSpPr>
        <p:spPr>
          <a:xfrm>
            <a:off x="838200" y="0"/>
            <a:ext cx="10515600" cy="1325563"/>
          </a:xfrm>
        </p:spPr>
        <p:txBody>
          <a:bodyPr>
            <a:normAutofit/>
          </a:bodyPr>
          <a:lstStyle/>
          <a:p>
            <a:r>
              <a:rPr lang="en-US" sz="1800" dirty="0"/>
              <a:t>So here I have made a function having name “</a:t>
            </a:r>
            <a:r>
              <a:rPr lang="en-US" sz="1800" dirty="0" err="1"/>
              <a:t>test_stationarity</a:t>
            </a:r>
            <a:r>
              <a:rPr lang="en-US" sz="1800" dirty="0"/>
              <a:t>” which will test the stationarity of the time series. In this function, both tests are present</a:t>
            </a:r>
            <a:br>
              <a:rPr lang="en-US" sz="1800" dirty="0"/>
            </a:br>
            <a:r>
              <a:rPr lang="en-US" sz="1800" dirty="0"/>
              <a:t>(1)- Rolling statistics</a:t>
            </a:r>
            <a:br>
              <a:rPr lang="en-US" sz="1800" dirty="0"/>
            </a:br>
            <a:r>
              <a:rPr lang="en-US" sz="1800" dirty="0"/>
              <a:t>(2)- Augmented Dickey Fuller test</a:t>
            </a:r>
          </a:p>
        </p:txBody>
      </p:sp>
      <p:pic>
        <p:nvPicPr>
          <p:cNvPr id="5" name="Content Placeholder 4">
            <a:extLst>
              <a:ext uri="{FF2B5EF4-FFF2-40B4-BE49-F238E27FC236}">
                <a16:creationId xmlns:a16="http://schemas.microsoft.com/office/drawing/2014/main" id="{C8817CCA-A93F-4C15-97BC-532222857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525" y="1565231"/>
            <a:ext cx="8134350" cy="4410074"/>
          </a:xfrm>
        </p:spPr>
      </p:pic>
      <p:pic>
        <p:nvPicPr>
          <p:cNvPr id="7" name="Picture 6">
            <a:extLst>
              <a:ext uri="{FF2B5EF4-FFF2-40B4-BE49-F238E27FC236}">
                <a16:creationId xmlns:a16="http://schemas.microsoft.com/office/drawing/2014/main" id="{2F401C0B-8CD1-4E2C-8124-F6C750D5D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5975305"/>
            <a:ext cx="1939969" cy="882695"/>
          </a:xfrm>
          <a:prstGeom prst="rect">
            <a:avLst/>
          </a:prstGeom>
        </p:spPr>
      </p:pic>
      <p:sp>
        <p:nvSpPr>
          <p:cNvPr id="8" name="Arrow: Left 7">
            <a:extLst>
              <a:ext uri="{FF2B5EF4-FFF2-40B4-BE49-F238E27FC236}">
                <a16:creationId xmlns:a16="http://schemas.microsoft.com/office/drawing/2014/main" id="{FF961B7B-B92B-41D6-9A05-A857D0DEAEBA}"/>
              </a:ext>
            </a:extLst>
          </p:cNvPr>
          <p:cNvSpPr/>
          <p:nvPr/>
        </p:nvSpPr>
        <p:spPr>
          <a:xfrm>
            <a:off x="6362700" y="1941637"/>
            <a:ext cx="923925"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5C14A5-88F5-422D-9493-0B728AAA9599}"/>
              </a:ext>
            </a:extLst>
          </p:cNvPr>
          <p:cNvSpPr txBox="1"/>
          <p:nvPr/>
        </p:nvSpPr>
        <p:spPr>
          <a:xfrm>
            <a:off x="7286625" y="1618471"/>
            <a:ext cx="1943100" cy="646331"/>
          </a:xfrm>
          <a:prstGeom prst="rect">
            <a:avLst/>
          </a:prstGeom>
          <a:noFill/>
        </p:spPr>
        <p:txBody>
          <a:bodyPr wrap="square" rtlCol="0">
            <a:spAutoFit/>
          </a:bodyPr>
          <a:lstStyle/>
          <a:p>
            <a:r>
              <a:rPr lang="en-US" dirty="0"/>
              <a:t>Rolling statistics test</a:t>
            </a:r>
          </a:p>
        </p:txBody>
      </p:sp>
      <p:sp>
        <p:nvSpPr>
          <p:cNvPr id="10" name="Arrow: Left 9">
            <a:extLst>
              <a:ext uri="{FF2B5EF4-FFF2-40B4-BE49-F238E27FC236}">
                <a16:creationId xmlns:a16="http://schemas.microsoft.com/office/drawing/2014/main" id="{BDFE2ABE-CC3C-45DA-818D-E9C8F264207C}"/>
              </a:ext>
            </a:extLst>
          </p:cNvPr>
          <p:cNvSpPr/>
          <p:nvPr/>
        </p:nvSpPr>
        <p:spPr>
          <a:xfrm>
            <a:off x="6600825" y="2466975"/>
            <a:ext cx="108585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13C664B-1B18-463A-A5B4-3BB59B21582A}"/>
              </a:ext>
            </a:extLst>
          </p:cNvPr>
          <p:cNvSpPr txBox="1"/>
          <p:nvPr/>
        </p:nvSpPr>
        <p:spPr>
          <a:xfrm>
            <a:off x="7762875" y="2264802"/>
            <a:ext cx="3295650" cy="923330"/>
          </a:xfrm>
          <a:prstGeom prst="rect">
            <a:avLst/>
          </a:prstGeom>
          <a:noFill/>
        </p:spPr>
        <p:txBody>
          <a:bodyPr wrap="square" rtlCol="0">
            <a:spAutoFit/>
          </a:bodyPr>
          <a:lstStyle/>
          <a:p>
            <a:r>
              <a:rPr lang="en-US" dirty="0"/>
              <a:t>Plotting graph between Rolling mean &amp; Standard deviation and original data</a:t>
            </a:r>
          </a:p>
        </p:txBody>
      </p:sp>
      <p:sp>
        <p:nvSpPr>
          <p:cNvPr id="12" name="Arrow: Left 11">
            <a:extLst>
              <a:ext uri="{FF2B5EF4-FFF2-40B4-BE49-F238E27FC236}">
                <a16:creationId xmlns:a16="http://schemas.microsoft.com/office/drawing/2014/main" id="{1DC82371-8264-4DD0-9342-21EDDAEE6DA0}"/>
              </a:ext>
            </a:extLst>
          </p:cNvPr>
          <p:cNvSpPr/>
          <p:nvPr/>
        </p:nvSpPr>
        <p:spPr>
          <a:xfrm>
            <a:off x="6362700" y="3429001"/>
            <a:ext cx="1400175" cy="730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3CC41C2-D6DA-4346-B04E-FD81B7ED6A78}"/>
              </a:ext>
            </a:extLst>
          </p:cNvPr>
          <p:cNvSpPr txBox="1"/>
          <p:nvPr/>
        </p:nvSpPr>
        <p:spPr>
          <a:xfrm>
            <a:off x="7762875" y="3300581"/>
            <a:ext cx="1661107" cy="923330"/>
          </a:xfrm>
          <a:prstGeom prst="rect">
            <a:avLst/>
          </a:prstGeom>
          <a:noFill/>
        </p:spPr>
        <p:txBody>
          <a:bodyPr wrap="square" rtlCol="0">
            <a:spAutoFit/>
          </a:bodyPr>
          <a:lstStyle/>
          <a:p>
            <a:r>
              <a:rPr lang="en-US" dirty="0"/>
              <a:t>Augmented Dickey fuller test</a:t>
            </a:r>
          </a:p>
        </p:txBody>
      </p:sp>
      <p:sp>
        <p:nvSpPr>
          <p:cNvPr id="14" name="Arrow: Left 13">
            <a:extLst>
              <a:ext uri="{FF2B5EF4-FFF2-40B4-BE49-F238E27FC236}">
                <a16:creationId xmlns:a16="http://schemas.microsoft.com/office/drawing/2014/main" id="{23107676-57EC-4B63-BDB4-FCE992BD1CCF}"/>
              </a:ext>
            </a:extLst>
          </p:cNvPr>
          <p:cNvSpPr/>
          <p:nvPr/>
        </p:nvSpPr>
        <p:spPr>
          <a:xfrm>
            <a:off x="5829300" y="5219700"/>
            <a:ext cx="771525" cy="730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F403183-B6C5-434D-884B-E61E38F70E29}"/>
              </a:ext>
            </a:extLst>
          </p:cNvPr>
          <p:cNvSpPr txBox="1"/>
          <p:nvPr/>
        </p:nvSpPr>
        <p:spPr>
          <a:xfrm>
            <a:off x="6600825" y="4359702"/>
            <a:ext cx="3943350" cy="1754326"/>
          </a:xfrm>
          <a:prstGeom prst="rect">
            <a:avLst/>
          </a:prstGeom>
          <a:noFill/>
        </p:spPr>
        <p:txBody>
          <a:bodyPr wrap="square" rtlCol="0">
            <a:spAutoFit/>
          </a:bodyPr>
          <a:lstStyle/>
          <a:p>
            <a:r>
              <a:rPr lang="en-US" dirty="0"/>
              <a:t>This is the graph of </a:t>
            </a:r>
            <a:r>
              <a:rPr lang="en-US" dirty="0" err="1"/>
              <a:t>datasetLogScaleMinusMovingAverage</a:t>
            </a:r>
            <a:endParaRPr lang="en-US" dirty="0"/>
          </a:p>
          <a:p>
            <a:r>
              <a:rPr lang="en-US" dirty="0"/>
              <a:t>And it is better than the previous graphs because it’s mean and standard deviation curves are more constant than previous ones</a:t>
            </a:r>
          </a:p>
        </p:txBody>
      </p:sp>
      <p:sp>
        <p:nvSpPr>
          <p:cNvPr id="16" name="Arrow: Left 15">
            <a:extLst>
              <a:ext uri="{FF2B5EF4-FFF2-40B4-BE49-F238E27FC236}">
                <a16:creationId xmlns:a16="http://schemas.microsoft.com/office/drawing/2014/main" id="{F6D6E3D1-870B-491F-B467-9F65F9A56B56}"/>
              </a:ext>
            </a:extLst>
          </p:cNvPr>
          <p:cNvSpPr/>
          <p:nvPr/>
        </p:nvSpPr>
        <p:spPr>
          <a:xfrm>
            <a:off x="5045119" y="6315413"/>
            <a:ext cx="762000" cy="949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4C46949-ADA1-49F2-99AC-8AE5A8B6835D}"/>
              </a:ext>
            </a:extLst>
          </p:cNvPr>
          <p:cNvSpPr txBox="1"/>
          <p:nvPr/>
        </p:nvSpPr>
        <p:spPr>
          <a:xfrm>
            <a:off x="5807119" y="6169709"/>
            <a:ext cx="6200775" cy="646331"/>
          </a:xfrm>
          <a:prstGeom prst="rect">
            <a:avLst/>
          </a:prstGeom>
          <a:noFill/>
        </p:spPr>
        <p:txBody>
          <a:bodyPr wrap="square" rtlCol="0">
            <a:spAutoFit/>
          </a:bodyPr>
          <a:lstStyle/>
          <a:p>
            <a:r>
              <a:rPr lang="en-US" dirty="0"/>
              <a:t>Look here the p value is 0.38 which is greater than 0.05. Hence we can conclude our data is not stationary yet</a:t>
            </a:r>
          </a:p>
        </p:txBody>
      </p:sp>
    </p:spTree>
    <p:extLst>
      <p:ext uri="{BB962C8B-B14F-4D97-AF65-F5344CB8AC3E}">
        <p14:creationId xmlns:p14="http://schemas.microsoft.com/office/powerpoint/2010/main" val="70258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241D-255E-449E-926E-F1EA8F7191AF}"/>
              </a:ext>
            </a:extLst>
          </p:cNvPr>
          <p:cNvSpPr>
            <a:spLocks noGrp="1"/>
          </p:cNvSpPr>
          <p:nvPr>
            <p:ph type="title"/>
          </p:nvPr>
        </p:nvSpPr>
        <p:spPr>
          <a:xfrm>
            <a:off x="838200" y="365126"/>
            <a:ext cx="10515600" cy="315912"/>
          </a:xfrm>
        </p:spPr>
        <p:txBody>
          <a:bodyPr>
            <a:noAutofit/>
          </a:bodyPr>
          <a:lstStyle/>
          <a:p>
            <a:r>
              <a:rPr lang="en-US" sz="1800" dirty="0"/>
              <a:t>Now here I have calculated the weighted average of timeseries to see the trend inside the timeseries</a:t>
            </a:r>
          </a:p>
        </p:txBody>
      </p:sp>
      <p:pic>
        <p:nvPicPr>
          <p:cNvPr id="5" name="Content Placeholder 4">
            <a:extLst>
              <a:ext uri="{FF2B5EF4-FFF2-40B4-BE49-F238E27FC236}">
                <a16:creationId xmlns:a16="http://schemas.microsoft.com/office/drawing/2014/main" id="{998B3394-706C-4593-9E72-D97D47D030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202" y="963859"/>
            <a:ext cx="7622973" cy="5894141"/>
          </a:xfrm>
        </p:spPr>
      </p:pic>
      <p:sp>
        <p:nvSpPr>
          <p:cNvPr id="6" name="Arrow: Left 5">
            <a:extLst>
              <a:ext uri="{FF2B5EF4-FFF2-40B4-BE49-F238E27FC236}">
                <a16:creationId xmlns:a16="http://schemas.microsoft.com/office/drawing/2014/main" id="{7324BAAA-56BF-4A50-BC7C-A44B217CF6AF}"/>
              </a:ext>
            </a:extLst>
          </p:cNvPr>
          <p:cNvSpPr/>
          <p:nvPr/>
        </p:nvSpPr>
        <p:spPr>
          <a:xfrm>
            <a:off x="5191125" y="2200275"/>
            <a:ext cx="619125" cy="1619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5E904B-5183-41D0-8353-E75491DBE68C}"/>
              </a:ext>
            </a:extLst>
          </p:cNvPr>
          <p:cNvSpPr txBox="1"/>
          <p:nvPr/>
        </p:nvSpPr>
        <p:spPr>
          <a:xfrm>
            <a:off x="5810250" y="1666137"/>
            <a:ext cx="2333625" cy="1477328"/>
          </a:xfrm>
          <a:prstGeom prst="rect">
            <a:avLst/>
          </a:prstGeom>
          <a:noFill/>
        </p:spPr>
        <p:txBody>
          <a:bodyPr wrap="square" rtlCol="0">
            <a:spAutoFit/>
          </a:bodyPr>
          <a:lstStyle/>
          <a:p>
            <a:r>
              <a:rPr lang="en-US" dirty="0"/>
              <a:t>Here we can see that our mean is progressive with the trend and keeps on increasing with time</a:t>
            </a:r>
          </a:p>
        </p:txBody>
      </p:sp>
      <p:sp>
        <p:nvSpPr>
          <p:cNvPr id="8" name="Arrow: Left 7">
            <a:extLst>
              <a:ext uri="{FF2B5EF4-FFF2-40B4-BE49-F238E27FC236}">
                <a16:creationId xmlns:a16="http://schemas.microsoft.com/office/drawing/2014/main" id="{84B98C12-80F3-4C45-A3AE-E7FFAFE4697A}"/>
              </a:ext>
            </a:extLst>
          </p:cNvPr>
          <p:cNvSpPr/>
          <p:nvPr/>
        </p:nvSpPr>
        <p:spPr>
          <a:xfrm>
            <a:off x="5805487" y="3821620"/>
            <a:ext cx="1385888" cy="1619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5C93BFB-04C8-4E19-B513-6327E1F85E5D}"/>
              </a:ext>
            </a:extLst>
          </p:cNvPr>
          <p:cNvSpPr txBox="1"/>
          <p:nvPr/>
        </p:nvSpPr>
        <p:spPr>
          <a:xfrm>
            <a:off x="7191375" y="3718726"/>
            <a:ext cx="4514850" cy="1477328"/>
          </a:xfrm>
          <a:prstGeom prst="rect">
            <a:avLst/>
          </a:prstGeom>
          <a:noFill/>
        </p:spPr>
        <p:txBody>
          <a:bodyPr wrap="square" rtlCol="0">
            <a:spAutoFit/>
          </a:bodyPr>
          <a:lstStyle/>
          <a:p>
            <a:r>
              <a:rPr lang="en-US" dirty="0"/>
              <a:t>So here is the another transformation in which we have subtracted the weighted mean from log Scale while in previous transformations we have subtracted the normal mean</a:t>
            </a:r>
          </a:p>
        </p:txBody>
      </p:sp>
      <p:sp>
        <p:nvSpPr>
          <p:cNvPr id="10" name="Arrow: Left 9">
            <a:extLst>
              <a:ext uri="{FF2B5EF4-FFF2-40B4-BE49-F238E27FC236}">
                <a16:creationId xmlns:a16="http://schemas.microsoft.com/office/drawing/2014/main" id="{560F01AB-7B4D-4E5F-989D-F6A9660C33E9}"/>
              </a:ext>
            </a:extLst>
          </p:cNvPr>
          <p:cNvSpPr/>
          <p:nvPr/>
        </p:nvSpPr>
        <p:spPr>
          <a:xfrm>
            <a:off x="4467225" y="6019800"/>
            <a:ext cx="1628775" cy="1619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6FDDE61-0693-4979-8547-5D670FE1D40D}"/>
              </a:ext>
            </a:extLst>
          </p:cNvPr>
          <p:cNvSpPr txBox="1"/>
          <p:nvPr/>
        </p:nvSpPr>
        <p:spPr>
          <a:xfrm>
            <a:off x="6267450" y="5857875"/>
            <a:ext cx="3009900" cy="646331"/>
          </a:xfrm>
          <a:prstGeom prst="rect">
            <a:avLst/>
          </a:prstGeom>
          <a:noFill/>
        </p:spPr>
        <p:txBody>
          <a:bodyPr wrap="square" rtlCol="0">
            <a:spAutoFit/>
          </a:bodyPr>
          <a:lstStyle/>
          <a:p>
            <a:r>
              <a:rPr lang="en-US" dirty="0"/>
              <a:t>So here we can see our data is not stationary still yet</a:t>
            </a:r>
          </a:p>
        </p:txBody>
      </p:sp>
    </p:spTree>
    <p:extLst>
      <p:ext uri="{BB962C8B-B14F-4D97-AF65-F5344CB8AC3E}">
        <p14:creationId xmlns:p14="http://schemas.microsoft.com/office/powerpoint/2010/main" val="227584144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982</Words>
  <Application>Microsoft Office PowerPoint</Application>
  <PresentationFormat>Widescreen</PresentationFormat>
  <Paragraphs>69</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Segoe UI Light</vt:lpstr>
      <vt:lpstr>Office Theme</vt:lpstr>
      <vt:lpstr>Time Series Project  “USD/INR Foreign Exchange Rates”   Analysis Presentation</vt:lpstr>
      <vt:lpstr>Project analysis slide 2</vt:lpstr>
      <vt:lpstr>So here all the necessary libraries are imported like pandas for visualization and data analysis and I have just defined a size using rcParams. Then I have imported a dataset of USD/INR from Quandl and displayed only top 5 Values of the dataset.</vt:lpstr>
      <vt:lpstr>Now I have just plotted a graph between the Date and Value of the dataset.</vt:lpstr>
      <vt:lpstr>So here I am using two important tests that will check the stationarity of the data. One of them is Rolling statistics. In rolling statistics, window is taken as 12 it means window of 12 months is taken therefore the first 12 values of the data are used to calculate the mean and standard deviation</vt:lpstr>
      <vt:lpstr>So here I have simply plotted a graph between my original data, rolling mean and rolling standard deviation. Here by watching this graph we can conclude that our rolling mean and standard deviation is not constant. Hence our data is not stationary.</vt:lpstr>
      <vt:lpstr>Now I have find out the rolling mean and rolling standard deviation of the logarithmic values and plotted a graph between the log values and moving average(rolling mean of log values). From this graph we can conclude this our mean is not stationary but it is quite better than the previous one</vt:lpstr>
      <vt:lpstr>So here I have made a function having name “test_stationarity” which will test the stationarity of the time series. In this function, both tests are present (1)- Rolling statistics (2)- Augmented Dickey Fuller test</vt:lpstr>
      <vt:lpstr>Now here I have calculated the weighted average of timeseries to see the trend inside the timeseries</vt:lpstr>
      <vt:lpstr>Earlier, We have subtracted the mean from the actual value, Now we will use a function shift() to shift all those values by a lag (or difference) of 1</vt:lpstr>
      <vt:lpstr>Now we see the components of timeseries</vt:lpstr>
      <vt:lpstr>To plot the ACF (Autocorrelation Function) and PACF (Partial Autocorrelation Function) we need to import acf and pacf libraries</vt:lpstr>
      <vt:lpstr>We have just imported ARIMA model to predict the future values</vt:lpstr>
      <vt:lpstr>Now here we have just calculated the cumulative sum and to do that we have used a function cumsum() and then printed the head of it. After that we will have the predictions done for the fitted values and printed head of it.</vt:lpstr>
      <vt:lpstr>PowerPoint Presentation</vt:lpstr>
      <vt:lpstr>PowerPoint Presentation</vt:lpstr>
      <vt:lpstr>Thank You Developed by- Rajat Bhardwaj Phone no-(+91)9990575718 Email-rajat.bhardwaj2000@gmail.com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2019-08-04T05:07:03Z</dcterms:created>
  <dcterms:modified xsi:type="dcterms:W3CDTF">2019-08-04T17:24:20Z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