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927470-DAB8-4F41-8987-1DED890DB3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de-DE" sz="2000" spc="-1" strike="noStrike">
                <a:latin typeface="Arial"/>
              </a:rPr>
              <a:t>CNOT higher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6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14A6E-3477-454F-A466-832EC89C5A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de-DE" sz="2000" spc="-1" strike="noStrike">
                <a:latin typeface="Arial"/>
              </a:rPr>
              <a:t>Ket 0 and 1 eigen vectors of sigma z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0D039-71F5-4B32-A655-1E572C2D43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behaviour of systems with large number of interacting particles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time evolution of systems composed of many interacting quantum particles.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Spin is an intrinsic property of elementary particles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latin typeface="Arial"/>
              </a:rPr>
              <a:t>Describe inherent angular momentum.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de-DE" sz="2000" spc="-1" strike="noStrike">
                <a:latin typeface="Arial"/>
              </a:rPr>
              <a:t>QC perspective – single and multiple qubit gates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5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61F54-60E9-43CF-9B8D-81507BEE27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latin typeface="Arial"/>
              </a:rPr>
              <a:t>Ket 0 and 1 are eigen vectors of sigma z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Shorten Idea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Write order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Qiskit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52AA70-16F5-4262-A59A-E256F6F55ED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F37071-877E-45D8-ACF6-4CE6C70A9A2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12E82E-A483-4555-9E9C-F7968FA4EDD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240F42-55BF-4A2B-B503-086A154884D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9ECF73-E686-49CE-8452-4AE10515576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E55296-F7D1-464B-8972-0F98982EBD5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FCAD9-2E50-4182-A7D6-6AA10024124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9202A-5E13-41AE-A3D4-E6C057ABEC1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D49DF-0615-4FF7-97F7-933C3E9675E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0577C8-B332-42D3-88A1-5B7A00CFB17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0E6DF-38BA-477F-9DFF-21657CF8463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0154B1-1E86-437C-A748-6AA8ACFCA9B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B48B9A-0092-4B8E-A801-555E1676DE7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4B0F8A-2E76-40FC-B1C4-C22250B54FD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BC7D9-482A-4391-A121-DE9C132CB72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ED53CE-0EF9-4ECD-95AA-8B90EB46F25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D74DFF-3DC7-4C1E-8CDF-A1011784DB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DAFB24-FC33-46A8-8CC4-5B5D752AA8C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D59B6F-5DB2-41DF-B5C0-7426FD25F2C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032D37-5621-4AC8-B913-36A341743A1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AAE526-E68A-48BE-8EBD-20F32531C0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EEBED2-DA37-4598-9DEB-07096A3088B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986EA6-5FD5-4D74-B1AE-2A53DF36660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1AABF2-E526-4416-9BBE-CB0A87002F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9980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63d29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88FA7E-8537-41FC-90E4-881C7BCDBED2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9;p4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2E6828-9953-4F12-AE36-6A63DA7E7623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10840" y="1380600"/>
            <a:ext cx="8122320" cy="158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 fontScale="64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Simulating Quantum Many Body Dynamics on a current Quantum Computer</a:t>
            </a:r>
            <a:endParaRPr b="0" lang="de-D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226040" y="3363480"/>
            <a:ext cx="4556880" cy="158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rgbClr val="ffffff"/>
                </a:solidFill>
                <a:latin typeface="Proxima Nova"/>
                <a:ea typeface="Proxima Nova"/>
              </a:rPr>
              <a:t>Rajat Arunachala Chandavar</a:t>
            </a:r>
            <a:endParaRPr b="0" lang="en-US" sz="2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Computational Science and Engineering</a:t>
            </a:r>
            <a:endParaRPr b="0" lang="en-US" sz="2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Proxima Nova"/>
                <a:ea typeface="Proxima Nova"/>
              </a:rPr>
              <a:t>Advised by: Richard Milbradt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03C1B3-026F-4F87-86C8-8F78E63DDAED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Implementation (5)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0F5867-E291-49FC-BA5B-A1ABFD5BBDD1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46" name="Google Shape;155;p22" descr=""/>
          <p:cNvPicPr/>
          <p:nvPr/>
        </p:nvPicPr>
        <p:blipFill>
          <a:blip r:embed="rId1"/>
          <a:stretch/>
        </p:blipFill>
        <p:spPr>
          <a:xfrm>
            <a:off x="4572000" y="231840"/>
            <a:ext cx="1997640" cy="99828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156;p22" descr=""/>
          <p:cNvPicPr/>
          <p:nvPr/>
        </p:nvPicPr>
        <p:blipFill>
          <a:blip r:embed="rId2"/>
          <a:stretch/>
        </p:blipFill>
        <p:spPr>
          <a:xfrm>
            <a:off x="3881160" y="1689480"/>
            <a:ext cx="5077440" cy="277344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57;p22" descr=""/>
          <p:cNvPicPr/>
          <p:nvPr/>
        </p:nvPicPr>
        <p:blipFill>
          <a:blip r:embed="rId3"/>
          <a:stretch/>
        </p:blipFill>
        <p:spPr>
          <a:xfrm>
            <a:off x="6899400" y="231840"/>
            <a:ext cx="1997280" cy="99828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58;p22" descr=""/>
          <p:cNvPicPr/>
          <p:nvPr/>
        </p:nvPicPr>
        <p:blipFill>
          <a:blip r:embed="rId4"/>
          <a:stretch/>
        </p:blipFill>
        <p:spPr>
          <a:xfrm>
            <a:off x="250200" y="2228040"/>
            <a:ext cx="3513240" cy="16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(1) - Verification of results with reference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84A6A08-ED96-4460-873F-418DC420BFC6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53" name="Google Shape;166;p23" descr=""/>
          <p:cNvPicPr/>
          <p:nvPr/>
        </p:nvPicPr>
        <p:blipFill>
          <a:blip r:embed="rId1"/>
          <a:stretch/>
        </p:blipFill>
        <p:spPr>
          <a:xfrm>
            <a:off x="2682360" y="1240200"/>
            <a:ext cx="3778560" cy="278064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167;p23"/>
          <p:cNvSpPr/>
          <p:nvPr/>
        </p:nvSpPr>
        <p:spPr>
          <a:xfrm>
            <a:off x="66960" y="4568760"/>
            <a:ext cx="8895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Note: For each final time value, a fixed number of trotter steps is done in this analysis.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Google Shape;168;p23"/>
          <p:cNvSpPr/>
          <p:nvPr/>
        </p:nvSpPr>
        <p:spPr>
          <a:xfrm>
            <a:off x="2286000" y="3947040"/>
            <a:ext cx="5028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Comparison of simulator and Reference Paper results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247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(2) - XX chain - Simulator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78E16EE-C799-46D7-811F-44130A4A70E6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59" name="Google Shape;176;p24" descr=""/>
          <p:cNvPicPr/>
          <p:nvPr/>
        </p:nvPicPr>
        <p:blipFill>
          <a:blip r:embed="rId1"/>
          <a:stretch/>
        </p:blipFill>
        <p:spPr>
          <a:xfrm>
            <a:off x="1423800" y="1213200"/>
            <a:ext cx="3616200" cy="26611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77;p24" descr=""/>
          <p:cNvPicPr/>
          <p:nvPr/>
        </p:nvPicPr>
        <p:blipFill>
          <a:blip r:embed="rId2"/>
          <a:stretch/>
        </p:blipFill>
        <p:spPr>
          <a:xfrm>
            <a:off x="5259960" y="1044720"/>
            <a:ext cx="1966320" cy="30538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78;p24"/>
          <p:cNvSpPr/>
          <p:nvPr/>
        </p:nvSpPr>
        <p:spPr>
          <a:xfrm>
            <a:off x="1484280" y="3875040"/>
            <a:ext cx="4459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Local Magnetization at site 6 run on simulator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2" name="Google Shape;179;p24" descr=""/>
          <p:cNvPicPr/>
          <p:nvPr/>
        </p:nvPicPr>
        <p:blipFill>
          <a:blip r:embed="rId3"/>
          <a:stretch/>
        </p:blipFill>
        <p:spPr>
          <a:xfrm>
            <a:off x="2644920" y="4323240"/>
            <a:ext cx="3959280" cy="60696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180;p24"/>
          <p:cNvSpPr/>
          <p:nvPr/>
        </p:nvSpPr>
        <p:spPr>
          <a:xfrm flipH="1" rot="10800000">
            <a:off x="5023800" y="4324680"/>
            <a:ext cx="48456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027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81;p24"/>
          <p:cNvSpPr/>
          <p:nvPr/>
        </p:nvSpPr>
        <p:spPr>
          <a:xfrm flipH="1" rot="10800000">
            <a:off x="6000840" y="4323600"/>
            <a:ext cx="48456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027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Google Shape;182;p24" descr=""/>
          <p:cNvPicPr/>
          <p:nvPr/>
        </p:nvPicPr>
        <p:blipFill>
          <a:blip r:embed="rId4"/>
          <a:stretch/>
        </p:blipFill>
        <p:spPr>
          <a:xfrm>
            <a:off x="7788240" y="102600"/>
            <a:ext cx="1043280" cy="11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(3) - XX chain - IBM 6 Qubit QC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Influence of Trotter steps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499"/>
              </a:spcBef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Circuit with low depth -&gt; More accurate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A59B75-B93F-4122-9B3C-19CE4806326F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69" name="Google Shape;190;p25" descr=""/>
          <p:cNvPicPr/>
          <p:nvPr/>
        </p:nvPicPr>
        <p:blipFill>
          <a:blip r:embed="rId1"/>
          <a:stretch/>
        </p:blipFill>
        <p:spPr>
          <a:xfrm>
            <a:off x="162360" y="2229480"/>
            <a:ext cx="2942280" cy="227268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191;p25" descr=""/>
          <p:cNvPicPr/>
          <p:nvPr/>
        </p:nvPicPr>
        <p:blipFill>
          <a:blip r:embed="rId2"/>
          <a:stretch/>
        </p:blipFill>
        <p:spPr>
          <a:xfrm>
            <a:off x="3105360" y="2229480"/>
            <a:ext cx="2932200" cy="22726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192;p25" descr=""/>
          <p:cNvPicPr/>
          <p:nvPr/>
        </p:nvPicPr>
        <p:blipFill>
          <a:blip r:embed="rId3"/>
          <a:stretch/>
        </p:blipFill>
        <p:spPr>
          <a:xfrm>
            <a:off x="6123600" y="2229480"/>
            <a:ext cx="2932200" cy="22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(3) - XX chain - IBM QC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Influence of number of qubits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830DFB-19EC-4747-AB23-5F6519E85EB0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75" name="Google Shape;200;p26" descr=""/>
          <p:cNvPicPr/>
          <p:nvPr/>
        </p:nvPicPr>
        <p:blipFill>
          <a:blip r:embed="rId1"/>
          <a:stretch/>
        </p:blipFill>
        <p:spPr>
          <a:xfrm>
            <a:off x="727920" y="1655640"/>
            <a:ext cx="3627000" cy="280152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01;p26" descr=""/>
          <p:cNvPicPr/>
          <p:nvPr/>
        </p:nvPicPr>
        <p:blipFill>
          <a:blip r:embed="rId2"/>
          <a:stretch/>
        </p:blipFill>
        <p:spPr>
          <a:xfrm>
            <a:off x="4736160" y="1681560"/>
            <a:ext cx="3547800" cy="2749680"/>
          </a:xfrm>
          <a:prstGeom prst="rect">
            <a:avLst/>
          </a:prstGeom>
          <a:ln w="0">
            <a:noFill/>
          </a:ln>
        </p:spPr>
      </p:pic>
      <p:sp>
        <p:nvSpPr>
          <p:cNvPr id="177" name="Google Shape;202;p26"/>
          <p:cNvSpPr/>
          <p:nvPr/>
        </p:nvSpPr>
        <p:spPr>
          <a:xfrm>
            <a:off x="2063160" y="4431960"/>
            <a:ext cx="15782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6 qubit system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Google Shape;203;p26"/>
          <p:cNvSpPr/>
          <p:nvPr/>
        </p:nvSpPr>
        <p:spPr>
          <a:xfrm>
            <a:off x="6128280" y="4431960"/>
            <a:ext cx="15782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4 qubit system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89280"/>
            <a:ext cx="85197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(4) - Disordered XX - (1)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0ADF12-C21B-485E-B8E9-43C11D39BEA6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2" name="Google Shape;211;p27" descr=""/>
          <p:cNvPicPr/>
          <p:nvPr/>
        </p:nvPicPr>
        <p:blipFill>
          <a:blip r:embed="rId1"/>
          <a:stretch/>
        </p:blipFill>
        <p:spPr>
          <a:xfrm>
            <a:off x="3196440" y="1037520"/>
            <a:ext cx="2101680" cy="283788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12;p27" descr=""/>
          <p:cNvPicPr/>
          <p:nvPr/>
        </p:nvPicPr>
        <p:blipFill>
          <a:blip r:embed="rId2"/>
          <a:stretch/>
        </p:blipFill>
        <p:spPr>
          <a:xfrm>
            <a:off x="5586480" y="1037520"/>
            <a:ext cx="2101680" cy="283788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13;p27" descr=""/>
          <p:cNvPicPr/>
          <p:nvPr/>
        </p:nvPicPr>
        <p:blipFill>
          <a:blip r:embed="rId3"/>
          <a:stretch/>
        </p:blipFill>
        <p:spPr>
          <a:xfrm>
            <a:off x="2305080" y="4340880"/>
            <a:ext cx="3959280" cy="60696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214;p27"/>
          <p:cNvSpPr/>
          <p:nvPr/>
        </p:nvSpPr>
        <p:spPr>
          <a:xfrm flipH="1">
            <a:off x="4571280" y="4286880"/>
            <a:ext cx="689760" cy="7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027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215;p27" descr=""/>
          <p:cNvPicPr/>
          <p:nvPr/>
        </p:nvPicPr>
        <p:blipFill>
          <a:blip r:embed="rId4"/>
          <a:stretch/>
        </p:blipFill>
        <p:spPr>
          <a:xfrm>
            <a:off x="518040" y="1037520"/>
            <a:ext cx="2101680" cy="28378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16;p27" descr=""/>
          <p:cNvPicPr/>
          <p:nvPr/>
        </p:nvPicPr>
        <p:blipFill>
          <a:blip r:embed="rId5"/>
          <a:stretch/>
        </p:blipFill>
        <p:spPr>
          <a:xfrm>
            <a:off x="7764840" y="0"/>
            <a:ext cx="1255680" cy="13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Results (4) - Disordered XX - (2)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FB967F2-9537-482B-9C1B-FA8E9B920B83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91" name="Google Shape;224;p28" descr=""/>
          <p:cNvPicPr/>
          <p:nvPr/>
        </p:nvPicPr>
        <p:blipFill>
          <a:blip r:embed="rId1"/>
          <a:stretch/>
        </p:blipFill>
        <p:spPr>
          <a:xfrm>
            <a:off x="4695480" y="1094760"/>
            <a:ext cx="3957840" cy="301536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225;p28" descr=""/>
          <p:cNvPicPr/>
          <p:nvPr/>
        </p:nvPicPr>
        <p:blipFill>
          <a:blip r:embed="rId2"/>
          <a:stretch/>
        </p:blipFill>
        <p:spPr>
          <a:xfrm>
            <a:off x="550800" y="1094760"/>
            <a:ext cx="4020480" cy="301536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226;p28" descr=""/>
          <p:cNvPicPr/>
          <p:nvPr/>
        </p:nvPicPr>
        <p:blipFill>
          <a:blip r:embed="rId3"/>
          <a:stretch/>
        </p:blipFill>
        <p:spPr>
          <a:xfrm>
            <a:off x="6760440" y="129960"/>
            <a:ext cx="2260080" cy="572040"/>
          </a:xfrm>
          <a:prstGeom prst="rect">
            <a:avLst/>
          </a:prstGeom>
          <a:ln w="0">
            <a:noFill/>
          </a:ln>
        </p:spPr>
      </p:pic>
      <p:sp>
        <p:nvSpPr>
          <p:cNvPr id="194" name="Google Shape;227;p28"/>
          <p:cNvSpPr/>
          <p:nvPr/>
        </p:nvSpPr>
        <p:spPr>
          <a:xfrm>
            <a:off x="1967760" y="4110840"/>
            <a:ext cx="1927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Simulator 4 qubits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Google Shape;228;p28"/>
          <p:cNvSpPr/>
          <p:nvPr/>
        </p:nvSpPr>
        <p:spPr>
          <a:xfrm>
            <a:off x="5563440" y="4110840"/>
            <a:ext cx="270216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IBM 4 qubit Quantum Computer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43272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Summary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11760" y="1331280"/>
            <a:ext cx="851976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IBM quantum computers have low quantitative accuracy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Accuracy improved with reduced circuit depths (lower evolution times) and lesser qubits (smaller many body system)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However, they can still show qualitative physical behavior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Need for improved quality of machines over increasing number of qubits.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90F5B3-0953-4CAF-AD3A-D3E6A2E14317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References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 algn="just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AutoNum type="arabicParenR"/>
            </a:pPr>
            <a:r>
              <a:rPr b="1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Smith, A., Kim, M.S., Pollmann, F. et al. Simulating quantum many-body dynamics on a current digital quantum computer. npj Quantum Inf 5, 106 (2019). https://doi.org/10.1038/s41534-019-0217-0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AutoNum type="arabicParenR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Vatan, F. &amp; Williams, C. Optimal quantum circuits for general two-qubit gates. Phys. Rev. A 69, 032315 (2004)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AutoNum type="arabicParenR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Hatano, N. &amp; Suzuki, M. Finding exponential product formulas of higher orders. Lect.Notes Phys 679, 37–68 (2005)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AutoNum type="arabicParenR"/>
            </a:pPr>
            <a:r>
              <a:rPr b="0" lang="en" sz="1600" spc="-1" strike="noStrike">
                <a:solidFill>
                  <a:srgbClr val="000000"/>
                </a:solidFill>
                <a:latin typeface="Proxima Nova"/>
                <a:ea typeface="Proxima Nova"/>
              </a:rPr>
              <a:t>IBM Quantum. https://quantum-computing.ibm.com/, 2023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D15B3B-C7F2-4871-8E8E-D0D97531E358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313000" y="1910520"/>
            <a:ext cx="451692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3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50" spc="-1" strike="noStrike">
                <a:solidFill>
                  <a:srgbClr val="202729"/>
                </a:solidFill>
                <a:latin typeface="Proxima Nova"/>
                <a:ea typeface="Proxima Nova"/>
              </a:rPr>
              <a:t>THANK YOU. </a:t>
            </a:r>
            <a:endParaRPr b="0" lang="de-DE" sz="42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50" spc="-1" strike="noStrike">
                <a:solidFill>
                  <a:srgbClr val="202729"/>
                </a:solidFill>
                <a:latin typeface="Proxima Nova"/>
                <a:ea typeface="Proxima Nova"/>
              </a:rPr>
              <a:t>ANY QUESTIONS?</a:t>
            </a:r>
            <a:endParaRPr b="0" lang="de-DE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8CDBD3B-F3DB-40FB-A908-98BF60E894EB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Content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55680">
              <a:lnSpc>
                <a:spcPct val="150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Quantum Many Body Dynamics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50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Setup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50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Implementation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50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Results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50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Proxima Nova"/>
                <a:ea typeface="Proxima Nova"/>
              </a:rPr>
              <a:t>Summary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E0171A-8FC0-40A5-8B92-FCCA32725619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Quantum Many Body Dynamics (1) - Introduction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223640"/>
            <a:ext cx="8519760" cy="3338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228600" indent="-2286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Goal of this study: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To simulate evolution of a 1D spin-½ chain on a current quantum computer.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D7BE3D-94F0-4C62-BE1D-C40E397EE55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5" name="Google Shape;76;p15" descr=""/>
          <p:cNvPicPr/>
          <p:nvPr/>
        </p:nvPicPr>
        <p:blipFill>
          <a:blip r:embed="rId1"/>
          <a:stretch/>
        </p:blipFill>
        <p:spPr>
          <a:xfrm>
            <a:off x="3543840" y="1223640"/>
            <a:ext cx="3216600" cy="150876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77;p15" descr=""/>
          <p:cNvPicPr/>
          <p:nvPr/>
        </p:nvPicPr>
        <p:blipFill>
          <a:blip r:embed="rId2"/>
          <a:stretch/>
        </p:blipFill>
        <p:spPr>
          <a:xfrm>
            <a:off x="6953400" y="1223640"/>
            <a:ext cx="1973880" cy="150876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78;p15" descr=""/>
          <p:cNvPicPr/>
          <p:nvPr/>
        </p:nvPicPr>
        <p:blipFill>
          <a:blip r:embed="rId3"/>
          <a:stretch/>
        </p:blipFill>
        <p:spPr>
          <a:xfrm>
            <a:off x="400680" y="1148760"/>
            <a:ext cx="2949840" cy="165888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79;p15" descr=""/>
          <p:cNvPicPr/>
          <p:nvPr/>
        </p:nvPicPr>
        <p:blipFill>
          <a:blip r:embed="rId4"/>
          <a:stretch/>
        </p:blipFill>
        <p:spPr>
          <a:xfrm>
            <a:off x="2708280" y="4114800"/>
            <a:ext cx="3726720" cy="7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Setup (1)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Governing equation: Schrödinger equation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30BA485-5BC1-4C85-B8D1-88AFA33D757C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Google Shape;87;p16" descr=""/>
          <p:cNvPicPr/>
          <p:nvPr/>
        </p:nvPicPr>
        <p:blipFill>
          <a:blip r:embed="rId1"/>
          <a:stretch/>
        </p:blipFill>
        <p:spPr>
          <a:xfrm>
            <a:off x="792360" y="1737000"/>
            <a:ext cx="2943000" cy="8337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88;p16" descr=""/>
          <p:cNvPicPr/>
          <p:nvPr/>
        </p:nvPicPr>
        <p:blipFill>
          <a:blip r:embed="rId2"/>
          <a:stretch/>
        </p:blipFill>
        <p:spPr>
          <a:xfrm>
            <a:off x="4277160" y="1850400"/>
            <a:ext cx="4240440" cy="60696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89;p16" descr=""/>
          <p:cNvPicPr/>
          <p:nvPr/>
        </p:nvPicPr>
        <p:blipFill>
          <a:blip r:embed="rId3"/>
          <a:stretch/>
        </p:blipFill>
        <p:spPr>
          <a:xfrm>
            <a:off x="871200" y="3291120"/>
            <a:ext cx="5437440" cy="83376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90;p16"/>
          <p:cNvSpPr/>
          <p:nvPr/>
        </p:nvSpPr>
        <p:spPr>
          <a:xfrm>
            <a:off x="311760" y="2763000"/>
            <a:ext cx="7763760" cy="8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General Hamiltonian for quantum many body physics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Setup (2)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3220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2 distinct cases for Hamiltonian parameters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499"/>
              </a:spcBef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Case (i) - XX chain - U = 0, h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= 0  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499"/>
              </a:spcBef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Case (ii) - Disordered XX chain - U = 0, h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sampled from [-h, +h] 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E542C3E-726D-4672-9EB1-8A219D07D51B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9" name="Google Shape;98;p17" descr=""/>
          <p:cNvPicPr/>
          <p:nvPr/>
        </p:nvPicPr>
        <p:blipFill>
          <a:blip r:embed="rId1"/>
          <a:stretch/>
        </p:blipFill>
        <p:spPr>
          <a:xfrm>
            <a:off x="3278160" y="3532320"/>
            <a:ext cx="1750680" cy="39276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99;p17" descr=""/>
          <p:cNvPicPr/>
          <p:nvPr/>
        </p:nvPicPr>
        <p:blipFill>
          <a:blip r:embed="rId2"/>
          <a:stretch/>
        </p:blipFill>
        <p:spPr>
          <a:xfrm>
            <a:off x="1321200" y="3925440"/>
            <a:ext cx="2260080" cy="57204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100;p17" descr=""/>
          <p:cNvPicPr/>
          <p:nvPr/>
        </p:nvPicPr>
        <p:blipFill>
          <a:blip r:embed="rId3"/>
          <a:stretch/>
        </p:blipFill>
        <p:spPr>
          <a:xfrm>
            <a:off x="2708280" y="2504160"/>
            <a:ext cx="3726720" cy="712440"/>
          </a:xfrm>
          <a:prstGeom prst="rect">
            <a:avLst/>
          </a:prstGeom>
          <a:ln w="0">
            <a:noFill/>
          </a:ln>
        </p:spPr>
      </p:pic>
      <p:sp>
        <p:nvSpPr>
          <p:cNvPr id="112" name="Google Shape;101;p17"/>
          <p:cNvSpPr/>
          <p:nvPr/>
        </p:nvSpPr>
        <p:spPr>
          <a:xfrm>
            <a:off x="311760" y="3158640"/>
            <a:ext cx="3946320" cy="12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Observables</a:t>
            </a:r>
            <a:endParaRPr b="0" lang="en-US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Local Magnetization</a:t>
            </a:r>
            <a:endParaRPr b="0" lang="en-US" sz="14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3" name="Google Shape;102;p17"/>
          <p:cNvSpPr/>
          <p:nvPr/>
        </p:nvSpPr>
        <p:spPr>
          <a:xfrm>
            <a:off x="311760" y="2109960"/>
            <a:ext cx="759276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Initial State: 6 particle domain wall - | 1 1 1 0 0 0 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Implementation - (1)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D0657F-34F0-4516-AF91-6A087A4D64A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6" name="Google Shape;109;p18" descr=""/>
          <p:cNvPicPr/>
          <p:nvPr/>
        </p:nvPicPr>
        <p:blipFill>
          <a:blip r:embed="rId1"/>
          <a:stretch/>
        </p:blipFill>
        <p:spPr>
          <a:xfrm>
            <a:off x="2959200" y="2631600"/>
            <a:ext cx="3225240" cy="60696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10;p18" descr=""/>
          <p:cNvPicPr/>
          <p:nvPr/>
        </p:nvPicPr>
        <p:blipFill>
          <a:blip r:embed="rId2"/>
          <a:stretch/>
        </p:blipFill>
        <p:spPr>
          <a:xfrm>
            <a:off x="3943080" y="2173320"/>
            <a:ext cx="1257480" cy="33948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11;p18" descr=""/>
          <p:cNvPicPr/>
          <p:nvPr/>
        </p:nvPicPr>
        <p:blipFill>
          <a:blip r:embed="rId3"/>
          <a:stretch/>
        </p:blipFill>
        <p:spPr>
          <a:xfrm>
            <a:off x="1386360" y="4040280"/>
            <a:ext cx="1257480" cy="34740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12;p18" descr=""/>
          <p:cNvPicPr/>
          <p:nvPr/>
        </p:nvPicPr>
        <p:blipFill>
          <a:blip r:embed="rId4"/>
          <a:stretch/>
        </p:blipFill>
        <p:spPr>
          <a:xfrm>
            <a:off x="3179520" y="3945240"/>
            <a:ext cx="5061960" cy="53748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113;p18"/>
          <p:cNvSpPr/>
          <p:nvPr/>
        </p:nvSpPr>
        <p:spPr>
          <a:xfrm>
            <a:off x="311760" y="3361320"/>
            <a:ext cx="48888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Baker–Campbell–Hausdorff formula,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Google Shape;114;p18"/>
          <p:cNvSpPr/>
          <p:nvPr/>
        </p:nvSpPr>
        <p:spPr>
          <a:xfrm>
            <a:off x="311760" y="1593720"/>
            <a:ext cx="8315280" cy="8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Idea:  Break down complex operator to a sequence of simpler operators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Google Shape;115;p18"/>
          <p:cNvSpPr/>
          <p:nvPr/>
        </p:nvSpPr>
        <p:spPr>
          <a:xfrm>
            <a:off x="311760" y="1188000"/>
            <a:ext cx="88315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Trotter decomposition of Unitary time evolution operator U(t) = 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-iHt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262080"/>
            <a:ext cx="85197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Implementation - (2)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19760" cy="3338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Step 1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: Split operator into discrete evolution operators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098856-8771-478E-921B-562AB0701F2D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6" name="Google Shape;123;p19" descr=""/>
          <p:cNvPicPr/>
          <p:nvPr/>
        </p:nvPicPr>
        <p:blipFill>
          <a:blip r:embed="rId1"/>
          <a:stretch/>
        </p:blipFill>
        <p:spPr>
          <a:xfrm>
            <a:off x="1350720" y="1981800"/>
            <a:ext cx="6441840" cy="141048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124;p19" descr=""/>
          <p:cNvPicPr/>
          <p:nvPr/>
        </p:nvPicPr>
        <p:blipFill>
          <a:blip r:embed="rId2"/>
          <a:stretch/>
        </p:blipFill>
        <p:spPr>
          <a:xfrm>
            <a:off x="6504480" y="1017720"/>
            <a:ext cx="1441800" cy="4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62080"/>
            <a:ext cx="85197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Implementation - (3)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19760" cy="3338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Step 2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: Approximate the discrete evolution operators - 2 options: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EAD4F6-9801-4C88-8AFE-EF33C99F576E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1" name="Google Shape;132;p20" descr=""/>
          <p:cNvPicPr/>
          <p:nvPr/>
        </p:nvPicPr>
        <p:blipFill>
          <a:blip r:embed="rId1"/>
          <a:stretch/>
        </p:blipFill>
        <p:spPr>
          <a:xfrm>
            <a:off x="1742760" y="1559160"/>
            <a:ext cx="1553760" cy="18950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33;p20" descr=""/>
          <p:cNvPicPr/>
          <p:nvPr/>
        </p:nvPicPr>
        <p:blipFill>
          <a:blip r:embed="rId2"/>
          <a:stretch/>
        </p:blipFill>
        <p:spPr>
          <a:xfrm>
            <a:off x="4695480" y="1623960"/>
            <a:ext cx="2638800" cy="18950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34;p20"/>
          <p:cNvSpPr/>
          <p:nvPr/>
        </p:nvSpPr>
        <p:spPr>
          <a:xfrm>
            <a:off x="1012320" y="3539880"/>
            <a:ext cx="301392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Basic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If H = A + 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-iHΔt 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= 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-iAΔt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-iBΔt 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+ O(Δt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Google Shape;135;p20"/>
          <p:cNvSpPr/>
          <p:nvPr/>
        </p:nvSpPr>
        <p:spPr>
          <a:xfrm>
            <a:off x="3878640" y="3539880"/>
            <a:ext cx="427248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Symmetric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If H = A + 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-iHΔt 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= 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-iAΔt/2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-iBΔt 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e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-iAΔt/2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+ O(Δt</a:t>
            </a:r>
            <a:r>
              <a:rPr b="0" lang="en" sz="1800" spc="-1" strike="noStrike" baseline="30000">
                <a:solidFill>
                  <a:srgbClr val="000000"/>
                </a:solidFill>
                <a:latin typeface="Proxima Nova"/>
                <a:ea typeface="Proxima Nova"/>
              </a:rPr>
              <a:t>3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Google Shape;136;p20" descr=""/>
          <p:cNvPicPr/>
          <p:nvPr/>
        </p:nvPicPr>
        <p:blipFill>
          <a:blip r:embed="rId3"/>
          <a:stretch/>
        </p:blipFill>
        <p:spPr>
          <a:xfrm>
            <a:off x="5250600" y="295200"/>
            <a:ext cx="3524760" cy="5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Implementation (4)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3220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616161"/>
              </a:buClr>
              <a:buFont typeface="Proxima Nova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Step 3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: implement A</a:t>
            </a:r>
            <a:r>
              <a:rPr b="0" lang="en" sz="18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, B</a:t>
            </a:r>
            <a:r>
              <a:rPr b="0" lang="en" sz="18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 and C</a:t>
            </a:r>
            <a:r>
              <a:rPr b="0" lang="en" sz="18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499"/>
              </a:spcBef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For A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, use the R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z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gate.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E11ACE-255C-49A7-BD5F-E04247DBD0D3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9" name="Google Shape;144;p21" descr=""/>
          <p:cNvPicPr/>
          <p:nvPr/>
        </p:nvPicPr>
        <p:blipFill>
          <a:blip r:embed="rId1"/>
          <a:stretch/>
        </p:blipFill>
        <p:spPr>
          <a:xfrm>
            <a:off x="2158920" y="2957040"/>
            <a:ext cx="4825440" cy="57204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45;p21" descr=""/>
          <p:cNvPicPr/>
          <p:nvPr/>
        </p:nvPicPr>
        <p:blipFill>
          <a:blip r:embed="rId2"/>
          <a:stretch/>
        </p:blipFill>
        <p:spPr>
          <a:xfrm>
            <a:off x="2336040" y="3639240"/>
            <a:ext cx="4471200" cy="9140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46;p21" descr=""/>
          <p:cNvPicPr/>
          <p:nvPr/>
        </p:nvPicPr>
        <p:blipFill>
          <a:blip r:embed="rId3"/>
          <a:stretch/>
        </p:blipFill>
        <p:spPr>
          <a:xfrm>
            <a:off x="2847960" y="4663080"/>
            <a:ext cx="3447720" cy="3304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47;p21" descr=""/>
          <p:cNvPicPr/>
          <p:nvPr/>
        </p:nvPicPr>
        <p:blipFill>
          <a:blip r:embed="rId4"/>
          <a:stretch/>
        </p:blipFill>
        <p:spPr>
          <a:xfrm>
            <a:off x="3133080" y="1901160"/>
            <a:ext cx="2876760" cy="66996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48;p21"/>
          <p:cNvSpPr/>
          <p:nvPr/>
        </p:nvSpPr>
        <p:spPr>
          <a:xfrm>
            <a:off x="311760" y="2571840"/>
            <a:ext cx="3711240" cy="8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lvl="1" marL="914400" indent="-317520">
              <a:lnSpc>
                <a:spcPct val="115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For B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and C</a:t>
            </a:r>
            <a:r>
              <a:rPr b="0" lang="en" sz="1400" spc="-1" strike="noStrike" baseline="-25000">
                <a:solidFill>
                  <a:srgbClr val="000000"/>
                </a:solidFill>
                <a:latin typeface="Proxima Nova"/>
                <a:ea typeface="Proxima Nova"/>
              </a:rPr>
              <a:t>j</a:t>
            </a:r>
            <a:r>
              <a:rPr b="0" lang="en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677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Rajat Chandavar</cp:lastModifiedBy>
  <dcterms:modified xsi:type="dcterms:W3CDTF">2023-06-01T09:28:48Z</dcterms:modified>
  <cp:revision>5</cp:revision>
  <dc:subject/>
  <dc:title>Simulating Quantum Many Body Dynamics on a current Quantum Computer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19</vt:i4>
  </property>
</Properties>
</file>