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3" r:id="rId2"/>
    <p:sldId id="274" r:id="rId3"/>
    <p:sldId id="275" r:id="rId4"/>
    <p:sldId id="276" r:id="rId5"/>
    <p:sldId id="277" r:id="rId6"/>
    <p:sldId id="278" r:id="rId7"/>
    <p:sldId id="271" r:id="rId8"/>
  </p:sldIdLst>
  <p:sldSz cx="12192000" cy="6858000"/>
  <p:notesSz cx="6858000" cy="9144000"/>
  <p:custShowLst>
    <p:custShow name="animation data flow" id="0">
      <p:sldLst/>
    </p:custShow>
  </p:custShowLst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22860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45720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68580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91440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14300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37160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60020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82880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Default Section" id="{65A65025-1E0B-4B2B-933A-1B2040FE13A0}">
          <p14:sldIdLst>
            <p14:sldId id="273"/>
            <p14:sldId id="274"/>
            <p14:sldId id="275"/>
            <p14:sldId id="276"/>
            <p14:sldId id="277"/>
            <p14:sldId id="278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0F0F0"/>
    <a:srgbClr val="EAEAEA"/>
    <a:srgbClr val="B2B2B2"/>
    <a:srgbClr val="000000"/>
    <a:srgbClr val="FF6753"/>
    <a:srgbClr val="FFF2CC"/>
    <a:srgbClr val="FFFFFF"/>
    <a:srgbClr val="F8F8F8"/>
    <a:srgbClr val="EB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0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-138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BACB80-F1A5-488F-A6EC-C477A485B4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9622E-F1DB-486D-8FFC-54001552F0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1ECC7-3416-49C9-8817-40EEEC0CB582}" type="datetimeFigureOut">
              <a:rPr lang="en-US" smtClean="0"/>
              <a:t>18-Oct-21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28446-A2CE-4CA2-ADB2-F9F7C5A73F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F8EFA-0369-434D-B46F-6713D8A6B7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BE5D7-08CC-4552-8617-56E79BBC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4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9177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dirty="0"/>
              <a:t>Brief project description : </a:t>
            </a:r>
          </a:p>
          <a:p>
            <a:endParaRPr lang="en-US" dirty="0"/>
          </a:p>
          <a:p>
            <a:r>
              <a:rPr lang="en-US" dirty="0"/>
              <a:t>With current circumstances of COVID like situations, can we eliminate the need of physical access to a hardware. So one can connect to a 8051 based hardware kit remotely and perform operations like programming, memory accesses, </a:t>
            </a:r>
            <a:r>
              <a:rPr lang="en-US" dirty="0" err="1"/>
              <a:t>gpio</a:t>
            </a:r>
            <a:r>
              <a:rPr lang="en-US" dirty="0"/>
              <a:t> reads, etc.</a:t>
            </a:r>
          </a:p>
          <a:p>
            <a:r>
              <a:rPr lang="en-US" dirty="0"/>
              <a:t>In short, one can do almost all operations remotely which we have covered in labs.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2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host</a:t>
            </a:r>
          </a:p>
          <a:p>
            <a:r>
              <a:rPr lang="en-US" dirty="0"/>
              <a:t>	1. Utility to flash and monitor target system’s memory also monitor </a:t>
            </a:r>
            <a:r>
              <a:rPr lang="en-US" dirty="0" err="1"/>
              <a:t>gpio</a:t>
            </a:r>
            <a:r>
              <a:rPr lang="en-US" dirty="0"/>
              <a:t> </a:t>
            </a:r>
          </a:p>
          <a:p>
            <a:r>
              <a:rPr lang="en-US" dirty="0"/>
              <a:t>	2. User </a:t>
            </a:r>
            <a:r>
              <a:rPr lang="en-US" dirty="0" err="1"/>
              <a:t>woud</a:t>
            </a:r>
            <a:r>
              <a:rPr lang="en-US" dirty="0"/>
              <a:t> have tools to compile build and generate a hex file which is then supposed to be transferred to the target system</a:t>
            </a:r>
          </a:p>
          <a:p>
            <a:r>
              <a:rPr lang="en-US" dirty="0"/>
              <a:t>	3. For the verification of transferred hex file. Hash key </a:t>
            </a:r>
            <a:r>
              <a:rPr lang="en-US" dirty="0" err="1"/>
              <a:t>wold</a:t>
            </a:r>
            <a:r>
              <a:rPr lang="en-US" dirty="0"/>
              <a:t> be generated at the host end.</a:t>
            </a:r>
          </a:p>
          <a:p>
            <a:endParaRPr lang="en-US" dirty="0"/>
          </a:p>
          <a:p>
            <a:r>
              <a:rPr lang="en-US" dirty="0"/>
              <a:t>Target</a:t>
            </a:r>
          </a:p>
          <a:p>
            <a:r>
              <a:rPr lang="en-US" dirty="0"/>
              <a:t>	1. Consists of 8051, Memory –(to store hex file at targets end to verify that transfer is complete (OTA update). </a:t>
            </a:r>
          </a:p>
          <a:p>
            <a:r>
              <a:rPr lang="en-US" dirty="0"/>
              <a:t>	2. ESP8266 would be used to have communication with the host. Data would </a:t>
            </a:r>
            <a:br>
              <a:rPr lang="en-US" dirty="0"/>
            </a:br>
            <a:r>
              <a:rPr lang="en-US" dirty="0"/>
              <a:t>	2. </a:t>
            </a:r>
            <a:r>
              <a:rPr lang="en-US" dirty="0" err="1"/>
              <a:t>Whats</a:t>
            </a:r>
            <a:r>
              <a:rPr lang="en-US" dirty="0"/>
              <a:t> new (hardware)</a:t>
            </a:r>
          </a:p>
          <a:p>
            <a:r>
              <a:rPr lang="en-US" dirty="0"/>
              <a:t>		-power supply. ESP8266 consumption</a:t>
            </a:r>
          </a:p>
          <a:p>
            <a:r>
              <a:rPr lang="en-US" dirty="0"/>
              <a:t>		-Memory card storage</a:t>
            </a:r>
          </a:p>
          <a:p>
            <a:r>
              <a:rPr lang="en-US" dirty="0"/>
              <a:t>		-Target </a:t>
            </a:r>
            <a:r>
              <a:rPr lang="en-US" dirty="0" err="1"/>
              <a:t>uController</a:t>
            </a:r>
            <a:endParaRPr lang="en-US" dirty="0"/>
          </a:p>
          <a:p>
            <a:r>
              <a:rPr lang="en-US" dirty="0"/>
              <a:t>		-ESP8266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08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2286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Software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7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PCB Design and Layout is critical components as its dependent on third party supplier.</a:t>
            </a:r>
          </a:p>
          <a:p>
            <a:r>
              <a:rPr lang="en-US" dirty="0"/>
              <a:t>mode of communication : UART, socket comm, SPI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08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Considering time constrain we will not walk through the entire timeline</a:t>
            </a:r>
          </a:p>
          <a:p>
            <a:r>
              <a:rPr lang="en-US" dirty="0"/>
              <a:t>PCB Layout ready by 13</a:t>
            </a:r>
            <a:r>
              <a:rPr lang="en-US" baseline="30000" dirty="0"/>
              <a:t>th</a:t>
            </a:r>
            <a:r>
              <a:rPr lang="en-US" dirty="0"/>
              <a:t> November</a:t>
            </a:r>
          </a:p>
          <a:p>
            <a:r>
              <a:rPr lang="en-US" dirty="0"/>
              <a:t>By 26</a:t>
            </a:r>
            <a:r>
              <a:rPr lang="en-US" baseline="30000" dirty="0"/>
              <a:t>th</a:t>
            </a:r>
            <a:r>
              <a:rPr lang="en-US" dirty="0"/>
              <a:t> November our communication part would be ready. It </a:t>
            </a:r>
            <a:r>
              <a:rPr lang="en-US" dirty="0" err="1"/>
              <a:t>constists</a:t>
            </a:r>
            <a:r>
              <a:rPr lang="en-US" dirty="0"/>
              <a:t> of UART SPI and socket</a:t>
            </a:r>
          </a:p>
          <a:p>
            <a:r>
              <a:rPr lang="en-US" dirty="0"/>
              <a:t>We are focusing on </a:t>
            </a:r>
            <a:r>
              <a:rPr lang="en-US" dirty="0" err="1"/>
              <a:t>impleneting</a:t>
            </a:r>
            <a:r>
              <a:rPr lang="en-US" dirty="0"/>
              <a:t> Hash to verify data validation. Also, checksum would be calculated and verified at the target</a:t>
            </a:r>
          </a:p>
          <a:p>
            <a:r>
              <a:rPr lang="en-US" dirty="0"/>
              <a:t>We have also kept dedicated time slot for testing which would be both unit testing, functional system and Integration testing.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</a:t>
            </a:r>
            <a:r>
              <a:rPr lang="en-US" dirty="0" err="1"/>
              <a:t>extende</a:t>
            </a:r>
            <a:r>
              <a:rPr lang="en-US" dirty="0"/>
              <a:t> to have multiple such devices powered on and users can connect and utilize one of the available boards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81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 plan:</a:t>
            </a:r>
          </a:p>
          <a:p>
            <a:r>
              <a:rPr lang="en-US" dirty="0"/>
              <a:t>Its like automatic wire dispenser of required length</a:t>
            </a:r>
          </a:p>
          <a:p>
            <a:r>
              <a:rPr lang="en-US" dirty="0"/>
              <a:t>By 20</a:t>
            </a:r>
            <a:r>
              <a:rPr lang="en-US" baseline="30000" dirty="0"/>
              <a:t>th</a:t>
            </a:r>
            <a:r>
              <a:rPr lang="en-US" dirty="0"/>
              <a:t> November we would have clear idea at what stage project is. PCB and ESP8266 configuration.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3562350"/>
            <a:ext cx="10985500" cy="2324100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rPr dirty="0"/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845" y="553069"/>
            <a:ext cx="10984311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5804955"/>
            <a:ext cx="10985500" cy="558476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rPr dirty="0"/>
              <a:t>Presentation Subtitle</a:t>
            </a:r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5012" y="5337727"/>
            <a:ext cx="10100026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76962" y="2469930"/>
            <a:ext cx="10438077" cy="1918140"/>
          </a:xfrm>
          <a:prstGeom prst="rect">
            <a:avLst/>
          </a:prstGeom>
        </p:spPr>
        <p:txBody>
          <a:bodyPr/>
          <a:lstStyle>
            <a:lvl1pPr marL="319462" indent="-2349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19462" indent="-63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19462" indent="2222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19462" indent="4508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19462" indent="6794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7880350" y="508000"/>
            <a:ext cx="3719550" cy="29748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6750050" y="1989138"/>
            <a:ext cx="5219700" cy="60750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69850" y="247650"/>
            <a:ext cx="8305800" cy="62293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666750" y="-2762250"/>
            <a:ext cx="13525500" cy="10820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4889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124252"/>
            <a:ext cx="4889500" cy="4128315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6096000" y="-203633"/>
            <a:ext cx="5458437" cy="72779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4889500" cy="71755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2266950"/>
            <a:ext cx="10985502" cy="2324100"/>
          </a:xfrm>
          <a:prstGeom prst="rect">
            <a:avLst/>
          </a:prstGeom>
        </p:spPr>
        <p:txBody>
          <a:bodyPr anchor="ctr"/>
          <a:lstStyle>
            <a:lvl1pPr>
              <a:defRPr sz="5800" b="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1049" y="6488825"/>
            <a:ext cx="243656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475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55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1pPr>
            <a:lvl2pPr marL="0" indent="2286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2pPr>
            <a:lvl3pPr marL="0" indent="4572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3pPr>
            <a:lvl4pPr marL="0" indent="6858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4pPr>
            <a:lvl5pPr marL="0" indent="9144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460422"/>
            <a:ext cx="10985500" cy="19371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2286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6858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537964"/>
            <a:ext cx="10985500" cy="362079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1pPr>
            <a:lvl2pPr marL="0" indent="2286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2pPr>
            <a:lvl3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3pPr>
            <a:lvl4pPr marL="0" indent="6858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4pPr>
            <a:lvl5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4131090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6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124252"/>
            <a:ext cx="10985500" cy="3899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Slide bullet text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1049" y="6486708"/>
            <a:ext cx="243656" cy="2410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292100">
              <a:defRPr sz="9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65669E-1056-48D5-90AD-EE2BD47DB5EC}"/>
              </a:ext>
            </a:extLst>
          </p:cNvPr>
          <p:cNvCxnSpPr>
            <a:cxnSpLocks/>
          </p:cNvCxnSpPr>
          <p:nvPr userDrawn="1"/>
        </p:nvCxnSpPr>
        <p:spPr>
          <a:xfrm>
            <a:off x="173076" y="6215512"/>
            <a:ext cx="118395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6AAF323-5269-4E7A-8F27-BC2AB69BD82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28" y="6315079"/>
            <a:ext cx="3065209" cy="463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775CBF-2514-49D7-A6A5-582A4BC76A1B}"/>
              </a:ext>
            </a:extLst>
          </p:cNvPr>
          <p:cNvSpPr txBox="1"/>
          <p:nvPr userDrawn="1"/>
        </p:nvSpPr>
        <p:spPr>
          <a:xfrm>
            <a:off x="9018083" y="6315079"/>
            <a:ext cx="2918189" cy="287258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Project: Remote Interfacing with 8051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DE0EB1-0CE7-4D91-9F4B-ECB115D1798B}"/>
              </a:ext>
            </a:extLst>
          </p:cNvPr>
          <p:cNvSpPr txBox="1"/>
          <p:nvPr userDrawn="1"/>
        </p:nvSpPr>
        <p:spPr>
          <a:xfrm>
            <a:off x="9018082" y="6558504"/>
            <a:ext cx="2918189" cy="27186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2" spcCol="38100" rtlCol="0" anchor="ctr">
            <a:spAutoFit/>
          </a:bodyPr>
          <a:lstStyle/>
          <a:p>
            <a:pPr marL="171450" marR="0" indent="-17145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sym typeface="Helvetica Neue"/>
              </a:rPr>
              <a:t>Dhiraj </a:t>
            </a: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sym typeface="Helvetica Neue"/>
              </a:rPr>
              <a:t>Bennadi</a:t>
            </a:r>
            <a:r>
              <a:rPr lang="en-US" sz="1100" dirty="0">
                <a:solidFill>
                  <a:schemeClr val="bg2">
                    <a:lumMod val="10000"/>
                  </a:schemeClr>
                </a:solidFill>
                <a:sym typeface="Helvetica Neue"/>
              </a:rPr>
              <a:t> </a:t>
            </a:r>
          </a:p>
          <a:p>
            <a:pPr marL="171450" marR="0" indent="-17145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sym typeface="Helvetica Neue"/>
              </a:rPr>
              <a:t>Rajat Chaple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25B8A-6F1D-45C5-BAD2-A1377906F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hf hdr="0" dt="0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048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6096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9144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2192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5240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8288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1336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24384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7432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CB2A48-7448-4990-9D49-9B6401B8DB95}"/>
              </a:ext>
            </a:extLst>
          </p:cNvPr>
          <p:cNvSpPr txBox="1"/>
          <p:nvPr/>
        </p:nvSpPr>
        <p:spPr>
          <a:xfrm>
            <a:off x="2913077" y="1659717"/>
            <a:ext cx="609460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hangingPunct="1"/>
            <a:r>
              <a:rPr lang="en-US" sz="3200" kern="1200" dirty="0">
                <a:solidFill>
                  <a:prstClr val="black"/>
                </a:solidFill>
                <a:latin typeface="Calibri" panose="020F0502020204030204"/>
              </a:rPr>
              <a:t>ESD 5613 : Final Project </a:t>
            </a:r>
            <a:br>
              <a:rPr lang="en-US" sz="3200" kern="12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3200" kern="1200" dirty="0">
                <a:solidFill>
                  <a:prstClr val="black"/>
                </a:solidFill>
                <a:latin typeface="Calibri" panose="020F0502020204030204"/>
              </a:rPr>
              <a:t>(Fall 2021)</a:t>
            </a:r>
            <a:br>
              <a:rPr lang="en-US" sz="3200" kern="1200" dirty="0">
                <a:solidFill>
                  <a:prstClr val="black"/>
                </a:solidFill>
                <a:latin typeface="Calibri" panose="020F0502020204030204"/>
              </a:rPr>
            </a:br>
            <a:endParaRPr lang="en-US" sz="3200" kern="12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hangingPunct="1"/>
            <a:r>
              <a:rPr lang="en-US" sz="3200" b="1" u="sng" kern="1200" dirty="0">
                <a:solidFill>
                  <a:prstClr val="black"/>
                </a:solidFill>
                <a:latin typeface="Calibri" panose="020F0502020204030204"/>
              </a:rPr>
              <a:t>Remote Interfacing with 8051</a:t>
            </a:r>
          </a:p>
          <a:p>
            <a:pPr defTabSz="914400" hangingPunct="1"/>
            <a:endParaRPr lang="en-US" sz="3200" b="1" u="sng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2286000" lvl="4" indent="-457200" algn="l" defTabSz="914400" hangingPunct="1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Calibri" panose="020F0502020204030204"/>
              </a:rPr>
              <a:t>Dhiraj </a:t>
            </a:r>
            <a:r>
              <a:rPr lang="en-US" sz="2000" kern="1200" dirty="0" err="1">
                <a:solidFill>
                  <a:prstClr val="black"/>
                </a:solidFill>
                <a:latin typeface="Calibri" panose="020F0502020204030204"/>
              </a:rPr>
              <a:t>Bennadi</a:t>
            </a:r>
            <a:endParaRPr lang="en-US" sz="20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2286000" lvl="4" indent="-457200" algn="l" defTabSz="914400" hangingPunct="1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Calibri" panose="020F0502020204030204"/>
              </a:rPr>
              <a:t>Rajat Chaple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226AF1-6014-4113-AC9A-7D8EBA2A32AF}"/>
              </a:ext>
            </a:extLst>
          </p:cNvPr>
          <p:cNvSpPr/>
          <p:nvPr/>
        </p:nvSpPr>
        <p:spPr>
          <a:xfrm>
            <a:off x="8091053" y="6289965"/>
            <a:ext cx="3953164" cy="52185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6BB1EF1-9E8A-4822-AAF1-82C46EEC1E5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956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624507F4-F56F-45B0-A8B2-B610B8A4654D}"/>
              </a:ext>
            </a:extLst>
          </p:cNvPr>
          <p:cNvSpPr/>
          <p:nvPr/>
        </p:nvSpPr>
        <p:spPr>
          <a:xfrm>
            <a:off x="7199658" y="3774431"/>
            <a:ext cx="3643730" cy="1414034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Target system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565EDD9-D66D-4B42-A606-CB80D699E74A}"/>
              </a:ext>
            </a:extLst>
          </p:cNvPr>
          <p:cNvSpPr/>
          <p:nvPr/>
        </p:nvSpPr>
        <p:spPr>
          <a:xfrm>
            <a:off x="7196345" y="2621473"/>
            <a:ext cx="1214618" cy="1057155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  <a:b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Backup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D8892C5-66E6-4775-8CDB-22E67F37B3F3}"/>
              </a:ext>
            </a:extLst>
          </p:cNvPr>
          <p:cNvSpPr/>
          <p:nvPr/>
        </p:nvSpPr>
        <p:spPr>
          <a:xfrm>
            <a:off x="7196345" y="1866508"/>
            <a:ext cx="3638654" cy="54022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Power Supply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9D98AAF-3AF3-4489-8DA3-01DA0E60DBAC}"/>
              </a:ext>
            </a:extLst>
          </p:cNvPr>
          <p:cNvSpPr/>
          <p:nvPr/>
        </p:nvSpPr>
        <p:spPr>
          <a:xfrm>
            <a:off x="7329984" y="4186322"/>
            <a:ext cx="1143634" cy="37789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ESP8266</a:t>
            </a:r>
          </a:p>
        </p:txBody>
      </p:sp>
      <p:pic>
        <p:nvPicPr>
          <p:cNvPr id="84" name="Graphic 83" descr="Wireless router outline">
            <a:extLst>
              <a:ext uri="{FF2B5EF4-FFF2-40B4-BE49-F238E27FC236}">
                <a16:creationId xmlns:a16="http://schemas.microsoft.com/office/drawing/2014/main" id="{64BC77AA-2D4B-4E22-880B-088CCA06C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0172" y="4124638"/>
            <a:ext cx="914400" cy="914400"/>
          </a:xfrm>
          <a:prstGeom prst="rect">
            <a:avLst/>
          </a:prstGeom>
        </p:spPr>
      </p:pic>
      <p:pic>
        <p:nvPicPr>
          <p:cNvPr id="85" name="Graphic 84" descr="Wireless router outline">
            <a:extLst>
              <a:ext uri="{FF2B5EF4-FFF2-40B4-BE49-F238E27FC236}">
                <a16:creationId xmlns:a16="http://schemas.microsoft.com/office/drawing/2014/main" id="{C072AF85-68E8-445C-A929-EB418218D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2869" y="4128505"/>
            <a:ext cx="914400" cy="9144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A2BC8E14-EC43-45E6-A645-A6F508A07B16}"/>
              </a:ext>
            </a:extLst>
          </p:cNvPr>
          <p:cNvSpPr/>
          <p:nvPr/>
        </p:nvSpPr>
        <p:spPr>
          <a:xfrm>
            <a:off x="9851489" y="4624872"/>
            <a:ext cx="781553" cy="45553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Hash check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4A926E9-A5E7-4CE9-AA5B-6F1DA2A63EA4}"/>
              </a:ext>
            </a:extLst>
          </p:cNvPr>
          <p:cNvSpPr/>
          <p:nvPr/>
        </p:nvSpPr>
        <p:spPr>
          <a:xfrm>
            <a:off x="1037488" y="4997849"/>
            <a:ext cx="1805663" cy="276999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Hash key/ CRC generation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846D53-8308-4348-AB71-2E6022695C20}"/>
              </a:ext>
            </a:extLst>
          </p:cNvPr>
          <p:cNvSpPr/>
          <p:nvPr/>
        </p:nvSpPr>
        <p:spPr>
          <a:xfrm>
            <a:off x="9813389" y="3981225"/>
            <a:ext cx="781553" cy="45553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SPI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974F4D-CDAB-41ED-BE90-5854177A708D}"/>
              </a:ext>
            </a:extLst>
          </p:cNvPr>
          <p:cNvSpPr/>
          <p:nvPr/>
        </p:nvSpPr>
        <p:spPr>
          <a:xfrm>
            <a:off x="8799089" y="4624872"/>
            <a:ext cx="781553" cy="45553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UART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AF446B5-56E2-468F-8D32-5B1FC40E07EF}"/>
              </a:ext>
            </a:extLst>
          </p:cNvPr>
          <p:cNvSpPr/>
          <p:nvPr/>
        </p:nvSpPr>
        <p:spPr>
          <a:xfrm>
            <a:off x="8799089" y="3998467"/>
            <a:ext cx="781553" cy="45553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LCD Interface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7849C2A-DFB8-4094-BC7B-FD32795B7763}"/>
              </a:ext>
            </a:extLst>
          </p:cNvPr>
          <p:cNvGrpSpPr/>
          <p:nvPr/>
        </p:nvGrpSpPr>
        <p:grpSpPr>
          <a:xfrm>
            <a:off x="8638946" y="2624840"/>
            <a:ext cx="2204442" cy="1057155"/>
            <a:chOff x="9246175" y="1647537"/>
            <a:chExt cx="2204442" cy="105715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7306229-CE4E-43AF-B0B6-B519614E914B}"/>
                </a:ext>
              </a:extLst>
            </p:cNvPr>
            <p:cNvSpPr/>
            <p:nvPr/>
          </p:nvSpPr>
          <p:spPr>
            <a:xfrm>
              <a:off x="9246175" y="1647537"/>
              <a:ext cx="2204442" cy="1057155"/>
            </a:xfrm>
            <a:prstGeom prst="rect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8051 (</a:t>
              </a:r>
              <a:r>
                <a:rPr kumimoji="0" lang="en-US" sz="1800" b="0" i="0" u="none" strike="noStrike" kern="1200" cap="none" spc="0" normalizeH="0" baseline="0" noProof="0" dirty="0" err="1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uC</a:t>
              </a:r>
              <a:r>
                <a:rPr kumimoji="0" lang="en-US" sz="18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) 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FDF1266-48B1-4950-AB4A-ABB8886636A8}"/>
                </a:ext>
              </a:extLst>
            </p:cNvPr>
            <p:cNvSpPr/>
            <p:nvPr/>
          </p:nvSpPr>
          <p:spPr>
            <a:xfrm>
              <a:off x="9373929" y="2164359"/>
              <a:ext cx="842373" cy="39800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UART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2204E95-CAC9-476B-848E-FEC2BDC9EA69}"/>
                </a:ext>
              </a:extLst>
            </p:cNvPr>
            <p:cNvSpPr/>
            <p:nvPr/>
          </p:nvSpPr>
          <p:spPr>
            <a:xfrm>
              <a:off x="10420628" y="2156039"/>
              <a:ext cx="842373" cy="39800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GPIO</a:t>
              </a:r>
            </a:p>
          </p:txBody>
        </p:sp>
      </p:grpSp>
      <p:pic>
        <p:nvPicPr>
          <p:cNvPr id="95" name="Graphic 94" descr="Wireless outline">
            <a:extLst>
              <a:ext uri="{FF2B5EF4-FFF2-40B4-BE49-F238E27FC236}">
                <a16:creationId xmlns:a16="http://schemas.microsoft.com/office/drawing/2014/main" id="{81F50B7D-C41A-43B6-B342-858285EC98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132376">
            <a:off x="6693166" y="4135061"/>
            <a:ext cx="752934" cy="752934"/>
          </a:xfrm>
          <a:prstGeom prst="rect">
            <a:avLst/>
          </a:prstGeom>
        </p:spPr>
      </p:pic>
      <p:pic>
        <p:nvPicPr>
          <p:cNvPr id="96" name="Graphic 95" descr="Internet outline">
            <a:extLst>
              <a:ext uri="{FF2B5EF4-FFF2-40B4-BE49-F238E27FC236}">
                <a16:creationId xmlns:a16="http://schemas.microsoft.com/office/drawing/2014/main" id="{534F81C0-CEDA-4882-B671-DE154126B4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9690" y="3855003"/>
            <a:ext cx="1313052" cy="1313052"/>
          </a:xfrm>
          <a:prstGeom prst="rect">
            <a:avLst/>
          </a:prstGeom>
        </p:spPr>
      </p:pic>
      <p:pic>
        <p:nvPicPr>
          <p:cNvPr id="97" name="Graphic 96" descr="Wireless outline">
            <a:extLst>
              <a:ext uri="{FF2B5EF4-FFF2-40B4-BE49-F238E27FC236}">
                <a16:creationId xmlns:a16="http://schemas.microsoft.com/office/drawing/2014/main" id="{D4AC67BB-520C-4BAD-9690-BFB25F2765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7932813">
            <a:off x="2408355" y="4373570"/>
            <a:ext cx="397149" cy="397149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49C251F-BB1F-469B-B736-9AF65A07EF21}"/>
              </a:ext>
            </a:extLst>
          </p:cNvPr>
          <p:cNvSpPr txBox="1"/>
          <p:nvPr/>
        </p:nvSpPr>
        <p:spPr>
          <a:xfrm>
            <a:off x="7956425" y="2540665"/>
            <a:ext cx="51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hangingPunct="1"/>
            <a:r>
              <a:rPr lang="en-US" sz="1400" u="sng" kern="1200" dirty="0">
                <a:solidFill>
                  <a:prstClr val="black"/>
                </a:solidFill>
                <a:latin typeface="Calibri" panose="020F0502020204030204"/>
              </a:rPr>
              <a:t>New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506E27E-08FF-4427-B2A8-B5FCDC676179}"/>
              </a:ext>
            </a:extLst>
          </p:cNvPr>
          <p:cNvSpPr txBox="1"/>
          <p:nvPr/>
        </p:nvSpPr>
        <p:spPr>
          <a:xfrm>
            <a:off x="10336345" y="3706493"/>
            <a:ext cx="51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hangingPunct="1"/>
            <a:r>
              <a:rPr lang="en-US" sz="1400" u="sng" kern="1200" dirty="0">
                <a:solidFill>
                  <a:prstClr val="black"/>
                </a:solidFill>
                <a:latin typeface="Calibri" panose="020F0502020204030204"/>
              </a:rPr>
              <a:t>New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ABC8D9-92CF-40F5-A6CB-CBF9825EBE88}"/>
              </a:ext>
            </a:extLst>
          </p:cNvPr>
          <p:cNvSpPr txBox="1"/>
          <p:nvPr/>
        </p:nvSpPr>
        <p:spPr>
          <a:xfrm>
            <a:off x="10326195" y="1828844"/>
            <a:ext cx="51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hangingPunct="1"/>
            <a:r>
              <a:rPr lang="en-US" sz="1400" u="sng" kern="1200" dirty="0">
                <a:solidFill>
                  <a:prstClr val="black"/>
                </a:solidFill>
                <a:latin typeface="Calibri" panose="020F0502020204030204"/>
              </a:rPr>
              <a:t>New</a:t>
            </a:r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C8E146B4-6266-4031-B5ED-3724D9258699}"/>
              </a:ext>
            </a:extLst>
          </p:cNvPr>
          <p:cNvSpPr txBox="1">
            <a:spLocks/>
          </p:cNvSpPr>
          <p:nvPr/>
        </p:nvSpPr>
        <p:spPr>
          <a:xfrm>
            <a:off x="927947" y="811059"/>
            <a:ext cx="4541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Block Diagram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2282EB6-B034-4AF5-A761-7A8C0F9411AA}"/>
              </a:ext>
            </a:extLst>
          </p:cNvPr>
          <p:cNvSpPr/>
          <p:nvPr/>
        </p:nvSpPr>
        <p:spPr>
          <a:xfrm>
            <a:off x="7329984" y="4709963"/>
            <a:ext cx="1143634" cy="36512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uController</a:t>
            </a:r>
            <a:endParaRPr kumimoji="0" lang="en-US" sz="16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7B9F00-BB22-44BA-9FD7-28E6ABD38CA8}"/>
              </a:ext>
            </a:extLst>
          </p:cNvPr>
          <p:cNvSpPr txBox="1"/>
          <p:nvPr/>
        </p:nvSpPr>
        <p:spPr>
          <a:xfrm>
            <a:off x="7102818" y="5220836"/>
            <a:ext cx="4020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hangingPunct="1"/>
            <a:r>
              <a:rPr lang="en-US" kern="1200" dirty="0">
                <a:solidFill>
                  <a:srgbClr val="333333"/>
                </a:solidFill>
                <a:latin typeface="Roboto" panose="02000000000000000000" pitchFamily="2" charset="0"/>
              </a:rPr>
              <a:t>Microcontroller : </a:t>
            </a:r>
            <a:r>
              <a:rPr lang="en-US" kern="1200" dirty="0" err="1">
                <a:solidFill>
                  <a:srgbClr val="333333"/>
                </a:solidFill>
                <a:latin typeface="Roboto" panose="02000000000000000000" pitchFamily="2" charset="0"/>
              </a:rPr>
              <a:t>Tiva</a:t>
            </a:r>
            <a:r>
              <a:rPr lang="en-US" kern="1200" dirty="0">
                <a:solidFill>
                  <a:srgbClr val="333333"/>
                </a:solidFill>
                <a:latin typeface="Roboto" panose="02000000000000000000" pitchFamily="2" charset="0"/>
              </a:rPr>
              <a:t> C launchpad with EK-TM4C123GXL</a:t>
            </a:r>
            <a:endParaRPr lang="en-US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5" name="Slide Number Placeholder 104">
            <a:extLst>
              <a:ext uri="{FF2B5EF4-FFF2-40B4-BE49-F238E27FC236}">
                <a16:creationId xmlns:a16="http://schemas.microsoft.com/office/drawing/2014/main" id="{2D95709E-A522-4331-AB28-8864CC5EC72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876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4168876-5CA9-40BB-A200-357F688C2AB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541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Software elements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01EA2C-9675-45C7-8994-C2F0B11EACD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1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elements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Hashing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 interface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Socket programming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 (optional)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Existing elements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UART interface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GPIO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0C45B6-CD42-47F1-9208-634526554C28}"/>
              </a:ext>
            </a:extLst>
          </p:cNvPr>
          <p:cNvSpPr txBox="1">
            <a:spLocks/>
          </p:cNvSpPr>
          <p:nvPr/>
        </p:nvSpPr>
        <p:spPr>
          <a:xfrm>
            <a:off x="7018020" y="365125"/>
            <a:ext cx="46939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black"/>
                </a:solidFill>
                <a:latin typeface="Calibri Light" panose="020F0302020204030204"/>
              </a:rPr>
              <a:t>Hardware elements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5C1ABA-8A32-4FEE-B636-F3023F9508A2}"/>
              </a:ext>
            </a:extLst>
          </p:cNvPr>
          <p:cNvSpPr txBox="1">
            <a:spLocks/>
          </p:cNvSpPr>
          <p:nvPr/>
        </p:nvSpPr>
        <p:spPr>
          <a:xfrm>
            <a:off x="7018020" y="1915318"/>
            <a:ext cx="4693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New elements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1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Power circuit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ESP8266 (or alternative)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External memory (e.g. SD card)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PCB design and fabrication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Existing elements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8051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uController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1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LCD (optional)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Keypad (optional)</a:t>
            </a:r>
          </a:p>
          <a:p>
            <a:pPr lvl="1"/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1"/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1"/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B6A966-CB6F-4959-B7F4-2A88F566DF91}"/>
              </a:ext>
            </a:extLst>
          </p:cNvPr>
          <p:cNvCxnSpPr/>
          <p:nvPr/>
        </p:nvCxnSpPr>
        <p:spPr>
          <a:xfrm>
            <a:off x="5806440" y="830580"/>
            <a:ext cx="0" cy="496824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EFEDF6-6BCC-476D-9743-71EE3ED694A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792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E5B15B-90F5-4E1B-BED9-9192D4BEE17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Key milestones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A250FB-16CA-4EE2-9B12-7B53CE5F0F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Designing Power circuit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PCB Layout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between ESP8266 and 8051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between Host PC to ESP8266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between ESP8266 to External memory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249E3-F69B-428D-B4F4-2470FCDD8FE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228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CB6FCD-5BA6-4260-8FE6-CE7C5C659FC8}"/>
              </a:ext>
            </a:extLst>
          </p:cNvPr>
          <p:cNvSpPr txBox="1">
            <a:spLocks/>
          </p:cNvSpPr>
          <p:nvPr/>
        </p:nvSpPr>
        <p:spPr>
          <a:xfrm>
            <a:off x="60198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Project deliverables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BF9E3A0B-A8C3-4B49-BBB5-69814C055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971024"/>
              </p:ext>
            </p:extLst>
          </p:nvPr>
        </p:nvGraphicFramePr>
        <p:xfrm>
          <a:off x="2028877" y="1325563"/>
          <a:ext cx="8127999" cy="4505960"/>
        </p:xfrm>
        <a:graphic>
          <a:graphicData uri="http://schemas.openxmlformats.org/drawingml/2006/table">
            <a:tbl>
              <a:tblPr firstRow="1" bandRow="1"/>
              <a:tblGrid>
                <a:gridCol w="2709333">
                  <a:extLst>
                    <a:ext uri="{9D8B030D-6E8A-4147-A177-3AD203B41FA5}">
                      <a16:colId xmlns:a16="http://schemas.microsoft.com/office/drawing/2014/main" val="28129881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548750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5543958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r>
                        <a:rPr lang="en-US" sz="1400" dirty="0"/>
                        <a:t>Task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r>
                        <a:rPr lang="en-US" sz="1400" dirty="0"/>
                        <a:t>Expected Due Date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r>
                        <a:rPr lang="en-US" sz="1400" dirty="0"/>
                        <a:t>Assigned to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081147"/>
                  </a:ext>
                </a:extLst>
              </a:tr>
              <a:tr h="370840"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1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Power Circuit design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3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  <a:r>
                        <a:rPr lang="en-US" sz="1100" baseline="300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</a:t>
                      </a:r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October 2021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3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Rajat Chaple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525133"/>
                  </a:ext>
                </a:extLst>
              </a:tr>
              <a:tr h="370840"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1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Ordering of parts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3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en-US" sz="1100" baseline="300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</a:t>
                      </a:r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November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3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Dhiraj </a:t>
                      </a:r>
                      <a:r>
                        <a:rPr lang="en-US" sz="1100" dirty="0" err="1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Bennadi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62079"/>
                  </a:ext>
                </a:extLst>
              </a:tr>
              <a:tr h="370840"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1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Schematic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3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r>
                        <a:rPr lang="en-US" sz="1100" baseline="300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</a:t>
                      </a:r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November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3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Both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51685"/>
                  </a:ext>
                </a:extLst>
              </a:tr>
              <a:tr h="370840"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1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PCB Layout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3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r>
                        <a:rPr lang="en-US" sz="1100" baseline="300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</a:t>
                      </a:r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November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3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Rajat Chaple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746357"/>
                  </a:ext>
                </a:extLst>
              </a:tr>
              <a:tr h="370840"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1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Interfacing UART (ESP8266 to 8051)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3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</a:t>
                      </a:r>
                      <a:r>
                        <a:rPr lang="en-US" sz="1100" baseline="300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</a:t>
                      </a:r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November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3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Dhiraj </a:t>
                      </a:r>
                      <a:r>
                        <a:rPr lang="en-US" sz="1100" dirty="0" err="1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Bennadi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495477"/>
                  </a:ext>
                </a:extLst>
              </a:tr>
              <a:tr h="370840"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1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Interfacing SPI (ESP8266 to Memory card)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3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21</a:t>
                      </a:r>
                      <a:r>
                        <a:rPr lang="en-US" sz="1100" baseline="300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 </a:t>
                      </a:r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November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3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Both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008063"/>
                  </a:ext>
                </a:extLst>
              </a:tr>
              <a:tr h="370840"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1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Socket communication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3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</a:t>
                      </a:r>
                      <a:r>
                        <a:rPr lang="en-US" sz="1100" baseline="300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</a:t>
                      </a:r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November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3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Rajat Chaple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414563"/>
                  </a:ext>
                </a:extLst>
              </a:tr>
              <a:tr h="370840"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1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Hashing / CRC check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3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27</a:t>
                      </a:r>
                      <a:r>
                        <a:rPr lang="en-US" sz="1100" baseline="300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</a:t>
                      </a:r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November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3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Dhiraj </a:t>
                      </a:r>
                      <a:r>
                        <a:rPr lang="en-US" sz="1100" dirty="0" err="1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Bennadi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822469"/>
                  </a:ext>
                </a:extLst>
              </a:tr>
              <a:tr h="370840"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1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Unit Testing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3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  <a:r>
                        <a:rPr lang="en-US" sz="1100" baseline="300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</a:t>
                      </a:r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November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3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Both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76020"/>
                  </a:ext>
                </a:extLst>
              </a:tr>
              <a:tr h="370840"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1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System Testing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3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en-US" sz="1100" baseline="300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December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3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Both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217994"/>
                  </a:ext>
                </a:extLst>
              </a:tr>
              <a:tr h="370840"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1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Report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3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r>
                        <a:rPr lang="en-US" sz="1100" baseline="300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</a:t>
                      </a:r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December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1pPr>
                      <a:lvl2pPr marL="0" marR="0" indent="228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2pPr>
                      <a:lvl3pPr marL="0" marR="0" indent="457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3pPr>
                      <a:lvl4pPr marL="0" marR="0" indent="685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4pPr>
                      <a:lvl5pPr marL="0" marR="0" indent="9144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5pPr>
                      <a:lvl6pPr marL="0" marR="0" indent="11430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6pPr>
                      <a:lvl7pPr marL="0" marR="0" indent="13716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7pPr>
                      <a:lvl8pPr marL="0" marR="0" indent="16002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8pPr>
                      <a:lvl9pPr marL="0" marR="0" indent="1828800" algn="ctr" defTabSz="2921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9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 panose="020F0502020204030204"/>
                          <a:sym typeface="Helvetica Neue"/>
                        </a:defRPr>
                      </a:lvl9pPr>
                    </a:lstStyle>
                    <a:p>
                      <a:pPr lvl="3" algn="l"/>
                      <a:r>
                        <a:rPr lang="en-US" sz="11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Both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01203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BAB2A1-0CA8-451A-B929-7F1BF106A2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29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3360485-AF59-4194-ACF9-31F8290E695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Fall-back plan : Automated Wire spooler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99B88-DA3B-4DCC-9333-C43B478F680C}"/>
              </a:ext>
            </a:extLst>
          </p:cNvPr>
          <p:cNvSpPr/>
          <p:nvPr/>
        </p:nvSpPr>
        <p:spPr>
          <a:xfrm>
            <a:off x="3654923" y="2986079"/>
            <a:ext cx="1561966" cy="1266115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  <a:b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Backup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3F2605-A0A3-44D1-B7E1-B45A643C788E}"/>
              </a:ext>
            </a:extLst>
          </p:cNvPr>
          <p:cNvSpPr/>
          <p:nvPr/>
        </p:nvSpPr>
        <p:spPr>
          <a:xfrm>
            <a:off x="3654923" y="1911462"/>
            <a:ext cx="4712508" cy="91609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Power Supply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6FBFDA-A847-4925-A7CC-AE0DC76E2D91}"/>
              </a:ext>
            </a:extLst>
          </p:cNvPr>
          <p:cNvSpPr/>
          <p:nvPr/>
        </p:nvSpPr>
        <p:spPr>
          <a:xfrm>
            <a:off x="3663887" y="4481222"/>
            <a:ext cx="1383241" cy="8734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LCD Interface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2AF1A1-ADFB-4C41-87CE-B1241210327E}"/>
              </a:ext>
            </a:extLst>
          </p:cNvPr>
          <p:cNvGrpSpPr/>
          <p:nvPr/>
        </p:nvGrpSpPr>
        <p:grpSpPr>
          <a:xfrm>
            <a:off x="5376005" y="2986078"/>
            <a:ext cx="2991425" cy="1266116"/>
            <a:chOff x="9246175" y="1647537"/>
            <a:chExt cx="2204442" cy="105715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CEE2CD-85BA-4284-BD56-366F5A9D2C16}"/>
                </a:ext>
              </a:extLst>
            </p:cNvPr>
            <p:cNvSpPr/>
            <p:nvPr/>
          </p:nvSpPr>
          <p:spPr>
            <a:xfrm>
              <a:off x="9246175" y="1647537"/>
              <a:ext cx="2204442" cy="1057155"/>
            </a:xfrm>
            <a:prstGeom prst="rect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microcontroller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5AE7B57-4F01-44FE-A002-0047DC25A5AA}"/>
                </a:ext>
              </a:extLst>
            </p:cNvPr>
            <p:cNvSpPr/>
            <p:nvPr/>
          </p:nvSpPr>
          <p:spPr>
            <a:xfrm>
              <a:off x="9373929" y="2164359"/>
              <a:ext cx="842373" cy="39800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UART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2C2A5E-F858-4392-94AF-94F93EEDF82C}"/>
                </a:ext>
              </a:extLst>
            </p:cNvPr>
            <p:cNvSpPr/>
            <p:nvPr/>
          </p:nvSpPr>
          <p:spPr>
            <a:xfrm>
              <a:off x="10420628" y="2156039"/>
              <a:ext cx="842373" cy="39800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GPIO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0AD6C6-0DE0-4D3D-ABAA-1E9BF21E2641}"/>
              </a:ext>
            </a:extLst>
          </p:cNvPr>
          <p:cNvSpPr txBox="1"/>
          <p:nvPr/>
        </p:nvSpPr>
        <p:spPr>
          <a:xfrm>
            <a:off x="4699696" y="2947160"/>
            <a:ext cx="51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hangingPunct="1"/>
            <a:r>
              <a:rPr lang="en-US" sz="1400" u="sng" kern="1200" dirty="0">
                <a:solidFill>
                  <a:prstClr val="black"/>
                </a:solidFill>
                <a:latin typeface="Calibri" panose="020F0502020204030204"/>
              </a:rPr>
              <a:t>New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F04F8-64FB-4ED7-87D2-DEC247030A8B}"/>
              </a:ext>
            </a:extLst>
          </p:cNvPr>
          <p:cNvSpPr txBox="1"/>
          <p:nvPr/>
        </p:nvSpPr>
        <p:spPr>
          <a:xfrm>
            <a:off x="7859203" y="1859764"/>
            <a:ext cx="51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hangingPunct="1"/>
            <a:r>
              <a:rPr lang="en-US" sz="1400" u="sng" kern="1200" dirty="0">
                <a:solidFill>
                  <a:prstClr val="black"/>
                </a:solidFill>
                <a:latin typeface="Calibri" panose="020F0502020204030204"/>
              </a:rPr>
              <a:t>New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BAA2EF-3142-43B9-AADD-5FFB4E40D0E5}"/>
              </a:ext>
            </a:extLst>
          </p:cNvPr>
          <p:cNvSpPr txBox="1"/>
          <p:nvPr/>
        </p:nvSpPr>
        <p:spPr>
          <a:xfrm>
            <a:off x="7914902" y="2947160"/>
            <a:ext cx="51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hangingPunct="1"/>
            <a:r>
              <a:rPr lang="en-US" sz="1400" u="sng" kern="1200" dirty="0">
                <a:solidFill>
                  <a:prstClr val="black"/>
                </a:solidFill>
                <a:latin typeface="Calibri" panose="020F0502020204030204"/>
              </a:rPr>
              <a:t>New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189436-3E44-4326-8E14-9264CDC117CE}"/>
              </a:ext>
            </a:extLst>
          </p:cNvPr>
          <p:cNvSpPr/>
          <p:nvPr/>
        </p:nvSpPr>
        <p:spPr>
          <a:xfrm>
            <a:off x="5225854" y="4481222"/>
            <a:ext cx="1365643" cy="8734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NRF Device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62611-EC43-46FD-8C7D-D367FAFE3090}"/>
              </a:ext>
            </a:extLst>
          </p:cNvPr>
          <p:cNvSpPr/>
          <p:nvPr/>
        </p:nvSpPr>
        <p:spPr>
          <a:xfrm>
            <a:off x="6846736" y="4481222"/>
            <a:ext cx="1507829" cy="89562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Actuator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(motor &amp;</a:t>
            </a:r>
            <a:br>
              <a:rPr kumimoji="0" lang="en-US" sz="1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cutter)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7679113D-1DB2-4C49-AC27-E6BD3C92B26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702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emonstrate Your Project"/>
          <p:cNvSpPr txBox="1">
            <a:spLocks noGrp="1"/>
          </p:cNvSpPr>
          <p:nvPr>
            <p:ph type="title"/>
          </p:nvPr>
        </p:nvSpPr>
        <p:spPr>
          <a:xfrm>
            <a:off x="2907911" y="2712419"/>
            <a:ext cx="10985500" cy="71658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8150" dirty="0"/>
              <a:t>Thank you…</a:t>
            </a:r>
            <a:endParaRPr sz="81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7E154-9273-4F2D-BC84-3328B0451B5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133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621</Words>
  <Application>Microsoft Office PowerPoint</Application>
  <PresentationFormat>Widescreen</PresentationFormat>
  <Paragraphs>146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Helvetica Neue Medium</vt:lpstr>
      <vt:lpstr>Roboto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</vt:lpstr>
      <vt:lpstr>animation data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2021 ECEN 5823</dc:title>
  <cp:lastModifiedBy>Rajat Chaple</cp:lastModifiedBy>
  <cp:revision>109</cp:revision>
  <dcterms:modified xsi:type="dcterms:W3CDTF">2021-10-19T03:00:51Z</dcterms:modified>
</cp:coreProperties>
</file>