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2" r:id="rId1"/>
  </p:sldMasterIdLst>
  <p:sldIdLst>
    <p:sldId id="275" r:id="rId2"/>
    <p:sldId id="257" r:id="rId3"/>
    <p:sldId id="258" r:id="rId4"/>
    <p:sldId id="259" r:id="rId5"/>
    <p:sldId id="279" r:id="rId6"/>
    <p:sldId id="261" r:id="rId7"/>
    <p:sldId id="262" r:id="rId8"/>
    <p:sldId id="276" r:id="rId9"/>
    <p:sldId id="267" r:id="rId10"/>
    <p:sldId id="278" r:id="rId11"/>
    <p:sldId id="268" r:id="rId12"/>
    <p:sldId id="277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C1A33-6354-49EC-AD98-CF017F4DD4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DE09B0-C313-4B0B-B9D7-7DE78A00804C}">
      <dgm:prSet/>
      <dgm:spPr/>
      <dgm:t>
        <a:bodyPr/>
        <a:lstStyle/>
        <a:p>
          <a:r>
            <a:rPr lang="en-US" dirty="0"/>
            <a:t>The goal of this project is to solve the problem statements as per given excel data sets</a:t>
          </a:r>
        </a:p>
      </dgm:t>
    </dgm:pt>
    <dgm:pt modelId="{42B93C2F-D5A8-4A52-B43A-EDFC38F4A99E}" type="parTrans" cxnId="{0039CBE7-9207-49D1-A4E3-39271FAE01E0}">
      <dgm:prSet/>
      <dgm:spPr/>
      <dgm:t>
        <a:bodyPr/>
        <a:lstStyle/>
        <a:p>
          <a:endParaRPr lang="en-US"/>
        </a:p>
      </dgm:t>
    </dgm:pt>
    <dgm:pt modelId="{95518F0B-28A9-4354-9854-13D2BA9FA2EE}" type="sibTrans" cxnId="{0039CBE7-9207-49D1-A4E3-39271FAE01E0}">
      <dgm:prSet/>
      <dgm:spPr/>
      <dgm:t>
        <a:bodyPr/>
        <a:lstStyle/>
        <a:p>
          <a:endParaRPr lang="en-US"/>
        </a:p>
      </dgm:t>
    </dgm:pt>
    <dgm:pt modelId="{25C10DA4-C64E-4329-9DB6-5558DF5ADE84}">
      <dgm:prSet/>
      <dgm:spPr/>
      <dgm:t>
        <a:bodyPr/>
        <a:lstStyle/>
        <a:p>
          <a:r>
            <a:rPr lang="en-US" dirty="0"/>
            <a:t>To make excel charts for proper analysis and visualization of the data</a:t>
          </a:r>
        </a:p>
      </dgm:t>
    </dgm:pt>
    <dgm:pt modelId="{D8F3F93D-97AC-48FA-A27C-EAFAF889B29C}" type="parTrans" cxnId="{3786FCDF-8EB3-4A03-8BB5-91AF95B43AE7}">
      <dgm:prSet/>
      <dgm:spPr/>
      <dgm:t>
        <a:bodyPr/>
        <a:lstStyle/>
        <a:p>
          <a:endParaRPr lang="en-US"/>
        </a:p>
      </dgm:t>
    </dgm:pt>
    <dgm:pt modelId="{5DD1D50F-D827-4AAE-9CEF-F775C08A06A2}" type="sibTrans" cxnId="{3786FCDF-8EB3-4A03-8BB5-91AF95B43AE7}">
      <dgm:prSet/>
      <dgm:spPr/>
      <dgm:t>
        <a:bodyPr/>
        <a:lstStyle/>
        <a:p>
          <a:endParaRPr lang="en-US"/>
        </a:p>
      </dgm:t>
    </dgm:pt>
    <dgm:pt modelId="{FFB4EE9B-8B1B-4ACE-92A0-D2F3FCE5C9B8}" type="pres">
      <dgm:prSet presAssocID="{A17C1A33-6354-49EC-AD98-CF017F4DD421}" presName="root" presStyleCnt="0">
        <dgm:presLayoutVars>
          <dgm:dir/>
          <dgm:resizeHandles val="exact"/>
        </dgm:presLayoutVars>
      </dgm:prSet>
      <dgm:spPr/>
    </dgm:pt>
    <dgm:pt modelId="{A3395E55-6EB5-4D66-A2DD-8F05DC8B9A9E}" type="pres">
      <dgm:prSet presAssocID="{61DE09B0-C313-4B0B-B9D7-7DE78A00804C}" presName="compNode" presStyleCnt="0"/>
      <dgm:spPr/>
    </dgm:pt>
    <dgm:pt modelId="{6B64778C-1A3D-45BE-99BA-D1BB4EA71092}" type="pres">
      <dgm:prSet presAssocID="{61DE09B0-C313-4B0B-B9D7-7DE78A0080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83D311B-5979-4A27-855F-D43F533AA8BD}" type="pres">
      <dgm:prSet presAssocID="{61DE09B0-C313-4B0B-B9D7-7DE78A00804C}" presName="spaceRect" presStyleCnt="0"/>
      <dgm:spPr/>
    </dgm:pt>
    <dgm:pt modelId="{E0549B05-F504-49B2-89A2-7DEB745ECE74}" type="pres">
      <dgm:prSet presAssocID="{61DE09B0-C313-4B0B-B9D7-7DE78A00804C}" presName="textRect" presStyleLbl="revTx" presStyleIdx="0" presStyleCnt="2">
        <dgm:presLayoutVars>
          <dgm:chMax val="1"/>
          <dgm:chPref val="1"/>
        </dgm:presLayoutVars>
      </dgm:prSet>
      <dgm:spPr/>
    </dgm:pt>
    <dgm:pt modelId="{74EA89E1-C856-4087-8B59-208354206C9C}" type="pres">
      <dgm:prSet presAssocID="{95518F0B-28A9-4354-9854-13D2BA9FA2EE}" presName="sibTrans" presStyleCnt="0"/>
      <dgm:spPr/>
    </dgm:pt>
    <dgm:pt modelId="{D2E86934-C58D-45EE-BBF3-BCE5CDED6C6D}" type="pres">
      <dgm:prSet presAssocID="{25C10DA4-C64E-4329-9DB6-5558DF5ADE84}" presName="compNode" presStyleCnt="0"/>
      <dgm:spPr/>
    </dgm:pt>
    <dgm:pt modelId="{BAF210E6-30EC-43BA-A2F9-81CA25B98F75}" type="pres">
      <dgm:prSet presAssocID="{25C10DA4-C64E-4329-9DB6-5558DF5ADE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5AE1D2-D0E4-4CE1-8CE7-6B68D2263907}" type="pres">
      <dgm:prSet presAssocID="{25C10DA4-C64E-4329-9DB6-5558DF5ADE84}" presName="spaceRect" presStyleCnt="0"/>
      <dgm:spPr/>
    </dgm:pt>
    <dgm:pt modelId="{A2F43DB1-4842-41EA-8863-E68C8C8977BA}" type="pres">
      <dgm:prSet presAssocID="{25C10DA4-C64E-4329-9DB6-5558DF5ADE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7FAF05-193B-4725-956A-CDF6B95CEBEB}" type="presOf" srcId="{61DE09B0-C313-4B0B-B9D7-7DE78A00804C}" destId="{E0549B05-F504-49B2-89A2-7DEB745ECE74}" srcOrd="0" destOrd="0" presId="urn:microsoft.com/office/officeart/2018/2/layout/IconLabelList"/>
    <dgm:cxn modelId="{A6ACBE78-AF1F-49AA-A95C-BD6B26196B0C}" type="presOf" srcId="{25C10DA4-C64E-4329-9DB6-5558DF5ADE84}" destId="{A2F43DB1-4842-41EA-8863-E68C8C8977BA}" srcOrd="0" destOrd="0" presId="urn:microsoft.com/office/officeart/2018/2/layout/IconLabelList"/>
    <dgm:cxn modelId="{3786FCDF-8EB3-4A03-8BB5-91AF95B43AE7}" srcId="{A17C1A33-6354-49EC-AD98-CF017F4DD421}" destId="{25C10DA4-C64E-4329-9DB6-5558DF5ADE84}" srcOrd="1" destOrd="0" parTransId="{D8F3F93D-97AC-48FA-A27C-EAFAF889B29C}" sibTransId="{5DD1D50F-D827-4AAE-9CEF-F775C08A06A2}"/>
    <dgm:cxn modelId="{0039CBE7-9207-49D1-A4E3-39271FAE01E0}" srcId="{A17C1A33-6354-49EC-AD98-CF017F4DD421}" destId="{61DE09B0-C313-4B0B-B9D7-7DE78A00804C}" srcOrd="0" destOrd="0" parTransId="{42B93C2F-D5A8-4A52-B43A-EDFC38F4A99E}" sibTransId="{95518F0B-28A9-4354-9854-13D2BA9FA2EE}"/>
    <dgm:cxn modelId="{648295F4-DDA2-45EF-9C3D-76B49963CBD1}" type="presOf" srcId="{A17C1A33-6354-49EC-AD98-CF017F4DD421}" destId="{FFB4EE9B-8B1B-4ACE-92A0-D2F3FCE5C9B8}" srcOrd="0" destOrd="0" presId="urn:microsoft.com/office/officeart/2018/2/layout/IconLabelList"/>
    <dgm:cxn modelId="{4935B045-2239-4A74-8927-93541573E7D8}" type="presParOf" srcId="{FFB4EE9B-8B1B-4ACE-92A0-D2F3FCE5C9B8}" destId="{A3395E55-6EB5-4D66-A2DD-8F05DC8B9A9E}" srcOrd="0" destOrd="0" presId="urn:microsoft.com/office/officeart/2018/2/layout/IconLabelList"/>
    <dgm:cxn modelId="{7A97C9C7-A615-4DF9-AAA4-F8A1EE1C7D81}" type="presParOf" srcId="{A3395E55-6EB5-4D66-A2DD-8F05DC8B9A9E}" destId="{6B64778C-1A3D-45BE-99BA-D1BB4EA71092}" srcOrd="0" destOrd="0" presId="urn:microsoft.com/office/officeart/2018/2/layout/IconLabelList"/>
    <dgm:cxn modelId="{079A38ED-1D02-4EAB-BAF2-06DF015D6B53}" type="presParOf" srcId="{A3395E55-6EB5-4D66-A2DD-8F05DC8B9A9E}" destId="{083D311B-5979-4A27-855F-D43F533AA8BD}" srcOrd="1" destOrd="0" presId="urn:microsoft.com/office/officeart/2018/2/layout/IconLabelList"/>
    <dgm:cxn modelId="{9CE199B1-4899-4471-A56E-8042FD93B080}" type="presParOf" srcId="{A3395E55-6EB5-4D66-A2DD-8F05DC8B9A9E}" destId="{E0549B05-F504-49B2-89A2-7DEB745ECE74}" srcOrd="2" destOrd="0" presId="urn:microsoft.com/office/officeart/2018/2/layout/IconLabelList"/>
    <dgm:cxn modelId="{8D6DCECF-3236-4E12-9CAA-4F15C11EFC1E}" type="presParOf" srcId="{FFB4EE9B-8B1B-4ACE-92A0-D2F3FCE5C9B8}" destId="{74EA89E1-C856-4087-8B59-208354206C9C}" srcOrd="1" destOrd="0" presId="urn:microsoft.com/office/officeart/2018/2/layout/IconLabelList"/>
    <dgm:cxn modelId="{88EB7FA0-E699-4E05-92D2-2B619FCBED97}" type="presParOf" srcId="{FFB4EE9B-8B1B-4ACE-92A0-D2F3FCE5C9B8}" destId="{D2E86934-C58D-45EE-BBF3-BCE5CDED6C6D}" srcOrd="2" destOrd="0" presId="urn:microsoft.com/office/officeart/2018/2/layout/IconLabelList"/>
    <dgm:cxn modelId="{6949E3D0-5A8E-4C99-8AED-DF000C42AAAD}" type="presParOf" srcId="{D2E86934-C58D-45EE-BBF3-BCE5CDED6C6D}" destId="{BAF210E6-30EC-43BA-A2F9-81CA25B98F75}" srcOrd="0" destOrd="0" presId="urn:microsoft.com/office/officeart/2018/2/layout/IconLabelList"/>
    <dgm:cxn modelId="{FF762F94-25AD-487A-B927-86E15C9B700B}" type="presParOf" srcId="{D2E86934-C58D-45EE-BBF3-BCE5CDED6C6D}" destId="{C55AE1D2-D0E4-4CE1-8CE7-6B68D2263907}" srcOrd="1" destOrd="0" presId="urn:microsoft.com/office/officeart/2018/2/layout/IconLabelList"/>
    <dgm:cxn modelId="{96816DEE-8F46-4ACD-BDE7-7D165C817DF6}" type="presParOf" srcId="{D2E86934-C58D-45EE-BBF3-BCE5CDED6C6D}" destId="{A2F43DB1-4842-41EA-8863-E68C8C8977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20CAE-C9BB-4256-ACE6-BCA0438494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80DED-383B-4D8A-A8A0-24BF7740F2C2}">
      <dgm:prSet/>
      <dgm:spPr/>
      <dgm:t>
        <a:bodyPr/>
        <a:lstStyle/>
        <a:p>
          <a:r>
            <a:rPr lang="en-GB" dirty="0"/>
            <a:t>Analytics allow you to quantify the effects of making a change to your strategy, and
that's invaluable to the process of improving and optimizing campaigns. The biggest
benefit of utilizing proper analytics is being able to identify strengths and weaknesses.</a:t>
          </a:r>
          <a:endParaRPr lang="en-US" dirty="0"/>
        </a:p>
      </dgm:t>
    </dgm:pt>
    <dgm:pt modelId="{2A9EA3AA-10FF-4421-8E6C-0022DD226EA2}" type="parTrans" cxnId="{69BE50EE-23FB-48EC-92DA-97D46903A0C7}">
      <dgm:prSet/>
      <dgm:spPr/>
      <dgm:t>
        <a:bodyPr/>
        <a:lstStyle/>
        <a:p>
          <a:endParaRPr lang="en-US"/>
        </a:p>
      </dgm:t>
    </dgm:pt>
    <dgm:pt modelId="{45D9CE96-27F7-4152-B051-C1E6011A4AC0}" type="sibTrans" cxnId="{69BE50EE-23FB-48EC-92DA-97D46903A0C7}">
      <dgm:prSet/>
      <dgm:spPr/>
      <dgm:t>
        <a:bodyPr/>
        <a:lstStyle/>
        <a:p>
          <a:endParaRPr lang="en-US"/>
        </a:p>
      </dgm:t>
    </dgm:pt>
    <dgm:pt modelId="{542F3C57-A5DE-4ABC-88CD-4EDB79B629F1}">
      <dgm:prSet/>
      <dgm:spPr/>
      <dgm:t>
        <a:bodyPr/>
        <a:lstStyle/>
        <a:p>
          <a:r>
            <a:rPr lang="en-GB" dirty="0"/>
            <a:t>Problem statements are mentioned along with the datasets in the given excel sheets.
Please download the file and answer the questions.</a:t>
          </a:r>
          <a:endParaRPr lang="en-US" dirty="0"/>
        </a:p>
      </dgm:t>
    </dgm:pt>
    <dgm:pt modelId="{CF161364-CEDE-43D2-A524-5CED1883DC1F}" type="parTrans" cxnId="{009CE038-E4D9-4283-AFAC-85EE0698ADFC}">
      <dgm:prSet/>
      <dgm:spPr/>
      <dgm:t>
        <a:bodyPr/>
        <a:lstStyle/>
        <a:p>
          <a:endParaRPr lang="en-US"/>
        </a:p>
      </dgm:t>
    </dgm:pt>
    <dgm:pt modelId="{9FF9BA57-A459-4FF9-B698-3445C335A879}" type="sibTrans" cxnId="{009CE038-E4D9-4283-AFAC-85EE0698ADFC}">
      <dgm:prSet/>
      <dgm:spPr/>
      <dgm:t>
        <a:bodyPr/>
        <a:lstStyle/>
        <a:p>
          <a:endParaRPr lang="en-US"/>
        </a:p>
      </dgm:t>
    </dgm:pt>
    <dgm:pt modelId="{904B482A-CAEB-D14B-B677-06270ECE3D8C}" type="pres">
      <dgm:prSet presAssocID="{02320CAE-C9BB-4256-ACE6-BCA0438494A9}" presName="linear" presStyleCnt="0">
        <dgm:presLayoutVars>
          <dgm:animLvl val="lvl"/>
          <dgm:resizeHandles val="exact"/>
        </dgm:presLayoutVars>
      </dgm:prSet>
      <dgm:spPr/>
    </dgm:pt>
    <dgm:pt modelId="{0BA98DBA-0BDF-3B49-8741-A0C5BDC127D4}" type="pres">
      <dgm:prSet presAssocID="{D3980DED-383B-4D8A-A8A0-24BF7740F2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FBFF1B-9C43-F047-AA57-5FFCE2625F5D}" type="pres">
      <dgm:prSet presAssocID="{45D9CE96-27F7-4152-B051-C1E6011A4AC0}" presName="spacer" presStyleCnt="0"/>
      <dgm:spPr/>
    </dgm:pt>
    <dgm:pt modelId="{E00F145E-82E1-F54B-BC6D-F5085F3F7D05}" type="pres">
      <dgm:prSet presAssocID="{542F3C57-A5DE-4ABC-88CD-4EDB79B629F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09CE038-E4D9-4283-AFAC-85EE0698ADFC}" srcId="{02320CAE-C9BB-4256-ACE6-BCA0438494A9}" destId="{542F3C57-A5DE-4ABC-88CD-4EDB79B629F1}" srcOrd="1" destOrd="0" parTransId="{CF161364-CEDE-43D2-A524-5CED1883DC1F}" sibTransId="{9FF9BA57-A459-4FF9-B698-3445C335A879}"/>
    <dgm:cxn modelId="{3708CC4F-9EB8-5941-8998-EF14FE94D500}" type="presOf" srcId="{02320CAE-C9BB-4256-ACE6-BCA0438494A9}" destId="{904B482A-CAEB-D14B-B677-06270ECE3D8C}" srcOrd="0" destOrd="0" presId="urn:microsoft.com/office/officeart/2005/8/layout/vList2"/>
    <dgm:cxn modelId="{E37C7BE5-D57D-B841-9C6A-6A08B4DF1D3E}" type="presOf" srcId="{D3980DED-383B-4D8A-A8A0-24BF7740F2C2}" destId="{0BA98DBA-0BDF-3B49-8741-A0C5BDC127D4}" srcOrd="0" destOrd="0" presId="urn:microsoft.com/office/officeart/2005/8/layout/vList2"/>
    <dgm:cxn modelId="{69BE50EE-23FB-48EC-92DA-97D46903A0C7}" srcId="{02320CAE-C9BB-4256-ACE6-BCA0438494A9}" destId="{D3980DED-383B-4D8A-A8A0-24BF7740F2C2}" srcOrd="0" destOrd="0" parTransId="{2A9EA3AA-10FF-4421-8E6C-0022DD226EA2}" sibTransId="{45D9CE96-27F7-4152-B051-C1E6011A4AC0}"/>
    <dgm:cxn modelId="{C107E5EF-C4CF-CB41-A8FF-C264E03DA889}" type="presOf" srcId="{542F3C57-A5DE-4ABC-88CD-4EDB79B629F1}" destId="{E00F145E-82E1-F54B-BC6D-F5085F3F7D05}" srcOrd="0" destOrd="0" presId="urn:microsoft.com/office/officeart/2005/8/layout/vList2"/>
    <dgm:cxn modelId="{8F56CBE0-EBE9-C848-A2ED-DB50A6A6DC08}" type="presParOf" srcId="{904B482A-CAEB-D14B-B677-06270ECE3D8C}" destId="{0BA98DBA-0BDF-3B49-8741-A0C5BDC127D4}" srcOrd="0" destOrd="0" presId="urn:microsoft.com/office/officeart/2005/8/layout/vList2"/>
    <dgm:cxn modelId="{BEB9FCAA-F300-204D-AF9A-366B375819DE}" type="presParOf" srcId="{904B482A-CAEB-D14B-B677-06270ECE3D8C}" destId="{4DFBFF1B-9C43-F047-AA57-5FFCE2625F5D}" srcOrd="1" destOrd="0" presId="urn:microsoft.com/office/officeart/2005/8/layout/vList2"/>
    <dgm:cxn modelId="{A4B26BC6-F70A-7145-9AFA-79E07648365E}" type="presParOf" srcId="{904B482A-CAEB-D14B-B677-06270ECE3D8C}" destId="{E00F145E-82E1-F54B-BC6D-F5085F3F7D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778C-1A3D-45BE-99BA-D1BB4EA71092}">
      <dsp:nvSpPr>
        <dsp:cNvPr id="0" name=""/>
        <dsp:cNvSpPr/>
      </dsp:nvSpPr>
      <dsp:spPr>
        <a:xfrm>
          <a:off x="1519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49B05-F504-49B2-89A2-7DEB745ECE74}">
      <dsp:nvSpPr>
        <dsp:cNvPr id="0" name=""/>
        <dsp:cNvSpPr/>
      </dsp:nvSpPr>
      <dsp:spPr>
        <a:xfrm>
          <a:off x="331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goal of this project is to solve the problem statements as per given excel data sets</a:t>
          </a:r>
        </a:p>
      </dsp:txBody>
      <dsp:txXfrm>
        <a:off x="331199" y="2709912"/>
        <a:ext cx="4320000" cy="720000"/>
      </dsp:txXfrm>
    </dsp:sp>
    <dsp:sp modelId="{BAF210E6-30EC-43BA-A2F9-81CA25B98F75}">
      <dsp:nvSpPr>
        <dsp:cNvPr id="0" name=""/>
        <dsp:cNvSpPr/>
      </dsp:nvSpPr>
      <dsp:spPr>
        <a:xfrm>
          <a:off x="6595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3DB1-4842-41EA-8863-E68C8C8977BA}">
      <dsp:nvSpPr>
        <dsp:cNvPr id="0" name=""/>
        <dsp:cNvSpPr/>
      </dsp:nvSpPr>
      <dsp:spPr>
        <a:xfrm>
          <a:off x="5407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 make excel charts for proper analysis and visualization of the data</a:t>
          </a:r>
        </a:p>
      </dsp:txBody>
      <dsp:txXfrm>
        <a:off x="5407199" y="270991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98DBA-0BDF-3B49-8741-A0C5BDC127D4}">
      <dsp:nvSpPr>
        <dsp:cNvPr id="0" name=""/>
        <dsp:cNvSpPr/>
      </dsp:nvSpPr>
      <dsp:spPr>
        <a:xfrm>
          <a:off x="0" y="293358"/>
          <a:ext cx="5906181" cy="229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Analytics allow you to quantify the effects of making a change to your strategy, and
that's invaluable to the process of improving and optimizing campaigns. The biggest
benefit of utilizing proper analytics is being able to identify strengths and weaknesses.</a:t>
          </a:r>
          <a:endParaRPr lang="en-US" sz="2000" kern="1200" dirty="0"/>
        </a:p>
      </dsp:txBody>
      <dsp:txXfrm>
        <a:off x="111945" y="405303"/>
        <a:ext cx="5682291" cy="2069310"/>
      </dsp:txXfrm>
    </dsp:sp>
    <dsp:sp modelId="{E00F145E-82E1-F54B-BC6D-F5085F3F7D05}">
      <dsp:nvSpPr>
        <dsp:cNvPr id="0" name=""/>
        <dsp:cNvSpPr/>
      </dsp:nvSpPr>
      <dsp:spPr>
        <a:xfrm>
          <a:off x="0" y="2644159"/>
          <a:ext cx="5906181" cy="22932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Problem statements are mentioned along with the datasets in the given excel sheets.
Please download the file and answer the questions.</a:t>
          </a:r>
          <a:endParaRPr lang="en-US" sz="2000" kern="1200" dirty="0"/>
        </a:p>
      </dsp:txBody>
      <dsp:txXfrm>
        <a:off x="111945" y="2756104"/>
        <a:ext cx="5682291" cy="206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8ABE3C1-DBE1-495D-B57B-2849774B866A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9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3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6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2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0578ACC-22D6-47C1-A373-4FD133E34F3C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03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74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8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81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D6E9DEC-419B-4CC5-A080-3B06BD5A8291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65017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rH6EhC7c_KTZuTJcsp900X3l2h1mZi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584A-9B6C-EF81-4BB3-262A6881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55" y="1472911"/>
            <a:ext cx="10058400" cy="1371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Excel Case Study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AAEF-450D-FE06-5C45-62B00BD4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5821" y="3641949"/>
            <a:ext cx="8986345" cy="7430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            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Detailed Project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58A8-C949-57BF-F15D-88A602412082}"/>
              </a:ext>
            </a:extLst>
          </p:cNvPr>
          <p:cNvSpPr txBox="1"/>
          <p:nvPr/>
        </p:nvSpPr>
        <p:spPr>
          <a:xfrm>
            <a:off x="4461640" y="4569069"/>
            <a:ext cx="387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RAJAT CHAUHAN</a:t>
            </a:r>
          </a:p>
        </p:txBody>
      </p:sp>
    </p:spTree>
    <p:extLst>
      <p:ext uri="{BB962C8B-B14F-4D97-AF65-F5344CB8AC3E}">
        <p14:creationId xmlns:p14="http://schemas.microsoft.com/office/powerpoint/2010/main" val="95577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090BC-1FF7-B7CA-9B6B-4D3109CE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3. Population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(Urban-City Limits)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8A4CA-0995-488F-2BB7-4E427F1C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837" y="798785"/>
            <a:ext cx="8038387" cy="50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BC6FA-666F-8567-586D-A0C373DC1F0A}"/>
              </a:ext>
            </a:extLst>
          </p:cNvPr>
          <p:cNvSpPr txBox="1"/>
          <p:nvPr/>
        </p:nvSpPr>
        <p:spPr>
          <a:xfrm>
            <a:off x="643433" y="643464"/>
            <a:ext cx="2888344" cy="142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tabLst>
                <a:tab pos="4530725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4. Weight Fluctuation over 4 weeks</a:t>
            </a: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9D96EA20-0EE3-8143-D8F4-E1EAA17E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61" y="1095408"/>
            <a:ext cx="8155515" cy="45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2CD14-4BF9-BA97-26B9-9F5A4B34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5. Athens 2004- Top 6 Countries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C8E964F-70D3-430A-C8E3-FC3C92CA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62" y="643464"/>
            <a:ext cx="8168743" cy="43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3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E53D2687-61BB-5DFA-2544-81B853A4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08" y="1272118"/>
            <a:ext cx="7892130" cy="493258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3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D49AE-26E8-B243-4191-EA5E9DA09CF1}"/>
              </a:ext>
            </a:extLst>
          </p:cNvPr>
          <p:cNvSpPr txBox="1"/>
          <p:nvPr/>
        </p:nvSpPr>
        <p:spPr>
          <a:xfrm>
            <a:off x="643433" y="643464"/>
            <a:ext cx="2888344" cy="1428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b="1">
                <a:solidFill>
                  <a:srgbClr val="FFFFFF"/>
                </a:solidFill>
                <a:latin typeface="+mj-lt"/>
              </a:rPr>
              <a:t>6. Region vs 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F93E8-0633-E351-841F-173DD68668EA}"/>
              </a:ext>
            </a:extLst>
          </p:cNvPr>
          <p:cNvSpPr txBox="1"/>
          <p:nvPr/>
        </p:nvSpPr>
        <p:spPr>
          <a:xfrm>
            <a:off x="643337" y="2184036"/>
            <a:ext cx="2888439" cy="386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Sub-Saharan Africa have most units Sold</a:t>
            </a:r>
          </a:p>
          <a:p>
            <a:pPr marL="285750" indent="-28575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Least can be seen in North America</a:t>
            </a:r>
          </a:p>
        </p:txBody>
      </p:sp>
    </p:spTree>
    <p:extLst>
      <p:ext uri="{BB962C8B-B14F-4D97-AF65-F5344CB8AC3E}">
        <p14:creationId xmlns:p14="http://schemas.microsoft.com/office/powerpoint/2010/main" val="291299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D17B-40C3-0BE8-470A-BC7D58C9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56" y="391047"/>
            <a:ext cx="4454652" cy="48131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  <a:latin typeface="Arial Rounded MT Bold" panose="020F0704030504030204" pitchFamily="34" charset="0"/>
              </a:rPr>
              <a:t>Q &amp; 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59C-997D-0F8F-ADE7-FC0937CD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8" y="968188"/>
            <a:ext cx="11918731" cy="57194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Q1) What’s the source of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Ans) The Dataset was taken from iNeuron’s Provided Project Description Document.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Q2) What was the type of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The data was the combination of numerical and Categorical values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 excel sheets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 3) What’s the complete flow you followed in this Project?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Refer slide 5th for better Understanding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Q4) What techniques were you using for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Ans) Advance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Excel Charts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C512-4F0D-58D5-57D4-71709245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PROJECT DETAIL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2F3D5C26-4FC6-4B13-BF0D-DF0167A10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77685"/>
              </p:ext>
            </p:extLst>
          </p:nvPr>
        </p:nvGraphicFramePr>
        <p:xfrm>
          <a:off x="1066800" y="2498755"/>
          <a:ext cx="10058401" cy="3052226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4947447">
                  <a:extLst>
                    <a:ext uri="{9D8B030D-6E8A-4147-A177-3AD203B41FA5}">
                      <a16:colId xmlns:a16="http://schemas.microsoft.com/office/drawing/2014/main" val="1974270239"/>
                    </a:ext>
                  </a:extLst>
                </a:gridCol>
                <a:gridCol w="5110954">
                  <a:extLst>
                    <a:ext uri="{9D8B030D-6E8A-4147-A177-3AD203B41FA5}">
                      <a16:colId xmlns:a16="http://schemas.microsoft.com/office/drawing/2014/main" val="1202560356"/>
                    </a:ext>
                  </a:extLst>
                </a:gridCol>
              </a:tblGrid>
              <a:tr h="586906">
                <a:tc>
                  <a:txBody>
                    <a:bodyPr/>
                    <a:lstStyle/>
                    <a:p>
                      <a:pPr algn="ctr"/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Project Title</a:t>
                      </a:r>
                      <a:endParaRPr lang="en-IN" sz="23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132617" marR="132617" marT="132617" marB="663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b="0" cap="none" spc="60" dirty="0">
                          <a:solidFill>
                            <a:schemeClr val="bg1"/>
                          </a:solidFill>
                        </a:rPr>
                        <a:t>Excel Case Study</a:t>
                      </a:r>
                    </a:p>
                  </a:txBody>
                  <a:tcPr marL="132617" marR="132617" marT="132617" marB="6630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967563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– Excel Charts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40896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Domain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26751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algn="ctr"/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Project Difficulty level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Advanced </a:t>
                      </a: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40391"/>
                  </a:ext>
                </a:extLst>
              </a:tr>
              <a:tr h="552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cap="none" spc="0" dirty="0">
                          <a:solidFill>
                            <a:schemeClr val="tx1"/>
                          </a:solidFill>
                        </a:rPr>
                        <a:t>Tools Used </a:t>
                      </a:r>
                    </a:p>
                    <a:p>
                      <a:pPr algn="ctr"/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cap="none" spc="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en-IN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2617" marR="132617" marT="132617" marB="66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94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37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9453-A3D8-8696-7E5C-963A24B5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>
                <a:latin typeface="Arial Rounded MT Bold" panose="020F0704030504030204" pitchFamily="34" charset="0"/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4BB18-BF83-03C7-5288-CDFF24AA4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52105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8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55F7F3-3A58-4BBB-95C7-CF706F9F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E3D314-6F93-4D91-8C0F-E92657F46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3C633-98D2-D4DA-CB64-FA4A52B1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sz="4400">
                <a:latin typeface="Arial Rounded MT Bold" panose="020F0704030504030204" pitchFamily="34" charset="0"/>
              </a:rPr>
              <a:t>PROBLEM STATEMENT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A4A586-AFF3-D153-875E-C9F81608E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67809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5773-9C26-F27A-7F9D-65A66C9F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Architecture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BB12B6D-DCB6-0DF6-9355-EA4F0BCB0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16809"/>
            <a:ext cx="10058400" cy="39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62C7-25E3-FEE9-56F3-F9F919FB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449" y="495449"/>
            <a:ext cx="8907516" cy="64832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DATASET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BDA3-A8F5-BB41-7B62-76666B9B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was taken from </a:t>
            </a:r>
            <a:r>
              <a:rPr lang="en-IN" dirty="0" err="1"/>
              <a:t>iNeuron’s</a:t>
            </a:r>
            <a:r>
              <a:rPr lang="en-IN" dirty="0"/>
              <a:t> Provided Project Description Document.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9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FEB1-1A95-16E0-D34B-BED4E1BE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097280"/>
            <a:ext cx="11276910" cy="545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Following problem statements are mentioned along with the datasets in the given excel sheets.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u="sng" dirty="0">
                <a:hlinkClick r:id="rId2"/>
              </a:rPr>
              <a:t>https://drive.google.com/drive/folders/1VrH6EhC7c_KTZuTJcsp900X3l2h1mZiV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● Create a 3-dimensional column chart comparing sales data for men and women,</a:t>
            </a:r>
          </a:p>
          <a:p>
            <a:pPr marL="0" indent="0">
              <a:buNone/>
            </a:pPr>
            <a:r>
              <a:rPr lang="en-IN" dirty="0"/>
              <a:t>but omitting BMWs</a:t>
            </a:r>
          </a:p>
          <a:p>
            <a:pPr marL="0" indent="0">
              <a:buNone/>
            </a:pPr>
            <a:r>
              <a:rPr lang="en-IN" u="sng" dirty="0"/>
              <a:t>●</a:t>
            </a:r>
            <a:r>
              <a:rPr lang="en-IN" dirty="0"/>
              <a:t> Create a chart to compare the favourite films data for 15-25 year old only (be</a:t>
            </a:r>
          </a:p>
          <a:p>
            <a:pPr marL="0" indent="0">
              <a:buNone/>
            </a:pPr>
            <a:r>
              <a:rPr lang="en-IN" dirty="0"/>
              <a:t>careful not to include any unnecessary blanks rows or columns in your selected</a:t>
            </a:r>
          </a:p>
          <a:p>
            <a:pPr marL="0" indent="0">
              <a:buNone/>
            </a:pPr>
            <a:r>
              <a:rPr lang="en-IN" dirty="0"/>
              <a:t>data).</a:t>
            </a:r>
          </a:p>
          <a:p>
            <a:pPr marL="0" indent="0">
              <a:buNone/>
            </a:pPr>
            <a:r>
              <a:rPr lang="en-IN" dirty="0"/>
              <a:t>● Create a chart which shows the top 6 countries and their medal hauls</a:t>
            </a:r>
          </a:p>
          <a:p>
            <a:pPr marL="0" indent="0">
              <a:buNone/>
            </a:pPr>
            <a:r>
              <a:rPr lang="en-IN" dirty="0"/>
              <a:t>Format this chart so that it is a pie chart, with the Barbarella slice "exploded" and</a:t>
            </a:r>
          </a:p>
          <a:p>
            <a:pPr marL="0" indent="0">
              <a:buNone/>
            </a:pPr>
            <a:r>
              <a:rPr lang="en-IN" dirty="0"/>
              <a:t>each segment labelled:</a:t>
            </a:r>
          </a:p>
          <a:p>
            <a:pPr marL="0" indent="0">
              <a:buNone/>
            </a:pPr>
            <a:r>
              <a:rPr lang="en-IN" dirty="0"/>
              <a:t>● Select the necessary ranges of data to create a 3-D cone chart showing the City</a:t>
            </a:r>
          </a:p>
          <a:p>
            <a:pPr marL="0" indent="0">
              <a:buNone/>
            </a:pPr>
            <a:r>
              <a:rPr lang="en-IN" dirty="0"/>
              <a:t>and the Population</a:t>
            </a:r>
            <a:r>
              <a:rPr lang="en-IN" b="1" dirty="0"/>
              <a:t> 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6A0B5-ADB3-2248-E472-A5FBF5CCF9B7}"/>
              </a:ext>
            </a:extLst>
          </p:cNvPr>
          <p:cNvSpPr txBox="1"/>
          <p:nvPr/>
        </p:nvSpPr>
        <p:spPr>
          <a:xfrm>
            <a:off x="3341320" y="437877"/>
            <a:ext cx="43893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Detailed Description: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0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AE9D-85E6-6887-C796-1CD60286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FA6BB-7E00-434D-79A3-A76EC4F401FD}"/>
              </a:ext>
            </a:extLst>
          </p:cNvPr>
          <p:cNvSpPr txBox="1"/>
          <p:nvPr/>
        </p:nvSpPr>
        <p:spPr>
          <a:xfrm>
            <a:off x="643433" y="2128509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rgbClr val="FFFFFF"/>
                </a:solidFill>
              </a:rPr>
              <a:t>Car Sales By </a:t>
            </a:r>
          </a:p>
          <a:p>
            <a:r>
              <a:rPr lang="en-US" sz="3200" b="1" dirty="0">
                <a:solidFill>
                  <a:srgbClr val="FFFFFF"/>
                </a:solidFill>
              </a:rPr>
              <a:t>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1FC9F-1364-9840-E81F-30CE33CD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11" y="1134361"/>
            <a:ext cx="7893700" cy="47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9B969E-CD96-4162-BA90-449BBDA9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3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6401A4-FEE5-4976-857C-1FD0CDB2E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162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AF1DF-6993-45FB-92A5-C36B1A680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25029" cy="6858000"/>
          </a:xfrm>
          <a:prstGeom prst="rect">
            <a:avLst/>
          </a:prstGeom>
          <a:blipFill dpi="0" rotWithShape="1">
            <a:blip r:embed="rId2">
              <a:alphaModFix amt="6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2CD14-4BF9-BA97-26B9-9F5A4B34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2888344" cy="1428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2. Favorite films For Age Group 15-25 years 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FF799-757D-B9AD-8C78-B4457277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335" y="754040"/>
            <a:ext cx="7781175" cy="50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{01142C32-01CF-7740-9730-EA99EACEAEEA}tf10001067_mac</Template>
  <TotalTime>409</TotalTime>
  <Words>461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Century Gothic</vt:lpstr>
      <vt:lpstr>Garamond</vt:lpstr>
      <vt:lpstr>Verdana</vt:lpstr>
      <vt:lpstr>Savon</vt:lpstr>
      <vt:lpstr>Excel Case Study Data Analysis</vt:lpstr>
      <vt:lpstr>PROJECT DETAIL</vt:lpstr>
      <vt:lpstr>OBJECTIVE</vt:lpstr>
      <vt:lpstr>PROBLEM STATEMENT </vt:lpstr>
      <vt:lpstr>Architecture</vt:lpstr>
      <vt:lpstr>DATASET INFORMATION</vt:lpstr>
      <vt:lpstr>PowerPoint Presentation</vt:lpstr>
      <vt:lpstr>Charts</vt:lpstr>
      <vt:lpstr>2. Favorite films For Age Group 15-25 years </vt:lpstr>
      <vt:lpstr>3. Population (Urban-City Limits)</vt:lpstr>
      <vt:lpstr>PowerPoint Presentation</vt:lpstr>
      <vt:lpstr>5. Athens 2004- Top 6 Countries</vt:lpstr>
      <vt:lpstr>PowerPoint Presentation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Aishwarya Pathipaka</dc:creator>
  <cp:lastModifiedBy>janashantanu</cp:lastModifiedBy>
  <cp:revision>9</cp:revision>
  <dcterms:created xsi:type="dcterms:W3CDTF">2022-08-05T10:34:17Z</dcterms:created>
  <dcterms:modified xsi:type="dcterms:W3CDTF">2022-08-18T16:50:29Z</dcterms:modified>
</cp:coreProperties>
</file>