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9_8942E7EB.xml" ContentType="application/vnd.ms-powerpoint.comments+xml"/>
  <Override PartName="/ppt/comments/modernComment_108_6CD8549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58" r:id="rId11"/>
    <p:sldId id="265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7449CF-76A7-4AF9-B548-E1667B92D3D3}" name="Vaibhav Chaudhari" initials="VC" userId="S::vachaudh@syr.edu::0cfd3f69-107d-4862-9981-f04aa0a5cd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8_6CD854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433E42-B269-6443-AB24-A0D3803B7CC9}" authorId="{137449CF-76A7-4AF9-B548-E1667B92D3D3}" created="2022-12-08T20:48:16.870">
    <pc:sldMkLst xmlns:pc="http://schemas.microsoft.com/office/powerpoint/2013/main/command">
      <pc:docMk/>
      <pc:sldMk cId="1826116764" sldId="264"/>
    </pc:sldMkLst>
    <p188:txBody>
      <a:bodyPr/>
      <a:lstStyle/>
      <a:p>
        <a:r>
          <a:rPr lang="en-US"/>
          <a:t>Incentive recommendations </a:t>
        </a:r>
      </a:p>
    </p188:txBody>
  </p188:cm>
</p188:cmLst>
</file>

<file path=ppt/comments/modernComment_109_8942E7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080C0A-F71D-8146-9265-7CA1F88C291E}" authorId="{137449CF-76A7-4AF9-B548-E1667B92D3D3}" created="2022-12-08T17:18:39.801">
    <pc:sldMkLst xmlns:pc="http://schemas.microsoft.com/office/powerpoint/2013/main/command">
      <pc:docMk/>
      <pc:sldMk cId="2302863339" sldId="265"/>
    </pc:sldMkLst>
    <p188:txBody>
      <a:bodyPr/>
      <a:lstStyle/>
      <a:p>
        <a:r>
          <a:rPr lang="en-US"/>
          <a:t>With data available to us we were able to predict 96 % true positive (actual expensive individuals as expensive), tested on a subset of data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96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1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4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3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1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6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5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BD04-7A2A-4366-9D24-B20EDEB8831C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5978-6560-4095-AB0C-189D299A5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5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microsoft.com/office/2018/10/relationships/comments" Target="../comments/modernComment_109_8942E7E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6CD8549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820AD-5C62-3E05-F86E-B73E7C83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0B944-406E-6B09-0242-A8E149996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9394" y="1838764"/>
            <a:ext cx="2941605" cy="3167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Vaibhav Chaudhari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Shan Jiang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Vedant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Sanjay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Murudkar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Roshan Varma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Pandati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1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291-1DB0-8EF4-CA12-57C696E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753228"/>
            <a:ext cx="10111302" cy="1080938"/>
          </a:xfrm>
        </p:spPr>
        <p:txBody>
          <a:bodyPr>
            <a:normAutofit/>
          </a:bodyPr>
          <a:lstStyle/>
          <a:p>
            <a:r>
              <a:rPr lang="en-IN" dirty="0"/>
              <a:t>Numerical Factors Affecting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76843-F702-8BC6-DEF2-AEA3AB70A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75" y="2334754"/>
            <a:ext cx="5600721" cy="3456446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24ED950-42A8-8312-644B-A29504AFB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05716"/>
              </p:ext>
            </p:extLst>
          </p:nvPr>
        </p:nvGraphicFramePr>
        <p:xfrm>
          <a:off x="7190074" y="3329677"/>
          <a:ext cx="3759200" cy="1466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403406776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9241968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00902695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1525596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059131289"/>
                    </a:ext>
                  </a:extLst>
                </a:gridCol>
              </a:tblGrid>
              <a:tr h="31848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4420"/>
                  </a:ext>
                </a:extLst>
              </a:tr>
              <a:tr h="312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912"/>
                  </a:ext>
                </a:extLst>
              </a:tr>
              <a:tr h="2712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48404"/>
                  </a:ext>
                </a:extLst>
              </a:tr>
              <a:tr h="29323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48264"/>
                  </a:ext>
                </a:extLst>
              </a:tr>
              <a:tr h="2712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70600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BD3F3CB-7E52-4FD0-D206-FFCAE9915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5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63CC-EEE3-067A-BFA7-4BE1DE4C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we able to predict if an individual has expensive health care costs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9C31-A8F4-3795-3D21-72689253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94" y="2082398"/>
            <a:ext cx="8163428" cy="34634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Yes, we were able to develop a model to accomplish this goal.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From the insights generated identifies Smoker, Exercise, Age and BMI to have positive correlation with Cost.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Using these variables developed multiple models SVM (support vector machine) model and Regression Tree model.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were able to predict 98 % of actual expensive individuals as expensive.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2FD721C-15B4-4E2C-3CCE-4B2786EB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FE4841C-9F79-3CE8-AB7F-3CD6185B3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98" y="3533677"/>
            <a:ext cx="3535567" cy="31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633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F28C7-E157-8FEC-FB5C-8695CB16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7073-1A08-54D3-29BB-52F50C5A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1800" dirty="0"/>
              <a:t>Promoting regular health check up for senior citizens. (above age 55, offering 1 free check up a year)</a:t>
            </a:r>
          </a:p>
          <a:p>
            <a:r>
              <a:rPr lang="en-US" sz="1800" dirty="0"/>
              <a:t>Promoting fit lifestyle and controlling weight (marathons conducted by the HMO).</a:t>
            </a:r>
          </a:p>
          <a:p>
            <a:r>
              <a:rPr lang="en-US" sz="1800" dirty="0"/>
              <a:t>Anti Smoking programs.</a:t>
            </a:r>
          </a:p>
          <a:p>
            <a:r>
              <a:rPr lang="en-US" sz="1800" dirty="0"/>
              <a:t>Higher Premium for customers who are predicted to have high health care cost or state depend.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图片 10" descr="Chart, histogram&#10;&#10;Description automatically generated">
            <a:extLst>
              <a:ext uri="{FF2B5EF4-FFF2-40B4-BE49-F238E27FC236}">
                <a16:creationId xmlns:a16="http://schemas.microsoft.com/office/drawing/2014/main" id="{C2A020DF-4C41-2314-BBCC-911E104842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8" r="4" b="4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EE72D6-A765-FA1B-B572-466608418C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5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1167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2F44BD-9EBC-E0A9-5F2A-0B943CFDB47B}"/>
              </a:ext>
            </a:extLst>
          </p:cNvPr>
          <p:cNvSpPr/>
          <p:nvPr/>
        </p:nvSpPr>
        <p:spPr>
          <a:xfrm>
            <a:off x="680322" y="2733709"/>
            <a:ext cx="6752110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 !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93AE5D5-D870-D8E7-5F5C-45DFF66BB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2169571"/>
            <a:ext cx="3358478" cy="25188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71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F5C-3376-4C78-5FF4-5913D176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841488"/>
            <a:ext cx="10018713" cy="73510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427F-B85E-7EAC-30EE-E7B8B6DF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1" y="2125233"/>
            <a:ext cx="10474608" cy="3411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Health is a very important factor in every individual’s life. Having good health leads to longevity.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US, NHE grew 9.7% to $4.1 trillion in 2020, or $12,530 per person, and accounted for 19.7% of GDP.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find out what leads to an individual to have high health care costs.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 we worked with contains details related to habits, personal details , and health care cost for individuals across some states in US.</a:t>
            </a:r>
            <a:endParaRPr lang="en-IN" sz="20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B45F5031-B1C1-2604-93E6-6AC38448B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1E1-6C4D-21F8-AF68-FA26C6B3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558F-7CAE-80EA-9787-CE27E572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2255520"/>
            <a:ext cx="11165839" cy="413511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What is the meaning of these variables in the Data? 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What are the key variables that influence customer health care costs most? 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How these variables influence customer health care costs, higher or lower? 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Are we able to predict if an individual has an expensive health care cost?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What are some possible actions Health Management Organization can take to improve?</a:t>
            </a:r>
          </a:p>
          <a:p>
            <a:pPr>
              <a:lnSpc>
                <a:spcPct val="17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641422-9484-2F44-D21D-8477B4B4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32A8-E63D-7103-9749-5C599BB1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C1C-AD7C-55E1-4053-B1CCDDC5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Age : 18 to 66</a:t>
            </a:r>
          </a:p>
          <a:p>
            <a:r>
              <a:rPr lang="en-US" sz="2000" dirty="0"/>
              <a:t>Location : only 7 states </a:t>
            </a:r>
            <a:r>
              <a:rPr lang="en-US" sz="1800" dirty="0"/>
              <a:t>(Connecticut, Rhode Island, Massachusetts, Pennsylvania,  Maryland, New Jersey, New York)</a:t>
            </a:r>
          </a:p>
          <a:p>
            <a:r>
              <a:rPr lang="en-US" sz="1800" dirty="0"/>
              <a:t>Population : Customers of the HMO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27B2CB7-C65B-A8BE-9240-5013EDAB8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BF21-D48D-2EFF-26F7-B26F768C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A07A50-A6B2-8EA1-2C82-CA70A45D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2117494"/>
            <a:ext cx="5355681" cy="331881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2F73A65-A4FC-0285-4101-D09E22A2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9" y="2117493"/>
            <a:ext cx="5355681" cy="3318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D78DA9-F2DE-59D1-1D74-8B3DD2CAF28D}"/>
              </a:ext>
            </a:extLst>
          </p:cNvPr>
          <p:cNvSpPr txBox="1"/>
          <p:nvPr/>
        </p:nvSpPr>
        <p:spPr>
          <a:xfrm>
            <a:off x="3495040" y="5565744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 vs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2EE63-F8A1-3995-AEB3-22F9E277B27B}"/>
              </a:ext>
            </a:extLst>
          </p:cNvPr>
          <p:cNvSpPr txBox="1"/>
          <p:nvPr/>
        </p:nvSpPr>
        <p:spPr>
          <a:xfrm>
            <a:off x="1717040" y="5873521"/>
            <a:ext cx="204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Smokers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21506-F3F6-2767-F466-CEBECD85149A}"/>
              </a:ext>
            </a:extLst>
          </p:cNvPr>
          <p:cNvSpPr txBox="1"/>
          <p:nvPr/>
        </p:nvSpPr>
        <p:spPr>
          <a:xfrm>
            <a:off x="8016240" y="5873521"/>
            <a:ext cx="204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Exercise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0ACD2D1-7597-0961-CFCF-E7CCAA467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BF21-D48D-2EFF-26F7-B26F768C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8DA9-F2DE-59D1-1D74-8B3DD2CAF28D}"/>
              </a:ext>
            </a:extLst>
          </p:cNvPr>
          <p:cNvSpPr txBox="1"/>
          <p:nvPr/>
        </p:nvSpPr>
        <p:spPr>
          <a:xfrm>
            <a:off x="3484227" y="5539219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BMI vs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2EE63-F8A1-3995-AEB3-22F9E277B27B}"/>
              </a:ext>
            </a:extLst>
          </p:cNvPr>
          <p:cNvSpPr txBox="1"/>
          <p:nvPr/>
        </p:nvSpPr>
        <p:spPr>
          <a:xfrm>
            <a:off x="1717039" y="5806065"/>
            <a:ext cx="204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Smokers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21506-F3F6-2767-F466-CEBECD85149A}"/>
              </a:ext>
            </a:extLst>
          </p:cNvPr>
          <p:cNvSpPr txBox="1"/>
          <p:nvPr/>
        </p:nvSpPr>
        <p:spPr>
          <a:xfrm>
            <a:off x="7567894" y="5806065"/>
            <a:ext cx="204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Exercise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3B04B64-39F5-C02E-56BB-AB446BB8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" y="2208950"/>
            <a:ext cx="5235015" cy="3244038"/>
          </a:xfrm>
          <a:prstGeom prst="rect">
            <a:avLst/>
          </a:prstGeom>
        </p:spPr>
      </p:pic>
      <p:pic>
        <p:nvPicPr>
          <p:cNvPr id="8" name="Picture 7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E40A666-EE8A-7A8D-7EAF-EFBC3688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67" y="2208950"/>
            <a:ext cx="5235015" cy="3244038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A15AA44F-DAC1-1223-AD5A-EF5CDAB1A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4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98F-DB41-1EE5-AE60-D72A043E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7B867A2-A8FD-A078-4469-3859877A0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" y="2036550"/>
            <a:ext cx="5302855" cy="32860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5E89-1DFE-27FE-433E-75B0DF08342A}"/>
              </a:ext>
            </a:extLst>
          </p:cNvPr>
          <p:cNvSpPr txBox="1"/>
          <p:nvPr/>
        </p:nvSpPr>
        <p:spPr>
          <a:xfrm>
            <a:off x="1843704" y="5571667"/>
            <a:ext cx="17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Cost by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3DFEF-7942-B654-2F18-CF762DDE9FDF}"/>
              </a:ext>
            </a:extLst>
          </p:cNvPr>
          <p:cNvSpPr txBox="1"/>
          <p:nvPr/>
        </p:nvSpPr>
        <p:spPr>
          <a:xfrm>
            <a:off x="7985348" y="5571667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Cost by Gender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04B9432-F1DB-9DE6-AADE-CF714826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39" y="2036550"/>
            <a:ext cx="5302855" cy="3286078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83A944D1-CCC8-34F0-7C0F-71D17E254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37ED-CB60-E461-84B4-862F2EFD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AD93398-C8A8-62C7-8ECD-7BEBD83A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6" y="2030819"/>
            <a:ext cx="7893273" cy="4582632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2294BD-7591-2C75-7040-7602941D4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94810"/>
              </p:ext>
            </p:extLst>
          </p:nvPr>
        </p:nvGraphicFramePr>
        <p:xfrm>
          <a:off x="8973040" y="2994354"/>
          <a:ext cx="2642284" cy="252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2595">
                  <a:extLst>
                    <a:ext uri="{9D8B030D-6E8A-4147-A177-3AD203B41FA5}">
                      <a16:colId xmlns:a16="http://schemas.microsoft.com/office/drawing/2014/main" val="3516216466"/>
                    </a:ext>
                  </a:extLst>
                </a:gridCol>
                <a:gridCol w="1159689">
                  <a:extLst>
                    <a:ext uri="{9D8B030D-6E8A-4147-A177-3AD203B41FA5}">
                      <a16:colId xmlns:a16="http://schemas.microsoft.com/office/drawing/2014/main" val="1691255313"/>
                    </a:ext>
                  </a:extLst>
                </a:gridCol>
              </a:tblGrid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6133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6669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22720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Rhode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46399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32933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Jersey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3908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Connecticut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9353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5761"/>
                  </a:ext>
                </a:extLst>
              </a:tr>
            </a:tbl>
          </a:graphicData>
        </a:graphic>
      </p:graphicFrame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0E527276-C664-E798-3D31-3823298DC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6748-14FD-0BFC-5B2C-86C1775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cost spread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5CFBBC-6DD4-1EE8-E03B-FE57F975A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7" y="2121609"/>
            <a:ext cx="7148779" cy="3983163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D3FFE6-34E8-282C-61F6-0B2773D18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07792"/>
              </p:ext>
            </p:extLst>
          </p:nvPr>
        </p:nvGraphicFramePr>
        <p:xfrm>
          <a:off x="8741145" y="3101422"/>
          <a:ext cx="2221024" cy="20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2">
                  <a:extLst>
                    <a:ext uri="{9D8B030D-6E8A-4147-A177-3AD203B41FA5}">
                      <a16:colId xmlns:a16="http://schemas.microsoft.com/office/drawing/2014/main" val="1244775125"/>
                    </a:ext>
                  </a:extLst>
                </a:gridCol>
                <a:gridCol w="1110512">
                  <a:extLst>
                    <a:ext uri="{9D8B030D-6E8A-4147-A177-3AD203B41FA5}">
                      <a16:colId xmlns:a16="http://schemas.microsoft.com/office/drawing/2014/main" val="2681911203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15437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22480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09876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150940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78606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59143"/>
                  </a:ext>
                </a:extLst>
              </a:tr>
            </a:tbl>
          </a:graphicData>
        </a:graphic>
      </p:graphicFrame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BFD33E5D-6BB6-0794-FCFE-CE35ACCA2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3" y="619434"/>
            <a:ext cx="1576567" cy="12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4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{B5AE8972-443F-F74A-B49D-72CE77AE927B}tf10001057</Template>
  <TotalTime>742</TotalTime>
  <Words>441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Data Science Final Project</vt:lpstr>
      <vt:lpstr>Introduction</vt:lpstr>
      <vt:lpstr>Business Questions</vt:lpstr>
      <vt:lpstr>Demographics of Data</vt:lpstr>
      <vt:lpstr>Insights </vt:lpstr>
      <vt:lpstr>Insights </vt:lpstr>
      <vt:lpstr>Insights</vt:lpstr>
      <vt:lpstr>Insights</vt:lpstr>
      <vt:lpstr>Looking at cost spread</vt:lpstr>
      <vt:lpstr>Numerical Factors Affecting Cost</vt:lpstr>
      <vt:lpstr>Are we able to predict if an individual has expensive health care costs ?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sai roshan varma</dc:creator>
  <cp:lastModifiedBy>Vaibhav Chaudhari</cp:lastModifiedBy>
  <cp:revision>7</cp:revision>
  <dcterms:created xsi:type="dcterms:W3CDTF">2022-12-07T19:02:38Z</dcterms:created>
  <dcterms:modified xsi:type="dcterms:W3CDTF">2022-12-08T20:55:18Z</dcterms:modified>
</cp:coreProperties>
</file>