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12192000"/>
  <p:notesSz cx="6858000" cy="9144000"/>
  <p:embeddedFontLst>
    <p:embeddedFont>
      <p:font typeface="Play"/>
      <p:regular r:id="rId32"/>
      <p:bold r:id="rId33"/>
    </p:embeddedFon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8" roundtripDataSignature="AMtx7mgCu2ObTWlU6MJj84gxPwMEbYZU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Play-bold.fntdata"/><Relationship Id="rId10" Type="http://schemas.openxmlformats.org/officeDocument/2006/relationships/slide" Target="slides/slide6.xml"/><Relationship Id="rId32" Type="http://schemas.openxmlformats.org/officeDocument/2006/relationships/font" Target="fonts/Play-regular.fntdata"/><Relationship Id="rId13" Type="http://schemas.openxmlformats.org/officeDocument/2006/relationships/slide" Target="slides/slide9.xml"/><Relationship Id="rId35" Type="http://schemas.openxmlformats.org/officeDocument/2006/relationships/font" Target="fonts/Roboto-bold.fntdata"/><Relationship Id="rId12" Type="http://schemas.openxmlformats.org/officeDocument/2006/relationships/slide" Target="slides/slide8.xml"/><Relationship Id="rId34" Type="http://schemas.openxmlformats.org/officeDocument/2006/relationships/font" Target="fonts/Roboto-regular.fntdata"/><Relationship Id="rId15" Type="http://schemas.openxmlformats.org/officeDocument/2006/relationships/slide" Target="slides/slide11.xml"/><Relationship Id="rId37" Type="http://schemas.openxmlformats.org/officeDocument/2006/relationships/font" Target="fonts/Roboto-boldItalic.fntdata"/><Relationship Id="rId14" Type="http://schemas.openxmlformats.org/officeDocument/2006/relationships/slide" Target="slides/slide10.xml"/><Relationship Id="rId36" Type="http://schemas.openxmlformats.org/officeDocument/2006/relationships/font" Target="fonts/Roboto-italic.fntdata"/><Relationship Id="rId17" Type="http://schemas.openxmlformats.org/officeDocument/2006/relationships/slide" Target="slides/slide13.xml"/><Relationship Id="rId16" Type="http://schemas.openxmlformats.org/officeDocument/2006/relationships/slide" Target="slides/slide12.xml"/><Relationship Id="rId38" Type="http://customschemas.google.com/relationships/presentationmetadata" Target="meta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ebf710961_3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g2cebf710961_3_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g2cebf710961_3_8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cebf710961_3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g2cebf710961_3_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g2cebf710961_3_9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cebf710961_3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g2cebf710961_3_1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g2cebf710961_3_10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cebf710961_9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g2cebf710961_9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cebb3941bf_0_10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g2cebb3941bf_0_10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g2cebb3941bf_0_10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a:solidFill>
                  <a:srgbClr val="0D0D0D"/>
                </a:solidFill>
                <a:highlight>
                  <a:srgbClr val="FFFFFF"/>
                </a:highlight>
                <a:latin typeface="Arial"/>
                <a:ea typeface="Arial"/>
                <a:cs typeface="Arial"/>
                <a:sym typeface="Arial"/>
              </a:rPr>
              <a:t>ICD-10, published by the WHO in 1992, addresses many of the shortcomings of ICD-9. It provides more detailed codes for diseases, signs and symptoms, abnormal findings, complaints, social circumstances, and external causes of injury or diseases. The increased specificity allows for better tracking of diseases and health trends, as well as improved billing and reimbursement processes.</a:t>
            </a:r>
            <a:endParaRPr/>
          </a:p>
        </p:txBody>
      </p:sp>
      <p:sp>
        <p:nvSpPr>
          <p:cNvPr id="254" name="Google Shape;254;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a:solidFill>
                  <a:srgbClr val="0D0D0D"/>
                </a:solidFill>
                <a:highlight>
                  <a:srgbClr val="FFFFFF"/>
                </a:highlight>
                <a:latin typeface="Arial"/>
                <a:ea typeface="Arial"/>
                <a:cs typeface="Arial"/>
                <a:sym typeface="Arial"/>
              </a:rPr>
              <a:t>ICD-10, published by the WHO in 1992, addresses many of the shortcomings of ICD-9. It provides more detailed codes for diseases, signs and symptoms, abnormal findings, complaints, social circumstances, and external causes of injury or diseases. The increased specificity allows for better tracking of diseases and health trends, as well as improved billing and reimbursement processes.</a:t>
            </a:r>
            <a:endParaRPr/>
          </a:p>
        </p:txBody>
      </p:sp>
      <p:sp>
        <p:nvSpPr>
          <p:cNvPr id="271" name="Google Shape;27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a:solidFill>
                  <a:srgbClr val="0D0D0D"/>
                </a:solidFill>
                <a:highlight>
                  <a:srgbClr val="FFFFFF"/>
                </a:highlight>
                <a:latin typeface="Arial"/>
                <a:ea typeface="Arial"/>
                <a:cs typeface="Arial"/>
                <a:sym typeface="Arial"/>
              </a:rPr>
              <a:t>ICD-10, published by the WHO in 1992, addresses many of the shortcomings of ICD-9. It provides more detailed codes for diseases, signs and symptoms, abnormal findings, complaints, social circumstances, and external causes of injury or diseases. The increased specificity allows for better tracking of diseases and health trends, as well as improved billing and reimbursement processes.</a:t>
            </a:r>
            <a:endParaRPr/>
          </a:p>
        </p:txBody>
      </p:sp>
      <p:sp>
        <p:nvSpPr>
          <p:cNvPr id="288" name="Google Shape;288;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6f4dcd161e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6f4dcd161e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g26f4dcd161e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ebb3941b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g2cebb3941bf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g2cebb3941bf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ebf710961_3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g2cebf710961_3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g2cebf710961_3_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cebf710961_3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g2cebf710961_3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g2cebf710961_3_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ebf710961_3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2cebf710961_3_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g2cebf710961_3_7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ebf710961_3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g2cebf710961_3_1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g2cebf710961_3_1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0" name="Google Shape;3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7"/>
          <p:cNvSpPr/>
          <p:nvPr>
            <p:ph idx="2" type="pic"/>
          </p:nvPr>
        </p:nvSpPr>
        <p:spPr>
          <a:xfrm>
            <a:off x="5183188" y="987425"/>
            <a:ext cx="6172200" cy="4873625"/>
          </a:xfrm>
          <a:prstGeom prst="rect">
            <a:avLst/>
          </a:prstGeom>
          <a:noFill/>
          <a:ln>
            <a:noFill/>
          </a:ln>
        </p:spPr>
      </p:sp>
      <p:sp>
        <p:nvSpPr>
          <p:cNvPr id="68" name="Google Shape;68;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5.png"/><Relationship Id="rId4" Type="http://schemas.openxmlformats.org/officeDocument/2006/relationships/image" Target="../media/image21.png"/><Relationship Id="rId5"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5.png"/><Relationship Id="rId4" Type="http://schemas.openxmlformats.org/officeDocument/2006/relationships/image" Target="../media/image21.png"/><Relationship Id="rId5"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5.png"/><Relationship Id="rId4" Type="http://schemas.openxmlformats.org/officeDocument/2006/relationships/image" Target="../media/image21.png"/><Relationship Id="rId5"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2.png"/><Relationship Id="rId7"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20"/>
          <p:cNvSpPr/>
          <p:nvPr/>
        </p:nvSpPr>
        <p:spPr>
          <a:xfrm>
            <a:off x="0" y="0"/>
            <a:ext cx="3416595" cy="6858000"/>
          </a:xfrm>
          <a:prstGeom prst="rect">
            <a:avLst/>
          </a:prstGeom>
          <a:solidFill>
            <a:srgbClr val="01356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Eliminating Health Disparities through predictive Modeling in PySpark</a:t>
            </a:r>
            <a:endParaRPr b="0"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IST718 Big Data Analytics</a:t>
            </a:r>
            <a:endParaRPr/>
          </a:p>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Group 7 </a:t>
            </a:r>
            <a:endParaRPr/>
          </a:p>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a:t>
            </a:r>
            <a:endParaRPr/>
          </a:p>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rPr b="0" i="0" lang="en-US" sz="1000" u="none" cap="none" strike="noStrike">
                <a:solidFill>
                  <a:schemeClr val="lt1"/>
                </a:solidFill>
                <a:latin typeface="Arial"/>
                <a:ea typeface="Arial"/>
                <a:cs typeface="Arial"/>
                <a:sym typeface="Arial"/>
              </a:rPr>
              <a:t>Somia Abdelrahman| Thomas Archibald| Rajat Chelani | Immanuel Odarteifio </a:t>
            </a:r>
            <a:endParaRPr/>
          </a:p>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9" name="Google Shape;89;p20"/>
          <p:cNvSpPr txBox="1"/>
          <p:nvPr>
            <p:ph type="ctrTitle"/>
          </p:nvPr>
        </p:nvSpPr>
        <p:spPr>
          <a:xfrm>
            <a:off x="-429860" y="818406"/>
            <a:ext cx="4049485" cy="1312408"/>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11111"/>
              <a:buFont typeface="Play"/>
              <a:buNone/>
            </a:pPr>
            <a:r>
              <a:rPr lang="en-US">
                <a:solidFill>
                  <a:schemeClr val="lt1"/>
                </a:solidFill>
              </a:rPr>
              <a:t>Health Inequity</a:t>
            </a:r>
            <a:endParaRPr/>
          </a:p>
        </p:txBody>
      </p:sp>
      <p:pic>
        <p:nvPicPr>
          <p:cNvPr descr="A pink ribbon on a black background&#10;&#10;Description automatically generated" id="90" name="Google Shape;90;p20"/>
          <p:cNvPicPr preferRelativeResize="0"/>
          <p:nvPr/>
        </p:nvPicPr>
        <p:blipFill rotWithShape="1">
          <a:blip r:embed="rId4">
            <a:alphaModFix/>
          </a:blip>
          <a:srcRect b="0" l="0" r="0" t="0"/>
          <a:stretch/>
        </p:blipFill>
        <p:spPr>
          <a:xfrm>
            <a:off x="10668000" y="0"/>
            <a:ext cx="1524000" cy="1524000"/>
          </a:xfrm>
          <a:prstGeom prst="rect">
            <a:avLst/>
          </a:prstGeom>
          <a:noFill/>
          <a:ln>
            <a:noFill/>
          </a:ln>
        </p:spPr>
      </p:pic>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2cebf710961_3_88"/>
          <p:cNvSpPr/>
          <p:nvPr/>
        </p:nvSpPr>
        <p:spPr>
          <a:xfrm>
            <a:off x="0" y="0"/>
            <a:ext cx="12192000" cy="1545265"/>
          </a:xfrm>
          <a:prstGeom prst="rect">
            <a:avLst/>
          </a:prstGeom>
          <a:solidFill>
            <a:srgbClr val="01356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2" name="Google Shape;172;g2cebf710961_3_8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2850">
                <a:solidFill>
                  <a:schemeClr val="lt1"/>
                </a:solidFill>
                <a:latin typeface="Arial"/>
                <a:ea typeface="Arial"/>
                <a:cs typeface="Arial"/>
                <a:sym typeface="Arial"/>
              </a:rPr>
              <a:t>Increased Late Cancer Diagnosis Cases Linked to Prior ICD-9 Coding Convention</a:t>
            </a:r>
            <a:endParaRPr sz="2850">
              <a:solidFill>
                <a:schemeClr val="lt1"/>
              </a:solidFill>
              <a:latin typeface="Arial"/>
              <a:ea typeface="Arial"/>
              <a:cs typeface="Arial"/>
              <a:sym typeface="Arial"/>
            </a:endParaRPr>
          </a:p>
        </p:txBody>
      </p:sp>
      <p:pic>
        <p:nvPicPr>
          <p:cNvPr id="173" name="Google Shape;173;g2cebf710961_3_88"/>
          <p:cNvPicPr preferRelativeResize="0"/>
          <p:nvPr/>
        </p:nvPicPr>
        <p:blipFill rotWithShape="1">
          <a:blip r:embed="rId3">
            <a:alphaModFix/>
          </a:blip>
          <a:srcRect b="0" l="0" r="0" t="0"/>
          <a:stretch/>
        </p:blipFill>
        <p:spPr>
          <a:xfrm>
            <a:off x="1026100" y="1830225"/>
            <a:ext cx="10001248" cy="4862375"/>
          </a:xfrm>
          <a:prstGeom prst="rect">
            <a:avLst/>
          </a:prstGeom>
          <a:noFill/>
          <a:ln>
            <a:noFill/>
          </a:ln>
        </p:spPr>
      </p:pic>
      <p:pic>
        <p:nvPicPr>
          <p:cNvPr descr="A pink ribbon on a black background&#10;&#10;Description automatically generated" id="174" name="Google Shape;174;g2cebf710961_3_88"/>
          <p:cNvPicPr preferRelativeResize="0"/>
          <p:nvPr/>
        </p:nvPicPr>
        <p:blipFill rotWithShape="1">
          <a:blip r:embed="rId4">
            <a:alphaModFix/>
          </a:blip>
          <a:srcRect b="0" l="0" r="0" t="0"/>
          <a:stretch/>
        </p:blipFill>
        <p:spPr>
          <a:xfrm>
            <a:off x="10668000" y="0"/>
            <a:ext cx="1524000" cy="1524000"/>
          </a:xfrm>
          <a:prstGeom prst="rect">
            <a:avLst/>
          </a:prstGeom>
          <a:noFill/>
          <a:ln>
            <a:noFill/>
          </a:ln>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cebf710961_3_96"/>
          <p:cNvSpPr/>
          <p:nvPr/>
        </p:nvSpPr>
        <p:spPr>
          <a:xfrm>
            <a:off x="0" y="0"/>
            <a:ext cx="12192000" cy="1545265"/>
          </a:xfrm>
          <a:prstGeom prst="rect">
            <a:avLst/>
          </a:prstGeom>
          <a:solidFill>
            <a:srgbClr val="01356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1" name="Google Shape;181;g2cebf710961_3_96"/>
          <p:cNvSpPr txBox="1"/>
          <p:nvPr>
            <p:ph type="title"/>
          </p:nvPr>
        </p:nvSpPr>
        <p:spPr>
          <a:xfrm>
            <a:off x="519550" y="328560"/>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62500"/>
              <a:buNone/>
            </a:pPr>
            <a:r>
              <a:rPr lang="en-US" sz="3200">
                <a:solidFill>
                  <a:schemeClr val="lt1"/>
                </a:solidFill>
                <a:latin typeface="Arial"/>
                <a:ea typeface="Arial"/>
                <a:cs typeface="Arial"/>
                <a:sym typeface="Arial"/>
              </a:rPr>
              <a:t>Impact of Ozone, PM2.5, and NO2 Levels on Cancer Diagnosis Timing: Median Concentrations and Variability Analysis</a:t>
            </a:r>
            <a:endParaRPr>
              <a:solidFill>
                <a:schemeClr val="lt1"/>
              </a:solidFill>
            </a:endParaRPr>
          </a:p>
        </p:txBody>
      </p:sp>
      <p:pic>
        <p:nvPicPr>
          <p:cNvPr id="182" name="Google Shape;182;g2cebf710961_3_96"/>
          <p:cNvPicPr preferRelativeResize="0"/>
          <p:nvPr/>
        </p:nvPicPr>
        <p:blipFill rotWithShape="1">
          <a:blip r:embed="rId3">
            <a:alphaModFix/>
          </a:blip>
          <a:srcRect b="0" l="0" r="0" t="0"/>
          <a:stretch/>
        </p:blipFill>
        <p:spPr>
          <a:xfrm>
            <a:off x="152400" y="2605225"/>
            <a:ext cx="11887202" cy="4227159"/>
          </a:xfrm>
          <a:prstGeom prst="rect">
            <a:avLst/>
          </a:prstGeom>
          <a:noFill/>
          <a:ln>
            <a:noFill/>
          </a:ln>
        </p:spPr>
      </p:pic>
      <p:sp>
        <p:nvSpPr>
          <p:cNvPr id="183" name="Google Shape;183;g2cebf710961_3_96"/>
          <p:cNvSpPr txBox="1"/>
          <p:nvPr/>
        </p:nvSpPr>
        <p:spPr>
          <a:xfrm>
            <a:off x="519550" y="1675525"/>
            <a:ext cx="3338100" cy="1545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The median concentration of ozone levels are very similar for both early and late diagnosis. However, there are significant number of patients exposed to higher levels.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84" name="Google Shape;184;g2cebf710961_3_96"/>
          <p:cNvSpPr txBox="1"/>
          <p:nvPr/>
        </p:nvSpPr>
        <p:spPr>
          <a:xfrm>
            <a:off x="4321750" y="1690825"/>
            <a:ext cx="3338100" cy="1545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The median concentration of PM2.5 levels is slightly higher for patients getting late diagnosis. However, there are significant number of patients exposed to lower levels.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85" name="Google Shape;185;g2cebf710961_3_96"/>
          <p:cNvSpPr txBox="1"/>
          <p:nvPr/>
        </p:nvSpPr>
        <p:spPr>
          <a:xfrm>
            <a:off x="8015700" y="1557450"/>
            <a:ext cx="3338100" cy="1545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The median concentration of PM2.5 levels is slightly higher for patients getting late diagnosis. However, there are significant number of patients exposed to lower levels.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descr="A pink ribbon on a black background&#10;&#10;Description automatically generated" id="186" name="Google Shape;186;g2cebf710961_3_96"/>
          <p:cNvPicPr preferRelativeResize="0"/>
          <p:nvPr/>
        </p:nvPicPr>
        <p:blipFill rotWithShape="1">
          <a:blip r:embed="rId4">
            <a:alphaModFix/>
          </a:blip>
          <a:srcRect b="0" l="0" r="0" t="0"/>
          <a:stretch/>
        </p:blipFill>
        <p:spPr>
          <a:xfrm>
            <a:off x="10668000" y="0"/>
            <a:ext cx="1524000" cy="1524000"/>
          </a:xfrm>
          <a:prstGeom prst="rect">
            <a:avLst/>
          </a:prstGeom>
          <a:noFill/>
          <a:ln>
            <a:noFill/>
          </a:ln>
        </p:spPr>
      </p:pic>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cebf710961_3_109"/>
          <p:cNvSpPr/>
          <p:nvPr/>
        </p:nvSpPr>
        <p:spPr>
          <a:xfrm>
            <a:off x="0" y="0"/>
            <a:ext cx="12192000" cy="1545265"/>
          </a:xfrm>
          <a:prstGeom prst="rect">
            <a:avLst/>
          </a:prstGeom>
          <a:solidFill>
            <a:srgbClr val="01356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3" name="Google Shape;193;g2cebf710961_3_10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2850">
                <a:solidFill>
                  <a:schemeClr val="lt1"/>
                </a:solidFill>
                <a:latin typeface="Arial"/>
                <a:ea typeface="Arial"/>
                <a:cs typeface="Arial"/>
                <a:sym typeface="Arial"/>
              </a:rPr>
              <a:t>States with the Highest Rates of Late Cancer Diagnosis: Kentucky, Virginia, and New Mexico Lead</a:t>
            </a:r>
            <a:endParaRPr sz="2850">
              <a:solidFill>
                <a:schemeClr val="lt1"/>
              </a:solidFill>
            </a:endParaRPr>
          </a:p>
        </p:txBody>
      </p:sp>
      <p:pic>
        <p:nvPicPr>
          <p:cNvPr id="194" name="Google Shape;194;g2cebf710961_3_109"/>
          <p:cNvPicPr preferRelativeResize="0"/>
          <p:nvPr/>
        </p:nvPicPr>
        <p:blipFill rotWithShape="1">
          <a:blip r:embed="rId3">
            <a:alphaModFix/>
          </a:blip>
          <a:srcRect b="0" l="0" r="0" t="0"/>
          <a:stretch/>
        </p:blipFill>
        <p:spPr>
          <a:xfrm>
            <a:off x="337700" y="1610600"/>
            <a:ext cx="11248176" cy="5247399"/>
          </a:xfrm>
          <a:prstGeom prst="rect">
            <a:avLst/>
          </a:prstGeom>
          <a:noFill/>
          <a:ln>
            <a:noFill/>
          </a:ln>
        </p:spPr>
      </p:pic>
      <p:pic>
        <p:nvPicPr>
          <p:cNvPr descr="A pink ribbon on a black background&#10;&#10;Description automatically generated" id="195" name="Google Shape;195;g2cebf710961_3_109"/>
          <p:cNvPicPr preferRelativeResize="0"/>
          <p:nvPr/>
        </p:nvPicPr>
        <p:blipFill rotWithShape="1">
          <a:blip r:embed="rId4">
            <a:alphaModFix/>
          </a:blip>
          <a:srcRect b="0" l="0" r="0" t="0"/>
          <a:stretch/>
        </p:blipFill>
        <p:spPr>
          <a:xfrm>
            <a:off x="10668000" y="0"/>
            <a:ext cx="1524000" cy="1524000"/>
          </a:xfrm>
          <a:prstGeom prst="rect">
            <a:avLst/>
          </a:prstGeom>
          <a:noFill/>
          <a:ln>
            <a:noFill/>
          </a:ln>
        </p:spPr>
      </p:pic>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356E"/>
        </a:solidFill>
      </p:bgPr>
    </p:bg>
    <p:spTree>
      <p:nvGrpSpPr>
        <p:cNvPr id="199" name="Shape 199"/>
        <p:cNvGrpSpPr/>
        <p:nvPr/>
      </p:nvGrpSpPr>
      <p:grpSpPr>
        <a:xfrm>
          <a:off x="0" y="0"/>
          <a:ext cx="0" cy="0"/>
          <a:chOff x="0" y="0"/>
          <a:chExt cx="0" cy="0"/>
        </a:xfrm>
      </p:grpSpPr>
      <p:sp>
        <p:nvSpPr>
          <p:cNvPr id="200" name="Google Shape;200;p22"/>
          <p:cNvSpPr txBox="1"/>
          <p:nvPr>
            <p:ph type="title"/>
          </p:nvPr>
        </p:nvSpPr>
        <p:spPr>
          <a:xfrm>
            <a:off x="916172" y="2257721"/>
            <a:ext cx="2635102" cy="148493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solidFill>
                  <a:schemeClr val="lt1"/>
                </a:solidFill>
                <a:latin typeface="Arial"/>
                <a:ea typeface="Arial"/>
                <a:cs typeface="Arial"/>
                <a:sym typeface="Arial"/>
              </a:rPr>
              <a:t>Modeling </a:t>
            </a:r>
            <a:endParaRPr/>
          </a:p>
        </p:txBody>
      </p:sp>
      <p:pic>
        <p:nvPicPr>
          <p:cNvPr descr="A colorful illustration of a cloud with a cloud and paper&#10;&#10;Description automatically generated with medium confidence" id="201" name="Google Shape;201;p22"/>
          <p:cNvPicPr preferRelativeResize="0"/>
          <p:nvPr/>
        </p:nvPicPr>
        <p:blipFill rotWithShape="1">
          <a:blip r:embed="rId3">
            <a:alphaModFix/>
          </a:blip>
          <a:srcRect b="0" l="0" r="0" t="0"/>
          <a:stretch/>
        </p:blipFill>
        <p:spPr>
          <a:xfrm>
            <a:off x="3657905" y="990905"/>
            <a:ext cx="4876190" cy="4876190"/>
          </a:xfrm>
          <a:prstGeom prst="rect">
            <a:avLst/>
          </a:prstGeom>
          <a:noFill/>
          <a:ln>
            <a:noFill/>
          </a:ln>
        </p:spPr>
      </p:pic>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
          <p:cNvSpPr/>
          <p:nvPr/>
        </p:nvSpPr>
        <p:spPr>
          <a:xfrm>
            <a:off x="0" y="0"/>
            <a:ext cx="3416595" cy="6858000"/>
          </a:xfrm>
          <a:prstGeom prst="rect">
            <a:avLst/>
          </a:prstGeom>
          <a:solidFill>
            <a:srgbClr val="01356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7" name="Google Shape;207;p3"/>
          <p:cNvSpPr txBox="1"/>
          <p:nvPr>
            <p:ph type="title"/>
          </p:nvPr>
        </p:nvSpPr>
        <p:spPr>
          <a:xfrm>
            <a:off x="434115" y="2279705"/>
            <a:ext cx="2783958" cy="166214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lang="en-US">
                <a:solidFill>
                  <a:schemeClr val="lt1"/>
                </a:solidFill>
                <a:latin typeface="Arial"/>
                <a:ea typeface="Arial"/>
                <a:cs typeface="Arial"/>
                <a:sym typeface="Arial"/>
              </a:rPr>
              <a:t>Model </a:t>
            </a:r>
            <a:br>
              <a:rPr lang="en-US">
                <a:solidFill>
                  <a:schemeClr val="lt1"/>
                </a:solidFill>
                <a:latin typeface="Arial"/>
                <a:ea typeface="Arial"/>
                <a:cs typeface="Arial"/>
                <a:sym typeface="Arial"/>
              </a:rPr>
            </a:br>
            <a:r>
              <a:rPr lang="en-US">
                <a:solidFill>
                  <a:schemeClr val="lt1"/>
                </a:solidFill>
                <a:latin typeface="Arial"/>
                <a:ea typeface="Arial"/>
                <a:cs typeface="Arial"/>
                <a:sym typeface="Arial"/>
              </a:rPr>
              <a:t>Training</a:t>
            </a:r>
            <a:br>
              <a:rPr lang="en-US">
                <a:latin typeface="Arial"/>
                <a:ea typeface="Arial"/>
                <a:cs typeface="Arial"/>
                <a:sym typeface="Arial"/>
              </a:rPr>
            </a:br>
            <a:endParaRPr>
              <a:latin typeface="Arial"/>
              <a:ea typeface="Arial"/>
              <a:cs typeface="Arial"/>
              <a:sym typeface="Arial"/>
            </a:endParaRPr>
          </a:p>
        </p:txBody>
      </p:sp>
      <p:sp>
        <p:nvSpPr>
          <p:cNvPr id="208" name="Google Shape;208;p3"/>
          <p:cNvSpPr txBox="1"/>
          <p:nvPr>
            <p:ph idx="1" type="body"/>
          </p:nvPr>
        </p:nvSpPr>
        <p:spPr>
          <a:xfrm>
            <a:off x="3701905" y="935849"/>
            <a:ext cx="7476458" cy="4986301"/>
          </a:xfrm>
          <a:prstGeom prst="rect">
            <a:avLst/>
          </a:prstGeom>
          <a:noFill/>
          <a:ln>
            <a:noFill/>
          </a:ln>
        </p:spPr>
        <p:txBody>
          <a:bodyPr anchorCtr="0" anchor="t" bIns="45700" lIns="91425" spcFirstLastPara="1" rIns="91425" wrap="square" tIns="45700">
            <a:normAutofit/>
          </a:bodyPr>
          <a:lstStyle/>
          <a:p>
            <a:pPr indent="-177800" lvl="0" marL="228600" rtl="0" algn="l">
              <a:lnSpc>
                <a:spcPct val="90000"/>
              </a:lnSpc>
              <a:spcBef>
                <a:spcPts val="0"/>
              </a:spcBef>
              <a:spcAft>
                <a:spcPts val="0"/>
              </a:spcAft>
              <a:buClr>
                <a:schemeClr val="dk1"/>
              </a:buClr>
              <a:buSzPts val="2000"/>
              <a:buChar char="•"/>
            </a:pPr>
            <a:r>
              <a:rPr lang="en-US" sz="2000"/>
              <a:t>Different models were trained on the </a:t>
            </a:r>
            <a:r>
              <a:rPr lang="en-US" sz="2000">
                <a:solidFill>
                  <a:srgbClr val="FE5B54"/>
                </a:solidFill>
              </a:rPr>
              <a:t>entire features</a:t>
            </a:r>
            <a:endParaRPr/>
          </a:p>
          <a:p>
            <a:pPr indent="0" lvl="0" marL="50800" rtl="0" algn="l">
              <a:lnSpc>
                <a:spcPct val="90000"/>
              </a:lnSpc>
              <a:spcBef>
                <a:spcPts val="0"/>
              </a:spcBef>
              <a:spcAft>
                <a:spcPts val="0"/>
              </a:spcAft>
              <a:buClr>
                <a:schemeClr val="dk1"/>
              </a:buClr>
              <a:buSzPts val="2000"/>
              <a:buNone/>
            </a:pPr>
            <a:r>
              <a:t/>
            </a:r>
            <a:endParaRPr sz="2000"/>
          </a:p>
          <a:p>
            <a:pPr indent="-177800" lvl="0" marL="228600" rtl="0" algn="l">
              <a:lnSpc>
                <a:spcPct val="90000"/>
              </a:lnSpc>
              <a:spcBef>
                <a:spcPts val="1000"/>
              </a:spcBef>
              <a:spcAft>
                <a:spcPts val="0"/>
              </a:spcAft>
              <a:buClr>
                <a:schemeClr val="dk1"/>
              </a:buClr>
              <a:buSzPts val="2000"/>
              <a:buChar char="•"/>
            </a:pPr>
            <a:r>
              <a:rPr lang="en-US" sz="2000"/>
              <a:t>Goal was to obtain the </a:t>
            </a:r>
            <a:r>
              <a:rPr lang="en-US" sz="2000">
                <a:solidFill>
                  <a:srgbClr val="FE5B54"/>
                </a:solidFill>
              </a:rPr>
              <a:t>most important features </a:t>
            </a:r>
            <a:r>
              <a:rPr lang="en-US" sz="2000"/>
              <a:t>relevant </a:t>
            </a:r>
            <a:br>
              <a:rPr lang="en-US" sz="2000"/>
            </a:br>
            <a:r>
              <a:rPr lang="en-US" sz="2000"/>
              <a:t>to the </a:t>
            </a:r>
            <a:r>
              <a:rPr lang="en-US" sz="2000">
                <a:solidFill>
                  <a:srgbClr val="FE5B54"/>
                </a:solidFill>
              </a:rPr>
              <a:t>best model</a:t>
            </a:r>
            <a:endParaRPr/>
          </a:p>
          <a:p>
            <a:pPr indent="0" lvl="0" marL="50800" rtl="0" algn="l">
              <a:lnSpc>
                <a:spcPct val="90000"/>
              </a:lnSpc>
              <a:spcBef>
                <a:spcPts val="1000"/>
              </a:spcBef>
              <a:spcAft>
                <a:spcPts val="0"/>
              </a:spcAft>
              <a:buClr>
                <a:schemeClr val="dk1"/>
              </a:buClr>
              <a:buSzPts val="2000"/>
              <a:buNone/>
            </a:pPr>
            <a:r>
              <a:t/>
            </a:r>
            <a:endParaRPr sz="2000"/>
          </a:p>
          <a:p>
            <a:pPr indent="-177800" lvl="0" marL="228600" rtl="0" algn="l">
              <a:lnSpc>
                <a:spcPct val="90000"/>
              </a:lnSpc>
              <a:spcBef>
                <a:spcPts val="1000"/>
              </a:spcBef>
              <a:spcAft>
                <a:spcPts val="0"/>
              </a:spcAft>
              <a:buClr>
                <a:schemeClr val="dk1"/>
              </a:buClr>
              <a:buSzPts val="2000"/>
              <a:buChar char="•"/>
            </a:pPr>
            <a:r>
              <a:rPr lang="en-US" sz="2000"/>
              <a:t>Preform </a:t>
            </a:r>
            <a:r>
              <a:rPr lang="en-US" sz="2000">
                <a:solidFill>
                  <a:srgbClr val="FE5B54"/>
                </a:solidFill>
              </a:rPr>
              <a:t>Features Selection </a:t>
            </a:r>
            <a:r>
              <a:rPr lang="en-US" sz="2000"/>
              <a:t>in attempt to improve </a:t>
            </a:r>
            <a:br>
              <a:rPr lang="en-US" sz="2000"/>
            </a:br>
            <a:r>
              <a:rPr lang="en-US" sz="2000"/>
              <a:t>model performance</a:t>
            </a:r>
            <a:endParaRPr/>
          </a:p>
          <a:p>
            <a:pPr indent="0" lvl="0" marL="50800" rtl="0" algn="l">
              <a:lnSpc>
                <a:spcPct val="90000"/>
              </a:lnSpc>
              <a:spcBef>
                <a:spcPts val="1000"/>
              </a:spcBef>
              <a:spcAft>
                <a:spcPts val="0"/>
              </a:spcAft>
              <a:buClr>
                <a:schemeClr val="dk1"/>
              </a:buClr>
              <a:buSzPts val="2000"/>
              <a:buNone/>
            </a:pPr>
            <a:r>
              <a:t/>
            </a:r>
            <a:endParaRPr sz="2000"/>
          </a:p>
          <a:p>
            <a:pPr indent="-177800" lvl="0" marL="228600" rtl="0" algn="l">
              <a:lnSpc>
                <a:spcPct val="90000"/>
              </a:lnSpc>
              <a:spcBef>
                <a:spcPts val="1000"/>
              </a:spcBef>
              <a:spcAft>
                <a:spcPts val="0"/>
              </a:spcAft>
              <a:buClr>
                <a:schemeClr val="dk1"/>
              </a:buClr>
              <a:buSzPts val="2000"/>
              <a:buChar char="•"/>
            </a:pPr>
            <a:r>
              <a:rPr lang="en-US" sz="2000"/>
              <a:t>Algorithms used: Random Forest, Gradient Boost Classifier,</a:t>
            </a:r>
            <a:br>
              <a:rPr lang="en-US" sz="2000"/>
            </a:br>
            <a:r>
              <a:rPr lang="en-US" sz="2000"/>
              <a:t> Decision Tree, Logistic Regression</a:t>
            </a:r>
            <a:endParaRPr/>
          </a:p>
          <a:p>
            <a:pPr indent="0" lvl="0" marL="50800" rtl="0" algn="l">
              <a:lnSpc>
                <a:spcPct val="90000"/>
              </a:lnSpc>
              <a:spcBef>
                <a:spcPts val="1000"/>
              </a:spcBef>
              <a:spcAft>
                <a:spcPts val="0"/>
              </a:spcAft>
              <a:buClr>
                <a:schemeClr val="dk1"/>
              </a:buClr>
              <a:buSzPts val="2000"/>
              <a:buNone/>
            </a:pPr>
            <a:r>
              <a:t/>
            </a:r>
            <a:endParaRPr sz="2000"/>
          </a:p>
          <a:p>
            <a:pPr indent="-177800" lvl="0" marL="228600" rtl="0" algn="l">
              <a:lnSpc>
                <a:spcPct val="90000"/>
              </a:lnSpc>
              <a:spcBef>
                <a:spcPts val="1000"/>
              </a:spcBef>
              <a:spcAft>
                <a:spcPts val="0"/>
              </a:spcAft>
              <a:buClr>
                <a:schemeClr val="dk1"/>
              </a:buClr>
              <a:buSzPts val="2000"/>
              <a:buChar char="•"/>
            </a:pPr>
            <a:r>
              <a:rPr lang="en-US" sz="2000"/>
              <a:t>Same steps were done over subset of the data </a:t>
            </a:r>
            <a:endParaRPr/>
          </a:p>
          <a:p>
            <a:pPr indent="0" lvl="0" marL="50800" rtl="0" algn="l">
              <a:lnSpc>
                <a:spcPct val="90000"/>
              </a:lnSpc>
              <a:spcBef>
                <a:spcPts val="1000"/>
              </a:spcBef>
              <a:spcAft>
                <a:spcPts val="0"/>
              </a:spcAft>
              <a:buClr>
                <a:schemeClr val="dk1"/>
              </a:buClr>
              <a:buSzPts val="2000"/>
              <a:buNone/>
            </a:pPr>
            <a:r>
              <a:rPr lang="en-US" sz="2000"/>
              <a:t>(Commercial plan individuals)</a:t>
            </a:r>
            <a:endParaRPr sz="2000"/>
          </a:p>
        </p:txBody>
      </p:sp>
      <p:pic>
        <p:nvPicPr>
          <p:cNvPr descr="A pink ribbon on a black background&#10;&#10;Description automatically generated" id="209" name="Google Shape;209;p3"/>
          <p:cNvPicPr preferRelativeResize="0"/>
          <p:nvPr/>
        </p:nvPicPr>
        <p:blipFill rotWithShape="1">
          <a:blip r:embed="rId3">
            <a:alphaModFix/>
          </a:blip>
          <a:srcRect b="0" l="0" r="0" t="0"/>
          <a:stretch/>
        </p:blipFill>
        <p:spPr>
          <a:xfrm>
            <a:off x="10668000" y="7088"/>
            <a:ext cx="1524000" cy="1524000"/>
          </a:xfrm>
          <a:prstGeom prst="rect">
            <a:avLst/>
          </a:prstGeom>
          <a:noFill/>
          <a:ln>
            <a:noFill/>
          </a:ln>
        </p:spPr>
      </p:pic>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3"/>
          <p:cNvSpPr/>
          <p:nvPr/>
        </p:nvSpPr>
        <p:spPr>
          <a:xfrm>
            <a:off x="0" y="0"/>
            <a:ext cx="3416595" cy="6858000"/>
          </a:xfrm>
          <a:prstGeom prst="rect">
            <a:avLst/>
          </a:prstGeom>
          <a:solidFill>
            <a:srgbClr val="01356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5" name="Google Shape;215;p23"/>
          <p:cNvSpPr txBox="1"/>
          <p:nvPr>
            <p:ph type="title"/>
          </p:nvPr>
        </p:nvSpPr>
        <p:spPr>
          <a:xfrm>
            <a:off x="427936" y="2091106"/>
            <a:ext cx="2783958" cy="267578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lang="en-US">
                <a:solidFill>
                  <a:schemeClr val="lt1"/>
                </a:solidFill>
                <a:latin typeface="Arial"/>
                <a:ea typeface="Arial"/>
                <a:cs typeface="Arial"/>
                <a:sym typeface="Arial"/>
              </a:rPr>
              <a:t>Model </a:t>
            </a:r>
            <a:br>
              <a:rPr lang="en-US">
                <a:solidFill>
                  <a:schemeClr val="lt1"/>
                </a:solidFill>
                <a:latin typeface="Arial"/>
                <a:ea typeface="Arial"/>
                <a:cs typeface="Arial"/>
                <a:sym typeface="Arial"/>
              </a:rPr>
            </a:br>
            <a:r>
              <a:rPr lang="en-US">
                <a:solidFill>
                  <a:schemeClr val="lt1"/>
                </a:solidFill>
                <a:latin typeface="Arial"/>
                <a:ea typeface="Arial"/>
                <a:cs typeface="Arial"/>
                <a:sym typeface="Arial"/>
              </a:rPr>
              <a:t>Results</a:t>
            </a:r>
            <a:br>
              <a:rPr lang="en-US">
                <a:solidFill>
                  <a:schemeClr val="lt1"/>
                </a:solidFill>
                <a:latin typeface="Arial"/>
                <a:ea typeface="Arial"/>
                <a:cs typeface="Arial"/>
                <a:sym typeface="Arial"/>
              </a:rPr>
            </a:br>
            <a:r>
              <a:rPr lang="en-US" sz="3600">
                <a:solidFill>
                  <a:schemeClr val="lt1"/>
                </a:solidFill>
                <a:latin typeface="Arial"/>
                <a:ea typeface="Arial"/>
                <a:cs typeface="Arial"/>
                <a:sym typeface="Arial"/>
              </a:rPr>
              <a:t>(General Model)</a:t>
            </a:r>
            <a:br>
              <a:rPr lang="en-US">
                <a:latin typeface="Arial"/>
                <a:ea typeface="Arial"/>
                <a:cs typeface="Arial"/>
                <a:sym typeface="Arial"/>
              </a:rPr>
            </a:br>
            <a:endParaRPr>
              <a:latin typeface="Arial"/>
              <a:ea typeface="Arial"/>
              <a:cs typeface="Arial"/>
              <a:sym typeface="Arial"/>
            </a:endParaRPr>
          </a:p>
        </p:txBody>
      </p:sp>
      <p:sp>
        <p:nvSpPr>
          <p:cNvPr id="216" name="Google Shape;216;p23"/>
          <p:cNvSpPr txBox="1"/>
          <p:nvPr>
            <p:ph idx="1" type="body"/>
          </p:nvPr>
        </p:nvSpPr>
        <p:spPr>
          <a:xfrm>
            <a:off x="3701905" y="935849"/>
            <a:ext cx="7476458" cy="4986301"/>
          </a:xfrm>
          <a:prstGeom prst="rect">
            <a:avLst/>
          </a:prstGeom>
          <a:noFill/>
          <a:ln>
            <a:noFill/>
          </a:ln>
        </p:spPr>
        <p:txBody>
          <a:bodyPr anchorCtr="0" anchor="t" bIns="45700" lIns="91425" spcFirstLastPara="1" rIns="91425" wrap="square" tIns="45700">
            <a:normAutofit/>
          </a:bodyPr>
          <a:lstStyle/>
          <a:p>
            <a:pPr indent="-177800" lvl="0" marL="228600" rtl="0" algn="l">
              <a:lnSpc>
                <a:spcPct val="90000"/>
              </a:lnSpc>
              <a:spcBef>
                <a:spcPts val="0"/>
              </a:spcBef>
              <a:spcAft>
                <a:spcPts val="0"/>
              </a:spcAft>
              <a:buClr>
                <a:schemeClr val="dk1"/>
              </a:buClr>
              <a:buSzPts val="2000"/>
              <a:buChar char="•"/>
            </a:pPr>
            <a:r>
              <a:rPr lang="en-US" sz="2000"/>
              <a:t>Best Model: Random Forest with AUC </a:t>
            </a:r>
            <a:r>
              <a:rPr b="1" lang="en-US" sz="2000">
                <a:solidFill>
                  <a:srgbClr val="FE5B54"/>
                </a:solidFill>
              </a:rPr>
              <a:t>81.5%</a:t>
            </a:r>
            <a:endParaRPr b="1" sz="2400">
              <a:solidFill>
                <a:srgbClr val="FE5B54"/>
              </a:solidFill>
            </a:endParaRPr>
          </a:p>
          <a:p>
            <a:pPr indent="0" lvl="0" marL="50800" rtl="0" algn="l">
              <a:lnSpc>
                <a:spcPct val="90000"/>
              </a:lnSpc>
              <a:spcBef>
                <a:spcPts val="0"/>
              </a:spcBef>
              <a:spcAft>
                <a:spcPts val="0"/>
              </a:spcAft>
              <a:buClr>
                <a:schemeClr val="dk1"/>
              </a:buClr>
              <a:buSzPts val="2000"/>
              <a:buNone/>
            </a:pPr>
            <a:r>
              <a:t/>
            </a:r>
            <a:endParaRPr sz="2000">
              <a:solidFill>
                <a:srgbClr val="FE5B54"/>
              </a:solidFill>
            </a:endParaRPr>
          </a:p>
          <a:p>
            <a:pPr indent="0" lvl="0" marL="50800" rtl="0" algn="l">
              <a:lnSpc>
                <a:spcPct val="90000"/>
              </a:lnSpc>
              <a:spcBef>
                <a:spcPts val="1000"/>
              </a:spcBef>
              <a:spcAft>
                <a:spcPts val="0"/>
              </a:spcAft>
              <a:buClr>
                <a:schemeClr val="dk1"/>
              </a:buClr>
              <a:buSzPts val="2000"/>
              <a:buNone/>
            </a:pPr>
            <a:r>
              <a:rPr b="1" lang="en-US" sz="2000">
                <a:solidFill>
                  <a:srgbClr val="01356E"/>
                </a:solidFill>
              </a:rPr>
              <a:t>Most </a:t>
            </a:r>
            <a:r>
              <a:rPr b="1" lang="en-US" sz="2000">
                <a:solidFill>
                  <a:srgbClr val="FE5B54"/>
                </a:solidFill>
              </a:rPr>
              <a:t>Important Factors </a:t>
            </a:r>
            <a:r>
              <a:rPr b="1" lang="en-US" sz="2000">
                <a:solidFill>
                  <a:srgbClr val="01356E"/>
                </a:solidFill>
              </a:rPr>
              <a:t>that influence early/late diagnosis:</a:t>
            </a:r>
            <a:endParaRPr/>
          </a:p>
          <a:p>
            <a:pPr indent="0" lvl="0" marL="50800" rtl="0" algn="l">
              <a:lnSpc>
                <a:spcPct val="90000"/>
              </a:lnSpc>
              <a:spcBef>
                <a:spcPts val="1000"/>
              </a:spcBef>
              <a:spcAft>
                <a:spcPts val="0"/>
              </a:spcAft>
              <a:buClr>
                <a:schemeClr val="dk1"/>
              </a:buClr>
              <a:buSzPts val="2000"/>
              <a:buNone/>
            </a:pPr>
            <a:r>
              <a:t/>
            </a:r>
            <a:endParaRPr sz="2000"/>
          </a:p>
          <a:p>
            <a:pPr indent="-457200" lvl="0" marL="508000" rtl="0" algn="l">
              <a:lnSpc>
                <a:spcPct val="90000"/>
              </a:lnSpc>
              <a:spcBef>
                <a:spcPts val="1000"/>
              </a:spcBef>
              <a:spcAft>
                <a:spcPts val="0"/>
              </a:spcAft>
              <a:buClr>
                <a:schemeClr val="dk1"/>
              </a:buClr>
              <a:buSzPts val="2000"/>
              <a:buFont typeface="Arial"/>
              <a:buAutoNum type="arabicPeriod"/>
            </a:pPr>
            <a:r>
              <a:rPr lang="en-US" sz="2000"/>
              <a:t>Coding System</a:t>
            </a:r>
            <a:endParaRPr/>
          </a:p>
          <a:p>
            <a:pPr indent="-457200" lvl="0" marL="508000" rtl="0" algn="l">
              <a:lnSpc>
                <a:spcPct val="90000"/>
              </a:lnSpc>
              <a:spcBef>
                <a:spcPts val="1000"/>
              </a:spcBef>
              <a:spcAft>
                <a:spcPts val="0"/>
              </a:spcAft>
              <a:buClr>
                <a:schemeClr val="dk1"/>
              </a:buClr>
              <a:buSzPts val="2000"/>
              <a:buFont typeface="Arial"/>
              <a:buAutoNum type="arabicPeriod"/>
            </a:pPr>
            <a:r>
              <a:rPr lang="en-US" sz="2000"/>
              <a:t>Breast Cancer Diagnosis </a:t>
            </a:r>
            <a:endParaRPr/>
          </a:p>
          <a:p>
            <a:pPr indent="-457200" lvl="0" marL="508000" rtl="0" algn="l">
              <a:lnSpc>
                <a:spcPct val="90000"/>
              </a:lnSpc>
              <a:spcBef>
                <a:spcPts val="1000"/>
              </a:spcBef>
              <a:spcAft>
                <a:spcPts val="0"/>
              </a:spcAft>
              <a:buClr>
                <a:schemeClr val="dk1"/>
              </a:buClr>
              <a:buSzPts val="2000"/>
              <a:buFont typeface="Arial"/>
              <a:buAutoNum type="arabicPeriod"/>
            </a:pPr>
            <a:r>
              <a:rPr lang="en-US" sz="2000"/>
              <a:t>Patient Age</a:t>
            </a:r>
            <a:endParaRPr/>
          </a:p>
          <a:p>
            <a:pPr indent="-457200" lvl="0" marL="508000" rtl="0" algn="l">
              <a:lnSpc>
                <a:spcPct val="90000"/>
              </a:lnSpc>
              <a:spcBef>
                <a:spcPts val="1000"/>
              </a:spcBef>
              <a:spcAft>
                <a:spcPts val="0"/>
              </a:spcAft>
              <a:buClr>
                <a:schemeClr val="dk1"/>
              </a:buClr>
              <a:buSzPts val="2000"/>
              <a:buFont typeface="Arial"/>
              <a:buAutoNum type="arabicPeriod"/>
            </a:pPr>
            <a:r>
              <a:rPr lang="en-US" sz="2000"/>
              <a:t>Zip code rate of high school </a:t>
            </a:r>
            <a:br>
              <a:rPr lang="en-US" sz="2000"/>
            </a:br>
            <a:r>
              <a:rPr lang="en-US" sz="2000"/>
              <a:t>education completion</a:t>
            </a:r>
            <a:endParaRPr/>
          </a:p>
          <a:p>
            <a:pPr indent="-457200" lvl="0" marL="508000" rtl="0" algn="l">
              <a:lnSpc>
                <a:spcPct val="90000"/>
              </a:lnSpc>
              <a:spcBef>
                <a:spcPts val="1000"/>
              </a:spcBef>
              <a:spcAft>
                <a:spcPts val="0"/>
              </a:spcAft>
              <a:buClr>
                <a:schemeClr val="dk1"/>
              </a:buClr>
              <a:buSzPts val="2000"/>
              <a:buFont typeface="Arial"/>
              <a:buAutoNum type="arabicPeriod"/>
            </a:pPr>
            <a:r>
              <a:rPr lang="en-US" sz="2000"/>
              <a:t>Type of Metastatic Cancer </a:t>
            </a:r>
            <a:endParaRPr/>
          </a:p>
          <a:p>
            <a:pPr indent="0" lvl="0" marL="50800" rtl="0" algn="l">
              <a:lnSpc>
                <a:spcPct val="90000"/>
              </a:lnSpc>
              <a:spcBef>
                <a:spcPts val="1000"/>
              </a:spcBef>
              <a:spcAft>
                <a:spcPts val="0"/>
              </a:spcAft>
              <a:buClr>
                <a:schemeClr val="dk1"/>
              </a:buClr>
              <a:buSzPts val="2000"/>
              <a:buNone/>
            </a:pPr>
            <a:r>
              <a:t/>
            </a:r>
            <a:endParaRPr sz="2000"/>
          </a:p>
        </p:txBody>
      </p:sp>
      <p:pic>
        <p:nvPicPr>
          <p:cNvPr descr="A graph of a number of people&#10;&#10;Description automatically generated with medium confidence" id="217" name="Google Shape;217;p23"/>
          <p:cNvPicPr preferRelativeResize="0"/>
          <p:nvPr/>
        </p:nvPicPr>
        <p:blipFill rotWithShape="1">
          <a:blip r:embed="rId3">
            <a:alphaModFix/>
          </a:blip>
          <a:srcRect b="0" l="0" r="0" t="0"/>
          <a:stretch/>
        </p:blipFill>
        <p:spPr>
          <a:xfrm>
            <a:off x="7867231" y="2239926"/>
            <a:ext cx="3596442" cy="4296588"/>
          </a:xfrm>
          <a:prstGeom prst="rect">
            <a:avLst/>
          </a:prstGeom>
          <a:noFill/>
          <a:ln>
            <a:noFill/>
          </a:ln>
        </p:spPr>
      </p:pic>
      <p:pic>
        <p:nvPicPr>
          <p:cNvPr descr="A pink ribbon on a black background&#10;&#10;Description automatically generated" id="218" name="Google Shape;218;p23"/>
          <p:cNvPicPr preferRelativeResize="0"/>
          <p:nvPr/>
        </p:nvPicPr>
        <p:blipFill rotWithShape="1">
          <a:blip r:embed="rId4">
            <a:alphaModFix/>
          </a:blip>
          <a:srcRect b="0" l="0" r="0" t="0"/>
          <a:stretch/>
        </p:blipFill>
        <p:spPr>
          <a:xfrm>
            <a:off x="10668000" y="14176"/>
            <a:ext cx="1524000" cy="1524000"/>
          </a:xfrm>
          <a:prstGeom prst="rect">
            <a:avLst/>
          </a:prstGeom>
          <a:noFill/>
          <a:ln>
            <a:noFill/>
          </a:ln>
        </p:spPr>
      </p:pic>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2cebf710961_9_8"/>
          <p:cNvSpPr/>
          <p:nvPr/>
        </p:nvSpPr>
        <p:spPr>
          <a:xfrm>
            <a:off x="0" y="0"/>
            <a:ext cx="12192000" cy="1545265"/>
          </a:xfrm>
          <a:prstGeom prst="rect">
            <a:avLst/>
          </a:prstGeom>
          <a:solidFill>
            <a:srgbClr val="01356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4" name="Google Shape;224;g2cebf710961_9_8"/>
          <p:cNvSpPr txBox="1"/>
          <p:nvPr>
            <p:ph type="title"/>
          </p:nvPr>
        </p:nvSpPr>
        <p:spPr>
          <a:xfrm>
            <a:off x="838200" y="21956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sz="3200">
                <a:solidFill>
                  <a:schemeClr val="lt1"/>
                </a:solidFill>
                <a:latin typeface="Arial"/>
                <a:ea typeface="Arial"/>
                <a:cs typeface="Arial"/>
                <a:sym typeface="Arial"/>
              </a:rPr>
              <a:t>Model Results ( Commercial plan model)</a:t>
            </a:r>
            <a:br>
              <a:rPr lang="en-US" sz="3200">
                <a:solidFill>
                  <a:schemeClr val="lt1"/>
                </a:solidFill>
                <a:latin typeface="Arial"/>
                <a:ea typeface="Arial"/>
                <a:cs typeface="Arial"/>
                <a:sym typeface="Arial"/>
              </a:rPr>
            </a:br>
            <a:r>
              <a:rPr lang="en-US" sz="3200">
                <a:solidFill>
                  <a:schemeClr val="lt1"/>
                </a:solidFill>
                <a:latin typeface="Arial"/>
                <a:ea typeface="Arial"/>
                <a:cs typeface="Arial"/>
                <a:sym typeface="Arial"/>
              </a:rPr>
              <a:t>General model</a:t>
            </a:r>
            <a:endParaRPr sz="3200">
              <a:solidFill>
                <a:schemeClr val="lt1"/>
              </a:solidFill>
              <a:latin typeface="Arial"/>
              <a:ea typeface="Arial"/>
              <a:cs typeface="Arial"/>
              <a:sym typeface="Arial"/>
            </a:endParaRPr>
          </a:p>
        </p:txBody>
      </p:sp>
      <p:sp>
        <p:nvSpPr>
          <p:cNvPr id="225" name="Google Shape;225;g2cebf710961_9_8"/>
          <p:cNvSpPr txBox="1"/>
          <p:nvPr>
            <p:ph idx="1" type="body"/>
          </p:nvPr>
        </p:nvSpPr>
        <p:spPr>
          <a:xfrm>
            <a:off x="838200" y="1825625"/>
            <a:ext cx="11006400" cy="4351200"/>
          </a:xfrm>
          <a:prstGeom prst="rect">
            <a:avLst/>
          </a:prstGeom>
          <a:noFill/>
          <a:ln>
            <a:noFill/>
          </a:ln>
        </p:spPr>
        <p:txBody>
          <a:bodyPr anchorCtr="0" anchor="ctr" bIns="45700" lIns="91425" spcFirstLastPara="1" rIns="91425" wrap="square" tIns="45700">
            <a:normAutofit/>
          </a:bodyPr>
          <a:lstStyle/>
          <a:p>
            <a:pPr indent="0" lvl="0" marL="228600" rtl="0" algn="ctr">
              <a:spcBef>
                <a:spcPts val="1000"/>
              </a:spcBef>
              <a:spcAft>
                <a:spcPts val="0"/>
              </a:spcAft>
              <a:buClr>
                <a:schemeClr val="dk1"/>
              </a:buClr>
              <a:buSzPts val="1100"/>
              <a:buFont typeface="Arial"/>
              <a:buNone/>
            </a:pPr>
            <a:r>
              <a:rPr lang="en-US"/>
              <a:t>Commercial plans are health services provided by companies for profit. </a:t>
            </a:r>
            <a:endParaRPr/>
          </a:p>
          <a:p>
            <a:pPr indent="0" lvl="0" marL="228600" rtl="0" algn="ctr">
              <a:spcBef>
                <a:spcPts val="1000"/>
              </a:spcBef>
              <a:spcAft>
                <a:spcPts val="0"/>
              </a:spcAft>
              <a:buClr>
                <a:schemeClr val="dk1"/>
              </a:buClr>
              <a:buSzPts val="1100"/>
              <a:buFont typeface="Arial"/>
              <a:buNone/>
            </a:pPr>
            <a:r>
              <a:rPr lang="en-US"/>
              <a:t>The alternative being government or publicly funded health plans (Medicare, Medicaid, VA Health Care)</a:t>
            </a:r>
            <a:endParaRPr/>
          </a:p>
          <a:p>
            <a:pPr indent="0" lvl="0" marL="228600" rtl="0" algn="l">
              <a:lnSpc>
                <a:spcPct val="90000"/>
              </a:lnSpc>
              <a:spcBef>
                <a:spcPts val="1000"/>
              </a:spcBef>
              <a:spcAft>
                <a:spcPts val="0"/>
              </a:spcAft>
              <a:buSzPts val="1800"/>
              <a:buNone/>
            </a:pPr>
            <a:r>
              <a:t/>
            </a:r>
            <a:endParaRPr/>
          </a:p>
          <a:p>
            <a:pPr indent="0" lvl="0" marL="228600" rtl="0" algn="l">
              <a:lnSpc>
                <a:spcPct val="90000"/>
              </a:lnSpc>
              <a:spcBef>
                <a:spcPts val="1000"/>
              </a:spcBef>
              <a:spcAft>
                <a:spcPts val="0"/>
              </a:spcAft>
              <a:buSzPts val="1800"/>
              <a:buNone/>
            </a:pPr>
            <a:r>
              <a:t/>
            </a:r>
            <a:endParaRPr/>
          </a:p>
        </p:txBody>
      </p:sp>
      <p:pic>
        <p:nvPicPr>
          <p:cNvPr descr="A pink ribbon on a black background&#10;&#10;Description automatically generated" id="226" name="Google Shape;226;g2cebf710961_9_8"/>
          <p:cNvPicPr preferRelativeResize="0"/>
          <p:nvPr/>
        </p:nvPicPr>
        <p:blipFill rotWithShape="1">
          <a:blip r:embed="rId3">
            <a:alphaModFix/>
          </a:blip>
          <a:srcRect b="0" l="0" r="0" t="0"/>
          <a:stretch/>
        </p:blipFill>
        <p:spPr>
          <a:xfrm>
            <a:off x="10660912" y="0"/>
            <a:ext cx="1524000" cy="1524000"/>
          </a:xfrm>
          <a:prstGeom prst="rect">
            <a:avLst/>
          </a:prstGeom>
          <a:noFill/>
          <a:ln>
            <a:noFill/>
          </a:ln>
        </p:spPr>
      </p:pic>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4"/>
          <p:cNvSpPr/>
          <p:nvPr/>
        </p:nvSpPr>
        <p:spPr>
          <a:xfrm>
            <a:off x="0" y="0"/>
            <a:ext cx="12192000" cy="1545265"/>
          </a:xfrm>
          <a:prstGeom prst="rect">
            <a:avLst/>
          </a:prstGeom>
          <a:solidFill>
            <a:srgbClr val="01356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2" name="Google Shape;232;p24"/>
          <p:cNvSpPr txBox="1"/>
          <p:nvPr>
            <p:ph type="title"/>
          </p:nvPr>
        </p:nvSpPr>
        <p:spPr>
          <a:xfrm>
            <a:off x="838200" y="21956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sz="3200">
                <a:solidFill>
                  <a:schemeClr val="lt1"/>
                </a:solidFill>
                <a:latin typeface="Arial"/>
                <a:ea typeface="Arial"/>
                <a:cs typeface="Arial"/>
                <a:sym typeface="Arial"/>
              </a:rPr>
              <a:t>Model Results ( Commercial plan model)</a:t>
            </a:r>
            <a:br>
              <a:rPr lang="en-US" sz="3200">
                <a:solidFill>
                  <a:schemeClr val="lt1"/>
                </a:solidFill>
                <a:latin typeface="Arial"/>
                <a:ea typeface="Arial"/>
                <a:cs typeface="Arial"/>
                <a:sym typeface="Arial"/>
              </a:rPr>
            </a:br>
            <a:r>
              <a:rPr lang="en-US" sz="3200">
                <a:solidFill>
                  <a:schemeClr val="lt1"/>
                </a:solidFill>
                <a:latin typeface="Arial"/>
                <a:ea typeface="Arial"/>
                <a:cs typeface="Arial"/>
                <a:sym typeface="Arial"/>
              </a:rPr>
              <a:t>General model</a:t>
            </a:r>
            <a:endParaRPr sz="3200">
              <a:solidFill>
                <a:schemeClr val="lt1"/>
              </a:solidFill>
              <a:latin typeface="Arial"/>
              <a:ea typeface="Arial"/>
              <a:cs typeface="Arial"/>
              <a:sym typeface="Arial"/>
            </a:endParaRPr>
          </a:p>
        </p:txBody>
      </p:sp>
      <p:sp>
        <p:nvSpPr>
          <p:cNvPr id="233" name="Google Shape;233;p24"/>
          <p:cNvSpPr txBox="1"/>
          <p:nvPr>
            <p:ph idx="1" type="body"/>
          </p:nvPr>
        </p:nvSpPr>
        <p:spPr>
          <a:xfrm>
            <a:off x="592800" y="3221938"/>
            <a:ext cx="11006400" cy="4351200"/>
          </a:xfrm>
          <a:prstGeom prst="rect">
            <a:avLst/>
          </a:prstGeom>
          <a:noFill/>
          <a:ln>
            <a:noFill/>
          </a:ln>
        </p:spPr>
        <p:txBody>
          <a:bodyPr anchorCtr="0" anchor="t" bIns="45700" lIns="91425" spcFirstLastPara="1" rIns="91425" wrap="square" tIns="45700">
            <a:normAutofit/>
          </a:bodyPr>
          <a:lstStyle/>
          <a:p>
            <a:pPr indent="-177800" lvl="0" marL="228600" rtl="0" algn="l">
              <a:lnSpc>
                <a:spcPct val="90000"/>
              </a:lnSpc>
              <a:spcBef>
                <a:spcPts val="0"/>
              </a:spcBef>
              <a:spcAft>
                <a:spcPts val="0"/>
              </a:spcAft>
              <a:buSzPts val="2000"/>
              <a:buChar char="•"/>
            </a:pPr>
            <a:r>
              <a:rPr lang="en-US" sz="2400"/>
              <a:t>Best Model: Random Forest with AUC 74.25%</a:t>
            </a:r>
            <a:endParaRPr/>
          </a:p>
          <a:p>
            <a:pPr indent="-177800" lvl="0" marL="228600" rtl="0" algn="l">
              <a:lnSpc>
                <a:spcPct val="90000"/>
              </a:lnSpc>
              <a:spcBef>
                <a:spcPts val="1000"/>
              </a:spcBef>
              <a:spcAft>
                <a:spcPts val="0"/>
              </a:spcAft>
              <a:buSzPts val="2000"/>
              <a:buChar char="•"/>
            </a:pPr>
            <a:r>
              <a:rPr lang="en-US" sz="2400"/>
              <a:t>Most Important Features were identified</a:t>
            </a:r>
            <a:endParaRPr/>
          </a:p>
          <a:p>
            <a:pPr indent="0" lvl="0" marL="228600" rtl="0" algn="l">
              <a:lnSpc>
                <a:spcPct val="90000"/>
              </a:lnSpc>
              <a:spcBef>
                <a:spcPts val="1000"/>
              </a:spcBef>
              <a:spcAft>
                <a:spcPts val="0"/>
              </a:spcAft>
              <a:buSzPts val="1800"/>
              <a:buNone/>
            </a:pPr>
            <a:r>
              <a:t/>
            </a:r>
            <a:endParaRPr/>
          </a:p>
          <a:p>
            <a:pPr indent="0" lvl="0" marL="228600" rtl="0" algn="l">
              <a:lnSpc>
                <a:spcPct val="90000"/>
              </a:lnSpc>
              <a:spcBef>
                <a:spcPts val="1000"/>
              </a:spcBef>
              <a:spcAft>
                <a:spcPts val="0"/>
              </a:spcAft>
              <a:buSzPts val="1800"/>
              <a:buNone/>
            </a:pPr>
            <a:r>
              <a:t/>
            </a:r>
            <a:endParaRPr/>
          </a:p>
        </p:txBody>
      </p:sp>
      <p:pic>
        <p:nvPicPr>
          <p:cNvPr id="234" name="Google Shape;234;p24"/>
          <p:cNvPicPr preferRelativeResize="0"/>
          <p:nvPr/>
        </p:nvPicPr>
        <p:blipFill rotWithShape="1">
          <a:blip r:embed="rId3">
            <a:alphaModFix/>
          </a:blip>
          <a:srcRect b="0" l="0" r="0" t="0"/>
          <a:stretch/>
        </p:blipFill>
        <p:spPr>
          <a:xfrm>
            <a:off x="8056605" y="1631092"/>
            <a:ext cx="3869724" cy="5134708"/>
          </a:xfrm>
          <a:prstGeom prst="rect">
            <a:avLst/>
          </a:prstGeom>
          <a:noFill/>
          <a:ln>
            <a:noFill/>
          </a:ln>
        </p:spPr>
      </p:pic>
      <p:pic>
        <p:nvPicPr>
          <p:cNvPr descr="A pink ribbon on a black background&#10;&#10;Description automatically generated" id="235" name="Google Shape;235;p24"/>
          <p:cNvPicPr preferRelativeResize="0"/>
          <p:nvPr/>
        </p:nvPicPr>
        <p:blipFill rotWithShape="1">
          <a:blip r:embed="rId4">
            <a:alphaModFix/>
          </a:blip>
          <a:srcRect b="0" l="0" r="0" t="0"/>
          <a:stretch/>
        </p:blipFill>
        <p:spPr>
          <a:xfrm>
            <a:off x="10668000" y="0"/>
            <a:ext cx="1524000" cy="1524000"/>
          </a:xfrm>
          <a:prstGeom prst="rect">
            <a:avLst/>
          </a:prstGeom>
          <a:noFill/>
          <a:ln>
            <a:noFill/>
          </a:ln>
        </p:spPr>
      </p:pic>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5"/>
          <p:cNvSpPr/>
          <p:nvPr/>
        </p:nvSpPr>
        <p:spPr>
          <a:xfrm>
            <a:off x="0" y="0"/>
            <a:ext cx="12192000" cy="1545265"/>
          </a:xfrm>
          <a:prstGeom prst="rect">
            <a:avLst/>
          </a:prstGeom>
          <a:solidFill>
            <a:srgbClr val="01356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1" name="Google Shape;241;p25"/>
          <p:cNvSpPr txBox="1"/>
          <p:nvPr>
            <p:ph type="title"/>
          </p:nvPr>
        </p:nvSpPr>
        <p:spPr>
          <a:xfrm>
            <a:off x="838200" y="21956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sz="3200">
                <a:solidFill>
                  <a:schemeClr val="lt1"/>
                </a:solidFill>
                <a:latin typeface="Arial"/>
                <a:ea typeface="Arial"/>
                <a:cs typeface="Arial"/>
                <a:sym typeface="Arial"/>
              </a:rPr>
              <a:t>Model Results ( Commercial plan model)</a:t>
            </a:r>
            <a:br>
              <a:rPr lang="en-US" sz="3200">
                <a:solidFill>
                  <a:schemeClr val="lt1"/>
                </a:solidFill>
                <a:latin typeface="Arial"/>
                <a:ea typeface="Arial"/>
                <a:cs typeface="Arial"/>
                <a:sym typeface="Arial"/>
              </a:rPr>
            </a:br>
            <a:r>
              <a:rPr lang="en-US" sz="3200">
                <a:solidFill>
                  <a:schemeClr val="lt1"/>
                </a:solidFill>
                <a:latin typeface="Arial"/>
                <a:ea typeface="Arial"/>
                <a:cs typeface="Arial"/>
                <a:sym typeface="Arial"/>
              </a:rPr>
              <a:t>General model</a:t>
            </a:r>
            <a:endParaRPr sz="3200">
              <a:solidFill>
                <a:schemeClr val="lt1"/>
              </a:solidFill>
              <a:latin typeface="Arial"/>
              <a:ea typeface="Arial"/>
              <a:cs typeface="Arial"/>
              <a:sym typeface="Arial"/>
            </a:endParaRPr>
          </a:p>
        </p:txBody>
      </p:sp>
      <p:sp>
        <p:nvSpPr>
          <p:cNvPr id="242" name="Google Shape;242;p25"/>
          <p:cNvSpPr txBox="1"/>
          <p:nvPr/>
        </p:nvSpPr>
        <p:spPr>
          <a:xfrm>
            <a:off x="838200" y="3271366"/>
            <a:ext cx="6881400" cy="4351200"/>
          </a:xfrm>
          <a:prstGeom prst="rect">
            <a:avLst/>
          </a:prstGeom>
          <a:noFill/>
          <a:ln>
            <a:noFill/>
          </a:ln>
        </p:spPr>
        <p:txBody>
          <a:bodyPr anchorCtr="0" anchor="t" bIns="45700" lIns="91425" spcFirstLastPara="1" rIns="91425" wrap="square" tIns="45700">
            <a:normAutofit/>
          </a:bodyPr>
          <a:lstStyle/>
          <a:p>
            <a:pPr indent="-177800" lvl="0" marL="228600" marR="0" rtl="0" algn="l">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Best Model: Gradient Boosting Tree with AUC 72.41%</a:t>
            </a:r>
            <a:endParaRPr/>
          </a:p>
          <a:p>
            <a:pPr indent="-177800" lvl="0" marL="228600" marR="0" rtl="0" algn="l">
              <a:lnSpc>
                <a:spcPct val="90000"/>
              </a:lnSpc>
              <a:spcBef>
                <a:spcPts val="10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Most Important Features were identified</a:t>
            </a:r>
            <a:endParaRPr/>
          </a:p>
        </p:txBody>
      </p:sp>
      <p:pic>
        <p:nvPicPr>
          <p:cNvPr id="243" name="Google Shape;243;p25"/>
          <p:cNvPicPr preferRelativeResize="0"/>
          <p:nvPr/>
        </p:nvPicPr>
        <p:blipFill rotWithShape="1">
          <a:blip r:embed="rId3">
            <a:alphaModFix/>
          </a:blip>
          <a:srcRect b="0" l="0" r="0" t="0"/>
          <a:stretch/>
        </p:blipFill>
        <p:spPr>
          <a:xfrm>
            <a:off x="7719600" y="1545265"/>
            <a:ext cx="4074663" cy="5234946"/>
          </a:xfrm>
          <a:prstGeom prst="rect">
            <a:avLst/>
          </a:prstGeom>
          <a:noFill/>
          <a:ln>
            <a:noFill/>
          </a:ln>
        </p:spPr>
      </p:pic>
      <p:pic>
        <p:nvPicPr>
          <p:cNvPr descr="A pink ribbon on a black background&#10;&#10;Description automatically generated" id="244" name="Google Shape;244;p25"/>
          <p:cNvPicPr preferRelativeResize="0"/>
          <p:nvPr/>
        </p:nvPicPr>
        <p:blipFill rotWithShape="1">
          <a:blip r:embed="rId4">
            <a:alphaModFix/>
          </a:blip>
          <a:srcRect b="0" l="0" r="0" t="0"/>
          <a:stretch/>
        </p:blipFill>
        <p:spPr>
          <a:xfrm>
            <a:off x="10668000" y="0"/>
            <a:ext cx="1524000" cy="1524000"/>
          </a:xfrm>
          <a:prstGeom prst="rect">
            <a:avLst/>
          </a:prstGeom>
          <a:noFill/>
          <a:ln>
            <a:noFill/>
          </a:ln>
        </p:spPr>
      </p:pic>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356E"/>
        </a:solidFill>
      </p:bgPr>
    </p:bg>
    <p:spTree>
      <p:nvGrpSpPr>
        <p:cNvPr id="248" name="Shape 248"/>
        <p:cNvGrpSpPr/>
        <p:nvPr/>
      </p:nvGrpSpPr>
      <p:grpSpPr>
        <a:xfrm>
          <a:off x="0" y="0"/>
          <a:ext cx="0" cy="0"/>
          <a:chOff x="0" y="0"/>
          <a:chExt cx="0" cy="0"/>
        </a:xfrm>
      </p:grpSpPr>
      <p:sp>
        <p:nvSpPr>
          <p:cNvPr id="249" name="Google Shape;249;p26"/>
          <p:cNvSpPr txBox="1"/>
          <p:nvPr>
            <p:ph type="title"/>
          </p:nvPr>
        </p:nvSpPr>
        <p:spPr>
          <a:xfrm>
            <a:off x="916172" y="2257721"/>
            <a:ext cx="2379921" cy="148493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solidFill>
                  <a:schemeClr val="lt1"/>
                </a:solidFill>
                <a:latin typeface="Arial"/>
                <a:ea typeface="Arial"/>
                <a:cs typeface="Arial"/>
                <a:sym typeface="Arial"/>
              </a:rPr>
              <a:t>Insights </a:t>
            </a:r>
            <a:endParaRPr/>
          </a:p>
        </p:txBody>
      </p:sp>
      <p:pic>
        <p:nvPicPr>
          <p:cNvPr descr="A light bulb with a magnifying glass and a graph&#10;&#10;Description automatically generated" id="250" name="Google Shape;250;p26"/>
          <p:cNvPicPr preferRelativeResize="0"/>
          <p:nvPr/>
        </p:nvPicPr>
        <p:blipFill rotWithShape="1">
          <a:blip r:embed="rId3">
            <a:alphaModFix/>
          </a:blip>
          <a:srcRect b="0" l="0" r="0" t="0"/>
          <a:stretch/>
        </p:blipFill>
        <p:spPr>
          <a:xfrm>
            <a:off x="3657259" y="990259"/>
            <a:ext cx="4877481" cy="4877481"/>
          </a:xfrm>
          <a:prstGeom prst="rect">
            <a:avLst/>
          </a:prstGeom>
          <a:noFill/>
          <a:ln>
            <a:noFill/>
          </a:ln>
        </p:spPr>
      </p:pic>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2cebb3941bf_0_1040"/>
          <p:cNvSpPr/>
          <p:nvPr/>
        </p:nvSpPr>
        <p:spPr>
          <a:xfrm>
            <a:off x="0" y="0"/>
            <a:ext cx="3416595" cy="6858000"/>
          </a:xfrm>
          <a:prstGeom prst="rect">
            <a:avLst/>
          </a:prstGeom>
          <a:solidFill>
            <a:srgbClr val="01356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7" name="Google Shape;97;g2cebb3941bf_0_1040"/>
          <p:cNvSpPr txBox="1"/>
          <p:nvPr>
            <p:ph type="title"/>
          </p:nvPr>
        </p:nvSpPr>
        <p:spPr>
          <a:xfrm>
            <a:off x="152400" y="256305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solidFill>
                  <a:schemeClr val="lt1"/>
                </a:solidFill>
                <a:latin typeface="Arial "/>
                <a:ea typeface="Arial "/>
                <a:cs typeface="Arial "/>
                <a:sym typeface="Arial "/>
              </a:rPr>
              <a:t>Background</a:t>
            </a:r>
            <a:endParaRPr>
              <a:solidFill>
                <a:schemeClr val="lt1"/>
              </a:solidFill>
              <a:latin typeface="Arial "/>
              <a:ea typeface="Arial "/>
              <a:cs typeface="Arial "/>
              <a:sym typeface="Arial "/>
            </a:endParaRPr>
          </a:p>
        </p:txBody>
      </p:sp>
      <p:sp>
        <p:nvSpPr>
          <p:cNvPr id="98" name="Google Shape;98;g2cebb3941bf_0_1040"/>
          <p:cNvSpPr txBox="1"/>
          <p:nvPr>
            <p:ph idx="1" type="body"/>
          </p:nvPr>
        </p:nvSpPr>
        <p:spPr>
          <a:xfrm>
            <a:off x="3517607" y="1499560"/>
            <a:ext cx="10515600" cy="4351200"/>
          </a:xfrm>
          <a:prstGeom prst="rect">
            <a:avLst/>
          </a:prstGeom>
          <a:noFill/>
          <a:ln>
            <a:noFill/>
          </a:ln>
        </p:spPr>
        <p:txBody>
          <a:bodyPr anchorCtr="0" anchor="t" bIns="45700" lIns="91425" spcFirstLastPara="1" rIns="91425" wrap="square" tIns="45700">
            <a:normAutofit/>
          </a:bodyPr>
          <a:lstStyle/>
          <a:p>
            <a:pPr indent="-355600" lvl="0" marL="457200" rtl="0" algn="l">
              <a:lnSpc>
                <a:spcPct val="115000"/>
              </a:lnSpc>
              <a:spcBef>
                <a:spcPts val="1000"/>
              </a:spcBef>
              <a:spcAft>
                <a:spcPts val="0"/>
              </a:spcAft>
              <a:buSzPts val="2000"/>
              <a:buChar char="•"/>
            </a:pPr>
            <a:r>
              <a:rPr lang="en-US" sz="2000"/>
              <a:t>This data was collected as part of a </a:t>
            </a:r>
            <a:r>
              <a:rPr lang="en-US" sz="2000">
                <a:solidFill>
                  <a:schemeClr val="dk1"/>
                </a:solidFill>
              </a:rPr>
              <a:t>study on </a:t>
            </a:r>
            <a:r>
              <a:rPr lang="en-US" sz="2000">
                <a:solidFill>
                  <a:srgbClr val="FE5B54"/>
                </a:solidFill>
              </a:rPr>
              <a:t>inequity </a:t>
            </a:r>
            <a:br>
              <a:rPr lang="en-US" sz="2000">
                <a:solidFill>
                  <a:srgbClr val="FE5B54"/>
                </a:solidFill>
              </a:rPr>
            </a:br>
            <a:r>
              <a:rPr lang="en-US" sz="2000">
                <a:solidFill>
                  <a:srgbClr val="FE5B54"/>
                </a:solidFill>
              </a:rPr>
              <a:t>in health treatment outcomes.</a:t>
            </a:r>
            <a:endParaRPr/>
          </a:p>
          <a:p>
            <a:pPr indent="0" lvl="0" marL="101600" rtl="0" algn="l">
              <a:lnSpc>
                <a:spcPct val="115000"/>
              </a:lnSpc>
              <a:spcBef>
                <a:spcPts val="1000"/>
              </a:spcBef>
              <a:spcAft>
                <a:spcPts val="0"/>
              </a:spcAft>
              <a:buSzPts val="2000"/>
              <a:buNone/>
            </a:pPr>
            <a:r>
              <a:t/>
            </a:r>
            <a:endParaRPr sz="2000"/>
          </a:p>
          <a:p>
            <a:pPr indent="-355600" lvl="0" marL="457200" rtl="0" algn="l">
              <a:lnSpc>
                <a:spcPct val="115000"/>
              </a:lnSpc>
              <a:spcBef>
                <a:spcPts val="0"/>
              </a:spcBef>
              <a:spcAft>
                <a:spcPts val="0"/>
              </a:spcAft>
              <a:buSzPts val="2000"/>
              <a:buChar char="•"/>
            </a:pPr>
            <a:r>
              <a:rPr lang="en-US" sz="2000"/>
              <a:t>The study seeks to identify </a:t>
            </a:r>
            <a:r>
              <a:rPr lang="en-US" sz="2000">
                <a:solidFill>
                  <a:srgbClr val="FE5B54"/>
                </a:solidFill>
              </a:rPr>
              <a:t>disparities</a:t>
            </a:r>
            <a:r>
              <a:rPr lang="en-US" sz="2000"/>
              <a:t> in treatments and </a:t>
            </a:r>
            <a:br>
              <a:rPr lang="en-US" sz="2000"/>
            </a:br>
            <a:r>
              <a:rPr lang="en-US" sz="2000"/>
              <a:t>if any biases exist based on societal or demographic factors.</a:t>
            </a:r>
            <a:endParaRPr/>
          </a:p>
          <a:p>
            <a:pPr indent="0" lvl="0" marL="101600" rtl="0" algn="l">
              <a:lnSpc>
                <a:spcPct val="115000"/>
              </a:lnSpc>
              <a:spcBef>
                <a:spcPts val="0"/>
              </a:spcBef>
              <a:spcAft>
                <a:spcPts val="0"/>
              </a:spcAft>
              <a:buSzPts val="2000"/>
              <a:buNone/>
            </a:pPr>
            <a:r>
              <a:t/>
            </a:r>
            <a:endParaRPr sz="2000"/>
          </a:p>
          <a:p>
            <a:pPr indent="-355600" lvl="0" marL="457200" rtl="0" algn="l">
              <a:lnSpc>
                <a:spcPct val="115000"/>
              </a:lnSpc>
              <a:spcBef>
                <a:spcPts val="0"/>
              </a:spcBef>
              <a:spcAft>
                <a:spcPts val="0"/>
              </a:spcAft>
              <a:buSzPts val="2000"/>
              <a:buChar char="•"/>
            </a:pPr>
            <a:r>
              <a:rPr lang="en-US" sz="2000"/>
              <a:t>Specifically, this study is on the time to </a:t>
            </a:r>
            <a:r>
              <a:rPr lang="en-US" sz="2000">
                <a:solidFill>
                  <a:srgbClr val="FE5B54"/>
                </a:solidFill>
              </a:rPr>
              <a:t>diagnosis of metastatic</a:t>
            </a:r>
            <a:br>
              <a:rPr lang="en-US" sz="2000">
                <a:solidFill>
                  <a:srgbClr val="FE5B54"/>
                </a:solidFill>
              </a:rPr>
            </a:br>
            <a:r>
              <a:rPr lang="en-US" sz="2000">
                <a:solidFill>
                  <a:srgbClr val="FE5B54"/>
                </a:solidFill>
              </a:rPr>
              <a:t>triple negative breast cancer</a:t>
            </a:r>
            <a:r>
              <a:rPr lang="en-US" sz="2000"/>
              <a:t>, which is highly aggressive and </a:t>
            </a:r>
            <a:br>
              <a:rPr lang="en-US" sz="2000"/>
            </a:br>
            <a:r>
              <a:rPr lang="en-US" sz="2000"/>
              <a:t>requires urgent treatment.</a:t>
            </a:r>
            <a:endParaRPr sz="2000"/>
          </a:p>
        </p:txBody>
      </p:sp>
      <p:pic>
        <p:nvPicPr>
          <p:cNvPr descr="A pink ribbon on a black background&#10;&#10;Description automatically generated" id="99" name="Google Shape;99;g2cebb3941bf_0_1040"/>
          <p:cNvPicPr preferRelativeResize="0"/>
          <p:nvPr/>
        </p:nvPicPr>
        <p:blipFill rotWithShape="1">
          <a:blip r:embed="rId3">
            <a:alphaModFix/>
          </a:blip>
          <a:srcRect b="0" l="0" r="0" t="0"/>
          <a:stretch/>
        </p:blipFill>
        <p:spPr>
          <a:xfrm>
            <a:off x="10668000" y="0"/>
            <a:ext cx="1524000" cy="1524000"/>
          </a:xfrm>
          <a:prstGeom prst="rect">
            <a:avLst/>
          </a:prstGeom>
          <a:noFill/>
          <a:ln>
            <a:noFill/>
          </a:ln>
        </p:spPr>
      </p:pic>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7"/>
          <p:cNvSpPr/>
          <p:nvPr/>
        </p:nvSpPr>
        <p:spPr>
          <a:xfrm>
            <a:off x="0" y="0"/>
            <a:ext cx="12192000" cy="1545265"/>
          </a:xfrm>
          <a:prstGeom prst="rect">
            <a:avLst/>
          </a:prstGeom>
          <a:solidFill>
            <a:srgbClr val="01356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7" name="Google Shape;257;p27"/>
          <p:cNvSpPr txBox="1"/>
          <p:nvPr>
            <p:ph type="title"/>
          </p:nvPr>
        </p:nvSpPr>
        <p:spPr>
          <a:xfrm>
            <a:off x="838200" y="1313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solidFill>
                  <a:schemeClr val="lt1"/>
                </a:solidFill>
                <a:latin typeface="Arial"/>
                <a:ea typeface="Arial"/>
                <a:cs typeface="Arial"/>
                <a:sym typeface="Arial"/>
              </a:rPr>
              <a:t> Insights</a:t>
            </a:r>
            <a:endParaRPr>
              <a:solidFill>
                <a:schemeClr val="lt1"/>
              </a:solidFill>
              <a:latin typeface="Arial"/>
              <a:ea typeface="Arial"/>
              <a:cs typeface="Arial"/>
              <a:sym typeface="Arial"/>
            </a:endParaRPr>
          </a:p>
        </p:txBody>
      </p:sp>
      <p:grpSp>
        <p:nvGrpSpPr>
          <p:cNvPr id="258" name="Google Shape;258;p27"/>
          <p:cNvGrpSpPr/>
          <p:nvPr/>
        </p:nvGrpSpPr>
        <p:grpSpPr>
          <a:xfrm>
            <a:off x="726252" y="2227473"/>
            <a:ext cx="10515600" cy="3949155"/>
            <a:chOff x="0" y="950722"/>
            <a:chExt cx="10515600" cy="3949155"/>
          </a:xfrm>
        </p:grpSpPr>
        <p:sp>
          <p:nvSpPr>
            <p:cNvPr id="259" name="Google Shape;259;p27"/>
            <p:cNvSpPr/>
            <p:nvPr/>
          </p:nvSpPr>
          <p:spPr>
            <a:xfrm>
              <a:off x="0" y="950722"/>
              <a:ext cx="10515600" cy="1755180"/>
            </a:xfrm>
            <a:prstGeom prst="roundRect">
              <a:avLst>
                <a:gd fmla="val 10000" name="adj"/>
              </a:avLst>
            </a:prstGeom>
            <a:solidFill>
              <a:srgbClr val="CAD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7"/>
            <p:cNvSpPr/>
            <p:nvPr/>
          </p:nvSpPr>
          <p:spPr>
            <a:xfrm>
              <a:off x="530941" y="1345638"/>
              <a:ext cx="965349" cy="965349"/>
            </a:xfrm>
            <a:prstGeom prst="rect">
              <a:avLst/>
            </a:prstGeom>
            <a:blipFill rotWithShape="1">
              <a:blip r:embed="rId3">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7"/>
            <p:cNvSpPr/>
            <p:nvPr/>
          </p:nvSpPr>
          <p:spPr>
            <a:xfrm>
              <a:off x="2027232" y="950722"/>
              <a:ext cx="8488367" cy="17551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7"/>
            <p:cNvSpPr txBox="1"/>
            <p:nvPr/>
          </p:nvSpPr>
          <p:spPr>
            <a:xfrm>
              <a:off x="2027232" y="950722"/>
              <a:ext cx="8488367" cy="1755180"/>
            </a:xfrm>
            <a:prstGeom prst="rect">
              <a:avLst/>
            </a:prstGeom>
            <a:noFill/>
            <a:ln>
              <a:noFill/>
            </a:ln>
          </p:spPr>
          <p:txBody>
            <a:bodyPr anchorCtr="0" anchor="ctr" bIns="185750" lIns="185750" spcFirstLastPara="1" rIns="185750" wrap="square" tIns="185750">
              <a:noAutofit/>
            </a:bodyPr>
            <a:lstStyle/>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Converting to ICD-10 led to lower rate of late diagnosis</a:t>
              </a:r>
              <a:endParaRPr/>
            </a:p>
          </p:txBody>
        </p:sp>
        <p:sp>
          <p:nvSpPr>
            <p:cNvPr id="263" name="Google Shape;263;p27"/>
            <p:cNvSpPr/>
            <p:nvPr/>
          </p:nvSpPr>
          <p:spPr>
            <a:xfrm>
              <a:off x="0" y="3144697"/>
              <a:ext cx="10515600" cy="1755180"/>
            </a:xfrm>
            <a:prstGeom prst="roundRect">
              <a:avLst>
                <a:gd fmla="val 10000" name="adj"/>
              </a:avLst>
            </a:prstGeom>
            <a:solidFill>
              <a:srgbClr val="CAD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7"/>
            <p:cNvSpPr/>
            <p:nvPr/>
          </p:nvSpPr>
          <p:spPr>
            <a:xfrm>
              <a:off x="530941" y="3539613"/>
              <a:ext cx="965349" cy="965349"/>
            </a:xfrm>
            <a:prstGeom prst="rect">
              <a:avLst/>
            </a:prstGeom>
            <a:blipFill rotWithShape="1">
              <a:blip r:embed="rId4">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7"/>
            <p:cNvSpPr/>
            <p:nvPr/>
          </p:nvSpPr>
          <p:spPr>
            <a:xfrm>
              <a:off x="2027232" y="3144697"/>
              <a:ext cx="8488367" cy="17551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7"/>
            <p:cNvSpPr txBox="1"/>
            <p:nvPr/>
          </p:nvSpPr>
          <p:spPr>
            <a:xfrm>
              <a:off x="2027232" y="3144697"/>
              <a:ext cx="8488367" cy="1755180"/>
            </a:xfrm>
            <a:prstGeom prst="rect">
              <a:avLst/>
            </a:prstGeom>
            <a:noFill/>
            <a:ln>
              <a:noFill/>
            </a:ln>
          </p:spPr>
          <p:txBody>
            <a:bodyPr anchorCtr="0" anchor="ctr" bIns="185750" lIns="185750" spcFirstLastPara="1" rIns="185750" wrap="square" tIns="185750">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Under old coding system, for middle-aged to elderly patients i.e. patients above the age of 60, there is higher probability of late diagnosis, which may reflect challenges such as reduced health monitoring or less aggressive pursuit of diagnostic clarity in very old age.</a:t>
              </a:r>
              <a:endParaRPr/>
            </a:p>
          </p:txBody>
        </p:sp>
      </p:grpSp>
      <p:pic>
        <p:nvPicPr>
          <p:cNvPr descr="A pink ribbon on a black background&#10;&#10;Description automatically generated" id="267" name="Google Shape;267;p27"/>
          <p:cNvPicPr preferRelativeResize="0"/>
          <p:nvPr/>
        </p:nvPicPr>
        <p:blipFill rotWithShape="1">
          <a:blip r:embed="rId5">
            <a:alphaModFix/>
          </a:blip>
          <a:srcRect b="0" l="0" r="0" t="0"/>
          <a:stretch/>
        </p:blipFill>
        <p:spPr>
          <a:xfrm>
            <a:off x="10668000" y="7088"/>
            <a:ext cx="1524000" cy="1524000"/>
          </a:xfrm>
          <a:prstGeom prst="rect">
            <a:avLst/>
          </a:prstGeom>
          <a:noFill/>
          <a:ln>
            <a:noFill/>
          </a:ln>
        </p:spPr>
      </p:pic>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6"/>
          <p:cNvSpPr/>
          <p:nvPr/>
        </p:nvSpPr>
        <p:spPr>
          <a:xfrm>
            <a:off x="0" y="0"/>
            <a:ext cx="12192000" cy="1545265"/>
          </a:xfrm>
          <a:prstGeom prst="rect">
            <a:avLst/>
          </a:prstGeom>
          <a:solidFill>
            <a:srgbClr val="01356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4" name="Google Shape;274;p6"/>
          <p:cNvSpPr txBox="1"/>
          <p:nvPr>
            <p:ph type="title"/>
          </p:nvPr>
        </p:nvSpPr>
        <p:spPr>
          <a:xfrm>
            <a:off x="838200" y="1313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solidFill>
                  <a:schemeClr val="lt1"/>
                </a:solidFill>
                <a:latin typeface="Arial"/>
                <a:ea typeface="Arial"/>
                <a:cs typeface="Arial"/>
                <a:sym typeface="Arial"/>
              </a:rPr>
              <a:t> Insights</a:t>
            </a:r>
            <a:endParaRPr>
              <a:solidFill>
                <a:schemeClr val="lt1"/>
              </a:solidFill>
              <a:latin typeface="Arial"/>
              <a:ea typeface="Arial"/>
              <a:cs typeface="Arial"/>
              <a:sym typeface="Arial"/>
            </a:endParaRPr>
          </a:p>
        </p:txBody>
      </p:sp>
      <p:grpSp>
        <p:nvGrpSpPr>
          <p:cNvPr id="275" name="Google Shape;275;p6"/>
          <p:cNvGrpSpPr/>
          <p:nvPr/>
        </p:nvGrpSpPr>
        <p:grpSpPr>
          <a:xfrm>
            <a:off x="726252" y="2227473"/>
            <a:ext cx="10515600" cy="3949155"/>
            <a:chOff x="0" y="950722"/>
            <a:chExt cx="10515600" cy="3949155"/>
          </a:xfrm>
        </p:grpSpPr>
        <p:sp>
          <p:nvSpPr>
            <p:cNvPr id="276" name="Google Shape;276;p6"/>
            <p:cNvSpPr/>
            <p:nvPr/>
          </p:nvSpPr>
          <p:spPr>
            <a:xfrm>
              <a:off x="0" y="950722"/>
              <a:ext cx="10515600" cy="1755180"/>
            </a:xfrm>
            <a:prstGeom prst="roundRect">
              <a:avLst>
                <a:gd fmla="val 10000" name="adj"/>
              </a:avLst>
            </a:prstGeom>
            <a:solidFill>
              <a:srgbClr val="CAD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6"/>
            <p:cNvSpPr/>
            <p:nvPr/>
          </p:nvSpPr>
          <p:spPr>
            <a:xfrm>
              <a:off x="530941" y="1345638"/>
              <a:ext cx="965349" cy="965349"/>
            </a:xfrm>
            <a:prstGeom prst="rect">
              <a:avLst/>
            </a:prstGeom>
            <a:blipFill rotWithShape="1">
              <a:blip r:embed="rId3">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2027232" y="950722"/>
              <a:ext cx="8488367" cy="17551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txBox="1"/>
            <p:nvPr/>
          </p:nvSpPr>
          <p:spPr>
            <a:xfrm>
              <a:off x="2027232" y="950722"/>
              <a:ext cx="8488367" cy="1755180"/>
            </a:xfrm>
            <a:prstGeom prst="rect">
              <a:avLst/>
            </a:prstGeom>
            <a:noFill/>
            <a:ln>
              <a:noFill/>
            </a:ln>
          </p:spPr>
          <p:txBody>
            <a:bodyPr anchorCtr="0" anchor="ctr" bIns="185750" lIns="185750" spcFirstLastPara="1" rIns="185750" wrap="square" tIns="185750">
              <a:noAutofit/>
            </a:bodyPr>
            <a:lstStyle/>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Under new coding system, for patients 45 years or younger, and living in areas having lower rate of high school education tend to get late diagnosis, indicating that younger people may overlook the medical conditions.</a:t>
              </a:r>
              <a:endParaRPr/>
            </a:p>
          </p:txBody>
        </p:sp>
        <p:sp>
          <p:nvSpPr>
            <p:cNvPr id="280" name="Google Shape;280;p6"/>
            <p:cNvSpPr/>
            <p:nvPr/>
          </p:nvSpPr>
          <p:spPr>
            <a:xfrm>
              <a:off x="0" y="3144697"/>
              <a:ext cx="10515600" cy="1755180"/>
            </a:xfrm>
            <a:prstGeom prst="roundRect">
              <a:avLst>
                <a:gd fmla="val 10000" name="adj"/>
              </a:avLst>
            </a:prstGeom>
            <a:solidFill>
              <a:srgbClr val="CAD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
            <p:cNvSpPr/>
            <p:nvPr/>
          </p:nvSpPr>
          <p:spPr>
            <a:xfrm>
              <a:off x="530941" y="3539613"/>
              <a:ext cx="965349" cy="965349"/>
            </a:xfrm>
            <a:prstGeom prst="rect">
              <a:avLst/>
            </a:prstGeom>
            <a:blipFill rotWithShape="1">
              <a:blip r:embed="rId4">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a:off x="2027232" y="3144697"/>
              <a:ext cx="8488367" cy="17551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txBox="1"/>
            <p:nvPr/>
          </p:nvSpPr>
          <p:spPr>
            <a:xfrm>
              <a:off x="2027232" y="3144697"/>
              <a:ext cx="8488367" cy="1755180"/>
            </a:xfrm>
            <a:prstGeom prst="rect">
              <a:avLst/>
            </a:prstGeom>
            <a:noFill/>
            <a:ln>
              <a:noFill/>
            </a:ln>
          </p:spPr>
          <p:txBody>
            <a:bodyPr anchorCtr="0" anchor="ctr" bIns="185750" lIns="185750" spcFirstLastPara="1" rIns="185750" wrap="square" tIns="185750">
              <a:noAutofit/>
            </a:bodyPr>
            <a:lstStyle/>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The patients living in areas having lower rate of high school education are at a greater risk for late diagnosis, possibly due to less awareness of symptoms or less frequent medical consultations.</a:t>
              </a:r>
              <a:endParaRPr/>
            </a:p>
          </p:txBody>
        </p:sp>
      </p:grpSp>
      <p:pic>
        <p:nvPicPr>
          <p:cNvPr descr="A pink ribbon on a black background&#10;&#10;Description automatically generated" id="284" name="Google Shape;284;p6"/>
          <p:cNvPicPr preferRelativeResize="0"/>
          <p:nvPr/>
        </p:nvPicPr>
        <p:blipFill rotWithShape="1">
          <a:blip r:embed="rId5">
            <a:alphaModFix/>
          </a:blip>
          <a:srcRect b="0" l="0" r="0" t="0"/>
          <a:stretch/>
        </p:blipFill>
        <p:spPr>
          <a:xfrm>
            <a:off x="10668000" y="7088"/>
            <a:ext cx="1524000" cy="1524000"/>
          </a:xfrm>
          <a:prstGeom prst="rect">
            <a:avLst/>
          </a:prstGeom>
          <a:noFill/>
          <a:ln>
            <a:noFill/>
          </a:ln>
        </p:spPr>
      </p:pic>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8"/>
          <p:cNvSpPr/>
          <p:nvPr/>
        </p:nvSpPr>
        <p:spPr>
          <a:xfrm>
            <a:off x="0" y="0"/>
            <a:ext cx="12192000" cy="1545265"/>
          </a:xfrm>
          <a:prstGeom prst="rect">
            <a:avLst/>
          </a:prstGeom>
          <a:solidFill>
            <a:srgbClr val="01356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1" name="Google Shape;291;p28"/>
          <p:cNvSpPr txBox="1"/>
          <p:nvPr>
            <p:ph type="title"/>
          </p:nvPr>
        </p:nvSpPr>
        <p:spPr>
          <a:xfrm>
            <a:off x="838200" y="1313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solidFill>
                  <a:schemeClr val="lt1"/>
                </a:solidFill>
                <a:latin typeface="Arial"/>
                <a:ea typeface="Arial"/>
                <a:cs typeface="Arial"/>
                <a:sym typeface="Arial"/>
              </a:rPr>
              <a:t> Insights</a:t>
            </a:r>
            <a:endParaRPr>
              <a:solidFill>
                <a:schemeClr val="lt1"/>
              </a:solidFill>
              <a:latin typeface="Arial"/>
              <a:ea typeface="Arial"/>
              <a:cs typeface="Arial"/>
              <a:sym typeface="Arial"/>
            </a:endParaRPr>
          </a:p>
        </p:txBody>
      </p:sp>
      <p:grpSp>
        <p:nvGrpSpPr>
          <p:cNvPr id="292" name="Google Shape;292;p28"/>
          <p:cNvGrpSpPr/>
          <p:nvPr/>
        </p:nvGrpSpPr>
        <p:grpSpPr>
          <a:xfrm>
            <a:off x="726252" y="2227473"/>
            <a:ext cx="10515600" cy="3949155"/>
            <a:chOff x="0" y="950722"/>
            <a:chExt cx="10515600" cy="3949155"/>
          </a:xfrm>
        </p:grpSpPr>
        <p:sp>
          <p:nvSpPr>
            <p:cNvPr id="293" name="Google Shape;293;p28"/>
            <p:cNvSpPr/>
            <p:nvPr/>
          </p:nvSpPr>
          <p:spPr>
            <a:xfrm>
              <a:off x="0" y="950722"/>
              <a:ext cx="10515600" cy="1755180"/>
            </a:xfrm>
            <a:prstGeom prst="roundRect">
              <a:avLst>
                <a:gd fmla="val 10000" name="adj"/>
              </a:avLst>
            </a:prstGeom>
            <a:solidFill>
              <a:srgbClr val="CAD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8"/>
            <p:cNvSpPr/>
            <p:nvPr/>
          </p:nvSpPr>
          <p:spPr>
            <a:xfrm>
              <a:off x="530941" y="1345638"/>
              <a:ext cx="965349" cy="965349"/>
            </a:xfrm>
            <a:prstGeom prst="rect">
              <a:avLst/>
            </a:prstGeom>
            <a:blipFill rotWithShape="1">
              <a:blip r:embed="rId3">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8"/>
            <p:cNvSpPr/>
            <p:nvPr/>
          </p:nvSpPr>
          <p:spPr>
            <a:xfrm>
              <a:off x="2027232" y="950722"/>
              <a:ext cx="8488367" cy="17551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8"/>
            <p:cNvSpPr txBox="1"/>
            <p:nvPr/>
          </p:nvSpPr>
          <p:spPr>
            <a:xfrm>
              <a:off x="2027232" y="950722"/>
              <a:ext cx="8488367" cy="1755180"/>
            </a:xfrm>
            <a:prstGeom prst="rect">
              <a:avLst/>
            </a:prstGeom>
            <a:noFill/>
            <a:ln>
              <a:noFill/>
            </a:ln>
          </p:spPr>
          <p:txBody>
            <a:bodyPr anchorCtr="0" anchor="ctr" bIns="185750" lIns="185750" spcFirstLastPara="1" rIns="185750" wrap="square" tIns="185750">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There is no relationship found between environmental factors and diagnosis timing</a:t>
              </a:r>
              <a:endParaRPr/>
            </a:p>
          </p:txBody>
        </p:sp>
        <p:sp>
          <p:nvSpPr>
            <p:cNvPr id="297" name="Google Shape;297;p28"/>
            <p:cNvSpPr/>
            <p:nvPr/>
          </p:nvSpPr>
          <p:spPr>
            <a:xfrm>
              <a:off x="0" y="3144697"/>
              <a:ext cx="10515600" cy="1755180"/>
            </a:xfrm>
            <a:prstGeom prst="roundRect">
              <a:avLst>
                <a:gd fmla="val 10000" name="adj"/>
              </a:avLst>
            </a:prstGeom>
            <a:solidFill>
              <a:srgbClr val="CAD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8"/>
            <p:cNvSpPr/>
            <p:nvPr/>
          </p:nvSpPr>
          <p:spPr>
            <a:xfrm>
              <a:off x="530941" y="3539613"/>
              <a:ext cx="965349" cy="965349"/>
            </a:xfrm>
            <a:prstGeom prst="rect">
              <a:avLst/>
            </a:prstGeom>
            <a:blipFill rotWithShape="1">
              <a:blip r:embed="rId4">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8"/>
            <p:cNvSpPr/>
            <p:nvPr/>
          </p:nvSpPr>
          <p:spPr>
            <a:xfrm>
              <a:off x="2027232" y="3144697"/>
              <a:ext cx="8488367" cy="17551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8"/>
            <p:cNvSpPr txBox="1"/>
            <p:nvPr/>
          </p:nvSpPr>
          <p:spPr>
            <a:xfrm>
              <a:off x="2027232" y="3144697"/>
              <a:ext cx="8488367" cy="1755180"/>
            </a:xfrm>
            <a:prstGeom prst="rect">
              <a:avLst/>
            </a:prstGeom>
            <a:noFill/>
            <a:ln>
              <a:noFill/>
            </a:ln>
          </p:spPr>
          <p:txBody>
            <a:bodyPr anchorCtr="0" anchor="ctr" bIns="185750" lIns="185750" spcFirstLastPara="1" rIns="185750" wrap="square" tIns="185750">
              <a:noAutofit/>
            </a:bodyPr>
            <a:lstStyle/>
            <a:p>
              <a:pPr indent="0" lvl="0" marL="0" marR="0" rtl="0" algn="l">
                <a:lnSpc>
                  <a:spcPct val="100000"/>
                </a:lnSpc>
                <a:spcBef>
                  <a:spcPts val="0"/>
                </a:spcBef>
                <a:spcAft>
                  <a:spcPts val="0"/>
                </a:spcAft>
                <a:buClr>
                  <a:srgbClr val="000000"/>
                </a:buClr>
                <a:buSzPts val="2500"/>
                <a:buFont typeface="Arial"/>
                <a:buNone/>
              </a:pPr>
              <a:r>
                <a:rPr lang="en-US" sz="2500"/>
                <a:t>Having a commercial insurance plan does not affect the chances of getting a diagnosis within 90 days </a:t>
              </a:r>
              <a:endParaRPr b="0" i="0" sz="2500" u="none" cap="none" strike="noStrike">
                <a:solidFill>
                  <a:srgbClr val="000000"/>
                </a:solidFill>
                <a:latin typeface="Arial"/>
                <a:ea typeface="Arial"/>
                <a:cs typeface="Arial"/>
                <a:sym typeface="Arial"/>
              </a:endParaRPr>
            </a:p>
          </p:txBody>
        </p:sp>
      </p:grpSp>
      <p:pic>
        <p:nvPicPr>
          <p:cNvPr descr="A pink ribbon on a black background&#10;&#10;Description automatically generated" id="301" name="Google Shape;301;p28"/>
          <p:cNvPicPr preferRelativeResize="0"/>
          <p:nvPr/>
        </p:nvPicPr>
        <p:blipFill rotWithShape="1">
          <a:blip r:embed="rId5">
            <a:alphaModFix/>
          </a:blip>
          <a:srcRect b="0" l="0" r="0" t="0"/>
          <a:stretch/>
        </p:blipFill>
        <p:spPr>
          <a:xfrm>
            <a:off x="10668000" y="0"/>
            <a:ext cx="1524000" cy="1524000"/>
          </a:xfrm>
          <a:prstGeom prst="rect">
            <a:avLst/>
          </a:prstGeom>
          <a:noFill/>
          <a:ln>
            <a:noFill/>
          </a:ln>
        </p:spPr>
      </p:pic>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7"/>
          <p:cNvSpPr/>
          <p:nvPr/>
        </p:nvSpPr>
        <p:spPr>
          <a:xfrm>
            <a:off x="0" y="0"/>
            <a:ext cx="12192000" cy="1545265"/>
          </a:xfrm>
          <a:prstGeom prst="rect">
            <a:avLst/>
          </a:prstGeom>
          <a:solidFill>
            <a:srgbClr val="01356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7" name="Google Shape;307;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solidFill>
                  <a:schemeClr val="lt1"/>
                </a:solidFill>
                <a:latin typeface="Arial"/>
                <a:ea typeface="Arial"/>
                <a:cs typeface="Arial"/>
                <a:sym typeface="Arial"/>
              </a:rPr>
              <a:t>Challenges and Limitations</a:t>
            </a:r>
            <a:br>
              <a:rPr lang="en-US">
                <a:solidFill>
                  <a:schemeClr val="lt1"/>
                </a:solidFill>
                <a:latin typeface="Arial"/>
                <a:ea typeface="Arial"/>
                <a:cs typeface="Arial"/>
                <a:sym typeface="Arial"/>
              </a:rPr>
            </a:br>
            <a:endParaRPr>
              <a:solidFill>
                <a:schemeClr val="lt1"/>
              </a:solidFill>
              <a:latin typeface="Arial"/>
              <a:ea typeface="Arial"/>
              <a:cs typeface="Arial"/>
              <a:sym typeface="Arial"/>
            </a:endParaRPr>
          </a:p>
        </p:txBody>
      </p:sp>
      <p:grpSp>
        <p:nvGrpSpPr>
          <p:cNvPr id="308" name="Google Shape;308;p7"/>
          <p:cNvGrpSpPr/>
          <p:nvPr/>
        </p:nvGrpSpPr>
        <p:grpSpPr>
          <a:xfrm>
            <a:off x="839483" y="2332975"/>
            <a:ext cx="10513032" cy="3336636"/>
            <a:chOff x="1283" y="507350"/>
            <a:chExt cx="10513032" cy="3336636"/>
          </a:xfrm>
        </p:grpSpPr>
        <p:sp>
          <p:nvSpPr>
            <p:cNvPr id="309" name="Google Shape;309;p7"/>
            <p:cNvSpPr/>
            <p:nvPr/>
          </p:nvSpPr>
          <p:spPr>
            <a:xfrm>
              <a:off x="1283" y="507350"/>
              <a:ext cx="4505585" cy="2861046"/>
            </a:xfrm>
            <a:prstGeom prst="roundRect">
              <a:avLst>
                <a:gd fmla="val 10000" name="adj"/>
              </a:avLst>
            </a:prstGeom>
            <a:solidFill>
              <a:srgbClr val="12608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7"/>
            <p:cNvSpPr/>
            <p:nvPr/>
          </p:nvSpPr>
          <p:spPr>
            <a:xfrm>
              <a:off x="501904" y="982940"/>
              <a:ext cx="4505585" cy="2861046"/>
            </a:xfrm>
            <a:prstGeom prst="roundRect">
              <a:avLst>
                <a:gd fmla="val 10000" name="adj"/>
              </a:avLst>
            </a:prstGeom>
            <a:solidFill>
              <a:schemeClr val="lt1">
                <a:alpha val="89803"/>
              </a:schemeClr>
            </a:solidFill>
            <a:ln cap="flat" cmpd="sng" w="25400">
              <a:solidFill>
                <a:srgbClr val="1260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txBox="1"/>
            <p:nvPr/>
          </p:nvSpPr>
          <p:spPr>
            <a:xfrm>
              <a:off x="585701" y="1066737"/>
              <a:ext cx="4337991" cy="2693452"/>
            </a:xfrm>
            <a:prstGeom prst="rect">
              <a:avLst/>
            </a:prstGeom>
            <a:noFill/>
            <a:ln>
              <a:noFill/>
            </a:ln>
          </p:spPr>
          <p:txBody>
            <a:bodyPr anchorCtr="0" anchor="ctr" bIns="137150" lIns="137150" spcFirstLastPara="1" rIns="137150" wrap="square" tIns="137150">
              <a:noAutofit/>
            </a:bodyPr>
            <a:lstStyle/>
            <a:p>
              <a:pPr indent="0" lvl="0" marL="0" marR="0" rtl="0" algn="ctr">
                <a:lnSpc>
                  <a:spcPct val="9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Missing values (BMI, Treatment, Payer types) and Imputation technique</a:t>
              </a:r>
              <a:endParaRPr b="0" i="0" sz="3600" u="none" cap="none" strike="noStrike">
                <a:solidFill>
                  <a:srgbClr val="000000"/>
                </a:solidFill>
                <a:latin typeface="Arial"/>
                <a:ea typeface="Arial"/>
                <a:cs typeface="Arial"/>
                <a:sym typeface="Arial"/>
              </a:endParaRPr>
            </a:p>
          </p:txBody>
        </p:sp>
        <p:sp>
          <p:nvSpPr>
            <p:cNvPr id="312" name="Google Shape;312;p7"/>
            <p:cNvSpPr/>
            <p:nvPr/>
          </p:nvSpPr>
          <p:spPr>
            <a:xfrm>
              <a:off x="5508110" y="507350"/>
              <a:ext cx="4505585" cy="2861046"/>
            </a:xfrm>
            <a:prstGeom prst="roundRect">
              <a:avLst>
                <a:gd fmla="val 10000" name="adj"/>
              </a:avLst>
            </a:prstGeom>
            <a:solidFill>
              <a:srgbClr val="12608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6008730" y="982940"/>
              <a:ext cx="4505585" cy="2861046"/>
            </a:xfrm>
            <a:prstGeom prst="roundRect">
              <a:avLst>
                <a:gd fmla="val 10000" name="adj"/>
              </a:avLst>
            </a:prstGeom>
            <a:solidFill>
              <a:schemeClr val="lt1">
                <a:alpha val="89803"/>
              </a:schemeClr>
            </a:solidFill>
            <a:ln cap="flat" cmpd="sng" w="25400">
              <a:solidFill>
                <a:srgbClr val="1260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txBox="1"/>
            <p:nvPr/>
          </p:nvSpPr>
          <p:spPr>
            <a:xfrm>
              <a:off x="6092527" y="1066737"/>
              <a:ext cx="4337991" cy="2693452"/>
            </a:xfrm>
            <a:prstGeom prst="rect">
              <a:avLst/>
            </a:prstGeom>
            <a:noFill/>
            <a:ln>
              <a:noFill/>
            </a:ln>
          </p:spPr>
          <p:txBody>
            <a:bodyPr anchorCtr="0" anchor="ctr" bIns="137150" lIns="137150" spcFirstLastPara="1" rIns="137150" wrap="square" tIns="137150">
              <a:noAutofit/>
            </a:bodyPr>
            <a:lstStyle/>
            <a:p>
              <a:pPr indent="0" lvl="0" marL="0" marR="0" rtl="0" algn="ctr">
                <a:lnSpc>
                  <a:spcPct val="9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Limitation of pyspark functions</a:t>
              </a:r>
              <a:endParaRPr b="0" i="0" sz="3600" u="none" cap="none" strike="noStrike">
                <a:solidFill>
                  <a:srgbClr val="000000"/>
                </a:solidFill>
                <a:latin typeface="Arial"/>
                <a:ea typeface="Arial"/>
                <a:cs typeface="Arial"/>
                <a:sym typeface="Arial"/>
              </a:endParaRPr>
            </a:p>
          </p:txBody>
        </p:sp>
      </p:grpSp>
      <p:pic>
        <p:nvPicPr>
          <p:cNvPr descr="A pink ribbon on a black background&#10;&#10;Description automatically generated" id="315" name="Google Shape;315;p7"/>
          <p:cNvPicPr preferRelativeResize="0"/>
          <p:nvPr/>
        </p:nvPicPr>
        <p:blipFill rotWithShape="1">
          <a:blip r:embed="rId3">
            <a:alphaModFix/>
          </a:blip>
          <a:srcRect b="0" l="0" r="0" t="0"/>
          <a:stretch/>
        </p:blipFill>
        <p:spPr>
          <a:xfrm>
            <a:off x="10668000" y="0"/>
            <a:ext cx="1524000" cy="1524000"/>
          </a:xfrm>
          <a:prstGeom prst="rect">
            <a:avLst/>
          </a:prstGeom>
          <a:noFill/>
          <a:ln>
            <a:noFill/>
          </a:ln>
        </p:spPr>
      </p:pic>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9" name="Shape 319"/>
        <p:cNvGrpSpPr/>
        <p:nvPr/>
      </p:nvGrpSpPr>
      <p:grpSpPr>
        <a:xfrm>
          <a:off x="0" y="0"/>
          <a:ext cx="0" cy="0"/>
          <a:chOff x="0" y="0"/>
          <a:chExt cx="0" cy="0"/>
        </a:xfrm>
      </p:grpSpPr>
      <p:sp>
        <p:nvSpPr>
          <p:cNvPr id="320" name="Google Shape;320;p2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21" name="Google Shape;321;p29"/>
          <p:cNvSpPr txBox="1"/>
          <p:nvPr>
            <p:ph type="ctrTitle"/>
          </p:nvPr>
        </p:nvSpPr>
        <p:spPr>
          <a:xfrm>
            <a:off x="6194716" y="739978"/>
            <a:ext cx="5334930" cy="300414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b="1" lang="en-US">
                <a:solidFill>
                  <a:srgbClr val="126082"/>
                </a:solidFill>
              </a:rPr>
              <a:t>Thanks</a:t>
            </a:r>
            <a:br>
              <a:rPr b="1" lang="en-US">
                <a:solidFill>
                  <a:srgbClr val="126082"/>
                </a:solidFill>
              </a:rPr>
            </a:br>
            <a:r>
              <a:rPr b="1" lang="en-US">
                <a:solidFill>
                  <a:srgbClr val="126082"/>
                </a:solidFill>
              </a:rPr>
              <a:t>Q &amp; A</a:t>
            </a:r>
            <a:endParaRPr>
              <a:solidFill>
                <a:srgbClr val="126082"/>
              </a:solidFill>
            </a:endParaRPr>
          </a:p>
        </p:txBody>
      </p:sp>
      <p:sp>
        <p:nvSpPr>
          <p:cNvPr id="322" name="Google Shape;322;p29"/>
          <p:cNvSpPr/>
          <p:nvPr/>
        </p:nvSpPr>
        <p:spPr>
          <a:xfrm flipH="1">
            <a:off x="530529" y="1"/>
            <a:ext cx="1155142" cy="591009"/>
          </a:xfrm>
          <a:custGeom>
            <a:rect b="b" l="l" r="r" t="t"/>
            <a:pathLst>
              <a:path extrusionOk="0" h="591009" w="1155142">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23" name="Google Shape;323;p29"/>
          <p:cNvSpPr/>
          <p:nvPr/>
        </p:nvSpPr>
        <p:spPr>
          <a:xfrm flipH="1">
            <a:off x="4349052" y="0"/>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4" name="Google Shape;324;p29"/>
          <p:cNvSpPr/>
          <p:nvPr/>
        </p:nvSpPr>
        <p:spPr>
          <a:xfrm flipH="1">
            <a:off x="0" y="2916245"/>
            <a:ext cx="159741" cy="552996"/>
          </a:xfrm>
          <a:custGeom>
            <a:rect b="b" l="l" r="r" t="t"/>
            <a:pathLst>
              <a:path extrusionOk="0" h="552996" w="159741">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25" name="Google Shape;325;p29"/>
          <p:cNvSpPr/>
          <p:nvPr/>
        </p:nvSpPr>
        <p:spPr>
          <a:xfrm flipH="1">
            <a:off x="0" y="5835649"/>
            <a:ext cx="1548180" cy="1022351"/>
          </a:xfrm>
          <a:custGeom>
            <a:rect b="b" l="l" r="r" t="t"/>
            <a:pathLst>
              <a:path extrusionOk="0" h="1022351" w="1548180">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6" name="Google Shape;326;p29"/>
          <p:cNvSpPr/>
          <p:nvPr/>
        </p:nvSpPr>
        <p:spPr>
          <a:xfrm flipH="1">
            <a:off x="3697761" y="5717906"/>
            <a:ext cx="1771609" cy="1140095"/>
          </a:xfrm>
          <a:custGeom>
            <a:rect b="b" l="l" r="r" t="t"/>
            <a:pathLst>
              <a:path extrusionOk="0" h="1140095" w="1771609">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A pink ribbon on a black background&#10;&#10;Description automatically generated" id="327" name="Google Shape;327;p29"/>
          <p:cNvPicPr preferRelativeResize="0"/>
          <p:nvPr/>
        </p:nvPicPr>
        <p:blipFill rotWithShape="1">
          <a:blip r:embed="rId3">
            <a:alphaModFix/>
          </a:blip>
          <a:srcRect b="3" l="0" r="3" t="0"/>
          <a:stretch/>
        </p:blipFill>
        <p:spPr>
          <a:xfrm>
            <a:off x="631840" y="598720"/>
            <a:ext cx="5178249" cy="5178249"/>
          </a:xfrm>
          <a:custGeom>
            <a:rect b="b" l="l" r="r" t="t"/>
            <a:pathLst>
              <a:path extrusionOk="0" h="3741748" w="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noFill/>
          <a:ln>
            <a:noFill/>
          </a:ln>
        </p:spPr>
      </p:pic>
      <p:sp>
        <p:nvSpPr>
          <p:cNvPr id="328" name="Google Shape;328;p29"/>
          <p:cNvSpPr/>
          <p:nvPr/>
        </p:nvSpPr>
        <p:spPr>
          <a:xfrm flipH="1">
            <a:off x="4520513" y="6258756"/>
            <a:ext cx="1565940" cy="599245"/>
          </a:xfrm>
          <a:custGeom>
            <a:rect b="b" l="l" r="r" t="t"/>
            <a:pathLst>
              <a:path extrusionOk="0" h="599245" w="1565940">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321"/>
                                        </p:tgtEl>
                                        <p:attrNameLst>
                                          <p:attrName>style.visibility</p:attrName>
                                        </p:attrNameLst>
                                      </p:cBhvr>
                                      <p:to>
                                        <p:strVal val="visible"/>
                                      </p:to>
                                    </p:set>
                                    <p:animEffect filter="fade" transition="in">
                                      <p:cBhvr>
                                        <p:cTn dur="400"/>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342900" lvl="0" marL="457200" rtl="0" algn="l">
              <a:lnSpc>
                <a:spcPct val="90000"/>
              </a:lnSpc>
              <a:spcBef>
                <a:spcPts val="1000"/>
              </a:spcBef>
              <a:spcAft>
                <a:spcPts val="0"/>
              </a:spcAft>
              <a:buClr>
                <a:schemeClr val="dk1"/>
              </a:buClr>
              <a:buSzPct val="69498"/>
              <a:buChar char="•"/>
            </a:pPr>
            <a:r>
              <a:rPr lang="en-US"/>
              <a:t>&lt;a href="https://www.flaticon.com/free-icons/insight" title="insight icons"&gt;Insight icons created by Awicon - Flaticon&lt;/a&gt;</a:t>
            </a:r>
            <a:endParaRPr/>
          </a:p>
          <a:p>
            <a:pPr indent="-342900" lvl="0" marL="457200" rtl="0" algn="l">
              <a:lnSpc>
                <a:spcPct val="90000"/>
              </a:lnSpc>
              <a:spcBef>
                <a:spcPts val="1000"/>
              </a:spcBef>
              <a:spcAft>
                <a:spcPts val="0"/>
              </a:spcAft>
              <a:buClr>
                <a:schemeClr val="dk1"/>
              </a:buClr>
              <a:buSzPct val="69498"/>
              <a:buChar char="•"/>
            </a:pPr>
            <a:r>
              <a:rPr lang="en-US"/>
              <a:t>&lt;a href="https://www.flaticon.com/free-icons/models" title="models icons"&gt;Models icons created by Becris - Flaticon&lt;/a&gt;</a:t>
            </a:r>
            <a:endParaRPr/>
          </a:p>
          <a:p>
            <a:pPr indent="-342900" lvl="0" marL="457200" rtl="0" algn="l">
              <a:lnSpc>
                <a:spcPct val="90000"/>
              </a:lnSpc>
              <a:spcBef>
                <a:spcPts val="1000"/>
              </a:spcBef>
              <a:spcAft>
                <a:spcPts val="0"/>
              </a:spcAft>
              <a:buClr>
                <a:schemeClr val="dk1"/>
              </a:buClr>
              <a:buSzPct val="69498"/>
              <a:buChar char="•"/>
            </a:pPr>
            <a:r>
              <a:rPr lang="en-US"/>
              <a:t>&lt;a href="https://www.flaticon.com/free-icons/explore" title="explore icons"&gt;Explore icons created by pojok d - Flaticon&lt;/a&gt;</a:t>
            </a:r>
            <a:endParaRPr/>
          </a:p>
          <a:p>
            <a:pPr indent="-342900" lvl="0" marL="457200" rtl="0" algn="l">
              <a:lnSpc>
                <a:spcPct val="90000"/>
              </a:lnSpc>
              <a:spcBef>
                <a:spcPts val="1000"/>
              </a:spcBef>
              <a:spcAft>
                <a:spcPts val="0"/>
              </a:spcAft>
              <a:buClr>
                <a:schemeClr val="dk1"/>
              </a:buClr>
              <a:buSzPct val="69498"/>
              <a:buChar char="•"/>
            </a:pPr>
            <a:r>
              <a:rPr lang="en-US"/>
              <a:t>&lt;a href="https://www.flaticon.com/free-icons/breast-cancer" title="breast cancer icons"&gt;Breast cancer icons created by kosonicon - Flaticon&lt;/a&gt;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g26f4dcd161e_1_0"/>
          <p:cNvPicPr preferRelativeResize="0"/>
          <p:nvPr/>
        </p:nvPicPr>
        <p:blipFill>
          <a:blip r:embed="rId3">
            <a:alphaModFix/>
          </a:blip>
          <a:stretch>
            <a:fillRect/>
          </a:stretch>
        </p:blipFill>
        <p:spPr>
          <a:xfrm>
            <a:off x="3952326" y="181925"/>
            <a:ext cx="3086799" cy="6858001"/>
          </a:xfrm>
          <a:prstGeom prst="rect">
            <a:avLst/>
          </a:prstGeom>
          <a:noFill/>
          <a:ln>
            <a:noFill/>
          </a:ln>
        </p:spPr>
      </p:pic>
      <p:pic>
        <p:nvPicPr>
          <p:cNvPr id="340" name="Google Shape;340;g26f4dcd161e_1_0"/>
          <p:cNvPicPr preferRelativeResize="0"/>
          <p:nvPr/>
        </p:nvPicPr>
        <p:blipFill>
          <a:blip r:embed="rId4">
            <a:alphaModFix/>
          </a:blip>
          <a:stretch>
            <a:fillRect/>
          </a:stretch>
        </p:blipFill>
        <p:spPr>
          <a:xfrm>
            <a:off x="7719025" y="334325"/>
            <a:ext cx="4143798" cy="6553200"/>
          </a:xfrm>
          <a:prstGeom prst="rect">
            <a:avLst/>
          </a:prstGeom>
          <a:noFill/>
          <a:ln>
            <a:noFill/>
          </a:ln>
        </p:spPr>
      </p:pic>
      <p:sp>
        <p:nvSpPr>
          <p:cNvPr id="341" name="Google Shape;341;g26f4dcd161e_1_0"/>
          <p:cNvSpPr txBox="1"/>
          <p:nvPr/>
        </p:nvSpPr>
        <p:spPr>
          <a:xfrm>
            <a:off x="345625" y="2073775"/>
            <a:ext cx="3000000" cy="122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50">
                <a:solidFill>
                  <a:srgbClr val="410007"/>
                </a:solidFill>
                <a:highlight>
                  <a:srgbClr val="FFFFFF"/>
                </a:highlight>
                <a:latin typeface="Roboto"/>
                <a:ea typeface="Roboto"/>
                <a:cs typeface="Roboto"/>
                <a:sym typeface="Roboto"/>
              </a:rPr>
              <a:t>ICD can stand for </a:t>
            </a:r>
            <a:r>
              <a:rPr lang="en-US" sz="1350">
                <a:solidFill>
                  <a:schemeClr val="dk1"/>
                </a:solidFill>
                <a:latin typeface="Roboto"/>
                <a:ea typeface="Roboto"/>
                <a:cs typeface="Roboto"/>
                <a:sym typeface="Roboto"/>
              </a:rPr>
              <a:t>International Classification of Diseases</a:t>
            </a:r>
            <a:r>
              <a:rPr lang="en-US" sz="1350">
                <a:solidFill>
                  <a:srgbClr val="410007"/>
                </a:solidFill>
                <a:highlight>
                  <a:srgbClr val="FFFFFF"/>
                </a:highlight>
                <a:latin typeface="Roboto"/>
                <a:ea typeface="Roboto"/>
                <a:cs typeface="Roboto"/>
                <a:sym typeface="Roboto"/>
              </a:rPr>
              <a:t>, which is a set of codes used to classify diseases, injuries, health encounters, and inpatient procedures.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5" name="Shape 345"/>
        <p:cNvGrpSpPr/>
        <p:nvPr/>
      </p:nvGrpSpPr>
      <p:grpSpPr>
        <a:xfrm>
          <a:off x="0" y="0"/>
          <a:ext cx="0" cy="0"/>
          <a:chOff x="0" y="0"/>
          <a:chExt cx="0" cy="0"/>
        </a:xfrm>
      </p:grpSpPr>
      <p:sp>
        <p:nvSpPr>
          <p:cNvPr id="346" name="Google Shape;346;p31"/>
          <p:cNvSpPr txBox="1"/>
          <p:nvPr>
            <p:ph type="ctrTitle"/>
          </p:nvPr>
        </p:nvSpPr>
        <p:spPr>
          <a:xfrm>
            <a:off x="-203032" y="513606"/>
            <a:ext cx="4049485" cy="1312408"/>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11111"/>
              <a:buFont typeface="Play"/>
              <a:buNone/>
            </a:pPr>
            <a:r>
              <a:rPr lang="en-US">
                <a:solidFill>
                  <a:schemeClr val="lt1"/>
                </a:solidFill>
              </a:rPr>
              <a:t>Health Inequity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2cebb3941bf_0_0"/>
          <p:cNvSpPr/>
          <p:nvPr/>
        </p:nvSpPr>
        <p:spPr>
          <a:xfrm>
            <a:off x="0" y="0"/>
            <a:ext cx="12192000" cy="1545265"/>
          </a:xfrm>
          <a:prstGeom prst="rect">
            <a:avLst/>
          </a:prstGeom>
          <a:solidFill>
            <a:srgbClr val="01356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6" name="Google Shape;106;g2cebb3941bf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solidFill>
                  <a:schemeClr val="lt1"/>
                </a:solidFill>
                <a:latin typeface="Arial "/>
                <a:ea typeface="Arial "/>
                <a:cs typeface="Arial "/>
                <a:sym typeface="Arial "/>
              </a:rPr>
              <a:t>Objectives</a:t>
            </a:r>
            <a:endParaRPr>
              <a:solidFill>
                <a:schemeClr val="lt1"/>
              </a:solidFill>
              <a:latin typeface="Arial "/>
              <a:ea typeface="Arial "/>
              <a:cs typeface="Arial "/>
              <a:sym typeface="Arial "/>
            </a:endParaRPr>
          </a:p>
        </p:txBody>
      </p:sp>
      <p:sp>
        <p:nvSpPr>
          <p:cNvPr id="107" name="Google Shape;107;g2cebb3941bf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55600" lvl="0" marL="457200" rtl="0" algn="l">
              <a:lnSpc>
                <a:spcPct val="115000"/>
              </a:lnSpc>
              <a:spcBef>
                <a:spcPts val="1000"/>
              </a:spcBef>
              <a:spcAft>
                <a:spcPts val="0"/>
              </a:spcAft>
              <a:buSzPts val="2000"/>
              <a:buChar char="•"/>
            </a:pPr>
            <a:r>
              <a:rPr lang="en-US" sz="2000"/>
              <a:t>This </a:t>
            </a:r>
            <a:r>
              <a:rPr lang="en-US" sz="2000">
                <a:solidFill>
                  <a:srgbClr val="FE5B54"/>
                </a:solidFill>
              </a:rPr>
              <a:t>project’s objective </a:t>
            </a:r>
            <a:r>
              <a:rPr lang="en-US" sz="2000"/>
              <a:t>is to develop a predictive model to accurately forecast if patients will receive a metastatic cancer diagnosis within </a:t>
            </a:r>
            <a:r>
              <a:rPr lang="en-US" sz="2000">
                <a:solidFill>
                  <a:srgbClr val="FE5B54"/>
                </a:solidFill>
              </a:rPr>
              <a:t>90 days</a:t>
            </a:r>
            <a:r>
              <a:rPr lang="en-US" sz="2000"/>
              <a:t>.</a:t>
            </a:r>
            <a:endParaRPr/>
          </a:p>
          <a:p>
            <a:pPr indent="0" lvl="0" marL="101600" rtl="0" algn="l">
              <a:lnSpc>
                <a:spcPct val="115000"/>
              </a:lnSpc>
              <a:spcBef>
                <a:spcPts val="1000"/>
              </a:spcBef>
              <a:spcAft>
                <a:spcPts val="0"/>
              </a:spcAft>
              <a:buSzPts val="2000"/>
              <a:buNone/>
            </a:pPr>
            <a:r>
              <a:t/>
            </a:r>
            <a:endParaRPr sz="2000"/>
          </a:p>
          <a:p>
            <a:pPr indent="-355600" lvl="0" marL="457200" rtl="0" algn="l">
              <a:lnSpc>
                <a:spcPct val="115000"/>
              </a:lnSpc>
              <a:spcBef>
                <a:spcPts val="0"/>
              </a:spcBef>
              <a:spcAft>
                <a:spcPts val="0"/>
              </a:spcAft>
              <a:buSzPts val="2000"/>
              <a:buChar char="•"/>
            </a:pPr>
            <a:r>
              <a:rPr lang="en-US" sz="2000"/>
              <a:t>By leveraging this data, we aim to uncover relationships between </a:t>
            </a:r>
            <a:r>
              <a:rPr lang="en-US" sz="2000">
                <a:solidFill>
                  <a:srgbClr val="FE5B54"/>
                </a:solidFill>
              </a:rPr>
              <a:t>patient demographics and time to metastatic detection.</a:t>
            </a:r>
            <a:endParaRPr sz="2000"/>
          </a:p>
          <a:p>
            <a:pPr indent="0" lvl="0" marL="101600" rtl="0" algn="l">
              <a:lnSpc>
                <a:spcPct val="115000"/>
              </a:lnSpc>
              <a:spcBef>
                <a:spcPts val="0"/>
              </a:spcBef>
              <a:spcAft>
                <a:spcPts val="0"/>
              </a:spcAft>
              <a:buSzPts val="2000"/>
              <a:buNone/>
            </a:pPr>
            <a:r>
              <a:t/>
            </a:r>
            <a:endParaRPr sz="2000"/>
          </a:p>
          <a:p>
            <a:pPr indent="-355600" lvl="0" marL="457200" rtl="0" algn="l">
              <a:lnSpc>
                <a:spcPct val="115000"/>
              </a:lnSpc>
              <a:spcBef>
                <a:spcPts val="0"/>
              </a:spcBef>
              <a:spcAft>
                <a:spcPts val="0"/>
              </a:spcAft>
              <a:buSzPts val="2000"/>
              <a:buChar char="•"/>
            </a:pPr>
            <a:r>
              <a:rPr lang="en-US" sz="2000"/>
              <a:t>As a secondary objective, we would like to evaluate the effects of</a:t>
            </a:r>
            <a:r>
              <a:rPr lang="en-US" sz="2000">
                <a:solidFill>
                  <a:srgbClr val="FE5B54"/>
                </a:solidFill>
              </a:rPr>
              <a:t> environmental pollutants on diagnosis and treatment</a:t>
            </a:r>
            <a:r>
              <a:rPr lang="en-US" sz="2000"/>
              <a:t>.</a:t>
            </a:r>
            <a:endParaRPr/>
          </a:p>
          <a:p>
            <a:pPr indent="0" lvl="0" marL="101600" rtl="0" algn="l">
              <a:lnSpc>
                <a:spcPct val="115000"/>
              </a:lnSpc>
              <a:spcBef>
                <a:spcPts val="0"/>
              </a:spcBef>
              <a:spcAft>
                <a:spcPts val="0"/>
              </a:spcAft>
              <a:buSzPts val="2000"/>
              <a:buNone/>
            </a:pPr>
            <a:r>
              <a:t/>
            </a:r>
            <a:endParaRPr sz="2000"/>
          </a:p>
          <a:p>
            <a:pPr indent="-355600" lvl="0" marL="457200" rtl="0" algn="l">
              <a:lnSpc>
                <a:spcPct val="115000"/>
              </a:lnSpc>
              <a:spcBef>
                <a:spcPts val="0"/>
              </a:spcBef>
              <a:spcAft>
                <a:spcPts val="0"/>
              </a:spcAft>
              <a:buSzPts val="2000"/>
              <a:buChar char="•"/>
            </a:pPr>
            <a:r>
              <a:rPr lang="en-US" sz="2000"/>
              <a:t>We also wanted to develop a model to predict diagnosis rates for holders of </a:t>
            </a:r>
            <a:r>
              <a:rPr lang="en-US" sz="2000">
                <a:solidFill>
                  <a:srgbClr val="FE5B54"/>
                </a:solidFill>
              </a:rPr>
              <a:t>commercial insurance policies</a:t>
            </a:r>
            <a:r>
              <a:rPr lang="en-US" sz="2000"/>
              <a:t>.</a:t>
            </a:r>
            <a:endParaRPr sz="2000"/>
          </a:p>
          <a:p>
            <a:pPr indent="0" lvl="0" marL="457200" rtl="0" algn="l">
              <a:lnSpc>
                <a:spcPct val="90000"/>
              </a:lnSpc>
              <a:spcBef>
                <a:spcPts val="1000"/>
              </a:spcBef>
              <a:spcAft>
                <a:spcPts val="0"/>
              </a:spcAft>
              <a:buSzPts val="1800"/>
              <a:buNone/>
            </a:pPr>
            <a:r>
              <a:t/>
            </a:r>
            <a:endParaRPr sz="2000"/>
          </a:p>
        </p:txBody>
      </p:sp>
      <p:pic>
        <p:nvPicPr>
          <p:cNvPr descr="A pink ribbon on a black background&#10;&#10;Description automatically generated" id="108" name="Google Shape;108;g2cebb3941bf_0_0"/>
          <p:cNvPicPr preferRelativeResize="0"/>
          <p:nvPr/>
        </p:nvPicPr>
        <p:blipFill rotWithShape="1">
          <a:blip r:embed="rId3">
            <a:alphaModFix/>
          </a:blip>
          <a:srcRect b="0" l="0" r="0" t="0"/>
          <a:stretch/>
        </p:blipFill>
        <p:spPr>
          <a:xfrm>
            <a:off x="10668000" y="0"/>
            <a:ext cx="1524000" cy="1524000"/>
          </a:xfrm>
          <a:prstGeom prst="rect">
            <a:avLst/>
          </a:prstGeom>
          <a:noFill/>
          <a:ln>
            <a:noFill/>
          </a:ln>
        </p:spPr>
      </p:pic>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
          <p:cNvSpPr/>
          <p:nvPr/>
        </p:nvSpPr>
        <p:spPr>
          <a:xfrm>
            <a:off x="0" y="0"/>
            <a:ext cx="12192000" cy="1545265"/>
          </a:xfrm>
          <a:prstGeom prst="rect">
            <a:avLst/>
          </a:prstGeom>
          <a:solidFill>
            <a:srgbClr val="01356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4" name="Google Shape;11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solidFill>
                  <a:schemeClr val="lt1"/>
                </a:solidFill>
                <a:latin typeface="Arial"/>
                <a:ea typeface="Arial"/>
                <a:cs typeface="Arial"/>
                <a:sym typeface="Arial"/>
              </a:rPr>
              <a:t>Introduction to the Data</a:t>
            </a:r>
            <a:endParaRPr>
              <a:solidFill>
                <a:schemeClr val="lt1"/>
              </a:solidFill>
              <a:latin typeface="Arial"/>
              <a:ea typeface="Arial"/>
              <a:cs typeface="Arial"/>
              <a:sym typeface="Arial"/>
            </a:endParaRPr>
          </a:p>
        </p:txBody>
      </p:sp>
      <p:sp>
        <p:nvSpPr>
          <p:cNvPr id="115" name="Google Shape;115;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55600" lvl="0" marL="457200" rtl="0" algn="l">
              <a:lnSpc>
                <a:spcPct val="115000"/>
              </a:lnSpc>
              <a:spcBef>
                <a:spcPts val="0"/>
              </a:spcBef>
              <a:spcAft>
                <a:spcPts val="0"/>
              </a:spcAft>
              <a:buSzPts val="2000"/>
              <a:buChar char="•"/>
            </a:pPr>
            <a:r>
              <a:rPr lang="en-US" sz="2000"/>
              <a:t>Comprehensive information on demographics, diagnosis, and insurance for patients diagnosed with breast cancer from </a:t>
            </a:r>
            <a:r>
              <a:rPr lang="en-US" sz="2000">
                <a:solidFill>
                  <a:srgbClr val="FE5B54"/>
                </a:solidFill>
              </a:rPr>
              <a:t>2015-2018.</a:t>
            </a:r>
            <a:endParaRPr/>
          </a:p>
          <a:p>
            <a:pPr indent="0" lvl="0" marL="101600" rtl="0" algn="l">
              <a:lnSpc>
                <a:spcPct val="115000"/>
              </a:lnSpc>
              <a:spcBef>
                <a:spcPts val="0"/>
              </a:spcBef>
              <a:spcAft>
                <a:spcPts val="0"/>
              </a:spcAft>
              <a:buSzPts val="2000"/>
              <a:buNone/>
            </a:pPr>
            <a:r>
              <a:t/>
            </a:r>
            <a:endParaRPr sz="2000">
              <a:solidFill>
                <a:srgbClr val="FE5B54"/>
              </a:solidFill>
            </a:endParaRPr>
          </a:p>
          <a:p>
            <a:pPr indent="-355600" lvl="0" marL="457200" rtl="0" algn="l">
              <a:lnSpc>
                <a:spcPct val="115000"/>
              </a:lnSpc>
              <a:spcBef>
                <a:spcPts val="0"/>
              </a:spcBef>
              <a:spcAft>
                <a:spcPts val="0"/>
              </a:spcAft>
              <a:buSzPts val="2000"/>
              <a:buChar char="•"/>
            </a:pPr>
            <a:r>
              <a:rPr lang="en-US" sz="2000"/>
              <a:t>Each of these patients later developed metastatic cancer.</a:t>
            </a:r>
            <a:endParaRPr sz="2000"/>
          </a:p>
          <a:p>
            <a:pPr indent="-355600" lvl="0" marL="457200" rtl="0" algn="l">
              <a:lnSpc>
                <a:spcPct val="115000"/>
              </a:lnSpc>
              <a:spcBef>
                <a:spcPts val="0"/>
              </a:spcBef>
              <a:spcAft>
                <a:spcPts val="0"/>
              </a:spcAft>
              <a:buSzPts val="2000"/>
              <a:buChar char="•"/>
            </a:pPr>
            <a:r>
              <a:rPr lang="en-US" sz="2000">
                <a:solidFill>
                  <a:srgbClr val="FE5B54"/>
                </a:solidFill>
              </a:rPr>
              <a:t>12,906</a:t>
            </a:r>
            <a:r>
              <a:rPr lang="en-US" sz="2000"/>
              <a:t> rows and </a:t>
            </a:r>
            <a:r>
              <a:rPr lang="en-US" sz="2000">
                <a:solidFill>
                  <a:srgbClr val="FE5B54"/>
                </a:solidFill>
              </a:rPr>
              <a:t>83</a:t>
            </a:r>
            <a:r>
              <a:rPr lang="en-US" sz="2000"/>
              <a:t> columns</a:t>
            </a:r>
            <a:endParaRPr/>
          </a:p>
          <a:p>
            <a:pPr indent="0" lvl="0" marL="101600" rtl="0" algn="l">
              <a:lnSpc>
                <a:spcPct val="115000"/>
              </a:lnSpc>
              <a:spcBef>
                <a:spcPts val="0"/>
              </a:spcBef>
              <a:spcAft>
                <a:spcPts val="0"/>
              </a:spcAft>
              <a:buSzPts val="2000"/>
              <a:buNone/>
            </a:pPr>
            <a:r>
              <a:t/>
            </a:r>
            <a:endParaRPr sz="2000"/>
          </a:p>
          <a:p>
            <a:pPr indent="-355600" lvl="0" marL="457200" rtl="0" algn="l">
              <a:lnSpc>
                <a:spcPct val="115000"/>
              </a:lnSpc>
              <a:spcBef>
                <a:spcPts val="0"/>
              </a:spcBef>
              <a:spcAft>
                <a:spcPts val="0"/>
              </a:spcAft>
              <a:buSzPts val="2000"/>
              <a:buChar char="•"/>
            </a:pPr>
            <a:r>
              <a:rPr b="1" lang="en-US" sz="2000">
                <a:solidFill>
                  <a:srgbClr val="01356E"/>
                </a:solidFill>
              </a:rPr>
              <a:t>Sample predictors include:</a:t>
            </a:r>
            <a:endParaRPr b="1" sz="2000">
              <a:solidFill>
                <a:srgbClr val="01356E"/>
              </a:solidFill>
            </a:endParaRPr>
          </a:p>
          <a:p>
            <a:pPr indent="-355600" lvl="1" marL="914400" rtl="0" algn="l">
              <a:lnSpc>
                <a:spcPct val="115000"/>
              </a:lnSpc>
              <a:spcBef>
                <a:spcPts val="0"/>
              </a:spcBef>
              <a:spcAft>
                <a:spcPts val="0"/>
              </a:spcAft>
              <a:buSzPts val="2000"/>
              <a:buChar char="•"/>
            </a:pPr>
            <a:r>
              <a:rPr lang="en-US" sz="2000"/>
              <a:t>Patient demographics (age, gender, race, state)</a:t>
            </a:r>
            <a:endParaRPr sz="2000"/>
          </a:p>
          <a:p>
            <a:pPr indent="-355600" lvl="1" marL="914400" rtl="0" algn="l">
              <a:lnSpc>
                <a:spcPct val="115000"/>
              </a:lnSpc>
              <a:spcBef>
                <a:spcPts val="0"/>
              </a:spcBef>
              <a:spcAft>
                <a:spcPts val="0"/>
              </a:spcAft>
              <a:buSzPts val="2000"/>
              <a:buChar char="•"/>
            </a:pPr>
            <a:r>
              <a:rPr lang="en-US" sz="2000"/>
              <a:t>Breast cancer diagnosis code and description</a:t>
            </a:r>
            <a:endParaRPr sz="2000"/>
          </a:p>
          <a:p>
            <a:pPr indent="-355600" lvl="1" marL="914400" rtl="0" algn="l">
              <a:lnSpc>
                <a:spcPct val="115000"/>
              </a:lnSpc>
              <a:spcBef>
                <a:spcPts val="0"/>
              </a:spcBef>
              <a:spcAft>
                <a:spcPts val="0"/>
              </a:spcAft>
              <a:buSzPts val="2000"/>
              <a:buChar char="•"/>
            </a:pPr>
            <a:r>
              <a:rPr lang="en-US" sz="2000"/>
              <a:t>Metastatic cancer diagnosis code</a:t>
            </a:r>
            <a:endParaRPr sz="2000"/>
          </a:p>
          <a:p>
            <a:pPr indent="-355600" lvl="1" marL="914400" rtl="0" algn="l">
              <a:lnSpc>
                <a:spcPct val="115000"/>
              </a:lnSpc>
              <a:spcBef>
                <a:spcPts val="0"/>
              </a:spcBef>
              <a:spcAft>
                <a:spcPts val="0"/>
              </a:spcAft>
              <a:buSzPts val="2000"/>
              <a:buChar char="•"/>
            </a:pPr>
            <a:r>
              <a:rPr lang="en-US" sz="2000"/>
              <a:t>Socio-Economic factors by zip code (income, education, employment)</a:t>
            </a:r>
            <a:endParaRPr sz="2000"/>
          </a:p>
          <a:p>
            <a:pPr indent="-355600" lvl="1" marL="914400" rtl="0" algn="l">
              <a:lnSpc>
                <a:spcPct val="115000"/>
              </a:lnSpc>
              <a:spcBef>
                <a:spcPts val="0"/>
              </a:spcBef>
              <a:spcAft>
                <a:spcPts val="0"/>
              </a:spcAft>
              <a:buSzPts val="2000"/>
              <a:buChar char="•"/>
            </a:pPr>
            <a:r>
              <a:rPr lang="en-US" sz="2000"/>
              <a:t>Environmental pollutant levels (ozone, PM2.5, NO2)</a:t>
            </a:r>
            <a:endParaRPr sz="2000"/>
          </a:p>
        </p:txBody>
      </p:sp>
      <p:pic>
        <p:nvPicPr>
          <p:cNvPr descr="A pink ribbon on a black background&#10;&#10;Description automatically generated" id="116" name="Google Shape;116;p2"/>
          <p:cNvPicPr preferRelativeResize="0"/>
          <p:nvPr/>
        </p:nvPicPr>
        <p:blipFill rotWithShape="1">
          <a:blip r:embed="rId3">
            <a:alphaModFix/>
          </a:blip>
          <a:srcRect b="0" l="0" r="0" t="0"/>
          <a:stretch/>
        </p:blipFill>
        <p:spPr>
          <a:xfrm>
            <a:off x="10668000" y="0"/>
            <a:ext cx="1524000" cy="1524000"/>
          </a:xfrm>
          <a:prstGeom prst="rect">
            <a:avLst/>
          </a:prstGeom>
          <a:noFill/>
          <a:ln>
            <a:noFill/>
          </a:ln>
        </p:spPr>
      </p:pic>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alpha val="98823"/>
          </a:schemeClr>
        </a:solidFill>
      </p:bgPr>
    </p:bg>
    <p:spTree>
      <p:nvGrpSpPr>
        <p:cNvPr id="121" name="Shape 121"/>
        <p:cNvGrpSpPr/>
        <p:nvPr/>
      </p:nvGrpSpPr>
      <p:grpSpPr>
        <a:xfrm>
          <a:off x="0" y="0"/>
          <a:ext cx="0" cy="0"/>
          <a:chOff x="0" y="0"/>
          <a:chExt cx="0" cy="0"/>
        </a:xfrm>
      </p:grpSpPr>
      <p:sp>
        <p:nvSpPr>
          <p:cNvPr id="122" name="Google Shape;122;g2cebf710961_3_49"/>
          <p:cNvSpPr/>
          <p:nvPr/>
        </p:nvSpPr>
        <p:spPr>
          <a:xfrm>
            <a:off x="0" y="0"/>
            <a:ext cx="12192000" cy="1545265"/>
          </a:xfrm>
          <a:prstGeom prst="rect">
            <a:avLst/>
          </a:prstGeom>
          <a:solidFill>
            <a:srgbClr val="01356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3" name="Google Shape;123;g2cebf710961_3_4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solidFill>
                  <a:schemeClr val="lt1"/>
                </a:solidFill>
                <a:latin typeface="Arial"/>
                <a:ea typeface="Arial"/>
                <a:cs typeface="Arial"/>
                <a:sym typeface="Arial"/>
              </a:rPr>
              <a:t>Process Flow</a:t>
            </a:r>
            <a:endParaRPr>
              <a:solidFill>
                <a:schemeClr val="lt1"/>
              </a:solidFill>
              <a:latin typeface="Arial"/>
              <a:ea typeface="Arial"/>
              <a:cs typeface="Arial"/>
              <a:sym typeface="Arial"/>
            </a:endParaRPr>
          </a:p>
        </p:txBody>
      </p:sp>
      <p:pic>
        <p:nvPicPr>
          <p:cNvPr id="124" name="Google Shape;124;g2cebf710961_3_49"/>
          <p:cNvPicPr preferRelativeResize="0"/>
          <p:nvPr/>
        </p:nvPicPr>
        <p:blipFill rotWithShape="1">
          <a:blip r:embed="rId3">
            <a:alphaModFix/>
          </a:blip>
          <a:srcRect b="0" l="0" r="0" t="0"/>
          <a:stretch/>
        </p:blipFill>
        <p:spPr>
          <a:xfrm>
            <a:off x="2457713" y="1690825"/>
            <a:ext cx="7276563" cy="4862376"/>
          </a:xfrm>
          <a:prstGeom prst="rect">
            <a:avLst/>
          </a:prstGeom>
          <a:noFill/>
          <a:ln>
            <a:noFill/>
          </a:ln>
        </p:spPr>
      </p:pic>
      <p:pic>
        <p:nvPicPr>
          <p:cNvPr descr="A pink ribbon on a black background&#10;&#10;Description automatically generated" id="125" name="Google Shape;125;g2cebf710961_3_49"/>
          <p:cNvPicPr preferRelativeResize="0"/>
          <p:nvPr/>
        </p:nvPicPr>
        <p:blipFill rotWithShape="1">
          <a:blip r:embed="rId4">
            <a:alphaModFix/>
          </a:blip>
          <a:srcRect b="0" l="0" r="0" t="0"/>
          <a:stretch/>
        </p:blipFill>
        <p:spPr>
          <a:xfrm>
            <a:off x="10668000" y="0"/>
            <a:ext cx="1524000" cy="1524000"/>
          </a:xfrm>
          <a:prstGeom prst="rect">
            <a:avLst/>
          </a:prstGeom>
          <a:noFill/>
          <a:ln>
            <a:noFill/>
          </a:ln>
        </p:spPr>
      </p:pic>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356E"/>
        </a:solidFill>
      </p:bgPr>
    </p:bg>
    <p:spTree>
      <p:nvGrpSpPr>
        <p:cNvPr id="129" name="Shape 129"/>
        <p:cNvGrpSpPr/>
        <p:nvPr/>
      </p:nvGrpSpPr>
      <p:grpSpPr>
        <a:xfrm>
          <a:off x="0" y="0"/>
          <a:ext cx="0" cy="0"/>
          <a:chOff x="0" y="0"/>
          <a:chExt cx="0" cy="0"/>
        </a:xfrm>
      </p:grpSpPr>
      <p:sp>
        <p:nvSpPr>
          <p:cNvPr id="130" name="Google Shape;130;p21"/>
          <p:cNvSpPr txBox="1"/>
          <p:nvPr>
            <p:ph type="title"/>
          </p:nvPr>
        </p:nvSpPr>
        <p:spPr>
          <a:xfrm>
            <a:off x="916172" y="2257721"/>
            <a:ext cx="2379921" cy="148493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45454"/>
              <a:buNone/>
            </a:pPr>
            <a:r>
              <a:rPr lang="en-US">
                <a:solidFill>
                  <a:schemeClr val="lt1"/>
                </a:solidFill>
                <a:latin typeface="Arial"/>
                <a:ea typeface="Arial"/>
                <a:cs typeface="Arial"/>
                <a:sym typeface="Arial"/>
              </a:rPr>
              <a:t>A peek into the data </a:t>
            </a:r>
            <a:endParaRPr/>
          </a:p>
        </p:txBody>
      </p:sp>
      <p:pic>
        <p:nvPicPr>
          <p:cNvPr descr="A magnifying glass and graph&#10;&#10;Description automatically generated" id="131" name="Google Shape;131;p21"/>
          <p:cNvPicPr preferRelativeResize="0"/>
          <p:nvPr/>
        </p:nvPicPr>
        <p:blipFill rotWithShape="1">
          <a:blip r:embed="rId3">
            <a:alphaModFix/>
          </a:blip>
          <a:srcRect b="0" l="0" r="0" t="0"/>
          <a:stretch/>
        </p:blipFill>
        <p:spPr>
          <a:xfrm>
            <a:off x="3657259" y="990259"/>
            <a:ext cx="4877481" cy="4877481"/>
          </a:xfrm>
          <a:prstGeom prst="rect">
            <a:avLst/>
          </a:prstGeom>
          <a:noFill/>
          <a:ln>
            <a:noFill/>
          </a:ln>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cebf710961_3_64"/>
          <p:cNvSpPr/>
          <p:nvPr/>
        </p:nvSpPr>
        <p:spPr>
          <a:xfrm>
            <a:off x="0" y="0"/>
            <a:ext cx="12192000" cy="1663675"/>
          </a:xfrm>
          <a:prstGeom prst="rect">
            <a:avLst/>
          </a:prstGeom>
          <a:solidFill>
            <a:srgbClr val="01356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8" name="Google Shape;138;g2cebf710961_3_64"/>
          <p:cNvSpPr txBox="1"/>
          <p:nvPr>
            <p:ph type="title"/>
          </p:nvPr>
        </p:nvSpPr>
        <p:spPr>
          <a:xfrm>
            <a:off x="838200" y="265888"/>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62500"/>
              <a:buNone/>
            </a:pPr>
            <a:r>
              <a:rPr lang="en-US" sz="3200">
                <a:solidFill>
                  <a:schemeClr val="lt1"/>
                </a:solidFill>
                <a:latin typeface="Arial"/>
                <a:ea typeface="Arial"/>
                <a:cs typeface="Arial"/>
                <a:sym typeface="Arial"/>
              </a:rPr>
              <a:t>Analysis of Age and BMI Distributions in Cancer Diagnosis Timing: No Significant Variation Between Early and Late Diagnoses</a:t>
            </a:r>
            <a:endParaRPr>
              <a:solidFill>
                <a:schemeClr val="lt1"/>
              </a:solidFill>
            </a:endParaRPr>
          </a:p>
        </p:txBody>
      </p:sp>
      <p:pic>
        <p:nvPicPr>
          <p:cNvPr id="139" name="Google Shape;139;g2cebf710961_3_64"/>
          <p:cNvPicPr preferRelativeResize="0"/>
          <p:nvPr/>
        </p:nvPicPr>
        <p:blipFill rotWithShape="1">
          <a:blip r:embed="rId3">
            <a:alphaModFix/>
          </a:blip>
          <a:srcRect b="0" l="0" r="0" t="0"/>
          <a:stretch/>
        </p:blipFill>
        <p:spPr>
          <a:xfrm>
            <a:off x="762000" y="1843225"/>
            <a:ext cx="7796777" cy="4862376"/>
          </a:xfrm>
          <a:prstGeom prst="rect">
            <a:avLst/>
          </a:prstGeom>
          <a:noFill/>
          <a:ln>
            <a:noFill/>
          </a:ln>
        </p:spPr>
      </p:pic>
      <p:sp>
        <p:nvSpPr>
          <p:cNvPr id="140" name="Google Shape;140;g2cebf710961_3_64"/>
          <p:cNvSpPr txBox="1"/>
          <p:nvPr/>
        </p:nvSpPr>
        <p:spPr>
          <a:xfrm>
            <a:off x="8923200" y="1870375"/>
            <a:ext cx="2948400" cy="215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Histogram and box plot data reveal that the majority of patients are aged 50 to 60 years. Age medians for both early and late diagnoses are similar, with a consistent IQR across groups, suggesting no significant age-related difference in diagnosis timing.</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dk1"/>
              </a:solidFill>
              <a:latin typeface="Arial"/>
              <a:ea typeface="Arial"/>
              <a:cs typeface="Arial"/>
              <a:sym typeface="Arial"/>
            </a:endParaRPr>
          </a:p>
        </p:txBody>
      </p:sp>
      <p:sp>
        <p:nvSpPr>
          <p:cNvPr id="141" name="Google Shape;141;g2cebf710961_3_64"/>
          <p:cNvSpPr txBox="1"/>
          <p:nvPr/>
        </p:nvSpPr>
        <p:spPr>
          <a:xfrm>
            <a:off x="8923200" y="4206025"/>
            <a:ext cx="2948400" cy="215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The histograms and box plots indicate a normal BMI distribution, centering around the 20s to 30s range. Median BMI values are comparable between early and late diagnosis groups, with similar variability and the presence of outliers.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descr="A pink ribbon on a black background&#10;&#10;Description automatically generated" id="142" name="Google Shape;142;g2cebf710961_3_64"/>
          <p:cNvPicPr preferRelativeResize="0"/>
          <p:nvPr/>
        </p:nvPicPr>
        <p:blipFill rotWithShape="1">
          <a:blip r:embed="rId4">
            <a:alphaModFix/>
          </a:blip>
          <a:srcRect b="0" l="0" r="0" t="0"/>
          <a:stretch/>
        </p:blipFill>
        <p:spPr>
          <a:xfrm>
            <a:off x="10668000" y="0"/>
            <a:ext cx="1524000" cy="1524000"/>
          </a:xfrm>
          <a:prstGeom prst="rect">
            <a:avLst/>
          </a:prstGeom>
          <a:noFill/>
          <a:ln>
            <a:noFill/>
          </a:ln>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cebf710961_3_76"/>
          <p:cNvSpPr/>
          <p:nvPr/>
        </p:nvSpPr>
        <p:spPr>
          <a:xfrm>
            <a:off x="0" y="0"/>
            <a:ext cx="12192000" cy="1545265"/>
          </a:xfrm>
          <a:prstGeom prst="rect">
            <a:avLst/>
          </a:prstGeom>
          <a:solidFill>
            <a:srgbClr val="01356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9" name="Google Shape;149;g2cebf710961_3_76"/>
          <p:cNvSpPr txBox="1"/>
          <p:nvPr>
            <p:ph type="title"/>
          </p:nvPr>
        </p:nvSpPr>
        <p:spPr>
          <a:xfrm>
            <a:off x="668079" y="198300"/>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62500"/>
              <a:buNone/>
            </a:pPr>
            <a:r>
              <a:rPr lang="en-US" sz="3200">
                <a:solidFill>
                  <a:schemeClr val="lt1"/>
                </a:solidFill>
                <a:latin typeface="Arial"/>
                <a:ea typeface="Arial"/>
                <a:cs typeface="Arial"/>
                <a:sym typeface="Arial"/>
              </a:rPr>
              <a:t>Socio-Economic Indicators and Cancer Diagnosis Timing: A Comparative Analysis of Health Insurance and Poverty Levels</a:t>
            </a:r>
            <a:endParaRPr>
              <a:solidFill>
                <a:schemeClr val="lt1"/>
              </a:solidFill>
            </a:endParaRPr>
          </a:p>
        </p:txBody>
      </p:sp>
      <p:pic>
        <p:nvPicPr>
          <p:cNvPr id="150" name="Google Shape;150;g2cebf710961_3_76"/>
          <p:cNvPicPr preferRelativeResize="0"/>
          <p:nvPr/>
        </p:nvPicPr>
        <p:blipFill rotWithShape="1">
          <a:blip r:embed="rId3">
            <a:alphaModFix/>
          </a:blip>
          <a:srcRect b="0" l="0" r="0" t="0"/>
          <a:stretch/>
        </p:blipFill>
        <p:spPr>
          <a:xfrm>
            <a:off x="762000" y="1843225"/>
            <a:ext cx="7904412" cy="4862374"/>
          </a:xfrm>
          <a:prstGeom prst="rect">
            <a:avLst/>
          </a:prstGeom>
          <a:noFill/>
          <a:ln>
            <a:noFill/>
          </a:ln>
        </p:spPr>
      </p:pic>
      <p:sp>
        <p:nvSpPr>
          <p:cNvPr id="151" name="Google Shape;151;g2cebf710961_3_76"/>
          <p:cNvSpPr txBox="1"/>
          <p:nvPr/>
        </p:nvSpPr>
        <p:spPr>
          <a:xfrm>
            <a:off x="8923200" y="1870375"/>
            <a:ext cx="2948400" cy="215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The majority of patients are insured, with a skew towards lower uninsured rates. Health insurance coverage shows no significant median difference when comparing early and late cancer diagnosis groups, despite notable variability among individuals.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52" name="Google Shape;152;g2cebf710961_3_76"/>
          <p:cNvSpPr txBox="1"/>
          <p:nvPr/>
        </p:nvSpPr>
        <p:spPr>
          <a:xfrm>
            <a:off x="8923200" y="4399700"/>
            <a:ext cx="2948400" cy="215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Data suggests a normal distribution of poverty with no significant difference in the central tendency between early and late diagnosis. Outliers indicate a minority with substantially higher poverty levels.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descr="A pink ribbon on a black background&#10;&#10;Description automatically generated" id="153" name="Google Shape;153;g2cebf710961_3_76"/>
          <p:cNvPicPr preferRelativeResize="0"/>
          <p:nvPr/>
        </p:nvPicPr>
        <p:blipFill rotWithShape="1">
          <a:blip r:embed="rId4">
            <a:alphaModFix/>
          </a:blip>
          <a:srcRect b="0" l="0" r="0" t="0"/>
          <a:stretch/>
        </p:blipFill>
        <p:spPr>
          <a:xfrm>
            <a:off x="10668000" y="0"/>
            <a:ext cx="1524000" cy="1524000"/>
          </a:xfrm>
          <a:prstGeom prst="rect">
            <a:avLst/>
          </a:prstGeom>
          <a:noFill/>
          <a:ln>
            <a:noFill/>
          </a:ln>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cebf710961_3_119"/>
          <p:cNvSpPr/>
          <p:nvPr/>
        </p:nvSpPr>
        <p:spPr>
          <a:xfrm>
            <a:off x="0" y="0"/>
            <a:ext cx="12192000" cy="1545265"/>
          </a:xfrm>
          <a:prstGeom prst="rect">
            <a:avLst/>
          </a:prstGeom>
          <a:solidFill>
            <a:srgbClr val="01356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0" name="Google Shape;160;g2cebf710961_3_119"/>
          <p:cNvSpPr txBox="1"/>
          <p:nvPr>
            <p:ph type="title"/>
          </p:nvPr>
        </p:nvSpPr>
        <p:spPr>
          <a:xfrm>
            <a:off x="1206795" y="345503"/>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2850">
                <a:solidFill>
                  <a:schemeClr val="lt1"/>
                </a:solidFill>
                <a:latin typeface="Arial"/>
                <a:ea typeface="Arial"/>
                <a:cs typeface="Arial"/>
                <a:sym typeface="Arial"/>
              </a:rPr>
              <a:t>Comparative Analysis of Cancer Diagnosis Stages by Healthcare Payer</a:t>
            </a:r>
            <a:endParaRPr sz="2850">
              <a:solidFill>
                <a:schemeClr val="lt1"/>
              </a:solidFill>
              <a:latin typeface="Arial"/>
              <a:ea typeface="Arial"/>
              <a:cs typeface="Arial"/>
              <a:sym typeface="Arial"/>
            </a:endParaRPr>
          </a:p>
        </p:txBody>
      </p:sp>
      <p:pic>
        <p:nvPicPr>
          <p:cNvPr id="161" name="Google Shape;161;g2cebf710961_3_119"/>
          <p:cNvPicPr preferRelativeResize="0"/>
          <p:nvPr/>
        </p:nvPicPr>
        <p:blipFill rotWithShape="1">
          <a:blip r:embed="rId3">
            <a:alphaModFix/>
          </a:blip>
          <a:srcRect b="0" l="0" r="0" t="0"/>
          <a:stretch/>
        </p:blipFill>
        <p:spPr>
          <a:xfrm>
            <a:off x="2027150" y="1754613"/>
            <a:ext cx="8137727" cy="4596839"/>
          </a:xfrm>
          <a:prstGeom prst="rect">
            <a:avLst/>
          </a:prstGeom>
          <a:noFill/>
          <a:ln>
            <a:noFill/>
          </a:ln>
        </p:spPr>
      </p:pic>
      <p:pic>
        <p:nvPicPr>
          <p:cNvPr id="162" name="Google Shape;162;g2cebf710961_3_119"/>
          <p:cNvPicPr preferRelativeResize="0"/>
          <p:nvPr/>
        </p:nvPicPr>
        <p:blipFill rotWithShape="1">
          <a:blip r:embed="rId4">
            <a:alphaModFix/>
          </a:blip>
          <a:srcRect b="0" l="0" r="0" t="0"/>
          <a:stretch/>
        </p:blipFill>
        <p:spPr>
          <a:xfrm rot="5400000">
            <a:off x="3677525" y="5822375"/>
            <a:ext cx="389650" cy="1447800"/>
          </a:xfrm>
          <a:prstGeom prst="rect">
            <a:avLst/>
          </a:prstGeom>
          <a:noFill/>
          <a:ln>
            <a:noFill/>
          </a:ln>
        </p:spPr>
      </p:pic>
      <p:pic>
        <p:nvPicPr>
          <p:cNvPr id="163" name="Google Shape;163;g2cebf710961_3_119"/>
          <p:cNvPicPr preferRelativeResize="0"/>
          <p:nvPr/>
        </p:nvPicPr>
        <p:blipFill rotWithShape="1">
          <a:blip r:embed="rId5">
            <a:alphaModFix/>
          </a:blip>
          <a:srcRect b="0" l="0" r="0" t="0"/>
          <a:stretch/>
        </p:blipFill>
        <p:spPr>
          <a:xfrm rot="5400000">
            <a:off x="6161813" y="6003338"/>
            <a:ext cx="355025" cy="1085850"/>
          </a:xfrm>
          <a:prstGeom prst="rect">
            <a:avLst/>
          </a:prstGeom>
          <a:noFill/>
          <a:ln>
            <a:noFill/>
          </a:ln>
        </p:spPr>
      </p:pic>
      <p:pic>
        <p:nvPicPr>
          <p:cNvPr id="164" name="Google Shape;164;g2cebf710961_3_119"/>
          <p:cNvPicPr preferRelativeResize="0"/>
          <p:nvPr/>
        </p:nvPicPr>
        <p:blipFill rotWithShape="1">
          <a:blip r:embed="rId6">
            <a:alphaModFix/>
          </a:blip>
          <a:srcRect b="0" l="0" r="0" t="0"/>
          <a:stretch/>
        </p:blipFill>
        <p:spPr>
          <a:xfrm rot="5400000">
            <a:off x="8831800" y="5304125"/>
            <a:ext cx="246800" cy="2419350"/>
          </a:xfrm>
          <a:prstGeom prst="rect">
            <a:avLst/>
          </a:prstGeom>
          <a:noFill/>
          <a:ln>
            <a:noFill/>
          </a:ln>
        </p:spPr>
      </p:pic>
      <p:pic>
        <p:nvPicPr>
          <p:cNvPr descr="A pink ribbon on a black background&#10;&#10;Description automatically generated" id="165" name="Google Shape;165;g2cebf710961_3_119"/>
          <p:cNvPicPr preferRelativeResize="0"/>
          <p:nvPr/>
        </p:nvPicPr>
        <p:blipFill rotWithShape="1">
          <a:blip r:embed="rId7">
            <a:alphaModFix/>
          </a:blip>
          <a:srcRect b="0" l="0" r="0" t="0"/>
          <a:stretch/>
        </p:blipFill>
        <p:spPr>
          <a:xfrm>
            <a:off x="10668000" y="0"/>
            <a:ext cx="1524000" cy="1524000"/>
          </a:xfrm>
          <a:prstGeom prst="rect">
            <a:avLst/>
          </a:prstGeom>
          <a:noFill/>
          <a:ln>
            <a:noFill/>
          </a:ln>
        </p:spPr>
      </p:pic>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2024-04-22T12:50:39Z</dcterms:created>
  <dc:creator>Somia Abdelrahman</dc:creator>
</cp:coreProperties>
</file>