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74" r:id="rId5"/>
    <p:sldId id="275" r:id="rId6"/>
    <p:sldId id="276" r:id="rId7"/>
    <p:sldId id="277" r:id="rId8"/>
    <p:sldId id="278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213"/>
  </p:normalViewPr>
  <p:slideViewPr>
    <p:cSldViewPr snapToGrid="0">
      <p:cViewPr varScale="1">
        <p:scale>
          <a:sx n="124" d="100"/>
          <a:sy n="124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BE6CD4-3A57-354F-AEF1-A8F31AE6708D}" type="doc">
      <dgm:prSet loTypeId="urn:microsoft.com/office/officeart/2008/layout/BendingPictureCaption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78CA56-1A6B-F742-8A70-FE9AC2121C17}">
      <dgm:prSet phldrT="[Text]" custT="1"/>
      <dgm:spPr/>
      <dgm:t>
        <a:bodyPr/>
        <a:lstStyle/>
        <a:p>
          <a:r>
            <a:rPr lang="en-GB" sz="1400" b="1" dirty="0"/>
            <a:t>PaaS (provisioning EC2 for application server and RDS for MySQL server.</a:t>
          </a:r>
        </a:p>
      </dgm:t>
    </dgm:pt>
    <dgm:pt modelId="{273A147E-1DBC-544A-8850-9615DDC76F4B}" type="parTrans" cxnId="{A75142E2-1C06-9842-965E-3C853EB4F18F}">
      <dgm:prSet/>
      <dgm:spPr/>
      <dgm:t>
        <a:bodyPr/>
        <a:lstStyle/>
        <a:p>
          <a:endParaRPr lang="en-GB"/>
        </a:p>
      </dgm:t>
    </dgm:pt>
    <dgm:pt modelId="{3AADF170-D00C-1949-B38C-E201564268F8}" type="sibTrans" cxnId="{A75142E2-1C06-9842-965E-3C853EB4F18F}">
      <dgm:prSet/>
      <dgm:spPr/>
      <dgm:t>
        <a:bodyPr/>
        <a:lstStyle/>
        <a:p>
          <a:endParaRPr lang="en-GB"/>
        </a:p>
      </dgm:t>
    </dgm:pt>
    <dgm:pt modelId="{5F55C0B8-DB1C-0645-92DD-3A076BBB41FE}">
      <dgm:prSet phldrT="[Text]" custT="1"/>
      <dgm:spPr/>
      <dgm:t>
        <a:bodyPr/>
        <a:lstStyle/>
        <a:p>
          <a:r>
            <a:rPr lang="en-GB" sz="1400" b="1" dirty="0"/>
            <a:t>IaaS (AWS virtual machine for wowza streaming server)</a:t>
          </a:r>
        </a:p>
      </dgm:t>
    </dgm:pt>
    <dgm:pt modelId="{4A1F8E58-2E31-8648-82D9-70C41F9B334A}" type="parTrans" cxnId="{80E14410-3888-C54D-8D78-9A7A194FC2E4}">
      <dgm:prSet/>
      <dgm:spPr/>
      <dgm:t>
        <a:bodyPr/>
        <a:lstStyle/>
        <a:p>
          <a:endParaRPr lang="en-GB"/>
        </a:p>
      </dgm:t>
    </dgm:pt>
    <dgm:pt modelId="{B840F282-41B6-9543-ACD5-A46DA9D70A5F}" type="sibTrans" cxnId="{80E14410-3888-C54D-8D78-9A7A194FC2E4}">
      <dgm:prSet/>
      <dgm:spPr/>
      <dgm:t>
        <a:bodyPr/>
        <a:lstStyle/>
        <a:p>
          <a:endParaRPr lang="en-GB"/>
        </a:p>
      </dgm:t>
    </dgm:pt>
    <dgm:pt modelId="{972E2DD7-C4D8-6046-811A-5CEA1E3B033A}">
      <dgm:prSet phldrT="[Text]" custT="1"/>
      <dgm:spPr/>
      <dgm:t>
        <a:bodyPr/>
        <a:lstStyle/>
        <a:p>
          <a:r>
            <a:rPr lang="en-US" sz="1400" b="1" i="0" dirty="0"/>
            <a:t>RESTful web service (Transcoding API for transcoding server)</a:t>
          </a:r>
          <a:endParaRPr lang="en-GB" sz="1400" dirty="0"/>
        </a:p>
      </dgm:t>
    </dgm:pt>
    <dgm:pt modelId="{C2E12E98-C6DC-D248-8888-FBC8C5CFA914}" type="parTrans" cxnId="{8EFA1230-0B24-8F47-ACC5-F040C297BC48}">
      <dgm:prSet/>
      <dgm:spPr/>
      <dgm:t>
        <a:bodyPr/>
        <a:lstStyle/>
        <a:p>
          <a:endParaRPr lang="en-GB"/>
        </a:p>
      </dgm:t>
    </dgm:pt>
    <dgm:pt modelId="{FEA5905C-C48E-BD42-BAC2-0362AC2813A5}" type="sibTrans" cxnId="{8EFA1230-0B24-8F47-ACC5-F040C297BC48}">
      <dgm:prSet/>
      <dgm:spPr/>
      <dgm:t>
        <a:bodyPr/>
        <a:lstStyle/>
        <a:p>
          <a:endParaRPr lang="en-GB"/>
        </a:p>
      </dgm:t>
    </dgm:pt>
    <dgm:pt modelId="{D615D2C9-4A85-AB4A-B690-30A60F980FBF}" type="pres">
      <dgm:prSet presAssocID="{68BE6CD4-3A57-354F-AEF1-A8F31AE6708D}" presName="Name0" presStyleCnt="0">
        <dgm:presLayoutVars>
          <dgm:dir/>
          <dgm:resizeHandles val="exact"/>
        </dgm:presLayoutVars>
      </dgm:prSet>
      <dgm:spPr/>
    </dgm:pt>
    <dgm:pt modelId="{910B3FE5-5F89-5A4D-97DD-CDFDE93287F2}" type="pres">
      <dgm:prSet presAssocID="{F878CA56-1A6B-F742-8A70-FE9AC2121C17}" presName="composite" presStyleCnt="0"/>
      <dgm:spPr/>
    </dgm:pt>
    <dgm:pt modelId="{BFADE1EA-4A42-5945-BEEC-D8D0617531DB}" type="pres">
      <dgm:prSet presAssocID="{F878CA56-1A6B-F742-8A70-FE9AC2121C17}" presName="rect1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F076768E-A232-2440-B287-37638AB84F95}" type="pres">
      <dgm:prSet presAssocID="{F878CA56-1A6B-F742-8A70-FE9AC2121C17}" presName="wedgeRectCallout1" presStyleLbl="node1" presStyleIdx="0" presStyleCnt="3" custScaleX="121608">
        <dgm:presLayoutVars>
          <dgm:bulletEnabled val="1"/>
        </dgm:presLayoutVars>
      </dgm:prSet>
      <dgm:spPr/>
    </dgm:pt>
    <dgm:pt modelId="{09ECB862-141A-B04C-A3BE-BB3E8CCB2073}" type="pres">
      <dgm:prSet presAssocID="{3AADF170-D00C-1949-B38C-E201564268F8}" presName="sibTrans" presStyleCnt="0"/>
      <dgm:spPr/>
    </dgm:pt>
    <dgm:pt modelId="{222029AC-EFED-2144-935E-DDE3F1CED9EE}" type="pres">
      <dgm:prSet presAssocID="{5F55C0B8-DB1C-0645-92DD-3A076BBB41FE}" presName="composite" presStyleCnt="0"/>
      <dgm:spPr/>
    </dgm:pt>
    <dgm:pt modelId="{52708BF6-93EC-BA45-8DE5-07A589AFD6DB}" type="pres">
      <dgm:prSet presAssocID="{5F55C0B8-DB1C-0645-92DD-3A076BBB41FE}" presName="rect1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8209A0B7-C13E-2748-B51C-1A0DF738A93E}" type="pres">
      <dgm:prSet presAssocID="{5F55C0B8-DB1C-0645-92DD-3A076BBB41FE}" presName="wedgeRectCallout1" presStyleLbl="node1" presStyleIdx="1" presStyleCnt="3" custScaleX="121446">
        <dgm:presLayoutVars>
          <dgm:bulletEnabled val="1"/>
        </dgm:presLayoutVars>
      </dgm:prSet>
      <dgm:spPr/>
    </dgm:pt>
    <dgm:pt modelId="{40CBDDD9-94E7-1E40-B8A5-9E12D4BF75C1}" type="pres">
      <dgm:prSet presAssocID="{B840F282-41B6-9543-ACD5-A46DA9D70A5F}" presName="sibTrans" presStyleCnt="0"/>
      <dgm:spPr/>
    </dgm:pt>
    <dgm:pt modelId="{7348B6F1-4D40-494E-BF4A-3CB951FEB959}" type="pres">
      <dgm:prSet presAssocID="{972E2DD7-C4D8-6046-811A-5CEA1E3B033A}" presName="composite" presStyleCnt="0"/>
      <dgm:spPr/>
    </dgm:pt>
    <dgm:pt modelId="{79BD8DC3-6D2A-A741-8936-CFA4C1DD6E0E}" type="pres">
      <dgm:prSet presAssocID="{972E2DD7-C4D8-6046-811A-5CEA1E3B033A}" presName="rect1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</dgm:pt>
    <dgm:pt modelId="{06875326-10E7-5448-BC80-51AFF40F3744}" type="pres">
      <dgm:prSet presAssocID="{972E2DD7-C4D8-6046-811A-5CEA1E3B033A}" presName="wedgeRectCallout1" presStyleLbl="node1" presStyleIdx="2" presStyleCnt="3" custScaleX="116892">
        <dgm:presLayoutVars>
          <dgm:bulletEnabled val="1"/>
        </dgm:presLayoutVars>
      </dgm:prSet>
      <dgm:spPr/>
    </dgm:pt>
  </dgm:ptLst>
  <dgm:cxnLst>
    <dgm:cxn modelId="{80E14410-3888-C54D-8D78-9A7A194FC2E4}" srcId="{68BE6CD4-3A57-354F-AEF1-A8F31AE6708D}" destId="{5F55C0B8-DB1C-0645-92DD-3A076BBB41FE}" srcOrd="1" destOrd="0" parTransId="{4A1F8E58-2E31-8648-82D9-70C41F9B334A}" sibTransId="{B840F282-41B6-9543-ACD5-A46DA9D70A5F}"/>
    <dgm:cxn modelId="{8EFA1230-0B24-8F47-ACC5-F040C297BC48}" srcId="{68BE6CD4-3A57-354F-AEF1-A8F31AE6708D}" destId="{972E2DD7-C4D8-6046-811A-5CEA1E3B033A}" srcOrd="2" destOrd="0" parTransId="{C2E12E98-C6DC-D248-8888-FBC8C5CFA914}" sibTransId="{FEA5905C-C48E-BD42-BAC2-0362AC2813A5}"/>
    <dgm:cxn modelId="{C0043F61-3477-3C4B-A317-23F4C49F73AD}" type="presOf" srcId="{68BE6CD4-3A57-354F-AEF1-A8F31AE6708D}" destId="{D615D2C9-4A85-AB4A-B690-30A60F980FBF}" srcOrd="0" destOrd="0" presId="urn:microsoft.com/office/officeart/2008/layout/BendingPictureCaptionList"/>
    <dgm:cxn modelId="{F0D90D79-85BA-7640-95C0-C0B49EED04CB}" type="presOf" srcId="{F878CA56-1A6B-F742-8A70-FE9AC2121C17}" destId="{F076768E-A232-2440-B287-37638AB84F95}" srcOrd="0" destOrd="0" presId="urn:microsoft.com/office/officeart/2008/layout/BendingPictureCaptionList"/>
    <dgm:cxn modelId="{25F0DBA6-D07C-4346-93ED-ECF00A13C161}" type="presOf" srcId="{972E2DD7-C4D8-6046-811A-5CEA1E3B033A}" destId="{06875326-10E7-5448-BC80-51AFF40F3744}" srcOrd="0" destOrd="0" presId="urn:microsoft.com/office/officeart/2008/layout/BendingPictureCaptionList"/>
    <dgm:cxn modelId="{C34277B9-6599-5C42-B9CF-6F61CDED913A}" type="presOf" srcId="{5F55C0B8-DB1C-0645-92DD-3A076BBB41FE}" destId="{8209A0B7-C13E-2748-B51C-1A0DF738A93E}" srcOrd="0" destOrd="0" presId="urn:microsoft.com/office/officeart/2008/layout/BendingPictureCaptionList"/>
    <dgm:cxn modelId="{A75142E2-1C06-9842-965E-3C853EB4F18F}" srcId="{68BE6CD4-3A57-354F-AEF1-A8F31AE6708D}" destId="{F878CA56-1A6B-F742-8A70-FE9AC2121C17}" srcOrd="0" destOrd="0" parTransId="{273A147E-1DBC-544A-8850-9615DDC76F4B}" sibTransId="{3AADF170-D00C-1949-B38C-E201564268F8}"/>
    <dgm:cxn modelId="{7A713143-939F-274E-9D3D-1FEC098D7233}" type="presParOf" srcId="{D615D2C9-4A85-AB4A-B690-30A60F980FBF}" destId="{910B3FE5-5F89-5A4D-97DD-CDFDE93287F2}" srcOrd="0" destOrd="0" presId="urn:microsoft.com/office/officeart/2008/layout/BendingPictureCaptionList"/>
    <dgm:cxn modelId="{F7B94DF2-D088-2444-A569-14C311DFDEAC}" type="presParOf" srcId="{910B3FE5-5F89-5A4D-97DD-CDFDE93287F2}" destId="{BFADE1EA-4A42-5945-BEEC-D8D0617531DB}" srcOrd="0" destOrd="0" presId="urn:microsoft.com/office/officeart/2008/layout/BendingPictureCaptionList"/>
    <dgm:cxn modelId="{0320B0A0-1CD5-AE41-88C0-720321493644}" type="presParOf" srcId="{910B3FE5-5F89-5A4D-97DD-CDFDE93287F2}" destId="{F076768E-A232-2440-B287-37638AB84F95}" srcOrd="1" destOrd="0" presId="urn:microsoft.com/office/officeart/2008/layout/BendingPictureCaptionList"/>
    <dgm:cxn modelId="{F07BB02B-4982-8F46-8E37-069382A68E32}" type="presParOf" srcId="{D615D2C9-4A85-AB4A-B690-30A60F980FBF}" destId="{09ECB862-141A-B04C-A3BE-BB3E8CCB2073}" srcOrd="1" destOrd="0" presId="urn:microsoft.com/office/officeart/2008/layout/BendingPictureCaptionList"/>
    <dgm:cxn modelId="{FDBDFE6C-98AA-E342-A3CA-742C0EA5335C}" type="presParOf" srcId="{D615D2C9-4A85-AB4A-B690-30A60F980FBF}" destId="{222029AC-EFED-2144-935E-DDE3F1CED9EE}" srcOrd="2" destOrd="0" presId="urn:microsoft.com/office/officeart/2008/layout/BendingPictureCaptionList"/>
    <dgm:cxn modelId="{463EC193-82F8-7A48-A609-1B506A16D44C}" type="presParOf" srcId="{222029AC-EFED-2144-935E-DDE3F1CED9EE}" destId="{52708BF6-93EC-BA45-8DE5-07A589AFD6DB}" srcOrd="0" destOrd="0" presId="urn:microsoft.com/office/officeart/2008/layout/BendingPictureCaptionList"/>
    <dgm:cxn modelId="{EF423839-FE3A-F14C-A873-A0B6BB82AEAB}" type="presParOf" srcId="{222029AC-EFED-2144-935E-DDE3F1CED9EE}" destId="{8209A0B7-C13E-2748-B51C-1A0DF738A93E}" srcOrd="1" destOrd="0" presId="urn:microsoft.com/office/officeart/2008/layout/BendingPictureCaptionList"/>
    <dgm:cxn modelId="{CAAFC0B7-05C8-C845-8B3B-A137416B575B}" type="presParOf" srcId="{D615D2C9-4A85-AB4A-B690-30A60F980FBF}" destId="{40CBDDD9-94E7-1E40-B8A5-9E12D4BF75C1}" srcOrd="3" destOrd="0" presId="urn:microsoft.com/office/officeart/2008/layout/BendingPictureCaptionList"/>
    <dgm:cxn modelId="{241ED1FA-E846-FE4D-A095-CD8F2110A13F}" type="presParOf" srcId="{D615D2C9-4A85-AB4A-B690-30A60F980FBF}" destId="{7348B6F1-4D40-494E-BF4A-3CB951FEB959}" srcOrd="4" destOrd="0" presId="urn:microsoft.com/office/officeart/2008/layout/BendingPictureCaptionList"/>
    <dgm:cxn modelId="{B7F8138E-8712-A94C-A5C7-DC82FA6D5D19}" type="presParOf" srcId="{7348B6F1-4D40-494E-BF4A-3CB951FEB959}" destId="{79BD8DC3-6D2A-A741-8936-CFA4C1DD6E0E}" srcOrd="0" destOrd="0" presId="urn:microsoft.com/office/officeart/2008/layout/BendingPictureCaptionList"/>
    <dgm:cxn modelId="{19F057F5-B2F9-8A47-936C-08B5B431DDA4}" type="presParOf" srcId="{7348B6F1-4D40-494E-BF4A-3CB951FEB959}" destId="{06875326-10E7-5448-BC80-51AFF40F3744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DE1EA-4A42-5945-BEEC-D8D0617531DB}">
      <dsp:nvSpPr>
        <dsp:cNvPr id="0" name=""/>
        <dsp:cNvSpPr/>
      </dsp:nvSpPr>
      <dsp:spPr>
        <a:xfrm>
          <a:off x="2737122" y="785"/>
          <a:ext cx="2208230" cy="1766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6768E-A232-2440-B287-37638AB84F95}">
      <dsp:nvSpPr>
        <dsp:cNvPr id="0" name=""/>
        <dsp:cNvSpPr/>
      </dsp:nvSpPr>
      <dsp:spPr>
        <a:xfrm>
          <a:off x="2723529" y="1590711"/>
          <a:ext cx="2389992" cy="61830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PaaS (provisioning EC2 for application server and RDS for MySQL server.</a:t>
          </a:r>
        </a:p>
      </dsp:txBody>
      <dsp:txXfrm>
        <a:off x="2723529" y="1590711"/>
        <a:ext cx="2389992" cy="618304"/>
      </dsp:txXfrm>
    </dsp:sp>
    <dsp:sp modelId="{52708BF6-93EC-BA45-8DE5-07A589AFD6DB}">
      <dsp:nvSpPr>
        <dsp:cNvPr id="0" name=""/>
        <dsp:cNvSpPr/>
      </dsp:nvSpPr>
      <dsp:spPr>
        <a:xfrm>
          <a:off x="5346346" y="785"/>
          <a:ext cx="2208230" cy="176658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9A0B7-C13E-2748-B51C-1A0DF738A93E}">
      <dsp:nvSpPr>
        <dsp:cNvPr id="0" name=""/>
        <dsp:cNvSpPr/>
      </dsp:nvSpPr>
      <dsp:spPr>
        <a:xfrm>
          <a:off x="5334345" y="1590711"/>
          <a:ext cx="2386808" cy="61830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IaaS (AWS virtual machine for wowza streaming server)</a:t>
          </a:r>
        </a:p>
      </dsp:txBody>
      <dsp:txXfrm>
        <a:off x="5334345" y="1590711"/>
        <a:ext cx="2386808" cy="618304"/>
      </dsp:txXfrm>
    </dsp:sp>
    <dsp:sp modelId="{79BD8DC3-6D2A-A741-8936-CFA4C1DD6E0E}">
      <dsp:nvSpPr>
        <dsp:cNvPr id="0" name=""/>
        <dsp:cNvSpPr/>
      </dsp:nvSpPr>
      <dsp:spPr>
        <a:xfrm>
          <a:off x="7941977" y="785"/>
          <a:ext cx="2208230" cy="1766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75326-10E7-5448-BC80-51AFF40F3744}">
      <dsp:nvSpPr>
        <dsp:cNvPr id="0" name=""/>
        <dsp:cNvSpPr/>
      </dsp:nvSpPr>
      <dsp:spPr>
        <a:xfrm>
          <a:off x="7974726" y="1590711"/>
          <a:ext cx="2297307" cy="61830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RESTful web service (Transcoding API for transcoding server)</a:t>
          </a:r>
          <a:endParaRPr lang="en-GB" sz="1400" kern="1200" dirty="0"/>
        </a:p>
      </dsp:txBody>
      <dsp:txXfrm>
        <a:off x="7974726" y="1590711"/>
        <a:ext cx="2297307" cy="618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D255E-5555-4943-B016-F7BA6E0C9C7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798C9-A15F-2A45-8216-842BE7BD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0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8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2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4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9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5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0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2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0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2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5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1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5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3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36753-794E-D788-0BDE-A06E83CAD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687C6-0212-02DE-0E2C-44A47DCC8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891" y="5510236"/>
            <a:ext cx="5688909" cy="516491"/>
          </a:xfrm>
        </p:spPr>
        <p:txBody>
          <a:bodyPr>
            <a:normAutofit/>
          </a:bodyPr>
          <a:lstStyle/>
          <a:p>
            <a:r>
              <a:rPr lang="en-US" sz="1200" i="1" cap="all" spc="390" dirty="0">
                <a:latin typeface="+mj-lt"/>
                <a:ea typeface="+mj-ea"/>
                <a:cs typeface="+mj-cs"/>
              </a:rPr>
              <a:t>“Proposal to migrate on-premises infrastructure to cloud”</a:t>
            </a:r>
            <a:endParaRPr 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ABD0C7-56BF-0376-0BD2-8D45EABC8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544531"/>
            <a:ext cx="11360728" cy="473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4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ACF-68F7-1C14-1DA1-05DF3E98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Architecture: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71C78E-603A-3A8C-32C0-48C7B785C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713" y="2133600"/>
            <a:ext cx="8071240" cy="40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2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70AA846-8422-F08A-2179-CC394126443C}"/>
              </a:ext>
            </a:extLst>
          </p:cNvPr>
          <p:cNvSpPr/>
          <p:nvPr/>
        </p:nvSpPr>
        <p:spPr>
          <a:xfrm>
            <a:off x="1413163" y="4073235"/>
            <a:ext cx="8368146" cy="2563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BCE87-7C14-77D9-3528-04CF9ABC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DC08CBB-3409-9FA1-1945-C9F318591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249658"/>
              </p:ext>
            </p:extLst>
          </p:nvPr>
        </p:nvGraphicFramePr>
        <p:xfrm>
          <a:off x="-803564" y="4245981"/>
          <a:ext cx="12995564" cy="2209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158FDEA-1015-B7F8-5408-0AA197E924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509" y="1863435"/>
            <a:ext cx="9947564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3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ACF-68F7-1C14-1DA1-05DF3E98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Methodology: (For video files) </a:t>
            </a:r>
          </a:p>
        </p:txBody>
      </p:sp>
      <p:pic>
        <p:nvPicPr>
          <p:cNvPr id="7" name="Content Placeholder 6" descr="Icon&#10;&#10;Description automatically generated">
            <a:extLst>
              <a:ext uri="{FF2B5EF4-FFF2-40B4-BE49-F238E27FC236}">
                <a16:creationId xmlns:a16="http://schemas.microsoft.com/office/drawing/2014/main" id="{9C8F8E2D-0922-8CF6-C2C9-4932AEDD8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327" y="2984572"/>
            <a:ext cx="3251200" cy="1854200"/>
          </a:xfr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8" name="Content Placeholder 6" descr="Icon&#10;&#10;Description automatically generated">
            <a:extLst>
              <a:ext uri="{FF2B5EF4-FFF2-40B4-BE49-F238E27FC236}">
                <a16:creationId xmlns:a16="http://schemas.microsoft.com/office/drawing/2014/main" id="{04E29C40-16D9-4EDE-E72C-C884C330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418" y="4546383"/>
            <a:ext cx="3251200" cy="1854200"/>
          </a:xfrm>
          <a:prstGeom prst="rect">
            <a:avLst/>
          </a:prstGeom>
        </p:spPr>
      </p:pic>
      <p:pic>
        <p:nvPicPr>
          <p:cNvPr id="9" name="Content Placeholder 6" descr="Icon&#10;&#10;Description automatically generated">
            <a:extLst>
              <a:ext uri="{FF2B5EF4-FFF2-40B4-BE49-F238E27FC236}">
                <a16:creationId xmlns:a16="http://schemas.microsoft.com/office/drawing/2014/main" id="{2E97E93C-1C6F-6497-03D9-E6E712EFC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418" y="1690688"/>
            <a:ext cx="3251200" cy="18542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FFFBB1-3673-2A79-048D-D5E28FB1CD5A}"/>
              </a:ext>
            </a:extLst>
          </p:cNvPr>
          <p:cNvCxnSpPr>
            <a:cxnSpLocks/>
          </p:cNvCxnSpPr>
          <p:nvPr/>
        </p:nvCxnSpPr>
        <p:spPr>
          <a:xfrm flipV="1">
            <a:off x="3401291" y="2692183"/>
            <a:ext cx="4786745" cy="128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51434A-A97E-C5F0-EBCF-B3EE268DC919}"/>
              </a:ext>
            </a:extLst>
          </p:cNvPr>
          <p:cNvCxnSpPr>
            <a:cxnSpLocks/>
          </p:cNvCxnSpPr>
          <p:nvPr/>
        </p:nvCxnSpPr>
        <p:spPr>
          <a:xfrm>
            <a:off x="3269673" y="4343255"/>
            <a:ext cx="4918363" cy="133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979E12-24CC-7948-2C24-14BE61EC039B}"/>
              </a:ext>
            </a:extLst>
          </p:cNvPr>
          <p:cNvSpPr txBox="1"/>
          <p:nvPr/>
        </p:nvSpPr>
        <p:spPr>
          <a:xfrm rot="20740931">
            <a:off x="4267343" y="2793129"/>
            <a:ext cx="31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Inbound Data Transfer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B5E912-AECE-21CC-6339-1E73FAA568DF}"/>
              </a:ext>
            </a:extLst>
          </p:cNvPr>
          <p:cNvSpPr txBox="1"/>
          <p:nvPr/>
        </p:nvSpPr>
        <p:spPr>
          <a:xfrm rot="850083">
            <a:off x="4206629" y="4517943"/>
            <a:ext cx="31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Outbound Data Transfer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56E439-78C6-1765-0553-C7EF8EE2F8A9}"/>
              </a:ext>
            </a:extLst>
          </p:cNvPr>
          <p:cNvSpPr txBox="1"/>
          <p:nvPr/>
        </p:nvSpPr>
        <p:spPr>
          <a:xfrm>
            <a:off x="2152706" y="306351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S3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510BD9-D2C3-C540-D1D1-F76C10CC4EAE}"/>
              </a:ext>
            </a:extLst>
          </p:cNvPr>
          <p:cNvSpPr txBox="1"/>
          <p:nvPr/>
        </p:nvSpPr>
        <p:spPr>
          <a:xfrm>
            <a:off x="8546719" y="465410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S3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1EB775-9029-090D-454A-7B89B9265FDF}"/>
              </a:ext>
            </a:extLst>
          </p:cNvPr>
          <p:cNvSpPr txBox="1"/>
          <p:nvPr/>
        </p:nvSpPr>
        <p:spPr>
          <a:xfrm>
            <a:off x="8546720" y="178363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S3</a:t>
            </a:r>
          </a:p>
        </p:txBody>
      </p:sp>
    </p:spTree>
    <p:extLst>
      <p:ext uri="{BB962C8B-B14F-4D97-AF65-F5344CB8AC3E}">
        <p14:creationId xmlns:p14="http://schemas.microsoft.com/office/powerpoint/2010/main" val="394932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ADACF-68F7-1C14-1DA1-05DF3E98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Backup Methodology: (For SQL server) 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ECAFC54B-02B4-8D68-1F33-C6F7A743D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6253" y="748145"/>
            <a:ext cx="4942280" cy="540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3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ACF-68F7-1C14-1DA1-05DF3E98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Customizations to accommodate all the customers say, small, medium &amp; large: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F43A98-4AC9-7125-A013-2C4048315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Outbound Streaming video(Small Customers – 1 TB) &lt; Outbound Streaming video(Medium Customers – 10 TB) &lt; Outbound Streaming video(Large Customers – 25 TB)</a:t>
            </a:r>
          </a:p>
          <a:p>
            <a:r>
              <a:rPr lang="en-US" sz="1400" dirty="0"/>
              <a:t>Inbound traffic – video transcoder(Small Customers – 500 GB) &lt; Inbound traffic – video transcoder(Medium Customers – 3 TB) &lt; Inbound traffic – video transcoder(Large Customers – 6 TB)</a:t>
            </a:r>
          </a:p>
          <a:p>
            <a:r>
              <a:rPr lang="en-US" sz="1400" dirty="0"/>
              <a:t>Inbound traffic – web application(Small Customers – 250 GB) &lt; Inbound traffic – web application(Medium Customers – 1 TB) &lt; Inbound traffic – web application(Large Customers – 2 TB)</a:t>
            </a:r>
          </a:p>
          <a:p>
            <a:r>
              <a:rPr lang="en-US" sz="1400" dirty="0"/>
              <a:t>Total video storage(Small Customers – 10 TB(max)) &lt; Total video storage(Medium Customers – 60 TB(max)) &lt; Total video storage(Large Customers – 150 TB(max)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27395-15B5-2756-7A6F-D72597E0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2200"/>
            <a:ext cx="4114800" cy="549275"/>
          </a:xfrm>
        </p:spPr>
        <p:txBody>
          <a:bodyPr/>
          <a:lstStyle/>
          <a:p>
            <a:r>
              <a:rPr lang="en-US" dirty="0"/>
              <a:t>We will configure the services based on the category of customers to accommodate for higher inbound traffic and higher storage space.</a:t>
            </a:r>
          </a:p>
        </p:txBody>
      </p:sp>
    </p:spTree>
    <p:extLst>
      <p:ext uri="{BB962C8B-B14F-4D97-AF65-F5344CB8AC3E}">
        <p14:creationId xmlns:p14="http://schemas.microsoft.com/office/powerpoint/2010/main" val="147164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text, floor, indoor&#10;&#10;Description automatically generated">
            <a:extLst>
              <a:ext uri="{FF2B5EF4-FFF2-40B4-BE49-F238E27FC236}">
                <a16:creationId xmlns:a16="http://schemas.microsoft.com/office/drawing/2014/main" id="{2DAD75CA-F908-782A-7AA9-91AA1C928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88" r="-1" b="1252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ADACF-68F7-1C14-1DA1-05DF3E98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571" y="75291"/>
            <a:ext cx="9144000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AWS Snowmobile</a:t>
            </a:r>
          </a:p>
        </p:txBody>
      </p:sp>
    </p:spTree>
    <p:extLst>
      <p:ext uri="{BB962C8B-B14F-4D97-AF65-F5344CB8AC3E}">
        <p14:creationId xmlns:p14="http://schemas.microsoft.com/office/powerpoint/2010/main" val="81649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ACF-68F7-1C14-1DA1-05DF3E98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Cost of Ownership: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FF1C0B8-B578-6A25-A176-5D8556497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2182"/>
            <a:ext cx="8483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4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3D60-A03D-9AB6-2D82-2EC2747F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3954-CB4D-3F9D-10A2-5A99BC56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>
              <a:latin typeface="+mj-lt"/>
            </a:endParaRPr>
          </a:p>
          <a:p>
            <a:pPr marL="0" indent="0" algn="ctr">
              <a:buNone/>
            </a:pPr>
            <a:r>
              <a:rPr lang="en-US" sz="8000" i="1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7331333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267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Elephant</vt:lpstr>
      <vt:lpstr>BrushVTI</vt:lpstr>
      <vt:lpstr>PowerPoint Presentation</vt:lpstr>
      <vt:lpstr>Existing Architecture: </vt:lpstr>
      <vt:lpstr>Proposed Architecture:</vt:lpstr>
      <vt:lpstr>Backup Methodology: (For video files) </vt:lpstr>
      <vt:lpstr>Backup Methodology: (For SQL server) </vt:lpstr>
      <vt:lpstr>Customizations to accommodate all the customers say, small, medium &amp; large:</vt:lpstr>
      <vt:lpstr>AWS Snowmobile</vt:lpstr>
      <vt:lpstr>Total Cost of Ownership: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Stock Exchange (NSE)</dc:title>
  <dc:creator>Rajat Chelani</dc:creator>
  <cp:lastModifiedBy>Rajat Chelani</cp:lastModifiedBy>
  <cp:revision>9</cp:revision>
  <dcterms:created xsi:type="dcterms:W3CDTF">2022-12-05T16:14:14Z</dcterms:created>
  <dcterms:modified xsi:type="dcterms:W3CDTF">2022-12-07T18:50:08Z</dcterms:modified>
</cp:coreProperties>
</file>