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87" r:id="rId2"/>
    <p:sldId id="256" r:id="rId3"/>
    <p:sldId id="257" r:id="rId4"/>
    <p:sldId id="268" r:id="rId5"/>
    <p:sldId id="258" r:id="rId6"/>
    <p:sldId id="259" r:id="rId7"/>
    <p:sldId id="262" r:id="rId8"/>
    <p:sldId id="265" r:id="rId9"/>
    <p:sldId id="282" r:id="rId10"/>
    <p:sldId id="275" r:id="rId11"/>
    <p:sldId id="283" r:id="rId12"/>
    <p:sldId id="284" r:id="rId13"/>
    <p:sldId id="286" r:id="rId14"/>
    <p:sldId id="285" r:id="rId15"/>
    <p:sldId id="274" r:id="rId16"/>
    <p:sldId id="277" r:id="rId17"/>
    <p:sldId id="267" r:id="rId18"/>
    <p:sldId id="266" r:id="rId19"/>
    <p:sldId id="26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1A693-8839-4EED-8F26-3AB8ACBC34F1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AAF8-FAEF-4747-853F-DA0BC1C39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8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AAF8-FAEF-4747-853F-DA0BC1C394F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58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0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291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45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6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19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8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2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6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25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8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0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3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8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CBC1-01AB-4E24-9E18-6AA869C7C69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61646-D5A5-4959-A8C4-B0AD8C34D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485" y="1253180"/>
            <a:ext cx="2636838" cy="25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84704" y="224802"/>
            <a:ext cx="5486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Engineering College Bikaner</a:t>
            </a:r>
            <a:endParaRPr lang="en-US" altLang="en-US" sz="1600" b="1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    (</a:t>
            </a:r>
            <a:r>
              <a:rPr lang="en-US" alt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Rajasthan Technical University, Kota)</a:t>
            </a:r>
            <a:endParaRPr lang="en-US" altLang="en-US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0676" y="4134201"/>
            <a:ext cx="451445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AR JULIAN" panose="02000000000000000000" pitchFamily="2" charset="0"/>
                <a:ea typeface="AR JULIAN" panose="02000000000000000000" pitchFamily="2" charset="0"/>
                <a:cs typeface="AR JULIAN" panose="02000000000000000000" pitchFamily="2" charset="0"/>
              </a:rPr>
              <a:t>Department of Computer Science Engineering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066460" y="5440680"/>
            <a:ext cx="2367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Presented By: </a:t>
            </a:r>
          </a:p>
          <a:p>
            <a:r>
              <a:rPr lang="en-IN" dirty="0"/>
              <a:t>	</a:t>
            </a:r>
            <a:r>
              <a:rPr lang="en-IN" dirty="0" smtClean="0"/>
              <a:t>Rajat Dubey</a:t>
            </a:r>
          </a:p>
          <a:p>
            <a:r>
              <a:rPr lang="en-IN" dirty="0"/>
              <a:t>	</a:t>
            </a:r>
            <a:r>
              <a:rPr lang="en-IN" dirty="0" smtClean="0"/>
              <a:t>14EEBCS060</a:t>
            </a:r>
          </a:p>
          <a:p>
            <a:r>
              <a:rPr lang="en-IN" dirty="0"/>
              <a:t>	</a:t>
            </a:r>
            <a:r>
              <a:rPr lang="en-IN" dirty="0" smtClean="0"/>
              <a:t>Batch-B2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1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63773" y="4379361"/>
            <a:ext cx="1700784" cy="173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8680" y="4389120"/>
            <a:ext cx="1700783" cy="173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36380" y="1694688"/>
            <a:ext cx="1700783" cy="1734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055" y="1694688"/>
            <a:ext cx="1702308" cy="1734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8868" y="3151356"/>
            <a:ext cx="1702308" cy="1734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31364" y="2246376"/>
            <a:ext cx="696595" cy="1183005"/>
          </a:xfrm>
          <a:custGeom>
            <a:avLst/>
            <a:gdLst/>
            <a:ahLst/>
            <a:cxnLst/>
            <a:rect l="l" t="t" r="r" b="b"/>
            <a:pathLst>
              <a:path w="696594" h="1183004">
                <a:moveTo>
                  <a:pt x="0" y="1182624"/>
                </a:moveTo>
                <a:lnTo>
                  <a:pt x="696468" y="1182624"/>
                </a:lnTo>
                <a:lnTo>
                  <a:pt x="696468" y="0"/>
                </a:lnTo>
                <a:lnTo>
                  <a:pt x="0" y="0"/>
                </a:lnTo>
                <a:lnTo>
                  <a:pt x="0" y="118262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0359" y="2660007"/>
            <a:ext cx="7239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4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4126" y="2262020"/>
            <a:ext cx="495934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03860" algn="l"/>
              </a:tabLst>
            </a:pPr>
            <a:r>
              <a:rPr sz="1450" spc="60" dirty="0">
                <a:solidFill>
                  <a:srgbClr val="FFFFFF"/>
                </a:solidFill>
                <a:latin typeface="Symbol"/>
                <a:cs typeface="Symbol"/>
              </a:rPr>
              <a:t></a:t>
            </a:r>
            <a:r>
              <a:rPr sz="145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75" i="1" spc="-60" baseline="383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75" spc="60" baseline="-16339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275" baseline="-1633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50" spc="60" dirty="0">
                <a:solidFill>
                  <a:srgbClr val="FFFFFF"/>
                </a:solidFill>
                <a:latin typeface="Symbol"/>
                <a:cs typeface="Symbol"/>
              </a:rPr>
              <a:t>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4126" y="2433454"/>
            <a:ext cx="495934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03860" algn="l"/>
              </a:tabLst>
            </a:pPr>
            <a:r>
              <a:rPr sz="1450" spc="6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45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75" i="1" spc="112" baseline="-3065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175" i="1" baseline="-3065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50" spc="6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1825" y="2612806"/>
            <a:ext cx="647700" cy="429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ts val="1575"/>
              </a:lnSpc>
              <a:spcBef>
                <a:spcPts val="125"/>
              </a:spcBef>
              <a:tabLst>
                <a:tab pos="556260" algn="l"/>
              </a:tabLst>
            </a:pPr>
            <a:r>
              <a:rPr sz="2175" spc="127" baseline="-22988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175" spc="-75" baseline="-2298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50" spc="60" dirty="0" smtClean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450" dirty="0">
              <a:latin typeface="Symbol"/>
              <a:cs typeface="Symbol"/>
            </a:endParaRPr>
          </a:p>
          <a:p>
            <a:pPr marL="151765">
              <a:lnSpc>
                <a:spcPts val="1575"/>
              </a:lnSpc>
              <a:tabLst>
                <a:tab pos="556260" algn="l"/>
              </a:tabLst>
            </a:pPr>
            <a:r>
              <a:rPr sz="1450" spc="6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450" spc="6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50" spc="6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450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4126" y="3056844"/>
            <a:ext cx="495934" cy="367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ts val="1330"/>
              </a:lnSpc>
              <a:spcBef>
                <a:spcPts val="125"/>
              </a:spcBef>
              <a:tabLst>
                <a:tab pos="403860" algn="l"/>
              </a:tabLst>
            </a:pPr>
            <a:r>
              <a:rPr sz="1450" spc="6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45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75" i="1" spc="112" baseline="-1340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175" i="1" baseline="-1340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50" spc="6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  <a:p>
            <a:pPr>
              <a:lnSpc>
                <a:spcPts val="1330"/>
              </a:lnSpc>
              <a:tabLst>
                <a:tab pos="210185" algn="l"/>
              </a:tabLst>
            </a:pPr>
            <a:r>
              <a:rPr sz="1450" spc="60" dirty="0">
                <a:solidFill>
                  <a:srgbClr val="FFFFFF"/>
                </a:solidFill>
                <a:latin typeface="Symbol"/>
                <a:cs typeface="Symbol"/>
              </a:rPr>
              <a:t></a:t>
            </a:r>
            <a:r>
              <a:rPr sz="1450" spc="6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5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sz="900" spc="52" baseline="37037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900" spc="75" baseline="370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FFFFFF"/>
                </a:solidFill>
                <a:latin typeface="Symbol"/>
                <a:cs typeface="Symbol"/>
              </a:rPr>
              <a:t>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4498" y="2869046"/>
            <a:ext cx="373354" cy="1895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8980" y="3151356"/>
            <a:ext cx="696595" cy="1214755"/>
          </a:xfrm>
          <a:custGeom>
            <a:avLst/>
            <a:gdLst/>
            <a:ahLst/>
            <a:cxnLst/>
            <a:rect l="l" t="t" r="r" b="b"/>
            <a:pathLst>
              <a:path w="696595" h="1214754">
                <a:moveTo>
                  <a:pt x="0" y="1214627"/>
                </a:moveTo>
                <a:lnTo>
                  <a:pt x="696468" y="1214627"/>
                </a:lnTo>
                <a:lnTo>
                  <a:pt x="696468" y="0"/>
                </a:lnTo>
                <a:lnTo>
                  <a:pt x="0" y="0"/>
                </a:lnTo>
                <a:lnTo>
                  <a:pt x="0" y="1214627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02553" y="3576524"/>
            <a:ext cx="7366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6553" y="3167766"/>
            <a:ext cx="49212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98780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</a:t>
            </a:r>
            <a:r>
              <a:rPr sz="15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i="1" spc="-179" baseline="3703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275" spc="75" baseline="-16339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275" baseline="-1633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06553" y="3343840"/>
            <a:ext cx="49212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98780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i="1" spc="104" baseline="-29629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250" i="1" baseline="-2962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0523" y="3528045"/>
            <a:ext cx="648335" cy="4406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ts val="1625"/>
              </a:lnSpc>
              <a:spcBef>
                <a:spcPts val="115"/>
              </a:spcBef>
              <a:tabLst>
                <a:tab pos="554990" algn="l"/>
              </a:tabLst>
            </a:pPr>
            <a:r>
              <a:rPr sz="2250" spc="112" baseline="-22222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250" spc="-75" baseline="-222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  <a:p>
            <a:pPr marL="155575">
              <a:lnSpc>
                <a:spcPts val="1625"/>
              </a:lnSpc>
              <a:tabLst>
                <a:tab pos="554990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spc="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06553" y="3984100"/>
            <a:ext cx="49212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98780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i="1" spc="104" baseline="-129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250" i="1" baseline="-129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 smtClean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 dirty="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06553" y="4104699"/>
            <a:ext cx="492125" cy="24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</a:t>
            </a:r>
            <a:r>
              <a:rPr sz="15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5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sz="900" spc="60" baseline="37037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900" spc="254" baseline="370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900" spc="254" baseline="3703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0" dirty="0" smtClean="0">
                <a:solidFill>
                  <a:srgbClr val="FFFFFF"/>
                </a:solidFill>
                <a:latin typeface="Symbol"/>
                <a:cs typeface="Symbol"/>
              </a:rPr>
              <a:t></a:t>
            </a:r>
            <a:endParaRPr sz="1500" dirty="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50814" y="3790877"/>
            <a:ext cx="364652" cy="194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50880" y="2214372"/>
            <a:ext cx="696595" cy="1214755"/>
          </a:xfrm>
          <a:custGeom>
            <a:avLst/>
            <a:gdLst/>
            <a:ahLst/>
            <a:cxnLst/>
            <a:rect l="l" t="t" r="r" b="b"/>
            <a:pathLst>
              <a:path w="696595" h="1214754">
                <a:moveTo>
                  <a:pt x="0" y="1214627"/>
                </a:moveTo>
                <a:lnTo>
                  <a:pt x="696468" y="1214627"/>
                </a:lnTo>
                <a:lnTo>
                  <a:pt x="696468" y="0"/>
                </a:lnTo>
                <a:lnTo>
                  <a:pt x="0" y="0"/>
                </a:lnTo>
                <a:lnTo>
                  <a:pt x="0" y="1214627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234453" y="2639540"/>
            <a:ext cx="7366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38453" y="2230782"/>
            <a:ext cx="49212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98780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</a:t>
            </a:r>
            <a:r>
              <a:rPr sz="15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i="1" spc="-89" baseline="370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275" spc="75" baseline="-16339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275" baseline="-1633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38453" y="2406856"/>
            <a:ext cx="49212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98780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i="1" spc="89" baseline="-29629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250" i="1" baseline="-2962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82424" y="2591061"/>
            <a:ext cx="648335" cy="4406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ts val="1625"/>
              </a:lnSpc>
              <a:spcBef>
                <a:spcPts val="115"/>
              </a:spcBef>
              <a:tabLst>
                <a:tab pos="554990" algn="l"/>
              </a:tabLst>
            </a:pPr>
            <a:r>
              <a:rPr sz="2250" spc="112" baseline="-22222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250" spc="-75" baseline="-222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  <a:p>
            <a:pPr marL="155575">
              <a:lnSpc>
                <a:spcPts val="1625"/>
              </a:lnSpc>
              <a:tabLst>
                <a:tab pos="554990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spc="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38453" y="3047116"/>
            <a:ext cx="492125" cy="3771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ts val="1375"/>
              </a:lnSpc>
              <a:spcBef>
                <a:spcPts val="115"/>
              </a:spcBef>
              <a:tabLst>
                <a:tab pos="398780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i="1" spc="89" baseline="-12962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250" i="1" baseline="-12962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  <a:p>
            <a:pPr>
              <a:lnSpc>
                <a:spcPts val="1375"/>
              </a:lnSpc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</a:t>
            </a:r>
            <a:r>
              <a:rPr sz="1500" spc="5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85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sz="900" spc="60" baseline="37037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900" spc="247" baseline="370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182714" y="2853893"/>
            <a:ext cx="364652" cy="194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69464" y="4966715"/>
            <a:ext cx="696595" cy="1156970"/>
          </a:xfrm>
          <a:custGeom>
            <a:avLst/>
            <a:gdLst/>
            <a:ahLst/>
            <a:cxnLst/>
            <a:rect l="l" t="t" r="r" b="b"/>
            <a:pathLst>
              <a:path w="696595" h="1156970">
                <a:moveTo>
                  <a:pt x="0" y="1156716"/>
                </a:moveTo>
                <a:lnTo>
                  <a:pt x="696467" y="1156716"/>
                </a:lnTo>
                <a:lnTo>
                  <a:pt x="696467" y="0"/>
                </a:lnTo>
                <a:lnTo>
                  <a:pt x="0" y="0"/>
                </a:lnTo>
                <a:lnTo>
                  <a:pt x="0" y="1156716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47199" y="4967677"/>
            <a:ext cx="26860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75" spc="67" baseline="-3831" dirty="0">
                <a:solidFill>
                  <a:srgbClr val="FFFFFF"/>
                </a:solidFill>
                <a:latin typeface="Symbol"/>
                <a:cs typeface="Symbol"/>
              </a:rPr>
              <a:t></a:t>
            </a:r>
            <a:r>
              <a:rPr sz="2175" spc="-330" baseline="-383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200" spc="52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9289" y="5246517"/>
            <a:ext cx="429259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75" spc="97" baseline="-45977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175" spc="-165" baseline="-459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75" spc="67" baseline="-22988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2175" spc="-284" baseline="-2298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200" spc="127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47199" y="4981710"/>
            <a:ext cx="492759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1530"/>
              </a:lnSpc>
              <a:spcBef>
                <a:spcPts val="90"/>
              </a:spcBef>
            </a:pPr>
            <a:r>
              <a:rPr sz="1450" spc="45" dirty="0">
                <a:solidFill>
                  <a:srgbClr val="FFFFFF"/>
                </a:solidFill>
                <a:latin typeface="Symbol"/>
                <a:cs typeface="Symbol"/>
              </a:rPr>
              <a:t></a:t>
            </a:r>
            <a:endParaRPr sz="1450">
              <a:latin typeface="Symbol"/>
              <a:cs typeface="Symbol"/>
            </a:endParaRPr>
          </a:p>
          <a:p>
            <a:pPr marR="5080" algn="r">
              <a:lnSpc>
                <a:spcPts val="1350"/>
              </a:lnSpc>
              <a:tabLst>
                <a:tab pos="402590" algn="l"/>
              </a:tabLst>
            </a:pPr>
            <a:r>
              <a:rPr sz="1450" spc="45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450" spc="4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50" spc="45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  <a:p>
            <a:pPr marR="5080" algn="r">
              <a:lnSpc>
                <a:spcPts val="1380"/>
              </a:lnSpc>
            </a:pPr>
            <a:r>
              <a:rPr sz="1450" spc="45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  <a:p>
            <a:pPr marR="5080" algn="r">
              <a:lnSpc>
                <a:spcPts val="1560"/>
              </a:lnSpc>
              <a:tabLst>
                <a:tab pos="402590" algn="l"/>
              </a:tabLst>
            </a:pPr>
            <a:r>
              <a:rPr sz="1450" spc="45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450" spc="4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50" spc="45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47199" y="5759141"/>
            <a:ext cx="492759" cy="360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1320"/>
              </a:lnSpc>
              <a:spcBef>
                <a:spcPts val="90"/>
              </a:spcBef>
              <a:tabLst>
                <a:tab pos="402590" algn="l"/>
              </a:tabLst>
            </a:pPr>
            <a:r>
              <a:rPr sz="1450" spc="45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45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75" i="1" spc="89" baseline="-11494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175" i="1" baseline="-11494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50" spc="45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  <a:p>
            <a:pPr>
              <a:lnSpc>
                <a:spcPts val="1320"/>
              </a:lnSpc>
              <a:tabLst>
                <a:tab pos="214629" algn="l"/>
              </a:tabLst>
            </a:pPr>
            <a:r>
              <a:rPr sz="1450" spc="45" dirty="0">
                <a:solidFill>
                  <a:srgbClr val="FFFFFF"/>
                </a:solidFill>
                <a:latin typeface="Symbol"/>
                <a:cs typeface="Symbol"/>
              </a:rPr>
              <a:t></a:t>
            </a:r>
            <a:r>
              <a:rPr sz="1450" spc="4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sz="900" spc="44" baseline="37037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900" spc="37" baseline="370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Symbol"/>
                <a:cs typeface="Symbol"/>
              </a:rPr>
              <a:t>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83838" y="5575731"/>
            <a:ext cx="382088" cy="1853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863856" y="4908677"/>
            <a:ext cx="696595" cy="1214755"/>
          </a:xfrm>
          <a:custGeom>
            <a:avLst/>
            <a:gdLst/>
            <a:ahLst/>
            <a:cxnLst/>
            <a:rect l="l" t="t" r="r" b="b"/>
            <a:pathLst>
              <a:path w="696595" h="1214754">
                <a:moveTo>
                  <a:pt x="0" y="1214628"/>
                </a:moveTo>
                <a:lnTo>
                  <a:pt x="696468" y="1214628"/>
                </a:lnTo>
                <a:lnTo>
                  <a:pt x="696468" y="0"/>
                </a:lnTo>
                <a:lnTo>
                  <a:pt x="0" y="0"/>
                </a:lnTo>
                <a:lnTo>
                  <a:pt x="0" y="1214628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244063" y="5333846"/>
            <a:ext cx="7366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051429" y="4925088"/>
            <a:ext cx="48895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95605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</a:t>
            </a:r>
            <a:r>
              <a:rPr sz="15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i="1" spc="-127" baseline="3703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75" spc="75" baseline="-16339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275" baseline="-1633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051429" y="5101162"/>
            <a:ext cx="48895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95605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i="1" spc="89" baseline="-29629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250" i="1" baseline="-2962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95400" y="5285368"/>
            <a:ext cx="64516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551815" algn="l"/>
              </a:tabLst>
            </a:pPr>
            <a:r>
              <a:rPr sz="2250" spc="112" baseline="-22222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250" spc="-75" baseline="-222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 dirty="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051430" y="5469573"/>
            <a:ext cx="48895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95605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spc="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051430" y="5741422"/>
            <a:ext cx="48895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95605" algn="l"/>
              </a:tabLst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5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i="1" spc="89" baseline="-12962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250" i="1" baseline="-12962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051430" y="5862021"/>
            <a:ext cx="48895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</a:t>
            </a:r>
            <a:r>
              <a:rPr sz="15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5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sz="900" spc="60" baseline="37037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900" spc="217" baseline="370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195691" y="5548198"/>
            <a:ext cx="364652" cy="194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4054649" y="758612"/>
            <a:ext cx="4092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 smtClean="0">
                <a:solidFill>
                  <a:srgbClr val="252525"/>
                </a:solidFill>
                <a:latin typeface="Trebuchet MS"/>
                <a:cs typeface="Trebuchet MS"/>
              </a:rPr>
              <a:t>Representing </a:t>
            </a:r>
            <a:r>
              <a:rPr lang="en-IN" sz="2800" dirty="0" err="1" smtClean="0">
                <a:solidFill>
                  <a:srgbClr val="252525"/>
                </a:solidFill>
                <a:latin typeface="Trebuchet MS"/>
                <a:cs typeface="Trebuchet MS"/>
              </a:rPr>
              <a:t>EigenFaces</a:t>
            </a: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8229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61982" y="6080757"/>
            <a:ext cx="5330274" cy="633984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Fig: </a:t>
            </a:r>
            <a:r>
              <a:rPr lang="en-IN" sz="2600" dirty="0" smtClean="0">
                <a:solidFill>
                  <a:schemeClr val="tx1"/>
                </a:solidFill>
              </a:rPr>
              <a:t>Design Flow of Training Module</a:t>
            </a:r>
            <a:endParaRPr lang="en-IN" sz="2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9410" y="1546549"/>
            <a:ext cx="3639312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Image into Grayscale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2639568" y="2362197"/>
            <a:ext cx="420928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Filter the image using Gaussian Filter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2580513" y="3220751"/>
            <a:ext cx="4230624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Normalize image by Subtracting mean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2880741" y="4076699"/>
            <a:ext cx="3630168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image into </a:t>
            </a:r>
            <a:r>
              <a:rPr lang="en-IN" dirty="0"/>
              <a:t>F</a:t>
            </a:r>
            <a:r>
              <a:rPr lang="en-IN" dirty="0" smtClean="0"/>
              <a:t>ace Vector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3894201" y="4941398"/>
            <a:ext cx="1603248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PCA and LDA</a:t>
            </a:r>
            <a:endParaRPr lang="en-IN" dirty="0"/>
          </a:p>
        </p:txBody>
      </p:sp>
      <p:sp>
        <p:nvSpPr>
          <p:cNvPr id="6" name="Can 5"/>
          <p:cNvSpPr/>
          <p:nvPr/>
        </p:nvSpPr>
        <p:spPr>
          <a:xfrm>
            <a:off x="4106037" y="5839429"/>
            <a:ext cx="1179576" cy="8869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36" name="object 13"/>
          <p:cNvSpPr/>
          <p:nvPr/>
        </p:nvSpPr>
        <p:spPr>
          <a:xfrm>
            <a:off x="4647438" y="1991962"/>
            <a:ext cx="96774" cy="366204"/>
          </a:xfrm>
          <a:custGeom>
            <a:avLst/>
            <a:gdLst/>
            <a:ahLst/>
            <a:cxnLst/>
            <a:rect l="l" t="t" r="r" b="b"/>
            <a:pathLst>
              <a:path w="76200" h="592455">
                <a:moveTo>
                  <a:pt x="31750" y="516255"/>
                </a:moveTo>
                <a:lnTo>
                  <a:pt x="0" y="516255"/>
                </a:lnTo>
                <a:lnTo>
                  <a:pt x="38100" y="592455"/>
                </a:lnTo>
                <a:lnTo>
                  <a:pt x="66675" y="535305"/>
                </a:lnTo>
                <a:lnTo>
                  <a:pt x="34543" y="535305"/>
                </a:lnTo>
                <a:lnTo>
                  <a:pt x="31750" y="532384"/>
                </a:lnTo>
                <a:lnTo>
                  <a:pt x="31750" y="516255"/>
                </a:lnTo>
                <a:close/>
              </a:path>
              <a:path w="76200" h="592455">
                <a:moveTo>
                  <a:pt x="41656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532384"/>
                </a:lnTo>
                <a:lnTo>
                  <a:pt x="34543" y="535305"/>
                </a:lnTo>
                <a:lnTo>
                  <a:pt x="41656" y="535305"/>
                </a:lnTo>
                <a:lnTo>
                  <a:pt x="44450" y="532384"/>
                </a:lnTo>
                <a:lnTo>
                  <a:pt x="44450" y="2794"/>
                </a:lnTo>
                <a:lnTo>
                  <a:pt x="41656" y="0"/>
                </a:lnTo>
                <a:close/>
              </a:path>
              <a:path w="76200" h="592455">
                <a:moveTo>
                  <a:pt x="76200" y="516255"/>
                </a:moveTo>
                <a:lnTo>
                  <a:pt x="44450" y="516255"/>
                </a:lnTo>
                <a:lnTo>
                  <a:pt x="44450" y="532384"/>
                </a:lnTo>
                <a:lnTo>
                  <a:pt x="41656" y="535305"/>
                </a:lnTo>
                <a:lnTo>
                  <a:pt x="66675" y="535305"/>
                </a:lnTo>
                <a:lnTo>
                  <a:pt x="76200" y="5162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/>
          <p:cNvSpPr/>
          <p:nvPr/>
        </p:nvSpPr>
        <p:spPr>
          <a:xfrm>
            <a:off x="4647438" y="2841544"/>
            <a:ext cx="96774" cy="366204"/>
          </a:xfrm>
          <a:custGeom>
            <a:avLst/>
            <a:gdLst/>
            <a:ahLst/>
            <a:cxnLst/>
            <a:rect l="l" t="t" r="r" b="b"/>
            <a:pathLst>
              <a:path w="76200" h="592455">
                <a:moveTo>
                  <a:pt x="31750" y="516255"/>
                </a:moveTo>
                <a:lnTo>
                  <a:pt x="0" y="516255"/>
                </a:lnTo>
                <a:lnTo>
                  <a:pt x="38100" y="592455"/>
                </a:lnTo>
                <a:lnTo>
                  <a:pt x="66675" y="535305"/>
                </a:lnTo>
                <a:lnTo>
                  <a:pt x="34543" y="535305"/>
                </a:lnTo>
                <a:lnTo>
                  <a:pt x="31750" y="532384"/>
                </a:lnTo>
                <a:lnTo>
                  <a:pt x="31750" y="516255"/>
                </a:lnTo>
                <a:close/>
              </a:path>
              <a:path w="76200" h="592455">
                <a:moveTo>
                  <a:pt x="41656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532384"/>
                </a:lnTo>
                <a:lnTo>
                  <a:pt x="34543" y="535305"/>
                </a:lnTo>
                <a:lnTo>
                  <a:pt x="41656" y="535305"/>
                </a:lnTo>
                <a:lnTo>
                  <a:pt x="44450" y="532384"/>
                </a:lnTo>
                <a:lnTo>
                  <a:pt x="44450" y="2794"/>
                </a:lnTo>
                <a:lnTo>
                  <a:pt x="41656" y="0"/>
                </a:lnTo>
                <a:close/>
              </a:path>
              <a:path w="76200" h="592455">
                <a:moveTo>
                  <a:pt x="76200" y="516255"/>
                </a:moveTo>
                <a:lnTo>
                  <a:pt x="44450" y="516255"/>
                </a:lnTo>
                <a:lnTo>
                  <a:pt x="44450" y="532384"/>
                </a:lnTo>
                <a:lnTo>
                  <a:pt x="41656" y="535305"/>
                </a:lnTo>
                <a:lnTo>
                  <a:pt x="66675" y="535305"/>
                </a:lnTo>
                <a:lnTo>
                  <a:pt x="76200" y="5162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3"/>
          <p:cNvSpPr/>
          <p:nvPr/>
        </p:nvSpPr>
        <p:spPr>
          <a:xfrm>
            <a:off x="4647438" y="3691226"/>
            <a:ext cx="96774" cy="366204"/>
          </a:xfrm>
          <a:custGeom>
            <a:avLst/>
            <a:gdLst/>
            <a:ahLst/>
            <a:cxnLst/>
            <a:rect l="l" t="t" r="r" b="b"/>
            <a:pathLst>
              <a:path w="76200" h="592455">
                <a:moveTo>
                  <a:pt x="31750" y="516255"/>
                </a:moveTo>
                <a:lnTo>
                  <a:pt x="0" y="516255"/>
                </a:lnTo>
                <a:lnTo>
                  <a:pt x="38100" y="592455"/>
                </a:lnTo>
                <a:lnTo>
                  <a:pt x="66675" y="535305"/>
                </a:lnTo>
                <a:lnTo>
                  <a:pt x="34543" y="535305"/>
                </a:lnTo>
                <a:lnTo>
                  <a:pt x="31750" y="532384"/>
                </a:lnTo>
                <a:lnTo>
                  <a:pt x="31750" y="516255"/>
                </a:lnTo>
                <a:close/>
              </a:path>
              <a:path w="76200" h="592455">
                <a:moveTo>
                  <a:pt x="41656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532384"/>
                </a:lnTo>
                <a:lnTo>
                  <a:pt x="34543" y="535305"/>
                </a:lnTo>
                <a:lnTo>
                  <a:pt x="41656" y="535305"/>
                </a:lnTo>
                <a:lnTo>
                  <a:pt x="44450" y="532384"/>
                </a:lnTo>
                <a:lnTo>
                  <a:pt x="44450" y="2794"/>
                </a:lnTo>
                <a:lnTo>
                  <a:pt x="41656" y="0"/>
                </a:lnTo>
                <a:close/>
              </a:path>
              <a:path w="76200" h="592455">
                <a:moveTo>
                  <a:pt x="76200" y="516255"/>
                </a:moveTo>
                <a:lnTo>
                  <a:pt x="44450" y="516255"/>
                </a:lnTo>
                <a:lnTo>
                  <a:pt x="44450" y="532384"/>
                </a:lnTo>
                <a:lnTo>
                  <a:pt x="41656" y="535305"/>
                </a:lnTo>
                <a:lnTo>
                  <a:pt x="66675" y="535305"/>
                </a:lnTo>
                <a:lnTo>
                  <a:pt x="76200" y="5162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3"/>
          <p:cNvSpPr/>
          <p:nvPr/>
        </p:nvSpPr>
        <p:spPr>
          <a:xfrm>
            <a:off x="4647438" y="4549409"/>
            <a:ext cx="96774" cy="366204"/>
          </a:xfrm>
          <a:custGeom>
            <a:avLst/>
            <a:gdLst/>
            <a:ahLst/>
            <a:cxnLst/>
            <a:rect l="l" t="t" r="r" b="b"/>
            <a:pathLst>
              <a:path w="76200" h="592455">
                <a:moveTo>
                  <a:pt x="31750" y="516255"/>
                </a:moveTo>
                <a:lnTo>
                  <a:pt x="0" y="516255"/>
                </a:lnTo>
                <a:lnTo>
                  <a:pt x="38100" y="592455"/>
                </a:lnTo>
                <a:lnTo>
                  <a:pt x="66675" y="535305"/>
                </a:lnTo>
                <a:lnTo>
                  <a:pt x="34543" y="535305"/>
                </a:lnTo>
                <a:lnTo>
                  <a:pt x="31750" y="532384"/>
                </a:lnTo>
                <a:lnTo>
                  <a:pt x="31750" y="516255"/>
                </a:lnTo>
                <a:close/>
              </a:path>
              <a:path w="76200" h="592455">
                <a:moveTo>
                  <a:pt x="41656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532384"/>
                </a:lnTo>
                <a:lnTo>
                  <a:pt x="34543" y="535305"/>
                </a:lnTo>
                <a:lnTo>
                  <a:pt x="41656" y="535305"/>
                </a:lnTo>
                <a:lnTo>
                  <a:pt x="44450" y="532384"/>
                </a:lnTo>
                <a:lnTo>
                  <a:pt x="44450" y="2794"/>
                </a:lnTo>
                <a:lnTo>
                  <a:pt x="41656" y="0"/>
                </a:lnTo>
                <a:close/>
              </a:path>
              <a:path w="76200" h="592455">
                <a:moveTo>
                  <a:pt x="76200" y="516255"/>
                </a:moveTo>
                <a:lnTo>
                  <a:pt x="44450" y="516255"/>
                </a:lnTo>
                <a:lnTo>
                  <a:pt x="44450" y="532384"/>
                </a:lnTo>
                <a:lnTo>
                  <a:pt x="41656" y="535305"/>
                </a:lnTo>
                <a:lnTo>
                  <a:pt x="66675" y="535305"/>
                </a:lnTo>
                <a:lnTo>
                  <a:pt x="76200" y="5162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3"/>
          <p:cNvSpPr/>
          <p:nvPr/>
        </p:nvSpPr>
        <p:spPr>
          <a:xfrm>
            <a:off x="4647438" y="5473225"/>
            <a:ext cx="96774" cy="366204"/>
          </a:xfrm>
          <a:custGeom>
            <a:avLst/>
            <a:gdLst/>
            <a:ahLst/>
            <a:cxnLst/>
            <a:rect l="l" t="t" r="r" b="b"/>
            <a:pathLst>
              <a:path w="76200" h="592455">
                <a:moveTo>
                  <a:pt x="31750" y="516255"/>
                </a:moveTo>
                <a:lnTo>
                  <a:pt x="0" y="516255"/>
                </a:lnTo>
                <a:lnTo>
                  <a:pt x="38100" y="592455"/>
                </a:lnTo>
                <a:lnTo>
                  <a:pt x="66675" y="535305"/>
                </a:lnTo>
                <a:lnTo>
                  <a:pt x="34543" y="535305"/>
                </a:lnTo>
                <a:lnTo>
                  <a:pt x="31750" y="532384"/>
                </a:lnTo>
                <a:lnTo>
                  <a:pt x="31750" y="516255"/>
                </a:lnTo>
                <a:close/>
              </a:path>
              <a:path w="76200" h="592455">
                <a:moveTo>
                  <a:pt x="41656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532384"/>
                </a:lnTo>
                <a:lnTo>
                  <a:pt x="34543" y="535305"/>
                </a:lnTo>
                <a:lnTo>
                  <a:pt x="41656" y="535305"/>
                </a:lnTo>
                <a:lnTo>
                  <a:pt x="44450" y="532384"/>
                </a:lnTo>
                <a:lnTo>
                  <a:pt x="44450" y="2794"/>
                </a:lnTo>
                <a:lnTo>
                  <a:pt x="41656" y="0"/>
                </a:lnTo>
                <a:close/>
              </a:path>
              <a:path w="76200" h="592455">
                <a:moveTo>
                  <a:pt x="76200" y="516255"/>
                </a:moveTo>
                <a:lnTo>
                  <a:pt x="44450" y="516255"/>
                </a:lnTo>
                <a:lnTo>
                  <a:pt x="44450" y="532384"/>
                </a:lnTo>
                <a:lnTo>
                  <a:pt x="41656" y="535305"/>
                </a:lnTo>
                <a:lnTo>
                  <a:pt x="66675" y="535305"/>
                </a:lnTo>
                <a:lnTo>
                  <a:pt x="76200" y="5162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16" y="190521"/>
            <a:ext cx="2639418" cy="1014202"/>
          </a:xfrm>
          <a:prstGeom prst="rect">
            <a:avLst/>
          </a:prstGeom>
        </p:spPr>
      </p:pic>
      <p:sp>
        <p:nvSpPr>
          <p:cNvPr id="43" name="object 13"/>
          <p:cNvSpPr/>
          <p:nvPr/>
        </p:nvSpPr>
        <p:spPr>
          <a:xfrm>
            <a:off x="4643925" y="1180345"/>
            <a:ext cx="96774" cy="366204"/>
          </a:xfrm>
          <a:custGeom>
            <a:avLst/>
            <a:gdLst/>
            <a:ahLst/>
            <a:cxnLst/>
            <a:rect l="l" t="t" r="r" b="b"/>
            <a:pathLst>
              <a:path w="76200" h="592455">
                <a:moveTo>
                  <a:pt x="31750" y="516255"/>
                </a:moveTo>
                <a:lnTo>
                  <a:pt x="0" y="516255"/>
                </a:lnTo>
                <a:lnTo>
                  <a:pt x="38100" y="592455"/>
                </a:lnTo>
                <a:lnTo>
                  <a:pt x="66675" y="535305"/>
                </a:lnTo>
                <a:lnTo>
                  <a:pt x="34543" y="535305"/>
                </a:lnTo>
                <a:lnTo>
                  <a:pt x="31750" y="532384"/>
                </a:lnTo>
                <a:lnTo>
                  <a:pt x="31750" y="516255"/>
                </a:lnTo>
                <a:close/>
              </a:path>
              <a:path w="76200" h="592455">
                <a:moveTo>
                  <a:pt x="41656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532384"/>
                </a:lnTo>
                <a:lnTo>
                  <a:pt x="34543" y="535305"/>
                </a:lnTo>
                <a:lnTo>
                  <a:pt x="41656" y="535305"/>
                </a:lnTo>
                <a:lnTo>
                  <a:pt x="44450" y="532384"/>
                </a:lnTo>
                <a:lnTo>
                  <a:pt x="44450" y="2794"/>
                </a:lnTo>
                <a:lnTo>
                  <a:pt x="41656" y="0"/>
                </a:lnTo>
                <a:close/>
              </a:path>
              <a:path w="76200" h="592455">
                <a:moveTo>
                  <a:pt x="76200" y="516255"/>
                </a:moveTo>
                <a:lnTo>
                  <a:pt x="44450" y="516255"/>
                </a:lnTo>
                <a:lnTo>
                  <a:pt x="44450" y="532384"/>
                </a:lnTo>
                <a:lnTo>
                  <a:pt x="41656" y="535305"/>
                </a:lnTo>
                <a:lnTo>
                  <a:pt x="66675" y="535305"/>
                </a:lnTo>
                <a:lnTo>
                  <a:pt x="76200" y="5162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398528" y="182091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Set of Database Images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7170420" y="1546549"/>
            <a:ext cx="841248" cy="30071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ight Arrow 44"/>
          <p:cNvSpPr/>
          <p:nvPr/>
        </p:nvSpPr>
        <p:spPr>
          <a:xfrm>
            <a:off x="8194125" y="3027270"/>
            <a:ext cx="665988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8860113" y="2841544"/>
            <a:ext cx="54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</a:t>
            </a:r>
            <a:endParaRPr lang="en-IN" dirty="0"/>
          </a:p>
        </p:txBody>
      </p:sp>
      <p:sp>
        <p:nvSpPr>
          <p:cNvPr id="47" name="Rounded Rectangle 46"/>
          <p:cNvSpPr/>
          <p:nvPr/>
        </p:nvSpPr>
        <p:spPr>
          <a:xfrm>
            <a:off x="9367563" y="2828541"/>
            <a:ext cx="383286" cy="423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72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8344" y="1617810"/>
            <a:ext cx="82174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above Block Diagram the Training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module consists of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Gray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scale conversion module where in all colour images are converted into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Gray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scale images, a Gaussian filter module to filter the image using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mask, Normalisation Module by subtracting the mean of all images from each image to normalize faces, and vector conversion module that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convertes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2D image are converted into 1D row vector.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Next the PCA followed by LDA algorithms are applied onto images after which database of images is obtained. This completes the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phase of face recognition system.</a:t>
            </a:r>
          </a:p>
        </p:txBody>
      </p:sp>
    </p:spTree>
    <p:extLst>
      <p:ext uri="{BB962C8B-B14F-4D97-AF65-F5344CB8AC3E}">
        <p14:creationId xmlns:p14="http://schemas.microsoft.com/office/powerpoint/2010/main" val="209983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61982" y="6080757"/>
            <a:ext cx="5421714" cy="633984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Fig: </a:t>
            </a:r>
            <a:r>
              <a:rPr lang="en-IN" sz="2600" dirty="0" smtClean="0">
                <a:solidFill>
                  <a:schemeClr val="tx1"/>
                </a:solidFill>
              </a:rPr>
              <a:t>Design Flow of Recognition Module</a:t>
            </a:r>
            <a:endParaRPr lang="en-IN" sz="2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00669" y="1555632"/>
            <a:ext cx="383286" cy="423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2639568" y="2362197"/>
            <a:ext cx="420928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Transfer Image Onto LDA Space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577696" y="3209222"/>
            <a:ext cx="2229231" cy="488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Euclidian Distance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869061" y="4342880"/>
            <a:ext cx="1563624" cy="6633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Recognized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3890687" y="5666132"/>
            <a:ext cx="1603248" cy="53035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Unknown</a:t>
            </a:r>
            <a:endParaRPr lang="en-IN" dirty="0"/>
          </a:p>
        </p:txBody>
      </p:sp>
      <p:sp>
        <p:nvSpPr>
          <p:cNvPr id="6" name="Can 5"/>
          <p:cNvSpPr/>
          <p:nvPr/>
        </p:nvSpPr>
        <p:spPr>
          <a:xfrm>
            <a:off x="1061085" y="3024645"/>
            <a:ext cx="1179576" cy="1053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36" name="object 13"/>
          <p:cNvSpPr/>
          <p:nvPr/>
        </p:nvSpPr>
        <p:spPr>
          <a:xfrm>
            <a:off x="4647438" y="1991962"/>
            <a:ext cx="96774" cy="366204"/>
          </a:xfrm>
          <a:custGeom>
            <a:avLst/>
            <a:gdLst/>
            <a:ahLst/>
            <a:cxnLst/>
            <a:rect l="l" t="t" r="r" b="b"/>
            <a:pathLst>
              <a:path w="76200" h="592455">
                <a:moveTo>
                  <a:pt x="31750" y="516255"/>
                </a:moveTo>
                <a:lnTo>
                  <a:pt x="0" y="516255"/>
                </a:lnTo>
                <a:lnTo>
                  <a:pt x="38100" y="592455"/>
                </a:lnTo>
                <a:lnTo>
                  <a:pt x="66675" y="535305"/>
                </a:lnTo>
                <a:lnTo>
                  <a:pt x="34543" y="535305"/>
                </a:lnTo>
                <a:lnTo>
                  <a:pt x="31750" y="532384"/>
                </a:lnTo>
                <a:lnTo>
                  <a:pt x="31750" y="516255"/>
                </a:lnTo>
                <a:close/>
              </a:path>
              <a:path w="76200" h="592455">
                <a:moveTo>
                  <a:pt x="41656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532384"/>
                </a:lnTo>
                <a:lnTo>
                  <a:pt x="34543" y="535305"/>
                </a:lnTo>
                <a:lnTo>
                  <a:pt x="41656" y="535305"/>
                </a:lnTo>
                <a:lnTo>
                  <a:pt x="44450" y="532384"/>
                </a:lnTo>
                <a:lnTo>
                  <a:pt x="44450" y="2794"/>
                </a:lnTo>
                <a:lnTo>
                  <a:pt x="41656" y="0"/>
                </a:lnTo>
                <a:close/>
              </a:path>
              <a:path w="76200" h="592455">
                <a:moveTo>
                  <a:pt x="76200" y="516255"/>
                </a:moveTo>
                <a:lnTo>
                  <a:pt x="44450" y="516255"/>
                </a:lnTo>
                <a:lnTo>
                  <a:pt x="44450" y="532384"/>
                </a:lnTo>
                <a:lnTo>
                  <a:pt x="41656" y="535305"/>
                </a:lnTo>
                <a:lnTo>
                  <a:pt x="66675" y="535305"/>
                </a:lnTo>
                <a:lnTo>
                  <a:pt x="76200" y="5162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/>
          <p:cNvSpPr/>
          <p:nvPr/>
        </p:nvSpPr>
        <p:spPr>
          <a:xfrm>
            <a:off x="4647438" y="2841544"/>
            <a:ext cx="96774" cy="366204"/>
          </a:xfrm>
          <a:custGeom>
            <a:avLst/>
            <a:gdLst/>
            <a:ahLst/>
            <a:cxnLst/>
            <a:rect l="l" t="t" r="r" b="b"/>
            <a:pathLst>
              <a:path w="76200" h="592455">
                <a:moveTo>
                  <a:pt x="31750" y="516255"/>
                </a:moveTo>
                <a:lnTo>
                  <a:pt x="0" y="516255"/>
                </a:lnTo>
                <a:lnTo>
                  <a:pt x="38100" y="592455"/>
                </a:lnTo>
                <a:lnTo>
                  <a:pt x="66675" y="535305"/>
                </a:lnTo>
                <a:lnTo>
                  <a:pt x="34543" y="535305"/>
                </a:lnTo>
                <a:lnTo>
                  <a:pt x="31750" y="532384"/>
                </a:lnTo>
                <a:lnTo>
                  <a:pt x="31750" y="516255"/>
                </a:lnTo>
                <a:close/>
              </a:path>
              <a:path w="76200" h="592455">
                <a:moveTo>
                  <a:pt x="41656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532384"/>
                </a:lnTo>
                <a:lnTo>
                  <a:pt x="34543" y="535305"/>
                </a:lnTo>
                <a:lnTo>
                  <a:pt x="41656" y="535305"/>
                </a:lnTo>
                <a:lnTo>
                  <a:pt x="44450" y="532384"/>
                </a:lnTo>
                <a:lnTo>
                  <a:pt x="44450" y="2794"/>
                </a:lnTo>
                <a:lnTo>
                  <a:pt x="41656" y="0"/>
                </a:lnTo>
                <a:close/>
              </a:path>
              <a:path w="76200" h="592455">
                <a:moveTo>
                  <a:pt x="76200" y="516255"/>
                </a:moveTo>
                <a:lnTo>
                  <a:pt x="44450" y="516255"/>
                </a:lnTo>
                <a:lnTo>
                  <a:pt x="44450" y="532384"/>
                </a:lnTo>
                <a:lnTo>
                  <a:pt x="41656" y="535305"/>
                </a:lnTo>
                <a:lnTo>
                  <a:pt x="66675" y="535305"/>
                </a:lnTo>
                <a:lnTo>
                  <a:pt x="76200" y="5162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3"/>
          <p:cNvSpPr/>
          <p:nvPr/>
        </p:nvSpPr>
        <p:spPr>
          <a:xfrm>
            <a:off x="4647438" y="3691226"/>
            <a:ext cx="96774" cy="366204"/>
          </a:xfrm>
          <a:custGeom>
            <a:avLst/>
            <a:gdLst/>
            <a:ahLst/>
            <a:cxnLst/>
            <a:rect l="l" t="t" r="r" b="b"/>
            <a:pathLst>
              <a:path w="76200" h="592455">
                <a:moveTo>
                  <a:pt x="31750" y="516255"/>
                </a:moveTo>
                <a:lnTo>
                  <a:pt x="0" y="516255"/>
                </a:lnTo>
                <a:lnTo>
                  <a:pt x="38100" y="592455"/>
                </a:lnTo>
                <a:lnTo>
                  <a:pt x="66675" y="535305"/>
                </a:lnTo>
                <a:lnTo>
                  <a:pt x="34543" y="535305"/>
                </a:lnTo>
                <a:lnTo>
                  <a:pt x="31750" y="532384"/>
                </a:lnTo>
                <a:lnTo>
                  <a:pt x="31750" y="516255"/>
                </a:lnTo>
                <a:close/>
              </a:path>
              <a:path w="76200" h="592455">
                <a:moveTo>
                  <a:pt x="41656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532384"/>
                </a:lnTo>
                <a:lnTo>
                  <a:pt x="34543" y="535305"/>
                </a:lnTo>
                <a:lnTo>
                  <a:pt x="41656" y="535305"/>
                </a:lnTo>
                <a:lnTo>
                  <a:pt x="44450" y="532384"/>
                </a:lnTo>
                <a:lnTo>
                  <a:pt x="44450" y="2794"/>
                </a:lnTo>
                <a:lnTo>
                  <a:pt x="41656" y="0"/>
                </a:lnTo>
                <a:close/>
              </a:path>
              <a:path w="76200" h="592455">
                <a:moveTo>
                  <a:pt x="76200" y="516255"/>
                </a:moveTo>
                <a:lnTo>
                  <a:pt x="44450" y="516255"/>
                </a:lnTo>
                <a:lnTo>
                  <a:pt x="44450" y="532384"/>
                </a:lnTo>
                <a:lnTo>
                  <a:pt x="41656" y="535305"/>
                </a:lnTo>
                <a:lnTo>
                  <a:pt x="66675" y="535305"/>
                </a:lnTo>
                <a:lnTo>
                  <a:pt x="76200" y="5162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3"/>
          <p:cNvSpPr/>
          <p:nvPr/>
        </p:nvSpPr>
        <p:spPr>
          <a:xfrm>
            <a:off x="4643925" y="5285451"/>
            <a:ext cx="96774" cy="366204"/>
          </a:xfrm>
          <a:custGeom>
            <a:avLst/>
            <a:gdLst/>
            <a:ahLst/>
            <a:cxnLst/>
            <a:rect l="l" t="t" r="r" b="b"/>
            <a:pathLst>
              <a:path w="76200" h="592455">
                <a:moveTo>
                  <a:pt x="31750" y="516255"/>
                </a:moveTo>
                <a:lnTo>
                  <a:pt x="0" y="516255"/>
                </a:lnTo>
                <a:lnTo>
                  <a:pt x="38100" y="592455"/>
                </a:lnTo>
                <a:lnTo>
                  <a:pt x="66675" y="535305"/>
                </a:lnTo>
                <a:lnTo>
                  <a:pt x="34543" y="535305"/>
                </a:lnTo>
                <a:lnTo>
                  <a:pt x="31750" y="532384"/>
                </a:lnTo>
                <a:lnTo>
                  <a:pt x="31750" y="516255"/>
                </a:lnTo>
                <a:close/>
              </a:path>
              <a:path w="76200" h="592455">
                <a:moveTo>
                  <a:pt x="41656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532384"/>
                </a:lnTo>
                <a:lnTo>
                  <a:pt x="34543" y="535305"/>
                </a:lnTo>
                <a:lnTo>
                  <a:pt x="41656" y="535305"/>
                </a:lnTo>
                <a:lnTo>
                  <a:pt x="44450" y="532384"/>
                </a:lnTo>
                <a:lnTo>
                  <a:pt x="44450" y="2794"/>
                </a:lnTo>
                <a:lnTo>
                  <a:pt x="41656" y="0"/>
                </a:lnTo>
                <a:close/>
              </a:path>
              <a:path w="76200" h="592455">
                <a:moveTo>
                  <a:pt x="76200" y="516255"/>
                </a:moveTo>
                <a:lnTo>
                  <a:pt x="44450" y="516255"/>
                </a:lnTo>
                <a:lnTo>
                  <a:pt x="44450" y="532384"/>
                </a:lnTo>
                <a:lnTo>
                  <a:pt x="41656" y="535305"/>
                </a:lnTo>
                <a:lnTo>
                  <a:pt x="66675" y="535305"/>
                </a:lnTo>
                <a:lnTo>
                  <a:pt x="76200" y="5162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3" r="-68223"/>
          <a:stretch/>
        </p:blipFill>
        <p:spPr>
          <a:xfrm>
            <a:off x="4301311" y="181492"/>
            <a:ext cx="2639418" cy="1014202"/>
          </a:xfrm>
          <a:prstGeom prst="rect">
            <a:avLst/>
          </a:prstGeom>
        </p:spPr>
      </p:pic>
      <p:sp>
        <p:nvSpPr>
          <p:cNvPr id="43" name="object 13"/>
          <p:cNvSpPr/>
          <p:nvPr/>
        </p:nvSpPr>
        <p:spPr>
          <a:xfrm>
            <a:off x="4643925" y="1180345"/>
            <a:ext cx="96774" cy="366204"/>
          </a:xfrm>
          <a:custGeom>
            <a:avLst/>
            <a:gdLst/>
            <a:ahLst/>
            <a:cxnLst/>
            <a:rect l="l" t="t" r="r" b="b"/>
            <a:pathLst>
              <a:path w="76200" h="592455">
                <a:moveTo>
                  <a:pt x="31750" y="516255"/>
                </a:moveTo>
                <a:lnTo>
                  <a:pt x="0" y="516255"/>
                </a:lnTo>
                <a:lnTo>
                  <a:pt x="38100" y="592455"/>
                </a:lnTo>
                <a:lnTo>
                  <a:pt x="66675" y="535305"/>
                </a:lnTo>
                <a:lnTo>
                  <a:pt x="34543" y="535305"/>
                </a:lnTo>
                <a:lnTo>
                  <a:pt x="31750" y="532384"/>
                </a:lnTo>
                <a:lnTo>
                  <a:pt x="31750" y="516255"/>
                </a:lnTo>
                <a:close/>
              </a:path>
              <a:path w="76200" h="592455">
                <a:moveTo>
                  <a:pt x="41656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532384"/>
                </a:lnTo>
                <a:lnTo>
                  <a:pt x="34543" y="535305"/>
                </a:lnTo>
                <a:lnTo>
                  <a:pt x="41656" y="535305"/>
                </a:lnTo>
                <a:lnTo>
                  <a:pt x="44450" y="532384"/>
                </a:lnTo>
                <a:lnTo>
                  <a:pt x="44450" y="2794"/>
                </a:lnTo>
                <a:lnTo>
                  <a:pt x="41656" y="0"/>
                </a:lnTo>
                <a:close/>
              </a:path>
              <a:path w="76200" h="592455">
                <a:moveTo>
                  <a:pt x="76200" y="516255"/>
                </a:moveTo>
                <a:lnTo>
                  <a:pt x="44450" y="516255"/>
                </a:lnTo>
                <a:lnTo>
                  <a:pt x="44450" y="532384"/>
                </a:lnTo>
                <a:lnTo>
                  <a:pt x="41656" y="535305"/>
                </a:lnTo>
                <a:lnTo>
                  <a:pt x="66675" y="535305"/>
                </a:lnTo>
                <a:lnTo>
                  <a:pt x="76200" y="5162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5125809" y="21269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Unknown Image</a:t>
            </a:r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2330245" y="3479386"/>
            <a:ext cx="1157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iamond 16"/>
          <p:cNvSpPr/>
          <p:nvPr/>
        </p:nvSpPr>
        <p:spPr>
          <a:xfrm>
            <a:off x="3993488" y="4078173"/>
            <a:ext cx="1397646" cy="11928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</a:t>
            </a:r>
          </a:p>
          <a:p>
            <a:pPr algn="ctr"/>
            <a:r>
              <a:rPr lang="en-IN" dirty="0" smtClean="0"/>
              <a:t>D&lt;Dt</a:t>
            </a:r>
            <a:endParaRPr lang="en-IN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2523743" y="4658951"/>
            <a:ext cx="1366943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909178" y="4305241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188351" y="528388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14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8344" y="1617810"/>
            <a:ext cx="82174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During the recognition phase of Face Recognition system the </a:t>
            </a:r>
            <a:r>
              <a:rPr lang="en-I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unknown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face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is first converted into </a:t>
            </a:r>
            <a:r>
              <a:rPr lang="en-IN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gray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scale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Next the test image is smoothened using </a:t>
            </a:r>
            <a:r>
              <a:rPr lang="en-I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Gaussian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Test image is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normalized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by subtracting the mean of images from test image. Now the image is converted from 2D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1D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row and then is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transferred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LDA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surface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space by multiplying weight of PCA and LDA.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Euclidian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is calculated between the LDA sub space of test image and all the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LDA subspace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images in the database. The minimum distance image is classified as recognized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image.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5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4295" y="2586224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PCA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39672" y="3057602"/>
            <a:ext cx="3393420" cy="92333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IN" spc="-5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</a:p>
          <a:p>
            <a:r>
              <a:rPr lang="en-IN" spc="-5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Recognition</a:t>
            </a:r>
            <a:r>
              <a:rPr lang="en-IN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IN" spc="-5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047284" y="2586224"/>
            <a:ext cx="797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LDA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33092" y="3057602"/>
            <a:ext cx="3553846" cy="646331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Quantitative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endParaRPr lang="en-IN" spc="-5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pc="-5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33092" y="2586224"/>
            <a:ext cx="0" cy="139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39672" y="3057603"/>
            <a:ext cx="6947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8807" y="1549499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cs typeface="Arial" panose="020B0604020202020204" pitchFamily="34" charset="0"/>
              </a:rPr>
              <a:t>Applications</a:t>
            </a:r>
            <a:endParaRPr lang="en-IN" sz="3200" dirty="0"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9672" y="2586224"/>
            <a:ext cx="6947266" cy="47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1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158240"/>
            <a:ext cx="5622882" cy="661416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Tools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760" y="2286000"/>
            <a:ext cx="7059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Matlab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face detection using MATLAB program can be used to detect a face, eyes and upper body.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is one of the leading software packages for numerical computation and it mainly deals with Matrices right from scalar to multidimensional matrices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 smtClean="0"/>
          </a:p>
          <a:p>
            <a:r>
              <a:rPr lang="en-IN" b="1" dirty="0" err="1" smtClean="0"/>
              <a:t>OpenCV</a:t>
            </a:r>
            <a:r>
              <a:rPr lang="en-IN" b="1" dirty="0" smtClean="0"/>
              <a:t>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is the most popular library for computer vision. Originally written in C/C++, it now provides bindings for Python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0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5862" y="1361214"/>
            <a:ext cx="5625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Other face recognition algorithms</a:t>
            </a:r>
            <a:endParaRPr lang="en-IN" sz="2800" dirty="0"/>
          </a:p>
        </p:txBody>
      </p:sp>
      <p:sp>
        <p:nvSpPr>
          <p:cNvPr id="9" name="Rectangle 8"/>
          <p:cNvSpPr/>
          <p:nvPr/>
        </p:nvSpPr>
        <p:spPr>
          <a:xfrm>
            <a:off x="1775861" y="2168896"/>
            <a:ext cx="69697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Eigenfaces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Bayesian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Gabor Wavelet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 graphs</a:t>
            </a:r>
          </a:p>
        </p:txBody>
      </p:sp>
    </p:spTree>
    <p:extLst>
      <p:ext uri="{BB962C8B-B14F-4D97-AF65-F5344CB8AC3E}">
        <p14:creationId xmlns:p14="http://schemas.microsoft.com/office/powerpoint/2010/main" val="408533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5911" y="1071503"/>
            <a:ext cx="4562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Future Of Face Recognition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765911" y="1932543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consider the problem impossible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standard way of approaching the problem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Advancements in hardware and software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Slow integration into society in limited environments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Very large potential market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06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452" y="1816564"/>
            <a:ext cx="83469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accuracy of FACE RECOGNITION using PCA alone was found to be 91%, the accuracy of LDA alone was found to be 94% and that of proposed method was found to be 97% when implemented on raspberry pi 3 board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1452" y="1024128"/>
            <a:ext cx="116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Result</a:t>
            </a:r>
            <a:endParaRPr lang="en-IN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14992"/>
              </p:ext>
            </p:extLst>
          </p:nvPr>
        </p:nvGraphicFramePr>
        <p:xfrm>
          <a:off x="2009485" y="3633581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16746">
                <a:tc>
                  <a:txBody>
                    <a:bodyPr/>
                    <a:lstStyle/>
                    <a:p>
                      <a:r>
                        <a:rPr lang="en-IN" dirty="0" smtClean="0"/>
                        <a:t>Images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Accuracy(%)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PCA+LDA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45093" y="5173718"/>
            <a:ext cx="2996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Table: Accuracy Of Algorithms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1878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6618" y="488469"/>
            <a:ext cx="51613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latin typeface="+mj-lt"/>
              </a:rPr>
              <a:t>Real-Time Facial Recognition</a:t>
            </a:r>
            <a:endParaRPr lang="en-IN" sz="3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52" y="1368649"/>
            <a:ext cx="7324253" cy="3384197"/>
          </a:xfrm>
          <a:prstGeom prst="rect">
            <a:avLst/>
          </a:prstGeom>
        </p:spPr>
      </p:pic>
      <p:pic>
        <p:nvPicPr>
          <p:cNvPr id="8" name="Picture 9" descr="C:\WINDOWS\Desktop\ey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36" y="4962809"/>
            <a:ext cx="1981200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11097" y="2254313"/>
            <a:ext cx="606582" cy="2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10918" y="2254313"/>
            <a:ext cx="3504418" cy="2708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10918" y="2553077"/>
            <a:ext cx="3504418" cy="3760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11097" y="2559113"/>
            <a:ext cx="2123039" cy="3754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11096" y="2254313"/>
            <a:ext cx="2129801" cy="2708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46067" y="5461682"/>
            <a:ext cx="1111287" cy="389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FF0000"/>
                </a:solidFill>
              </a:rPr>
              <a:t>MATCH!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5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81939">
            <a:off x="3695891" y="2739926"/>
            <a:ext cx="3043841" cy="830825"/>
          </a:xfrm>
        </p:spPr>
        <p:txBody>
          <a:bodyPr>
            <a:noAutofit/>
          </a:bodyPr>
          <a:lstStyle/>
          <a:p>
            <a:r>
              <a:rPr lang="en-IN" sz="4400" dirty="0" smtClean="0"/>
              <a:t>Thank You!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33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478" y="745578"/>
            <a:ext cx="3331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Topics of Discussion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651478" y="1471776"/>
            <a:ext cx="78456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Face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Why real-time face recognition?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What is difficult about real-time face recognition?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Principle Component Analysis and Linear </a:t>
            </a:r>
            <a:r>
              <a:rPr lang="en-US" sz="2000" dirty="0" err="1" smtClean="0"/>
              <a:t>Descriminant</a:t>
            </a:r>
            <a:r>
              <a:rPr lang="en-US" sz="2000" dirty="0" smtClean="0"/>
              <a:t>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Other face recognition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Future of face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148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27692" y="596828"/>
            <a:ext cx="408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Face Recognition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1627692" y="1688855"/>
            <a:ext cx="66790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Deﬁne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: Face recognition system is a computer application for automatically identify or verifying a person from a digital image or video frame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”Face Recognition” generally involves two stages: </a:t>
            </a:r>
            <a:endParaRPr lang="en-IN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Face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Detection, where a photo is searched to ﬁnd any face, then image processing cleans up the facial image for easier recognition. </a:t>
            </a:r>
            <a:endParaRPr lang="en-IN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Face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Recognition, where that detected and processed face is compared to a database of known faces, to decide who that person is.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3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0515" y="845166"/>
            <a:ext cx="6530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Why Real-Time Face Recognition?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780515" y="1591395"/>
            <a:ext cx="832315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Fight terrorism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Find fugitives</a:t>
            </a:r>
          </a:p>
          <a:p>
            <a:pPr lvl="1">
              <a:lnSpc>
                <a:spcPct val="90000"/>
              </a:lnSpc>
            </a:pPr>
            <a:endParaRPr lang="en-US" sz="19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Personal information access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ATM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Computer System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Home access (no keys or passwords)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Any other application that would want personal identification</a:t>
            </a:r>
          </a:p>
          <a:p>
            <a:pPr lvl="1">
              <a:lnSpc>
                <a:spcPct val="90000"/>
              </a:lnSpc>
            </a:pPr>
            <a:endParaRPr lang="en-US" sz="19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Improved human-machine interaction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Personalized advertising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Beauty search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359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9597" y="1125823"/>
            <a:ext cx="8371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What Is Difficult About Real-Time Face Recognition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369597" y="193620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Lighting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Orientation variation (face angle)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Size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Large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Processor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Time requirements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535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2990" y="924208"/>
            <a:ext cx="2091350" cy="125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Face Detection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987765" y="924208"/>
            <a:ext cx="2091350" cy="125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Face Registration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987765" y="2791485"/>
            <a:ext cx="2091350" cy="125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Illumination Normalization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987765" y="4766649"/>
            <a:ext cx="2091350" cy="125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Face Verification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3892990" y="4766649"/>
            <a:ext cx="2091350" cy="125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Information Fusion</a:t>
            </a:r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>
            <a:off x="5984340" y="1475715"/>
            <a:ext cx="1003425" cy="108641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7657720" y="2415767"/>
            <a:ext cx="608846" cy="14259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7603776" y="4336987"/>
            <a:ext cx="716733" cy="14259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5984338" y="5187638"/>
            <a:ext cx="1003425" cy="108641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984338" y="5547512"/>
            <a:ext cx="1003425" cy="108641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2889565" y="5419631"/>
            <a:ext cx="1003425" cy="108641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0737" y="5152555"/>
            <a:ext cx="1748827" cy="6427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Final Decision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" y="557354"/>
            <a:ext cx="2490175" cy="199214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3260236" y="1182987"/>
            <a:ext cx="632753" cy="12976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260236" y="1736475"/>
            <a:ext cx="632753" cy="12976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0062" y="2549494"/>
            <a:ext cx="2490174" cy="571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Frames form a face sequence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6200000">
            <a:off x="1692637" y="4830042"/>
            <a:ext cx="571872" cy="7315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1784772" y="5952572"/>
            <a:ext cx="387600" cy="731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83944" y="4049917"/>
            <a:ext cx="1462410" cy="5307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Match!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38632" y="6182947"/>
            <a:ext cx="1879881" cy="5307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Not Match!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1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840" y="330839"/>
            <a:ext cx="65728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Principle Component </a:t>
            </a:r>
            <a:r>
              <a:rPr lang="en-US" sz="2800" dirty="0" smtClean="0"/>
              <a:t>Analysis(PCA) and </a:t>
            </a:r>
            <a:endParaRPr lang="en-US" sz="2800" dirty="0" smtClean="0"/>
          </a:p>
          <a:p>
            <a:r>
              <a:rPr lang="en-US" sz="2800" dirty="0" smtClean="0"/>
              <a:t>Linear </a:t>
            </a:r>
            <a:r>
              <a:rPr lang="en-US" sz="2800" dirty="0" err="1"/>
              <a:t>Descriminant</a:t>
            </a:r>
            <a:r>
              <a:rPr lang="en-US" sz="2800" dirty="0"/>
              <a:t> </a:t>
            </a:r>
            <a:r>
              <a:rPr lang="en-US" sz="2800" dirty="0" smtClean="0"/>
              <a:t>Analysis(LDA)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05840" y="1868533"/>
            <a:ext cx="8339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PCA and LDA algorithms are based on an eﬃcient computation of Eigen values and Eigenvectors.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PCA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also known as Karhunen Lower Transformation is used to reduce the dimensionality.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PCA the main aim is to reduce the data onto lower dimensional space also called as Eigen space by computing the Eigen values and Eigenvectors of dataset.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LDA computes the scatter matrix within class and scatter matrix between class thus separating the images within class increasing the recognition rate.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output of PCA is the input to LDA algorithm. It is based on Eigen value and Eigenvector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8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0" y="868680"/>
            <a:ext cx="9058070" cy="4678116"/>
          </a:xfrm>
        </p:spPr>
      </p:pic>
      <p:cxnSp>
        <p:nvCxnSpPr>
          <p:cNvPr id="6" name="Elbow Connector 5"/>
          <p:cNvCxnSpPr>
            <a:endCxn id="7" idx="0"/>
          </p:cNvCxnSpPr>
          <p:nvPr/>
        </p:nvCxnSpPr>
        <p:spPr>
          <a:xfrm rot="16200000" flipH="1">
            <a:off x="5998464" y="4261104"/>
            <a:ext cx="2560320" cy="6766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09359" y="5879592"/>
            <a:ext cx="2615186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Euclidian </a:t>
            </a:r>
            <a:r>
              <a:rPr lang="en-IN" dirty="0" smtClean="0"/>
              <a:t>Distance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917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852</Words>
  <Application>Microsoft Office PowerPoint</Application>
  <PresentationFormat>Widescreen</PresentationFormat>
  <Paragraphs>176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 JULIAN</vt:lpstr>
      <vt:lpstr>Arial</vt:lpstr>
      <vt:lpstr>Calibri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EigenFaces</vt:lpstr>
      <vt:lpstr>Fig: Design Flow of Training Module</vt:lpstr>
      <vt:lpstr>PowerPoint Presentation</vt:lpstr>
      <vt:lpstr>Fig: Design Flow of Recognition Module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Dubey</dc:creator>
  <cp:lastModifiedBy>Rajat Dubey</cp:lastModifiedBy>
  <cp:revision>68</cp:revision>
  <dcterms:created xsi:type="dcterms:W3CDTF">2018-03-12T09:32:55Z</dcterms:created>
  <dcterms:modified xsi:type="dcterms:W3CDTF">2018-03-21T11:57:43Z</dcterms:modified>
</cp:coreProperties>
</file>