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87" r:id="rId2"/>
    <p:sldId id="256" r:id="rId3"/>
    <p:sldId id="257" r:id="rId4"/>
    <p:sldId id="268" r:id="rId5"/>
    <p:sldId id="258" r:id="rId6"/>
    <p:sldId id="259" r:id="rId7"/>
    <p:sldId id="262" r:id="rId8"/>
    <p:sldId id="265" r:id="rId9"/>
    <p:sldId id="282" r:id="rId10"/>
    <p:sldId id="275" r:id="rId11"/>
    <p:sldId id="283" r:id="rId12"/>
    <p:sldId id="284" r:id="rId13"/>
    <p:sldId id="286" r:id="rId14"/>
    <p:sldId id="285" r:id="rId15"/>
    <p:sldId id="274" r:id="rId16"/>
    <p:sldId id="277" r:id="rId17"/>
    <p:sldId id="267" r:id="rId18"/>
    <p:sldId id="266" r:id="rId19"/>
    <p:sldId id="269"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1A693-8839-4EED-8F26-3AB8ACBC34F1}" type="datetimeFigureOut">
              <a:rPr lang="en-IN" smtClean="0"/>
              <a:t>20-03-2018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6AAF8-FAEF-4747-853F-DA0BC1C394F3}" type="slidenum">
              <a:rPr lang="en-IN" smtClean="0"/>
              <a:t>‹#›</a:t>
            </a:fld>
            <a:endParaRPr lang="en-IN"/>
          </a:p>
        </p:txBody>
      </p:sp>
    </p:spTree>
    <p:extLst>
      <p:ext uri="{BB962C8B-B14F-4D97-AF65-F5344CB8AC3E}">
        <p14:creationId xmlns:p14="http://schemas.microsoft.com/office/powerpoint/2010/main" val="249948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AAF8-FAEF-4747-853F-DA0BC1C394F3}" type="slidenum">
              <a:rPr lang="en-IN" smtClean="0"/>
              <a:t>16</a:t>
            </a:fld>
            <a:endParaRPr lang="en-IN"/>
          </a:p>
        </p:txBody>
      </p:sp>
    </p:spTree>
    <p:extLst>
      <p:ext uri="{BB962C8B-B14F-4D97-AF65-F5344CB8AC3E}">
        <p14:creationId xmlns:p14="http://schemas.microsoft.com/office/powerpoint/2010/main" val="103158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200873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418160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329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4002085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45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305466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1268119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193282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239142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0CBC1-01AB-4E24-9E18-6AA869C7C690}" type="datetimeFigureOut">
              <a:rPr lang="en-IN" smtClean="0"/>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283406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D0CBC1-01AB-4E24-9E18-6AA869C7C690}"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104025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D0CBC1-01AB-4E24-9E18-6AA869C7C690}" type="datetimeFigureOut">
              <a:rPr lang="en-IN" smtClean="0"/>
              <a:t>20-03-2018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359783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D0CBC1-01AB-4E24-9E18-6AA869C7C690}" type="datetimeFigureOut">
              <a:rPr lang="en-IN" smtClean="0"/>
              <a:t>20-03-2018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414240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0CBC1-01AB-4E24-9E18-6AA869C7C690}" type="datetimeFigureOut">
              <a:rPr lang="en-IN" smtClean="0"/>
              <a:t>20-03-2018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68353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0CBC1-01AB-4E24-9E18-6AA869C7C690}"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240024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0CBC1-01AB-4E24-9E18-6AA869C7C690}" type="datetimeFigureOut">
              <a:rPr lang="en-IN" smtClean="0"/>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61646-D5A5-4959-A8C4-B0AD8C34D9B1}" type="slidenum">
              <a:rPr lang="en-IN" smtClean="0"/>
              <a:t>‹#›</a:t>
            </a:fld>
            <a:endParaRPr lang="en-IN"/>
          </a:p>
        </p:txBody>
      </p:sp>
    </p:spTree>
    <p:extLst>
      <p:ext uri="{BB962C8B-B14F-4D97-AF65-F5344CB8AC3E}">
        <p14:creationId xmlns:p14="http://schemas.microsoft.com/office/powerpoint/2010/main" val="291978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0CBC1-01AB-4E24-9E18-6AA869C7C690}" type="datetimeFigureOut">
              <a:rPr lang="en-IN" smtClean="0"/>
              <a:t>20-03-2018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B61646-D5A5-4959-A8C4-B0AD8C34D9B1}" type="slidenum">
              <a:rPr lang="en-IN" smtClean="0"/>
              <a:t>‹#›</a:t>
            </a:fld>
            <a:endParaRPr lang="en-IN"/>
          </a:p>
        </p:txBody>
      </p:sp>
    </p:spTree>
    <p:extLst>
      <p:ext uri="{BB962C8B-B14F-4D97-AF65-F5344CB8AC3E}">
        <p14:creationId xmlns:p14="http://schemas.microsoft.com/office/powerpoint/2010/main" val="3939066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485" y="1253180"/>
            <a:ext cx="2636838" cy="2522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84704" y="224802"/>
            <a:ext cx="5486400" cy="1046440"/>
          </a:xfrm>
          <a:prstGeom prst="rect">
            <a:avLst/>
          </a:prstGeom>
        </p:spPr>
        <p:txBody>
          <a:bodyPr wrap="square">
            <a:spAutoFit/>
          </a:bodyPr>
          <a:lstStyle/>
          <a:p>
            <a:pPr lvl="0" eaLnBrk="0" fontAlgn="base" hangingPunct="0">
              <a:spcBef>
                <a:spcPct val="0"/>
              </a:spcBef>
              <a:spcAft>
                <a:spcPct val="0"/>
              </a:spcAft>
            </a:pPr>
            <a:r>
              <a:rPr lang="en-US" altLang="en-US" sz="2400" b="1"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2400" b="1" dirty="0">
                <a:latin typeface="Calibri" panose="020F0502020204030204" pitchFamily="34" charset="0"/>
                <a:ea typeface="Calibri" panose="020F0502020204030204" pitchFamily="34" charset="0"/>
                <a:cs typeface="Times New Roman" panose="02020603050405020304" pitchFamily="18" charset="0"/>
              </a:rPr>
              <a:t>Government Engineering College Bikaner</a:t>
            </a:r>
            <a:endParaRPr lang="en-US" altLang="en-US" sz="1600" b="1" dirty="0">
              <a:ea typeface="Times New Roman" panose="02020603050405020304" pitchFamily="18" charset="0"/>
            </a:endParaRPr>
          </a:p>
          <a:p>
            <a:pPr lvl="0" eaLnBrk="0" fontAlgn="base" hangingPunct="0">
              <a:spcBef>
                <a:spcPct val="0"/>
              </a:spcBef>
              <a:spcAft>
                <a:spcPct val="0"/>
              </a:spcAft>
            </a:pPr>
            <a:r>
              <a:rPr lang="en-US" altLang="en-US" b="1" dirty="0" smtClean="0">
                <a:latin typeface="Arial" panose="020B0604020202020204" pitchFamily="34" charset="0"/>
                <a:ea typeface="Times New Roman" panose="02020603050405020304" pitchFamily="18" charset="0"/>
              </a:rPr>
              <a:t>           (</a:t>
            </a:r>
            <a:r>
              <a:rPr lang="en-US" altLang="en-US" b="1" dirty="0">
                <a:latin typeface="Arial" panose="020B0604020202020204" pitchFamily="34" charset="0"/>
                <a:ea typeface="Times New Roman" panose="02020603050405020304" pitchFamily="18" charset="0"/>
              </a:rPr>
              <a:t>Rajasthan Technical University, Kota)</a:t>
            </a:r>
            <a:endParaRPr lang="en-US" altLang="en-US" sz="1600" b="1" dirty="0">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sz="2000" dirty="0">
              <a:latin typeface="Arial" panose="020B0604020202020204" pitchFamily="34" charset="0"/>
            </a:endParaRPr>
          </a:p>
        </p:txBody>
      </p:sp>
      <p:sp>
        <p:nvSpPr>
          <p:cNvPr id="6" name="Rectangle 5"/>
          <p:cNvSpPr/>
          <p:nvPr/>
        </p:nvSpPr>
        <p:spPr>
          <a:xfrm>
            <a:off x="3070676" y="4134201"/>
            <a:ext cx="4514456"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latin typeface="AR JULIAN" panose="02000000000000000000" pitchFamily="2" charset="0"/>
                <a:ea typeface="AR JULIAN" panose="02000000000000000000" pitchFamily="2" charset="0"/>
                <a:cs typeface="AR JULIAN" panose="02000000000000000000" pitchFamily="2" charset="0"/>
              </a:rPr>
              <a:t>Department of Computer Science Engineering</a:t>
            </a:r>
            <a:endParaRPr lang="en-IN" sz="2000" dirty="0"/>
          </a:p>
        </p:txBody>
      </p:sp>
      <p:sp>
        <p:nvSpPr>
          <p:cNvPr id="7" name="TextBox 6"/>
          <p:cNvSpPr txBox="1"/>
          <p:nvPr/>
        </p:nvSpPr>
        <p:spPr>
          <a:xfrm>
            <a:off x="9066460" y="5440680"/>
            <a:ext cx="2367956" cy="1200329"/>
          </a:xfrm>
          <a:prstGeom prst="rect">
            <a:avLst/>
          </a:prstGeom>
          <a:noFill/>
        </p:spPr>
        <p:txBody>
          <a:bodyPr wrap="none" rtlCol="0">
            <a:spAutoFit/>
          </a:bodyPr>
          <a:lstStyle/>
          <a:p>
            <a:r>
              <a:rPr lang="en-IN" dirty="0" smtClean="0"/>
              <a:t>Presented By: </a:t>
            </a:r>
          </a:p>
          <a:p>
            <a:r>
              <a:rPr lang="en-IN" dirty="0"/>
              <a:t>	</a:t>
            </a:r>
            <a:r>
              <a:rPr lang="en-IN" dirty="0" smtClean="0"/>
              <a:t>Rajat Dubey</a:t>
            </a:r>
          </a:p>
          <a:p>
            <a:r>
              <a:rPr lang="en-IN" dirty="0"/>
              <a:t>	</a:t>
            </a:r>
            <a:r>
              <a:rPr lang="en-IN" dirty="0" smtClean="0"/>
              <a:t>14EEBCS060</a:t>
            </a:r>
          </a:p>
          <a:p>
            <a:r>
              <a:rPr lang="en-IN" dirty="0"/>
              <a:t>	</a:t>
            </a:r>
            <a:r>
              <a:rPr lang="en-IN" dirty="0" smtClean="0"/>
              <a:t>Batch-B2 </a:t>
            </a:r>
            <a:endParaRPr lang="en-IN" dirty="0"/>
          </a:p>
        </p:txBody>
      </p:sp>
    </p:spTree>
    <p:extLst>
      <p:ext uri="{BB962C8B-B14F-4D97-AF65-F5344CB8AC3E}">
        <p14:creationId xmlns:p14="http://schemas.microsoft.com/office/powerpoint/2010/main" val="135281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4" name="object 4"/>
          <p:cNvSpPr/>
          <p:nvPr/>
        </p:nvSpPr>
        <p:spPr>
          <a:xfrm>
            <a:off x="9163773" y="4379361"/>
            <a:ext cx="1700784" cy="17343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68680" y="4389120"/>
            <a:ext cx="1700783" cy="17343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36380" y="1694688"/>
            <a:ext cx="1700783" cy="173431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29055" y="1694688"/>
            <a:ext cx="1702308" cy="173431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208868" y="3151356"/>
            <a:ext cx="1702308" cy="173431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31364" y="2246376"/>
            <a:ext cx="696595" cy="1183005"/>
          </a:xfrm>
          <a:custGeom>
            <a:avLst/>
            <a:gdLst/>
            <a:ahLst/>
            <a:cxnLst/>
            <a:rect l="l" t="t" r="r" b="b"/>
            <a:pathLst>
              <a:path w="696594" h="1183004">
                <a:moveTo>
                  <a:pt x="0" y="1182624"/>
                </a:moveTo>
                <a:lnTo>
                  <a:pt x="696468" y="1182624"/>
                </a:lnTo>
                <a:lnTo>
                  <a:pt x="696468" y="0"/>
                </a:lnTo>
                <a:lnTo>
                  <a:pt x="0" y="0"/>
                </a:lnTo>
                <a:lnTo>
                  <a:pt x="0" y="1182624"/>
                </a:lnTo>
                <a:close/>
              </a:path>
            </a:pathLst>
          </a:custGeom>
          <a:solidFill>
            <a:srgbClr val="90C225"/>
          </a:solidFill>
        </p:spPr>
        <p:txBody>
          <a:bodyPr wrap="square" lIns="0" tIns="0" rIns="0" bIns="0" rtlCol="0"/>
          <a:lstStyle/>
          <a:p>
            <a:endParaRPr/>
          </a:p>
        </p:txBody>
      </p:sp>
      <p:sp>
        <p:nvSpPr>
          <p:cNvPr id="10" name="object 10"/>
          <p:cNvSpPr txBox="1"/>
          <p:nvPr/>
        </p:nvSpPr>
        <p:spPr>
          <a:xfrm>
            <a:off x="2920359" y="2660007"/>
            <a:ext cx="72390" cy="155575"/>
          </a:xfrm>
          <a:prstGeom prst="rect">
            <a:avLst/>
          </a:prstGeom>
        </p:spPr>
        <p:txBody>
          <a:bodyPr vert="horz" wrap="square" lIns="0" tIns="12700" rIns="0" bIns="0" rtlCol="0">
            <a:spAutoFit/>
          </a:bodyPr>
          <a:lstStyle/>
          <a:p>
            <a:pPr>
              <a:lnSpc>
                <a:spcPct val="100000"/>
              </a:lnSpc>
              <a:spcBef>
                <a:spcPts val="100"/>
              </a:spcBef>
            </a:pPr>
            <a:r>
              <a:rPr sz="850" spc="40" dirty="0">
                <a:solidFill>
                  <a:srgbClr val="FFFFFF"/>
                </a:solidFill>
                <a:latin typeface="Times New Roman"/>
                <a:cs typeface="Times New Roman"/>
              </a:rPr>
              <a:t>2</a:t>
            </a:r>
            <a:endParaRPr sz="850">
              <a:latin typeface="Times New Roman"/>
              <a:cs typeface="Times New Roman"/>
            </a:endParaRPr>
          </a:p>
        </p:txBody>
      </p:sp>
      <p:sp>
        <p:nvSpPr>
          <p:cNvPr id="11" name="object 11"/>
          <p:cNvSpPr txBox="1"/>
          <p:nvPr/>
        </p:nvSpPr>
        <p:spPr>
          <a:xfrm>
            <a:off x="2714126" y="2262020"/>
            <a:ext cx="495934" cy="250190"/>
          </a:xfrm>
          <a:prstGeom prst="rect">
            <a:avLst/>
          </a:prstGeom>
        </p:spPr>
        <p:txBody>
          <a:bodyPr vert="horz" wrap="square" lIns="0" tIns="15875" rIns="0" bIns="0" rtlCol="0">
            <a:spAutoFit/>
          </a:bodyPr>
          <a:lstStyle/>
          <a:p>
            <a:pPr>
              <a:lnSpc>
                <a:spcPct val="100000"/>
              </a:lnSpc>
              <a:spcBef>
                <a:spcPts val="125"/>
              </a:spcBef>
              <a:tabLst>
                <a:tab pos="403860" algn="l"/>
              </a:tabLst>
            </a:pPr>
            <a:r>
              <a:rPr sz="1450" spc="60" dirty="0">
                <a:solidFill>
                  <a:srgbClr val="FFFFFF"/>
                </a:solidFill>
                <a:latin typeface="Symbol"/>
                <a:cs typeface="Symbol"/>
              </a:rPr>
              <a:t></a:t>
            </a:r>
            <a:r>
              <a:rPr sz="1450" spc="-150" dirty="0">
                <a:solidFill>
                  <a:srgbClr val="FFFFFF"/>
                </a:solidFill>
                <a:latin typeface="Times New Roman"/>
                <a:cs typeface="Times New Roman"/>
              </a:rPr>
              <a:t> </a:t>
            </a:r>
            <a:r>
              <a:rPr sz="2175" i="1" spc="-60" baseline="3831" dirty="0">
                <a:solidFill>
                  <a:srgbClr val="FFFFFF"/>
                </a:solidFill>
                <a:latin typeface="Times New Roman"/>
                <a:cs typeface="Times New Roman"/>
              </a:rPr>
              <a:t>a</a:t>
            </a:r>
            <a:r>
              <a:rPr sz="1275" spc="60" baseline="-16339" dirty="0">
                <a:solidFill>
                  <a:srgbClr val="FFFFFF"/>
                </a:solidFill>
                <a:latin typeface="Times New Roman"/>
                <a:cs typeface="Times New Roman"/>
              </a:rPr>
              <a:t>1</a:t>
            </a:r>
            <a:r>
              <a:rPr sz="1275" baseline="-16339" dirty="0">
                <a:solidFill>
                  <a:srgbClr val="FFFFFF"/>
                </a:solidFill>
                <a:latin typeface="Times New Roman"/>
                <a:cs typeface="Times New Roman"/>
              </a:rPr>
              <a:t>	</a:t>
            </a:r>
            <a:r>
              <a:rPr sz="1450" spc="60" dirty="0">
                <a:solidFill>
                  <a:srgbClr val="FFFFFF"/>
                </a:solidFill>
                <a:latin typeface="Symbol"/>
                <a:cs typeface="Symbol"/>
              </a:rPr>
              <a:t></a:t>
            </a:r>
            <a:endParaRPr sz="1450">
              <a:latin typeface="Symbol"/>
              <a:cs typeface="Symbol"/>
            </a:endParaRPr>
          </a:p>
        </p:txBody>
      </p:sp>
      <p:sp>
        <p:nvSpPr>
          <p:cNvPr id="12" name="object 12"/>
          <p:cNvSpPr txBox="1"/>
          <p:nvPr/>
        </p:nvSpPr>
        <p:spPr>
          <a:xfrm>
            <a:off x="2714126" y="2433454"/>
            <a:ext cx="495934" cy="250190"/>
          </a:xfrm>
          <a:prstGeom prst="rect">
            <a:avLst/>
          </a:prstGeom>
        </p:spPr>
        <p:txBody>
          <a:bodyPr vert="horz" wrap="square" lIns="0" tIns="15875" rIns="0" bIns="0" rtlCol="0">
            <a:spAutoFit/>
          </a:bodyPr>
          <a:lstStyle/>
          <a:p>
            <a:pPr>
              <a:lnSpc>
                <a:spcPct val="100000"/>
              </a:lnSpc>
              <a:spcBef>
                <a:spcPts val="125"/>
              </a:spcBef>
              <a:tabLst>
                <a:tab pos="403860" algn="l"/>
              </a:tabLst>
            </a:pPr>
            <a:r>
              <a:rPr sz="1450" spc="60" dirty="0">
                <a:solidFill>
                  <a:srgbClr val="FFFFFF"/>
                </a:solidFill>
                <a:latin typeface="Symbol"/>
                <a:cs typeface="Symbol"/>
              </a:rPr>
              <a:t></a:t>
            </a:r>
            <a:r>
              <a:rPr sz="1450" spc="-150" dirty="0">
                <a:solidFill>
                  <a:srgbClr val="FFFFFF"/>
                </a:solidFill>
                <a:latin typeface="Times New Roman"/>
                <a:cs typeface="Times New Roman"/>
              </a:rPr>
              <a:t> </a:t>
            </a:r>
            <a:r>
              <a:rPr sz="2175" i="1" spc="112" baseline="-30651" dirty="0">
                <a:solidFill>
                  <a:srgbClr val="FFFFFF"/>
                </a:solidFill>
                <a:latin typeface="Times New Roman"/>
                <a:cs typeface="Times New Roman"/>
              </a:rPr>
              <a:t>a</a:t>
            </a:r>
            <a:r>
              <a:rPr sz="2175" i="1" baseline="-30651" dirty="0">
                <a:solidFill>
                  <a:srgbClr val="FFFFFF"/>
                </a:solidFill>
                <a:latin typeface="Times New Roman"/>
                <a:cs typeface="Times New Roman"/>
              </a:rPr>
              <a:t>	</a:t>
            </a:r>
            <a:r>
              <a:rPr sz="1450" spc="60" dirty="0">
                <a:solidFill>
                  <a:srgbClr val="FFFFFF"/>
                </a:solidFill>
                <a:latin typeface="Symbol"/>
                <a:cs typeface="Symbol"/>
              </a:rPr>
              <a:t></a:t>
            </a:r>
            <a:endParaRPr sz="1450">
              <a:latin typeface="Symbol"/>
              <a:cs typeface="Symbol"/>
            </a:endParaRPr>
          </a:p>
        </p:txBody>
      </p:sp>
      <p:sp>
        <p:nvSpPr>
          <p:cNvPr id="13" name="object 13"/>
          <p:cNvSpPr txBox="1"/>
          <p:nvPr/>
        </p:nvSpPr>
        <p:spPr>
          <a:xfrm>
            <a:off x="2561825" y="2612806"/>
            <a:ext cx="647700" cy="429895"/>
          </a:xfrm>
          <a:prstGeom prst="rect">
            <a:avLst/>
          </a:prstGeom>
        </p:spPr>
        <p:txBody>
          <a:bodyPr vert="horz" wrap="square" lIns="0" tIns="15875" rIns="0" bIns="0" rtlCol="0">
            <a:spAutoFit/>
          </a:bodyPr>
          <a:lstStyle/>
          <a:p>
            <a:pPr>
              <a:lnSpc>
                <a:spcPts val="1575"/>
              </a:lnSpc>
              <a:spcBef>
                <a:spcPts val="125"/>
              </a:spcBef>
              <a:tabLst>
                <a:tab pos="556260" algn="l"/>
              </a:tabLst>
            </a:pPr>
            <a:r>
              <a:rPr sz="2175" spc="127" baseline="-22988" dirty="0">
                <a:solidFill>
                  <a:srgbClr val="FFFFFF"/>
                </a:solidFill>
                <a:latin typeface="Symbol"/>
                <a:cs typeface="Symbol"/>
              </a:rPr>
              <a:t></a:t>
            </a:r>
            <a:r>
              <a:rPr sz="2175" spc="-75" baseline="-22988" dirty="0">
                <a:solidFill>
                  <a:srgbClr val="FFFFFF"/>
                </a:solidFill>
                <a:latin typeface="Times New Roman"/>
                <a:cs typeface="Times New Roman"/>
              </a:rPr>
              <a:t> </a:t>
            </a:r>
            <a:r>
              <a:rPr sz="1450" spc="60" dirty="0">
                <a:solidFill>
                  <a:srgbClr val="FFFFFF"/>
                </a:solidFill>
                <a:latin typeface="Symbol"/>
                <a:cs typeface="Symbol"/>
              </a:rPr>
              <a:t></a:t>
            </a:r>
            <a:r>
              <a:rPr sz="1450" dirty="0">
                <a:solidFill>
                  <a:srgbClr val="FFFFFF"/>
                </a:solidFill>
                <a:latin typeface="Times New Roman"/>
                <a:cs typeface="Times New Roman"/>
              </a:rPr>
              <a:t>	</a:t>
            </a:r>
            <a:r>
              <a:rPr sz="1450" spc="60" dirty="0" smtClean="0">
                <a:solidFill>
                  <a:srgbClr val="FFFFFF"/>
                </a:solidFill>
                <a:latin typeface="Symbol"/>
                <a:cs typeface="Symbol"/>
              </a:rPr>
              <a:t></a:t>
            </a:r>
            <a:endParaRPr sz="1450" dirty="0">
              <a:latin typeface="Symbol"/>
              <a:cs typeface="Symbol"/>
            </a:endParaRPr>
          </a:p>
          <a:p>
            <a:pPr marL="151765">
              <a:lnSpc>
                <a:spcPts val="1575"/>
              </a:lnSpc>
              <a:tabLst>
                <a:tab pos="556260" algn="l"/>
              </a:tabLst>
            </a:pPr>
            <a:r>
              <a:rPr sz="1450" spc="60" dirty="0">
                <a:solidFill>
                  <a:srgbClr val="FFFFFF"/>
                </a:solidFill>
                <a:latin typeface="Symbol"/>
                <a:cs typeface="Symbol"/>
              </a:rPr>
              <a:t></a:t>
            </a:r>
            <a:r>
              <a:rPr sz="1450" spc="60" dirty="0">
                <a:solidFill>
                  <a:srgbClr val="FFFFFF"/>
                </a:solidFill>
                <a:latin typeface="Times New Roman"/>
                <a:cs typeface="Times New Roman"/>
              </a:rPr>
              <a:t>	</a:t>
            </a:r>
            <a:r>
              <a:rPr sz="1450" spc="60" dirty="0">
                <a:solidFill>
                  <a:srgbClr val="FFFFFF"/>
                </a:solidFill>
                <a:latin typeface="Symbol"/>
                <a:cs typeface="Symbol"/>
              </a:rPr>
              <a:t></a:t>
            </a:r>
            <a:endParaRPr sz="1450" dirty="0">
              <a:latin typeface="Symbol"/>
              <a:cs typeface="Symbol"/>
            </a:endParaRPr>
          </a:p>
        </p:txBody>
      </p:sp>
      <p:sp>
        <p:nvSpPr>
          <p:cNvPr id="14" name="object 14"/>
          <p:cNvSpPr txBox="1"/>
          <p:nvPr/>
        </p:nvSpPr>
        <p:spPr>
          <a:xfrm>
            <a:off x="2714126" y="3056844"/>
            <a:ext cx="495934" cy="367665"/>
          </a:xfrm>
          <a:prstGeom prst="rect">
            <a:avLst/>
          </a:prstGeom>
        </p:spPr>
        <p:txBody>
          <a:bodyPr vert="horz" wrap="square" lIns="0" tIns="15875" rIns="0" bIns="0" rtlCol="0">
            <a:spAutoFit/>
          </a:bodyPr>
          <a:lstStyle/>
          <a:p>
            <a:pPr>
              <a:lnSpc>
                <a:spcPts val="1330"/>
              </a:lnSpc>
              <a:spcBef>
                <a:spcPts val="125"/>
              </a:spcBef>
              <a:tabLst>
                <a:tab pos="403860" algn="l"/>
              </a:tabLst>
            </a:pPr>
            <a:r>
              <a:rPr sz="1450" spc="60" dirty="0">
                <a:solidFill>
                  <a:srgbClr val="FFFFFF"/>
                </a:solidFill>
                <a:latin typeface="Symbol"/>
                <a:cs typeface="Symbol"/>
              </a:rPr>
              <a:t></a:t>
            </a:r>
            <a:r>
              <a:rPr sz="1450" spc="-150" dirty="0">
                <a:solidFill>
                  <a:srgbClr val="FFFFFF"/>
                </a:solidFill>
                <a:latin typeface="Times New Roman"/>
                <a:cs typeface="Times New Roman"/>
              </a:rPr>
              <a:t> </a:t>
            </a:r>
            <a:r>
              <a:rPr sz="2175" i="1" spc="112" baseline="-13409" dirty="0">
                <a:solidFill>
                  <a:srgbClr val="FFFFFF"/>
                </a:solidFill>
                <a:latin typeface="Times New Roman"/>
                <a:cs typeface="Times New Roman"/>
              </a:rPr>
              <a:t>a</a:t>
            </a:r>
            <a:r>
              <a:rPr sz="2175" i="1" baseline="-13409" dirty="0">
                <a:solidFill>
                  <a:srgbClr val="FFFFFF"/>
                </a:solidFill>
                <a:latin typeface="Times New Roman"/>
                <a:cs typeface="Times New Roman"/>
              </a:rPr>
              <a:t>	</a:t>
            </a:r>
            <a:r>
              <a:rPr sz="1450" spc="60" dirty="0">
                <a:solidFill>
                  <a:srgbClr val="FFFFFF"/>
                </a:solidFill>
                <a:latin typeface="Symbol"/>
                <a:cs typeface="Symbol"/>
              </a:rPr>
              <a:t></a:t>
            </a:r>
            <a:endParaRPr sz="1450">
              <a:latin typeface="Symbol"/>
              <a:cs typeface="Symbol"/>
            </a:endParaRPr>
          </a:p>
          <a:p>
            <a:pPr>
              <a:lnSpc>
                <a:spcPts val="1330"/>
              </a:lnSpc>
              <a:tabLst>
                <a:tab pos="210185" algn="l"/>
              </a:tabLst>
            </a:pPr>
            <a:r>
              <a:rPr sz="1450" spc="60" dirty="0">
                <a:solidFill>
                  <a:srgbClr val="FFFFFF"/>
                </a:solidFill>
                <a:latin typeface="Symbol"/>
                <a:cs typeface="Symbol"/>
              </a:rPr>
              <a:t></a:t>
            </a:r>
            <a:r>
              <a:rPr sz="1450" spc="60" dirty="0">
                <a:solidFill>
                  <a:srgbClr val="FFFFFF"/>
                </a:solidFill>
                <a:latin typeface="Times New Roman"/>
                <a:cs typeface="Times New Roman"/>
              </a:rPr>
              <a:t>	</a:t>
            </a:r>
            <a:r>
              <a:rPr sz="850" i="1" spc="50" dirty="0">
                <a:solidFill>
                  <a:srgbClr val="FFFFFF"/>
                </a:solidFill>
                <a:latin typeface="Times New Roman"/>
                <a:cs typeface="Times New Roman"/>
              </a:rPr>
              <a:t>N </a:t>
            </a:r>
            <a:r>
              <a:rPr sz="900" spc="52" baseline="37037" dirty="0">
                <a:solidFill>
                  <a:srgbClr val="FFFFFF"/>
                </a:solidFill>
                <a:latin typeface="Times New Roman"/>
                <a:cs typeface="Times New Roman"/>
              </a:rPr>
              <a:t>2</a:t>
            </a:r>
            <a:r>
              <a:rPr sz="900" spc="75" baseline="37037" dirty="0">
                <a:solidFill>
                  <a:srgbClr val="FFFFFF"/>
                </a:solidFill>
                <a:latin typeface="Times New Roman"/>
                <a:cs typeface="Times New Roman"/>
              </a:rPr>
              <a:t> </a:t>
            </a:r>
            <a:r>
              <a:rPr sz="1450" spc="60" dirty="0">
                <a:solidFill>
                  <a:srgbClr val="FFFFFF"/>
                </a:solidFill>
                <a:latin typeface="Symbol"/>
                <a:cs typeface="Symbol"/>
              </a:rPr>
              <a:t></a:t>
            </a:r>
            <a:endParaRPr sz="1450">
              <a:latin typeface="Symbol"/>
              <a:cs typeface="Symbol"/>
            </a:endParaRPr>
          </a:p>
        </p:txBody>
      </p:sp>
      <p:sp>
        <p:nvSpPr>
          <p:cNvPr id="15" name="object 15"/>
          <p:cNvSpPr/>
          <p:nvPr/>
        </p:nvSpPr>
        <p:spPr>
          <a:xfrm>
            <a:off x="2854498" y="2869046"/>
            <a:ext cx="373354" cy="18954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6918980" y="3151356"/>
            <a:ext cx="696595" cy="1214755"/>
          </a:xfrm>
          <a:custGeom>
            <a:avLst/>
            <a:gdLst/>
            <a:ahLst/>
            <a:cxnLst/>
            <a:rect l="l" t="t" r="r" b="b"/>
            <a:pathLst>
              <a:path w="696595" h="1214754">
                <a:moveTo>
                  <a:pt x="0" y="1214627"/>
                </a:moveTo>
                <a:lnTo>
                  <a:pt x="696468" y="1214627"/>
                </a:lnTo>
                <a:lnTo>
                  <a:pt x="696468" y="0"/>
                </a:lnTo>
                <a:lnTo>
                  <a:pt x="0" y="0"/>
                </a:lnTo>
                <a:lnTo>
                  <a:pt x="0" y="1214627"/>
                </a:lnTo>
                <a:close/>
              </a:path>
            </a:pathLst>
          </a:custGeom>
          <a:solidFill>
            <a:srgbClr val="90C225"/>
          </a:solidFill>
        </p:spPr>
        <p:txBody>
          <a:bodyPr wrap="square" lIns="0" tIns="0" rIns="0" bIns="0" rtlCol="0"/>
          <a:lstStyle/>
          <a:p>
            <a:endParaRPr/>
          </a:p>
        </p:txBody>
      </p:sp>
      <p:sp>
        <p:nvSpPr>
          <p:cNvPr id="17" name="object 17"/>
          <p:cNvSpPr txBox="1"/>
          <p:nvPr/>
        </p:nvSpPr>
        <p:spPr>
          <a:xfrm>
            <a:off x="7302553" y="3576524"/>
            <a:ext cx="73660" cy="159385"/>
          </a:xfrm>
          <a:prstGeom prst="rect">
            <a:avLst/>
          </a:prstGeom>
        </p:spPr>
        <p:txBody>
          <a:bodyPr vert="horz" wrap="square" lIns="0" tIns="15875" rIns="0" bIns="0" rtlCol="0">
            <a:spAutoFit/>
          </a:bodyPr>
          <a:lstStyle/>
          <a:p>
            <a:pPr>
              <a:lnSpc>
                <a:spcPct val="100000"/>
              </a:lnSpc>
              <a:spcBef>
                <a:spcPts val="125"/>
              </a:spcBef>
            </a:pPr>
            <a:r>
              <a:rPr sz="850" spc="50" dirty="0">
                <a:solidFill>
                  <a:srgbClr val="FFFFFF"/>
                </a:solidFill>
                <a:latin typeface="Times New Roman"/>
                <a:cs typeface="Times New Roman"/>
              </a:rPr>
              <a:t>2</a:t>
            </a:r>
            <a:endParaRPr sz="850">
              <a:latin typeface="Times New Roman"/>
              <a:cs typeface="Times New Roman"/>
            </a:endParaRPr>
          </a:p>
        </p:txBody>
      </p:sp>
      <p:sp>
        <p:nvSpPr>
          <p:cNvPr id="18" name="object 18"/>
          <p:cNvSpPr txBox="1"/>
          <p:nvPr/>
        </p:nvSpPr>
        <p:spPr>
          <a:xfrm>
            <a:off x="7106553" y="3167766"/>
            <a:ext cx="492125" cy="256540"/>
          </a:xfrm>
          <a:prstGeom prst="rect">
            <a:avLst/>
          </a:prstGeom>
        </p:spPr>
        <p:txBody>
          <a:bodyPr vert="horz" wrap="square" lIns="0" tIns="14605" rIns="0" bIns="0" rtlCol="0">
            <a:spAutoFit/>
          </a:bodyPr>
          <a:lstStyle/>
          <a:p>
            <a:pPr>
              <a:lnSpc>
                <a:spcPct val="100000"/>
              </a:lnSpc>
              <a:spcBef>
                <a:spcPts val="115"/>
              </a:spcBef>
              <a:tabLst>
                <a:tab pos="398780" algn="l"/>
              </a:tabLst>
            </a:pPr>
            <a:r>
              <a:rPr sz="1500" spc="50" dirty="0">
                <a:solidFill>
                  <a:srgbClr val="FFFFFF"/>
                </a:solidFill>
                <a:latin typeface="Symbol"/>
                <a:cs typeface="Symbol"/>
              </a:rPr>
              <a:t></a:t>
            </a:r>
            <a:r>
              <a:rPr sz="1500" spc="-204" dirty="0">
                <a:solidFill>
                  <a:srgbClr val="FFFFFF"/>
                </a:solidFill>
                <a:latin typeface="Times New Roman"/>
                <a:cs typeface="Times New Roman"/>
              </a:rPr>
              <a:t> </a:t>
            </a:r>
            <a:r>
              <a:rPr sz="2250" i="1" spc="-179" baseline="3703" dirty="0">
                <a:solidFill>
                  <a:srgbClr val="FFFFFF"/>
                </a:solidFill>
                <a:latin typeface="Times New Roman"/>
                <a:cs typeface="Times New Roman"/>
              </a:rPr>
              <a:t>b</a:t>
            </a:r>
            <a:r>
              <a:rPr sz="1275" spc="75" baseline="-16339" dirty="0">
                <a:solidFill>
                  <a:srgbClr val="FFFFFF"/>
                </a:solidFill>
                <a:latin typeface="Times New Roman"/>
                <a:cs typeface="Times New Roman"/>
              </a:rPr>
              <a:t>1</a:t>
            </a:r>
            <a:r>
              <a:rPr sz="1275" baseline="-16339"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19" name="object 19"/>
          <p:cNvSpPr txBox="1"/>
          <p:nvPr/>
        </p:nvSpPr>
        <p:spPr>
          <a:xfrm>
            <a:off x="7106553" y="3343840"/>
            <a:ext cx="492125" cy="256540"/>
          </a:xfrm>
          <a:prstGeom prst="rect">
            <a:avLst/>
          </a:prstGeom>
        </p:spPr>
        <p:txBody>
          <a:bodyPr vert="horz" wrap="square" lIns="0" tIns="14605" rIns="0" bIns="0" rtlCol="0">
            <a:spAutoFit/>
          </a:bodyPr>
          <a:lstStyle/>
          <a:p>
            <a:pPr>
              <a:lnSpc>
                <a:spcPct val="100000"/>
              </a:lnSpc>
              <a:spcBef>
                <a:spcPts val="115"/>
              </a:spcBef>
              <a:tabLst>
                <a:tab pos="398780" algn="l"/>
              </a:tabLst>
            </a:pPr>
            <a:r>
              <a:rPr sz="1500" spc="50" dirty="0">
                <a:solidFill>
                  <a:srgbClr val="FFFFFF"/>
                </a:solidFill>
                <a:latin typeface="Symbol"/>
                <a:cs typeface="Symbol"/>
              </a:rPr>
              <a:t></a:t>
            </a:r>
            <a:r>
              <a:rPr sz="1500" spc="-204" dirty="0">
                <a:solidFill>
                  <a:srgbClr val="FFFFFF"/>
                </a:solidFill>
                <a:latin typeface="Times New Roman"/>
                <a:cs typeface="Times New Roman"/>
              </a:rPr>
              <a:t> </a:t>
            </a:r>
            <a:r>
              <a:rPr sz="2250" i="1" spc="104" baseline="-29629" dirty="0">
                <a:solidFill>
                  <a:srgbClr val="FFFFFF"/>
                </a:solidFill>
                <a:latin typeface="Times New Roman"/>
                <a:cs typeface="Times New Roman"/>
              </a:rPr>
              <a:t>b</a:t>
            </a:r>
            <a:r>
              <a:rPr sz="2250" i="1" baseline="-29629"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20" name="object 20"/>
          <p:cNvSpPr txBox="1"/>
          <p:nvPr/>
        </p:nvSpPr>
        <p:spPr>
          <a:xfrm>
            <a:off x="6950523" y="3528045"/>
            <a:ext cx="648335" cy="440690"/>
          </a:xfrm>
          <a:prstGeom prst="rect">
            <a:avLst/>
          </a:prstGeom>
        </p:spPr>
        <p:txBody>
          <a:bodyPr vert="horz" wrap="square" lIns="0" tIns="14605" rIns="0" bIns="0" rtlCol="0">
            <a:spAutoFit/>
          </a:bodyPr>
          <a:lstStyle/>
          <a:p>
            <a:pPr>
              <a:lnSpc>
                <a:spcPts val="1625"/>
              </a:lnSpc>
              <a:spcBef>
                <a:spcPts val="115"/>
              </a:spcBef>
              <a:tabLst>
                <a:tab pos="554990" algn="l"/>
              </a:tabLst>
            </a:pPr>
            <a:r>
              <a:rPr sz="2250" spc="112" baseline="-22222" dirty="0">
                <a:solidFill>
                  <a:srgbClr val="FFFFFF"/>
                </a:solidFill>
                <a:latin typeface="Symbol"/>
                <a:cs typeface="Symbol"/>
              </a:rPr>
              <a:t></a:t>
            </a:r>
            <a:r>
              <a:rPr sz="2250" spc="-75" baseline="-22222" dirty="0">
                <a:solidFill>
                  <a:srgbClr val="FFFFFF"/>
                </a:solidFill>
                <a:latin typeface="Times New Roman"/>
                <a:cs typeface="Times New Roman"/>
              </a:rPr>
              <a:t> </a:t>
            </a:r>
            <a:r>
              <a:rPr sz="1500" spc="50" dirty="0">
                <a:solidFill>
                  <a:srgbClr val="FFFFFF"/>
                </a:solidFill>
                <a:latin typeface="Symbol"/>
                <a:cs typeface="Symbol"/>
              </a:rPr>
              <a:t></a:t>
            </a:r>
            <a:r>
              <a:rPr sz="1500"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a:p>
            <a:pPr marL="155575">
              <a:lnSpc>
                <a:spcPts val="1625"/>
              </a:lnSpc>
              <a:tabLst>
                <a:tab pos="554990" algn="l"/>
              </a:tabLst>
            </a:pPr>
            <a:r>
              <a:rPr sz="1500" spc="50" dirty="0">
                <a:solidFill>
                  <a:srgbClr val="FFFFFF"/>
                </a:solidFill>
                <a:latin typeface="Symbol"/>
                <a:cs typeface="Symbol"/>
              </a:rPr>
              <a:t></a:t>
            </a:r>
            <a:r>
              <a:rPr sz="1500" spc="50"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21" name="object 21"/>
          <p:cNvSpPr txBox="1"/>
          <p:nvPr/>
        </p:nvSpPr>
        <p:spPr>
          <a:xfrm>
            <a:off x="7106553" y="3984100"/>
            <a:ext cx="492125" cy="256540"/>
          </a:xfrm>
          <a:prstGeom prst="rect">
            <a:avLst/>
          </a:prstGeom>
        </p:spPr>
        <p:txBody>
          <a:bodyPr vert="horz" wrap="square" lIns="0" tIns="14605" rIns="0" bIns="0" rtlCol="0">
            <a:spAutoFit/>
          </a:bodyPr>
          <a:lstStyle/>
          <a:p>
            <a:pPr>
              <a:lnSpc>
                <a:spcPct val="100000"/>
              </a:lnSpc>
              <a:spcBef>
                <a:spcPts val="115"/>
              </a:spcBef>
              <a:tabLst>
                <a:tab pos="398780" algn="l"/>
              </a:tabLst>
            </a:pPr>
            <a:r>
              <a:rPr sz="1500" spc="50" dirty="0">
                <a:solidFill>
                  <a:srgbClr val="FFFFFF"/>
                </a:solidFill>
                <a:latin typeface="Symbol"/>
                <a:cs typeface="Symbol"/>
              </a:rPr>
              <a:t></a:t>
            </a:r>
            <a:r>
              <a:rPr sz="1500" spc="-204" dirty="0">
                <a:solidFill>
                  <a:srgbClr val="FFFFFF"/>
                </a:solidFill>
                <a:latin typeface="Times New Roman"/>
                <a:cs typeface="Times New Roman"/>
              </a:rPr>
              <a:t> </a:t>
            </a:r>
            <a:r>
              <a:rPr sz="2250" i="1" spc="104" baseline="-12962" dirty="0" smtClean="0">
                <a:solidFill>
                  <a:srgbClr val="FFFFFF"/>
                </a:solidFill>
                <a:latin typeface="Times New Roman"/>
                <a:cs typeface="Times New Roman"/>
              </a:rPr>
              <a:t>b</a:t>
            </a:r>
            <a:r>
              <a:rPr sz="2250" i="1" baseline="-12962" dirty="0" smtClean="0">
                <a:solidFill>
                  <a:srgbClr val="FFFFFF"/>
                </a:solidFill>
                <a:latin typeface="Times New Roman"/>
                <a:cs typeface="Times New Roman"/>
              </a:rPr>
              <a:t>	</a:t>
            </a:r>
            <a:r>
              <a:rPr sz="1500" spc="50" dirty="0" smtClean="0">
                <a:solidFill>
                  <a:srgbClr val="FFFFFF"/>
                </a:solidFill>
                <a:latin typeface="Symbol"/>
                <a:cs typeface="Symbol"/>
              </a:rPr>
              <a:t></a:t>
            </a:r>
            <a:endParaRPr sz="1500" dirty="0">
              <a:latin typeface="Symbol"/>
              <a:cs typeface="Symbol"/>
            </a:endParaRPr>
          </a:p>
        </p:txBody>
      </p:sp>
      <p:sp>
        <p:nvSpPr>
          <p:cNvPr id="22" name="object 22"/>
          <p:cNvSpPr txBox="1"/>
          <p:nvPr/>
        </p:nvSpPr>
        <p:spPr>
          <a:xfrm>
            <a:off x="7106553" y="4104699"/>
            <a:ext cx="492125" cy="245580"/>
          </a:xfrm>
          <a:prstGeom prst="rect">
            <a:avLst/>
          </a:prstGeom>
        </p:spPr>
        <p:txBody>
          <a:bodyPr vert="horz" wrap="square" lIns="0" tIns="14605" rIns="0" bIns="0" rtlCol="0">
            <a:spAutoFit/>
          </a:bodyPr>
          <a:lstStyle/>
          <a:p>
            <a:pPr>
              <a:lnSpc>
                <a:spcPct val="100000"/>
              </a:lnSpc>
              <a:spcBef>
                <a:spcPts val="115"/>
              </a:spcBef>
            </a:pPr>
            <a:r>
              <a:rPr sz="1500" spc="50" dirty="0">
                <a:solidFill>
                  <a:srgbClr val="FFFFFF"/>
                </a:solidFill>
                <a:latin typeface="Symbol"/>
                <a:cs typeface="Symbol"/>
              </a:rPr>
              <a:t></a:t>
            </a:r>
            <a:r>
              <a:rPr sz="1500" spc="50" dirty="0">
                <a:solidFill>
                  <a:srgbClr val="FFFFFF"/>
                </a:solidFill>
                <a:latin typeface="Times New Roman"/>
                <a:cs typeface="Times New Roman"/>
              </a:rPr>
              <a:t> </a:t>
            </a:r>
            <a:r>
              <a:rPr sz="850" i="1" spc="65" dirty="0">
                <a:solidFill>
                  <a:srgbClr val="FFFFFF"/>
                </a:solidFill>
                <a:latin typeface="Times New Roman"/>
                <a:cs typeface="Times New Roman"/>
              </a:rPr>
              <a:t>N </a:t>
            </a:r>
            <a:r>
              <a:rPr sz="900" spc="60" baseline="37037" dirty="0">
                <a:solidFill>
                  <a:srgbClr val="FFFFFF"/>
                </a:solidFill>
                <a:latin typeface="Times New Roman"/>
                <a:cs typeface="Times New Roman"/>
              </a:rPr>
              <a:t>2</a:t>
            </a:r>
            <a:r>
              <a:rPr sz="900" spc="254" baseline="37037" dirty="0">
                <a:solidFill>
                  <a:srgbClr val="FFFFFF"/>
                </a:solidFill>
                <a:latin typeface="Times New Roman"/>
                <a:cs typeface="Times New Roman"/>
              </a:rPr>
              <a:t> </a:t>
            </a:r>
            <a:r>
              <a:rPr lang="en-IN" sz="900" spc="254" baseline="37037" dirty="0" smtClean="0">
                <a:solidFill>
                  <a:srgbClr val="FFFFFF"/>
                </a:solidFill>
                <a:latin typeface="Times New Roman"/>
                <a:cs typeface="Times New Roman"/>
              </a:rPr>
              <a:t> </a:t>
            </a:r>
            <a:r>
              <a:rPr sz="1500" spc="50" dirty="0" smtClean="0">
                <a:solidFill>
                  <a:srgbClr val="FFFFFF"/>
                </a:solidFill>
                <a:latin typeface="Symbol"/>
                <a:cs typeface="Symbol"/>
              </a:rPr>
              <a:t></a:t>
            </a:r>
            <a:endParaRPr sz="1500" dirty="0">
              <a:latin typeface="Symbol"/>
              <a:cs typeface="Symbol"/>
            </a:endParaRPr>
          </a:p>
        </p:txBody>
      </p:sp>
      <p:sp>
        <p:nvSpPr>
          <p:cNvPr id="23" name="object 23"/>
          <p:cNvSpPr/>
          <p:nvPr/>
        </p:nvSpPr>
        <p:spPr>
          <a:xfrm>
            <a:off x="7250814" y="3790877"/>
            <a:ext cx="364652" cy="194670"/>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10850880" y="2214372"/>
            <a:ext cx="696595" cy="1214755"/>
          </a:xfrm>
          <a:custGeom>
            <a:avLst/>
            <a:gdLst/>
            <a:ahLst/>
            <a:cxnLst/>
            <a:rect l="l" t="t" r="r" b="b"/>
            <a:pathLst>
              <a:path w="696595" h="1214754">
                <a:moveTo>
                  <a:pt x="0" y="1214627"/>
                </a:moveTo>
                <a:lnTo>
                  <a:pt x="696468" y="1214627"/>
                </a:lnTo>
                <a:lnTo>
                  <a:pt x="696468" y="0"/>
                </a:lnTo>
                <a:lnTo>
                  <a:pt x="0" y="0"/>
                </a:lnTo>
                <a:lnTo>
                  <a:pt x="0" y="1214627"/>
                </a:lnTo>
                <a:close/>
              </a:path>
            </a:pathLst>
          </a:custGeom>
          <a:solidFill>
            <a:srgbClr val="90C225"/>
          </a:solidFill>
        </p:spPr>
        <p:txBody>
          <a:bodyPr wrap="square" lIns="0" tIns="0" rIns="0" bIns="0" rtlCol="0"/>
          <a:lstStyle/>
          <a:p>
            <a:endParaRPr/>
          </a:p>
        </p:txBody>
      </p:sp>
      <p:sp>
        <p:nvSpPr>
          <p:cNvPr id="25" name="object 25"/>
          <p:cNvSpPr txBox="1"/>
          <p:nvPr/>
        </p:nvSpPr>
        <p:spPr>
          <a:xfrm>
            <a:off x="11234453" y="2639540"/>
            <a:ext cx="73660" cy="159385"/>
          </a:xfrm>
          <a:prstGeom prst="rect">
            <a:avLst/>
          </a:prstGeom>
        </p:spPr>
        <p:txBody>
          <a:bodyPr vert="horz" wrap="square" lIns="0" tIns="15875" rIns="0" bIns="0" rtlCol="0">
            <a:spAutoFit/>
          </a:bodyPr>
          <a:lstStyle/>
          <a:p>
            <a:pPr>
              <a:lnSpc>
                <a:spcPct val="100000"/>
              </a:lnSpc>
              <a:spcBef>
                <a:spcPts val="125"/>
              </a:spcBef>
            </a:pPr>
            <a:r>
              <a:rPr sz="850" spc="50" dirty="0">
                <a:solidFill>
                  <a:srgbClr val="FFFFFF"/>
                </a:solidFill>
                <a:latin typeface="Times New Roman"/>
                <a:cs typeface="Times New Roman"/>
              </a:rPr>
              <a:t>2</a:t>
            </a:r>
            <a:endParaRPr sz="850">
              <a:latin typeface="Times New Roman"/>
              <a:cs typeface="Times New Roman"/>
            </a:endParaRPr>
          </a:p>
        </p:txBody>
      </p:sp>
      <p:sp>
        <p:nvSpPr>
          <p:cNvPr id="26" name="object 26"/>
          <p:cNvSpPr txBox="1"/>
          <p:nvPr/>
        </p:nvSpPr>
        <p:spPr>
          <a:xfrm>
            <a:off x="11038453" y="2230782"/>
            <a:ext cx="492125" cy="256540"/>
          </a:xfrm>
          <a:prstGeom prst="rect">
            <a:avLst/>
          </a:prstGeom>
        </p:spPr>
        <p:txBody>
          <a:bodyPr vert="horz" wrap="square" lIns="0" tIns="14605" rIns="0" bIns="0" rtlCol="0">
            <a:spAutoFit/>
          </a:bodyPr>
          <a:lstStyle/>
          <a:p>
            <a:pPr>
              <a:lnSpc>
                <a:spcPct val="100000"/>
              </a:lnSpc>
              <a:spcBef>
                <a:spcPts val="115"/>
              </a:spcBef>
              <a:tabLst>
                <a:tab pos="398780" algn="l"/>
              </a:tabLst>
            </a:pPr>
            <a:r>
              <a:rPr sz="1500" spc="50" dirty="0">
                <a:solidFill>
                  <a:srgbClr val="FFFFFF"/>
                </a:solidFill>
                <a:latin typeface="Symbol"/>
                <a:cs typeface="Symbol"/>
              </a:rPr>
              <a:t></a:t>
            </a:r>
            <a:r>
              <a:rPr sz="1500" spc="-180" dirty="0">
                <a:solidFill>
                  <a:srgbClr val="FFFFFF"/>
                </a:solidFill>
                <a:latin typeface="Times New Roman"/>
                <a:cs typeface="Times New Roman"/>
              </a:rPr>
              <a:t> </a:t>
            </a:r>
            <a:r>
              <a:rPr sz="2250" i="1" spc="-89" baseline="3703" dirty="0">
                <a:solidFill>
                  <a:srgbClr val="FFFFFF"/>
                </a:solidFill>
                <a:latin typeface="Times New Roman"/>
                <a:cs typeface="Times New Roman"/>
              </a:rPr>
              <a:t>c</a:t>
            </a:r>
            <a:r>
              <a:rPr sz="1275" spc="75" baseline="-16339" dirty="0">
                <a:solidFill>
                  <a:srgbClr val="FFFFFF"/>
                </a:solidFill>
                <a:latin typeface="Times New Roman"/>
                <a:cs typeface="Times New Roman"/>
              </a:rPr>
              <a:t>1</a:t>
            </a:r>
            <a:r>
              <a:rPr sz="1275" baseline="-16339"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27" name="object 27"/>
          <p:cNvSpPr txBox="1"/>
          <p:nvPr/>
        </p:nvSpPr>
        <p:spPr>
          <a:xfrm>
            <a:off x="11038453" y="2406856"/>
            <a:ext cx="492125" cy="256540"/>
          </a:xfrm>
          <a:prstGeom prst="rect">
            <a:avLst/>
          </a:prstGeom>
        </p:spPr>
        <p:txBody>
          <a:bodyPr vert="horz" wrap="square" lIns="0" tIns="14605" rIns="0" bIns="0" rtlCol="0">
            <a:spAutoFit/>
          </a:bodyPr>
          <a:lstStyle/>
          <a:p>
            <a:pPr>
              <a:lnSpc>
                <a:spcPct val="100000"/>
              </a:lnSpc>
              <a:spcBef>
                <a:spcPts val="115"/>
              </a:spcBef>
              <a:tabLst>
                <a:tab pos="398780" algn="l"/>
              </a:tabLst>
            </a:pPr>
            <a:r>
              <a:rPr sz="1500" spc="50" dirty="0">
                <a:solidFill>
                  <a:srgbClr val="FFFFFF"/>
                </a:solidFill>
                <a:latin typeface="Symbol"/>
                <a:cs typeface="Symbol"/>
              </a:rPr>
              <a:t></a:t>
            </a:r>
            <a:r>
              <a:rPr sz="1500" spc="-180" dirty="0">
                <a:solidFill>
                  <a:srgbClr val="FFFFFF"/>
                </a:solidFill>
                <a:latin typeface="Times New Roman"/>
                <a:cs typeface="Times New Roman"/>
              </a:rPr>
              <a:t> </a:t>
            </a:r>
            <a:r>
              <a:rPr sz="2250" i="1" spc="89" baseline="-29629" dirty="0">
                <a:solidFill>
                  <a:srgbClr val="FFFFFF"/>
                </a:solidFill>
                <a:latin typeface="Times New Roman"/>
                <a:cs typeface="Times New Roman"/>
              </a:rPr>
              <a:t>c</a:t>
            </a:r>
            <a:r>
              <a:rPr sz="2250" i="1" baseline="-29629"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28" name="object 28"/>
          <p:cNvSpPr txBox="1"/>
          <p:nvPr/>
        </p:nvSpPr>
        <p:spPr>
          <a:xfrm>
            <a:off x="10882424" y="2591061"/>
            <a:ext cx="648335" cy="440690"/>
          </a:xfrm>
          <a:prstGeom prst="rect">
            <a:avLst/>
          </a:prstGeom>
        </p:spPr>
        <p:txBody>
          <a:bodyPr vert="horz" wrap="square" lIns="0" tIns="14605" rIns="0" bIns="0" rtlCol="0">
            <a:spAutoFit/>
          </a:bodyPr>
          <a:lstStyle/>
          <a:p>
            <a:pPr>
              <a:lnSpc>
                <a:spcPts val="1625"/>
              </a:lnSpc>
              <a:spcBef>
                <a:spcPts val="115"/>
              </a:spcBef>
              <a:tabLst>
                <a:tab pos="554990" algn="l"/>
              </a:tabLst>
            </a:pPr>
            <a:r>
              <a:rPr sz="2250" spc="112" baseline="-22222" dirty="0">
                <a:solidFill>
                  <a:srgbClr val="FFFFFF"/>
                </a:solidFill>
                <a:latin typeface="Symbol"/>
                <a:cs typeface="Symbol"/>
              </a:rPr>
              <a:t></a:t>
            </a:r>
            <a:r>
              <a:rPr sz="2250" spc="-75" baseline="-22222" dirty="0">
                <a:solidFill>
                  <a:srgbClr val="FFFFFF"/>
                </a:solidFill>
                <a:latin typeface="Times New Roman"/>
                <a:cs typeface="Times New Roman"/>
              </a:rPr>
              <a:t> </a:t>
            </a:r>
            <a:r>
              <a:rPr sz="1500" spc="50" dirty="0">
                <a:solidFill>
                  <a:srgbClr val="FFFFFF"/>
                </a:solidFill>
                <a:latin typeface="Symbol"/>
                <a:cs typeface="Symbol"/>
              </a:rPr>
              <a:t></a:t>
            </a:r>
            <a:r>
              <a:rPr sz="1500"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a:p>
            <a:pPr marL="155575">
              <a:lnSpc>
                <a:spcPts val="1625"/>
              </a:lnSpc>
              <a:tabLst>
                <a:tab pos="554990" algn="l"/>
              </a:tabLst>
            </a:pPr>
            <a:r>
              <a:rPr sz="1500" spc="50" dirty="0">
                <a:solidFill>
                  <a:srgbClr val="FFFFFF"/>
                </a:solidFill>
                <a:latin typeface="Symbol"/>
                <a:cs typeface="Symbol"/>
              </a:rPr>
              <a:t></a:t>
            </a:r>
            <a:r>
              <a:rPr sz="1500" spc="50"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29" name="object 29"/>
          <p:cNvSpPr txBox="1"/>
          <p:nvPr/>
        </p:nvSpPr>
        <p:spPr>
          <a:xfrm>
            <a:off x="11038453" y="3047116"/>
            <a:ext cx="492125" cy="377190"/>
          </a:xfrm>
          <a:prstGeom prst="rect">
            <a:avLst/>
          </a:prstGeom>
        </p:spPr>
        <p:txBody>
          <a:bodyPr vert="horz" wrap="square" lIns="0" tIns="14605" rIns="0" bIns="0" rtlCol="0">
            <a:spAutoFit/>
          </a:bodyPr>
          <a:lstStyle/>
          <a:p>
            <a:pPr>
              <a:lnSpc>
                <a:spcPts val="1375"/>
              </a:lnSpc>
              <a:spcBef>
                <a:spcPts val="115"/>
              </a:spcBef>
              <a:tabLst>
                <a:tab pos="398780" algn="l"/>
              </a:tabLst>
            </a:pPr>
            <a:r>
              <a:rPr sz="1500" spc="50" dirty="0">
                <a:solidFill>
                  <a:srgbClr val="FFFFFF"/>
                </a:solidFill>
                <a:latin typeface="Symbol"/>
                <a:cs typeface="Symbol"/>
              </a:rPr>
              <a:t></a:t>
            </a:r>
            <a:r>
              <a:rPr sz="1500" spc="-180" dirty="0">
                <a:solidFill>
                  <a:srgbClr val="FFFFFF"/>
                </a:solidFill>
                <a:latin typeface="Times New Roman"/>
                <a:cs typeface="Times New Roman"/>
              </a:rPr>
              <a:t> </a:t>
            </a:r>
            <a:r>
              <a:rPr sz="2250" i="1" spc="89" baseline="-12962" dirty="0">
                <a:solidFill>
                  <a:srgbClr val="FFFFFF"/>
                </a:solidFill>
                <a:latin typeface="Times New Roman"/>
                <a:cs typeface="Times New Roman"/>
              </a:rPr>
              <a:t>c</a:t>
            </a:r>
            <a:r>
              <a:rPr sz="2250" i="1" baseline="-12962"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a:p>
            <a:pPr>
              <a:lnSpc>
                <a:spcPts val="1375"/>
              </a:lnSpc>
            </a:pPr>
            <a:r>
              <a:rPr sz="1500" spc="50" dirty="0">
                <a:solidFill>
                  <a:srgbClr val="FFFFFF"/>
                </a:solidFill>
                <a:latin typeface="Symbol"/>
                <a:cs typeface="Symbol"/>
              </a:rPr>
              <a:t></a:t>
            </a:r>
            <a:r>
              <a:rPr sz="1500" spc="50" dirty="0">
                <a:solidFill>
                  <a:srgbClr val="FFFFFF"/>
                </a:solidFill>
                <a:latin typeface="Times New Roman"/>
                <a:cs typeface="Times New Roman"/>
              </a:rPr>
              <a:t>  </a:t>
            </a:r>
            <a:r>
              <a:rPr sz="850" i="1" spc="65" dirty="0">
                <a:solidFill>
                  <a:srgbClr val="FFFFFF"/>
                </a:solidFill>
                <a:latin typeface="Times New Roman"/>
                <a:cs typeface="Times New Roman"/>
              </a:rPr>
              <a:t>N </a:t>
            </a:r>
            <a:r>
              <a:rPr sz="900" spc="60" baseline="37037" dirty="0">
                <a:solidFill>
                  <a:srgbClr val="FFFFFF"/>
                </a:solidFill>
                <a:latin typeface="Times New Roman"/>
                <a:cs typeface="Times New Roman"/>
              </a:rPr>
              <a:t>2</a:t>
            </a:r>
            <a:r>
              <a:rPr sz="900" spc="247" baseline="37037"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30" name="object 30"/>
          <p:cNvSpPr/>
          <p:nvPr/>
        </p:nvSpPr>
        <p:spPr>
          <a:xfrm>
            <a:off x="11182714" y="2853893"/>
            <a:ext cx="364652" cy="194670"/>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2569464" y="4966715"/>
            <a:ext cx="696595" cy="1156970"/>
          </a:xfrm>
          <a:custGeom>
            <a:avLst/>
            <a:gdLst/>
            <a:ahLst/>
            <a:cxnLst/>
            <a:rect l="l" t="t" r="r" b="b"/>
            <a:pathLst>
              <a:path w="696595" h="1156970">
                <a:moveTo>
                  <a:pt x="0" y="1156716"/>
                </a:moveTo>
                <a:lnTo>
                  <a:pt x="696467" y="1156716"/>
                </a:lnTo>
                <a:lnTo>
                  <a:pt x="696467" y="0"/>
                </a:lnTo>
                <a:lnTo>
                  <a:pt x="0" y="0"/>
                </a:lnTo>
                <a:lnTo>
                  <a:pt x="0" y="1156716"/>
                </a:lnTo>
                <a:close/>
              </a:path>
            </a:pathLst>
          </a:custGeom>
          <a:solidFill>
            <a:srgbClr val="90C225"/>
          </a:solidFill>
        </p:spPr>
        <p:txBody>
          <a:bodyPr wrap="square" lIns="0" tIns="0" rIns="0" bIns="0" rtlCol="0"/>
          <a:lstStyle/>
          <a:p>
            <a:endParaRPr/>
          </a:p>
        </p:txBody>
      </p:sp>
      <p:sp>
        <p:nvSpPr>
          <p:cNvPr id="32" name="object 32"/>
          <p:cNvSpPr txBox="1"/>
          <p:nvPr/>
        </p:nvSpPr>
        <p:spPr>
          <a:xfrm>
            <a:off x="2747199" y="4967677"/>
            <a:ext cx="268605" cy="245745"/>
          </a:xfrm>
          <a:prstGeom prst="rect">
            <a:avLst/>
          </a:prstGeom>
        </p:spPr>
        <p:txBody>
          <a:bodyPr vert="horz" wrap="square" lIns="0" tIns="11430" rIns="0" bIns="0" rtlCol="0">
            <a:spAutoFit/>
          </a:bodyPr>
          <a:lstStyle/>
          <a:p>
            <a:pPr>
              <a:lnSpc>
                <a:spcPct val="100000"/>
              </a:lnSpc>
              <a:spcBef>
                <a:spcPts val="90"/>
              </a:spcBef>
            </a:pPr>
            <a:r>
              <a:rPr sz="2175" spc="67" baseline="-3831" dirty="0">
                <a:solidFill>
                  <a:srgbClr val="FFFFFF"/>
                </a:solidFill>
                <a:latin typeface="Symbol"/>
                <a:cs typeface="Symbol"/>
              </a:rPr>
              <a:t></a:t>
            </a:r>
            <a:r>
              <a:rPr sz="2175" spc="-330" baseline="-3831" dirty="0">
                <a:solidFill>
                  <a:srgbClr val="FFFFFF"/>
                </a:solidFill>
                <a:latin typeface="Times New Roman"/>
                <a:cs typeface="Times New Roman"/>
              </a:rPr>
              <a:t> </a:t>
            </a:r>
            <a:r>
              <a:rPr sz="1450" i="1" spc="35" dirty="0">
                <a:solidFill>
                  <a:srgbClr val="FFFFFF"/>
                </a:solidFill>
                <a:latin typeface="Times New Roman"/>
                <a:cs typeface="Times New Roman"/>
              </a:rPr>
              <a:t>d</a:t>
            </a:r>
            <a:r>
              <a:rPr sz="1200" spc="52" baseline="-24305" dirty="0">
                <a:solidFill>
                  <a:srgbClr val="FFFFFF"/>
                </a:solidFill>
                <a:latin typeface="Times New Roman"/>
                <a:cs typeface="Times New Roman"/>
              </a:rPr>
              <a:t>1</a:t>
            </a:r>
            <a:endParaRPr sz="1200" baseline="-24305">
              <a:latin typeface="Times New Roman"/>
              <a:cs typeface="Times New Roman"/>
            </a:endParaRPr>
          </a:p>
        </p:txBody>
      </p:sp>
      <p:sp>
        <p:nvSpPr>
          <p:cNvPr id="33" name="object 33"/>
          <p:cNvSpPr txBox="1"/>
          <p:nvPr/>
        </p:nvSpPr>
        <p:spPr>
          <a:xfrm>
            <a:off x="2599289" y="5246517"/>
            <a:ext cx="429259" cy="245745"/>
          </a:xfrm>
          <a:prstGeom prst="rect">
            <a:avLst/>
          </a:prstGeom>
        </p:spPr>
        <p:txBody>
          <a:bodyPr vert="horz" wrap="square" lIns="0" tIns="11430" rIns="0" bIns="0" rtlCol="0">
            <a:spAutoFit/>
          </a:bodyPr>
          <a:lstStyle/>
          <a:p>
            <a:pPr>
              <a:lnSpc>
                <a:spcPct val="100000"/>
              </a:lnSpc>
              <a:spcBef>
                <a:spcPts val="90"/>
              </a:spcBef>
            </a:pPr>
            <a:r>
              <a:rPr sz="2175" spc="97" baseline="-45977" dirty="0">
                <a:solidFill>
                  <a:srgbClr val="FFFFFF"/>
                </a:solidFill>
                <a:latin typeface="Symbol"/>
                <a:cs typeface="Symbol"/>
              </a:rPr>
              <a:t></a:t>
            </a:r>
            <a:r>
              <a:rPr sz="2175" spc="-165" baseline="-45977" dirty="0">
                <a:solidFill>
                  <a:srgbClr val="FFFFFF"/>
                </a:solidFill>
                <a:latin typeface="Times New Roman"/>
                <a:cs typeface="Times New Roman"/>
              </a:rPr>
              <a:t> </a:t>
            </a:r>
            <a:r>
              <a:rPr sz="2175" spc="67" baseline="-22988" dirty="0">
                <a:solidFill>
                  <a:srgbClr val="FFFFFF"/>
                </a:solidFill>
                <a:latin typeface="Symbol"/>
                <a:cs typeface="Symbol"/>
              </a:rPr>
              <a:t></a:t>
            </a:r>
            <a:r>
              <a:rPr sz="2175" spc="-284" baseline="-22988" dirty="0">
                <a:solidFill>
                  <a:srgbClr val="FFFFFF"/>
                </a:solidFill>
                <a:latin typeface="Times New Roman"/>
                <a:cs typeface="Times New Roman"/>
              </a:rPr>
              <a:t> </a:t>
            </a:r>
            <a:r>
              <a:rPr sz="1450" i="1" spc="85" dirty="0">
                <a:solidFill>
                  <a:srgbClr val="FFFFFF"/>
                </a:solidFill>
                <a:latin typeface="Times New Roman"/>
                <a:cs typeface="Times New Roman"/>
              </a:rPr>
              <a:t>d</a:t>
            </a:r>
            <a:r>
              <a:rPr sz="1200" spc="127" baseline="-24305" dirty="0">
                <a:solidFill>
                  <a:srgbClr val="FFFFFF"/>
                </a:solidFill>
                <a:latin typeface="Times New Roman"/>
                <a:cs typeface="Times New Roman"/>
              </a:rPr>
              <a:t>2</a:t>
            </a:r>
            <a:endParaRPr sz="1200" baseline="-24305">
              <a:latin typeface="Times New Roman"/>
              <a:cs typeface="Times New Roman"/>
            </a:endParaRPr>
          </a:p>
        </p:txBody>
      </p:sp>
      <p:sp>
        <p:nvSpPr>
          <p:cNvPr id="34" name="object 34"/>
          <p:cNvSpPr txBox="1"/>
          <p:nvPr/>
        </p:nvSpPr>
        <p:spPr>
          <a:xfrm>
            <a:off x="2747199" y="4981710"/>
            <a:ext cx="492759" cy="763905"/>
          </a:xfrm>
          <a:prstGeom prst="rect">
            <a:avLst/>
          </a:prstGeom>
        </p:spPr>
        <p:txBody>
          <a:bodyPr vert="horz" wrap="square" lIns="0" tIns="11430" rIns="0" bIns="0" rtlCol="0">
            <a:spAutoFit/>
          </a:bodyPr>
          <a:lstStyle/>
          <a:p>
            <a:pPr marR="5080" algn="r">
              <a:lnSpc>
                <a:spcPts val="1530"/>
              </a:lnSpc>
              <a:spcBef>
                <a:spcPts val="90"/>
              </a:spcBef>
            </a:pPr>
            <a:r>
              <a:rPr sz="1450" spc="45" dirty="0">
                <a:solidFill>
                  <a:srgbClr val="FFFFFF"/>
                </a:solidFill>
                <a:latin typeface="Symbol"/>
                <a:cs typeface="Symbol"/>
              </a:rPr>
              <a:t></a:t>
            </a:r>
            <a:endParaRPr sz="1450">
              <a:latin typeface="Symbol"/>
              <a:cs typeface="Symbol"/>
            </a:endParaRPr>
          </a:p>
          <a:p>
            <a:pPr marR="5080" algn="r">
              <a:lnSpc>
                <a:spcPts val="1350"/>
              </a:lnSpc>
              <a:tabLst>
                <a:tab pos="402590" algn="l"/>
              </a:tabLst>
            </a:pPr>
            <a:r>
              <a:rPr sz="1450" spc="45" dirty="0">
                <a:solidFill>
                  <a:srgbClr val="FFFFFF"/>
                </a:solidFill>
                <a:latin typeface="Symbol"/>
                <a:cs typeface="Symbol"/>
              </a:rPr>
              <a:t></a:t>
            </a:r>
            <a:r>
              <a:rPr sz="1450" spc="45" dirty="0">
                <a:solidFill>
                  <a:srgbClr val="FFFFFF"/>
                </a:solidFill>
                <a:latin typeface="Times New Roman"/>
                <a:cs typeface="Times New Roman"/>
              </a:rPr>
              <a:t>	</a:t>
            </a:r>
            <a:r>
              <a:rPr sz="1450" spc="45" dirty="0">
                <a:solidFill>
                  <a:srgbClr val="FFFFFF"/>
                </a:solidFill>
                <a:latin typeface="Symbol"/>
                <a:cs typeface="Symbol"/>
              </a:rPr>
              <a:t></a:t>
            </a:r>
            <a:endParaRPr sz="1450">
              <a:latin typeface="Symbol"/>
              <a:cs typeface="Symbol"/>
            </a:endParaRPr>
          </a:p>
          <a:p>
            <a:pPr marR="5080" algn="r">
              <a:lnSpc>
                <a:spcPts val="1380"/>
              </a:lnSpc>
            </a:pPr>
            <a:r>
              <a:rPr sz="1450" spc="45" dirty="0">
                <a:solidFill>
                  <a:srgbClr val="FFFFFF"/>
                </a:solidFill>
                <a:latin typeface="Symbol"/>
                <a:cs typeface="Symbol"/>
              </a:rPr>
              <a:t></a:t>
            </a:r>
            <a:endParaRPr sz="1450">
              <a:latin typeface="Symbol"/>
              <a:cs typeface="Symbol"/>
            </a:endParaRPr>
          </a:p>
          <a:p>
            <a:pPr marR="5080" algn="r">
              <a:lnSpc>
                <a:spcPts val="1560"/>
              </a:lnSpc>
              <a:tabLst>
                <a:tab pos="402590" algn="l"/>
              </a:tabLst>
            </a:pPr>
            <a:r>
              <a:rPr sz="1450" spc="45" dirty="0">
                <a:solidFill>
                  <a:srgbClr val="FFFFFF"/>
                </a:solidFill>
                <a:latin typeface="Symbol"/>
                <a:cs typeface="Symbol"/>
              </a:rPr>
              <a:t></a:t>
            </a:r>
            <a:r>
              <a:rPr sz="1450" spc="45" dirty="0">
                <a:solidFill>
                  <a:srgbClr val="FFFFFF"/>
                </a:solidFill>
                <a:latin typeface="Times New Roman"/>
                <a:cs typeface="Times New Roman"/>
              </a:rPr>
              <a:t>	</a:t>
            </a:r>
            <a:r>
              <a:rPr sz="1450" spc="45" dirty="0">
                <a:solidFill>
                  <a:srgbClr val="FFFFFF"/>
                </a:solidFill>
                <a:latin typeface="Symbol"/>
                <a:cs typeface="Symbol"/>
              </a:rPr>
              <a:t></a:t>
            </a:r>
            <a:endParaRPr sz="1450">
              <a:latin typeface="Symbol"/>
              <a:cs typeface="Symbol"/>
            </a:endParaRPr>
          </a:p>
        </p:txBody>
      </p:sp>
      <p:sp>
        <p:nvSpPr>
          <p:cNvPr id="35" name="object 35"/>
          <p:cNvSpPr txBox="1"/>
          <p:nvPr/>
        </p:nvSpPr>
        <p:spPr>
          <a:xfrm>
            <a:off x="2747199" y="5759141"/>
            <a:ext cx="492759" cy="360680"/>
          </a:xfrm>
          <a:prstGeom prst="rect">
            <a:avLst/>
          </a:prstGeom>
        </p:spPr>
        <p:txBody>
          <a:bodyPr vert="horz" wrap="square" lIns="0" tIns="11430" rIns="0" bIns="0" rtlCol="0">
            <a:spAutoFit/>
          </a:bodyPr>
          <a:lstStyle/>
          <a:p>
            <a:pPr>
              <a:lnSpc>
                <a:spcPts val="1320"/>
              </a:lnSpc>
              <a:spcBef>
                <a:spcPts val="90"/>
              </a:spcBef>
              <a:tabLst>
                <a:tab pos="402590" algn="l"/>
              </a:tabLst>
            </a:pPr>
            <a:r>
              <a:rPr sz="1450" spc="45" dirty="0">
                <a:solidFill>
                  <a:srgbClr val="FFFFFF"/>
                </a:solidFill>
                <a:latin typeface="Symbol"/>
                <a:cs typeface="Symbol"/>
              </a:rPr>
              <a:t></a:t>
            </a:r>
            <a:r>
              <a:rPr sz="1450" spc="-160" dirty="0">
                <a:solidFill>
                  <a:srgbClr val="FFFFFF"/>
                </a:solidFill>
                <a:latin typeface="Times New Roman"/>
                <a:cs typeface="Times New Roman"/>
              </a:rPr>
              <a:t> </a:t>
            </a:r>
            <a:r>
              <a:rPr sz="2175" i="1" spc="89" baseline="-11494" dirty="0">
                <a:solidFill>
                  <a:srgbClr val="FFFFFF"/>
                </a:solidFill>
                <a:latin typeface="Times New Roman"/>
                <a:cs typeface="Times New Roman"/>
              </a:rPr>
              <a:t>d</a:t>
            </a:r>
            <a:r>
              <a:rPr sz="2175" i="1" baseline="-11494" dirty="0">
                <a:solidFill>
                  <a:srgbClr val="FFFFFF"/>
                </a:solidFill>
                <a:latin typeface="Times New Roman"/>
                <a:cs typeface="Times New Roman"/>
              </a:rPr>
              <a:t>	</a:t>
            </a:r>
            <a:r>
              <a:rPr sz="1450" spc="45" dirty="0">
                <a:solidFill>
                  <a:srgbClr val="FFFFFF"/>
                </a:solidFill>
                <a:latin typeface="Symbol"/>
                <a:cs typeface="Symbol"/>
              </a:rPr>
              <a:t></a:t>
            </a:r>
            <a:endParaRPr sz="1450">
              <a:latin typeface="Symbol"/>
              <a:cs typeface="Symbol"/>
            </a:endParaRPr>
          </a:p>
          <a:p>
            <a:pPr>
              <a:lnSpc>
                <a:spcPts val="1320"/>
              </a:lnSpc>
              <a:tabLst>
                <a:tab pos="214629" algn="l"/>
              </a:tabLst>
            </a:pPr>
            <a:r>
              <a:rPr sz="1450" spc="45" dirty="0">
                <a:solidFill>
                  <a:srgbClr val="FFFFFF"/>
                </a:solidFill>
                <a:latin typeface="Symbol"/>
                <a:cs typeface="Symbol"/>
              </a:rPr>
              <a:t></a:t>
            </a:r>
            <a:r>
              <a:rPr sz="1450" spc="45" dirty="0">
                <a:solidFill>
                  <a:srgbClr val="FFFFFF"/>
                </a:solidFill>
                <a:latin typeface="Times New Roman"/>
                <a:cs typeface="Times New Roman"/>
              </a:rPr>
              <a:t>	</a:t>
            </a:r>
            <a:r>
              <a:rPr sz="800" i="1" spc="70" dirty="0">
                <a:solidFill>
                  <a:srgbClr val="FFFFFF"/>
                </a:solidFill>
                <a:latin typeface="Times New Roman"/>
                <a:cs typeface="Times New Roman"/>
              </a:rPr>
              <a:t>N </a:t>
            </a:r>
            <a:r>
              <a:rPr sz="900" spc="44" baseline="37037" dirty="0">
                <a:solidFill>
                  <a:srgbClr val="FFFFFF"/>
                </a:solidFill>
                <a:latin typeface="Times New Roman"/>
                <a:cs typeface="Times New Roman"/>
              </a:rPr>
              <a:t>2</a:t>
            </a:r>
            <a:r>
              <a:rPr sz="900" spc="37" baseline="37037" dirty="0">
                <a:solidFill>
                  <a:srgbClr val="FFFFFF"/>
                </a:solidFill>
                <a:latin typeface="Times New Roman"/>
                <a:cs typeface="Times New Roman"/>
              </a:rPr>
              <a:t> </a:t>
            </a:r>
            <a:r>
              <a:rPr sz="1450" spc="45" dirty="0">
                <a:solidFill>
                  <a:srgbClr val="FFFFFF"/>
                </a:solidFill>
                <a:latin typeface="Symbol"/>
                <a:cs typeface="Symbol"/>
              </a:rPr>
              <a:t></a:t>
            </a:r>
            <a:endParaRPr sz="1450">
              <a:latin typeface="Symbol"/>
              <a:cs typeface="Symbol"/>
            </a:endParaRPr>
          </a:p>
        </p:txBody>
      </p:sp>
      <p:sp>
        <p:nvSpPr>
          <p:cNvPr id="36" name="object 36"/>
          <p:cNvSpPr/>
          <p:nvPr/>
        </p:nvSpPr>
        <p:spPr>
          <a:xfrm>
            <a:off x="2883838" y="5575731"/>
            <a:ext cx="382088" cy="185393"/>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10863856" y="4908677"/>
            <a:ext cx="696595" cy="1214755"/>
          </a:xfrm>
          <a:custGeom>
            <a:avLst/>
            <a:gdLst/>
            <a:ahLst/>
            <a:cxnLst/>
            <a:rect l="l" t="t" r="r" b="b"/>
            <a:pathLst>
              <a:path w="696595" h="1214754">
                <a:moveTo>
                  <a:pt x="0" y="1214628"/>
                </a:moveTo>
                <a:lnTo>
                  <a:pt x="696468" y="1214628"/>
                </a:lnTo>
                <a:lnTo>
                  <a:pt x="696468" y="0"/>
                </a:lnTo>
                <a:lnTo>
                  <a:pt x="0" y="0"/>
                </a:lnTo>
                <a:lnTo>
                  <a:pt x="0" y="1214628"/>
                </a:lnTo>
                <a:close/>
              </a:path>
            </a:pathLst>
          </a:custGeom>
          <a:solidFill>
            <a:srgbClr val="90C225"/>
          </a:solidFill>
        </p:spPr>
        <p:txBody>
          <a:bodyPr wrap="square" lIns="0" tIns="0" rIns="0" bIns="0" rtlCol="0"/>
          <a:lstStyle/>
          <a:p>
            <a:endParaRPr/>
          </a:p>
        </p:txBody>
      </p:sp>
      <p:sp>
        <p:nvSpPr>
          <p:cNvPr id="38" name="object 38"/>
          <p:cNvSpPr txBox="1"/>
          <p:nvPr/>
        </p:nvSpPr>
        <p:spPr>
          <a:xfrm>
            <a:off x="11244063" y="5333846"/>
            <a:ext cx="73660" cy="159385"/>
          </a:xfrm>
          <a:prstGeom prst="rect">
            <a:avLst/>
          </a:prstGeom>
        </p:spPr>
        <p:txBody>
          <a:bodyPr vert="horz" wrap="square" lIns="0" tIns="15875" rIns="0" bIns="0" rtlCol="0">
            <a:spAutoFit/>
          </a:bodyPr>
          <a:lstStyle/>
          <a:p>
            <a:pPr>
              <a:lnSpc>
                <a:spcPct val="100000"/>
              </a:lnSpc>
              <a:spcBef>
                <a:spcPts val="125"/>
              </a:spcBef>
            </a:pPr>
            <a:r>
              <a:rPr sz="850" spc="50" dirty="0">
                <a:solidFill>
                  <a:srgbClr val="FFFFFF"/>
                </a:solidFill>
                <a:latin typeface="Times New Roman"/>
                <a:cs typeface="Times New Roman"/>
              </a:rPr>
              <a:t>2</a:t>
            </a:r>
            <a:endParaRPr sz="850">
              <a:latin typeface="Times New Roman"/>
              <a:cs typeface="Times New Roman"/>
            </a:endParaRPr>
          </a:p>
        </p:txBody>
      </p:sp>
      <p:sp>
        <p:nvSpPr>
          <p:cNvPr id="39" name="object 39"/>
          <p:cNvSpPr txBox="1"/>
          <p:nvPr/>
        </p:nvSpPr>
        <p:spPr>
          <a:xfrm>
            <a:off x="11051429" y="4925088"/>
            <a:ext cx="488950" cy="256540"/>
          </a:xfrm>
          <a:prstGeom prst="rect">
            <a:avLst/>
          </a:prstGeom>
        </p:spPr>
        <p:txBody>
          <a:bodyPr vert="horz" wrap="square" lIns="0" tIns="14605" rIns="0" bIns="0" rtlCol="0">
            <a:spAutoFit/>
          </a:bodyPr>
          <a:lstStyle/>
          <a:p>
            <a:pPr>
              <a:lnSpc>
                <a:spcPct val="100000"/>
              </a:lnSpc>
              <a:spcBef>
                <a:spcPts val="115"/>
              </a:spcBef>
              <a:tabLst>
                <a:tab pos="395605" algn="l"/>
              </a:tabLst>
            </a:pPr>
            <a:r>
              <a:rPr sz="1500" spc="50" dirty="0">
                <a:solidFill>
                  <a:srgbClr val="FFFFFF"/>
                </a:solidFill>
                <a:latin typeface="Symbol"/>
                <a:cs typeface="Symbol"/>
              </a:rPr>
              <a:t></a:t>
            </a:r>
            <a:r>
              <a:rPr sz="1500" spc="-180" dirty="0">
                <a:solidFill>
                  <a:srgbClr val="FFFFFF"/>
                </a:solidFill>
                <a:latin typeface="Times New Roman"/>
                <a:cs typeface="Times New Roman"/>
              </a:rPr>
              <a:t> </a:t>
            </a:r>
            <a:r>
              <a:rPr sz="2250" i="1" spc="-127" baseline="3703" dirty="0">
                <a:solidFill>
                  <a:srgbClr val="FFFFFF"/>
                </a:solidFill>
                <a:latin typeface="Times New Roman"/>
                <a:cs typeface="Times New Roman"/>
              </a:rPr>
              <a:t>e</a:t>
            </a:r>
            <a:r>
              <a:rPr sz="1275" spc="75" baseline="-16339" dirty="0">
                <a:solidFill>
                  <a:srgbClr val="FFFFFF"/>
                </a:solidFill>
                <a:latin typeface="Times New Roman"/>
                <a:cs typeface="Times New Roman"/>
              </a:rPr>
              <a:t>1</a:t>
            </a:r>
            <a:r>
              <a:rPr sz="1275" baseline="-16339"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40" name="object 40"/>
          <p:cNvSpPr txBox="1"/>
          <p:nvPr/>
        </p:nvSpPr>
        <p:spPr>
          <a:xfrm>
            <a:off x="11051429" y="5101162"/>
            <a:ext cx="488950" cy="256540"/>
          </a:xfrm>
          <a:prstGeom prst="rect">
            <a:avLst/>
          </a:prstGeom>
        </p:spPr>
        <p:txBody>
          <a:bodyPr vert="horz" wrap="square" lIns="0" tIns="14605" rIns="0" bIns="0" rtlCol="0">
            <a:spAutoFit/>
          </a:bodyPr>
          <a:lstStyle/>
          <a:p>
            <a:pPr>
              <a:lnSpc>
                <a:spcPct val="100000"/>
              </a:lnSpc>
              <a:spcBef>
                <a:spcPts val="115"/>
              </a:spcBef>
              <a:tabLst>
                <a:tab pos="395605" algn="l"/>
              </a:tabLst>
            </a:pPr>
            <a:r>
              <a:rPr sz="1500" spc="50" dirty="0">
                <a:solidFill>
                  <a:srgbClr val="FFFFFF"/>
                </a:solidFill>
                <a:latin typeface="Symbol"/>
                <a:cs typeface="Symbol"/>
              </a:rPr>
              <a:t></a:t>
            </a:r>
            <a:r>
              <a:rPr sz="1500" spc="-180" dirty="0">
                <a:solidFill>
                  <a:srgbClr val="FFFFFF"/>
                </a:solidFill>
                <a:latin typeface="Times New Roman"/>
                <a:cs typeface="Times New Roman"/>
              </a:rPr>
              <a:t> </a:t>
            </a:r>
            <a:r>
              <a:rPr sz="2250" i="1" spc="89" baseline="-29629" dirty="0">
                <a:solidFill>
                  <a:srgbClr val="FFFFFF"/>
                </a:solidFill>
                <a:latin typeface="Times New Roman"/>
                <a:cs typeface="Times New Roman"/>
              </a:rPr>
              <a:t>e</a:t>
            </a:r>
            <a:r>
              <a:rPr sz="2250" i="1" baseline="-29629"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41" name="object 41"/>
          <p:cNvSpPr txBox="1"/>
          <p:nvPr/>
        </p:nvSpPr>
        <p:spPr>
          <a:xfrm>
            <a:off x="10895400" y="5285368"/>
            <a:ext cx="645160" cy="256540"/>
          </a:xfrm>
          <a:prstGeom prst="rect">
            <a:avLst/>
          </a:prstGeom>
        </p:spPr>
        <p:txBody>
          <a:bodyPr vert="horz" wrap="square" lIns="0" tIns="14605" rIns="0" bIns="0" rtlCol="0">
            <a:spAutoFit/>
          </a:bodyPr>
          <a:lstStyle/>
          <a:p>
            <a:pPr>
              <a:lnSpc>
                <a:spcPct val="100000"/>
              </a:lnSpc>
              <a:spcBef>
                <a:spcPts val="115"/>
              </a:spcBef>
              <a:tabLst>
                <a:tab pos="551815" algn="l"/>
              </a:tabLst>
            </a:pPr>
            <a:r>
              <a:rPr sz="2250" spc="112" baseline="-22222" dirty="0">
                <a:solidFill>
                  <a:srgbClr val="FFFFFF"/>
                </a:solidFill>
                <a:latin typeface="Symbol"/>
                <a:cs typeface="Symbol"/>
              </a:rPr>
              <a:t></a:t>
            </a:r>
            <a:r>
              <a:rPr sz="2250" spc="-75" baseline="-22222" dirty="0">
                <a:solidFill>
                  <a:srgbClr val="FFFFFF"/>
                </a:solidFill>
                <a:latin typeface="Times New Roman"/>
                <a:cs typeface="Times New Roman"/>
              </a:rPr>
              <a:t> </a:t>
            </a:r>
            <a:r>
              <a:rPr sz="1500" spc="50" dirty="0">
                <a:solidFill>
                  <a:srgbClr val="FFFFFF"/>
                </a:solidFill>
                <a:latin typeface="Symbol"/>
                <a:cs typeface="Symbol"/>
              </a:rPr>
              <a:t></a:t>
            </a:r>
            <a:r>
              <a:rPr sz="1500" dirty="0">
                <a:solidFill>
                  <a:srgbClr val="FFFFFF"/>
                </a:solidFill>
                <a:latin typeface="Times New Roman"/>
                <a:cs typeface="Times New Roman"/>
              </a:rPr>
              <a:t>	</a:t>
            </a:r>
            <a:r>
              <a:rPr sz="1500" spc="50" dirty="0">
                <a:solidFill>
                  <a:srgbClr val="FFFFFF"/>
                </a:solidFill>
                <a:latin typeface="Symbol"/>
                <a:cs typeface="Symbol"/>
              </a:rPr>
              <a:t></a:t>
            </a:r>
            <a:endParaRPr sz="1500" dirty="0">
              <a:latin typeface="Symbol"/>
              <a:cs typeface="Symbol"/>
            </a:endParaRPr>
          </a:p>
        </p:txBody>
      </p:sp>
      <p:sp>
        <p:nvSpPr>
          <p:cNvPr id="42" name="object 42"/>
          <p:cNvSpPr txBox="1"/>
          <p:nvPr/>
        </p:nvSpPr>
        <p:spPr>
          <a:xfrm>
            <a:off x="11051430" y="5469573"/>
            <a:ext cx="488950" cy="256540"/>
          </a:xfrm>
          <a:prstGeom prst="rect">
            <a:avLst/>
          </a:prstGeom>
        </p:spPr>
        <p:txBody>
          <a:bodyPr vert="horz" wrap="square" lIns="0" tIns="14605" rIns="0" bIns="0" rtlCol="0">
            <a:spAutoFit/>
          </a:bodyPr>
          <a:lstStyle/>
          <a:p>
            <a:pPr>
              <a:lnSpc>
                <a:spcPct val="100000"/>
              </a:lnSpc>
              <a:spcBef>
                <a:spcPts val="115"/>
              </a:spcBef>
              <a:tabLst>
                <a:tab pos="395605" algn="l"/>
              </a:tabLst>
            </a:pPr>
            <a:r>
              <a:rPr sz="1500" spc="50" dirty="0">
                <a:solidFill>
                  <a:srgbClr val="FFFFFF"/>
                </a:solidFill>
                <a:latin typeface="Symbol"/>
                <a:cs typeface="Symbol"/>
              </a:rPr>
              <a:t></a:t>
            </a:r>
            <a:r>
              <a:rPr sz="1500" spc="50"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43" name="object 43"/>
          <p:cNvSpPr txBox="1"/>
          <p:nvPr/>
        </p:nvSpPr>
        <p:spPr>
          <a:xfrm>
            <a:off x="11051430" y="5741422"/>
            <a:ext cx="488950" cy="256540"/>
          </a:xfrm>
          <a:prstGeom prst="rect">
            <a:avLst/>
          </a:prstGeom>
        </p:spPr>
        <p:txBody>
          <a:bodyPr vert="horz" wrap="square" lIns="0" tIns="14605" rIns="0" bIns="0" rtlCol="0">
            <a:spAutoFit/>
          </a:bodyPr>
          <a:lstStyle/>
          <a:p>
            <a:pPr>
              <a:lnSpc>
                <a:spcPct val="100000"/>
              </a:lnSpc>
              <a:spcBef>
                <a:spcPts val="115"/>
              </a:spcBef>
              <a:tabLst>
                <a:tab pos="395605" algn="l"/>
              </a:tabLst>
            </a:pPr>
            <a:r>
              <a:rPr sz="1500" spc="50" dirty="0">
                <a:solidFill>
                  <a:srgbClr val="FFFFFF"/>
                </a:solidFill>
                <a:latin typeface="Symbol"/>
                <a:cs typeface="Symbol"/>
              </a:rPr>
              <a:t></a:t>
            </a:r>
            <a:r>
              <a:rPr sz="1500" spc="-180" dirty="0">
                <a:solidFill>
                  <a:srgbClr val="FFFFFF"/>
                </a:solidFill>
                <a:latin typeface="Times New Roman"/>
                <a:cs typeface="Times New Roman"/>
              </a:rPr>
              <a:t> </a:t>
            </a:r>
            <a:r>
              <a:rPr sz="2250" i="1" spc="89" baseline="-12962" dirty="0">
                <a:solidFill>
                  <a:srgbClr val="FFFFFF"/>
                </a:solidFill>
                <a:latin typeface="Times New Roman"/>
                <a:cs typeface="Times New Roman"/>
              </a:rPr>
              <a:t>e</a:t>
            </a:r>
            <a:r>
              <a:rPr sz="2250" i="1" baseline="-12962"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44" name="object 44"/>
          <p:cNvSpPr txBox="1"/>
          <p:nvPr/>
        </p:nvSpPr>
        <p:spPr>
          <a:xfrm>
            <a:off x="11051430" y="5862021"/>
            <a:ext cx="488950" cy="256540"/>
          </a:xfrm>
          <a:prstGeom prst="rect">
            <a:avLst/>
          </a:prstGeom>
        </p:spPr>
        <p:txBody>
          <a:bodyPr vert="horz" wrap="square" lIns="0" tIns="14605" rIns="0" bIns="0" rtlCol="0">
            <a:spAutoFit/>
          </a:bodyPr>
          <a:lstStyle/>
          <a:p>
            <a:pPr>
              <a:lnSpc>
                <a:spcPct val="100000"/>
              </a:lnSpc>
              <a:spcBef>
                <a:spcPts val="115"/>
              </a:spcBef>
            </a:pPr>
            <a:r>
              <a:rPr sz="1500" spc="50" dirty="0">
                <a:solidFill>
                  <a:srgbClr val="FFFFFF"/>
                </a:solidFill>
                <a:latin typeface="Symbol"/>
                <a:cs typeface="Symbol"/>
              </a:rPr>
              <a:t></a:t>
            </a:r>
            <a:r>
              <a:rPr sz="1500" spc="50" dirty="0">
                <a:solidFill>
                  <a:srgbClr val="FFFFFF"/>
                </a:solidFill>
                <a:latin typeface="Times New Roman"/>
                <a:cs typeface="Times New Roman"/>
              </a:rPr>
              <a:t> </a:t>
            </a:r>
            <a:r>
              <a:rPr sz="850" i="1" spc="65" dirty="0">
                <a:solidFill>
                  <a:srgbClr val="FFFFFF"/>
                </a:solidFill>
                <a:latin typeface="Times New Roman"/>
                <a:cs typeface="Times New Roman"/>
              </a:rPr>
              <a:t>N </a:t>
            </a:r>
            <a:r>
              <a:rPr sz="900" spc="60" baseline="37037" dirty="0">
                <a:solidFill>
                  <a:srgbClr val="FFFFFF"/>
                </a:solidFill>
                <a:latin typeface="Times New Roman"/>
                <a:cs typeface="Times New Roman"/>
              </a:rPr>
              <a:t>2</a:t>
            </a:r>
            <a:r>
              <a:rPr sz="900" spc="217" baseline="37037" dirty="0">
                <a:solidFill>
                  <a:srgbClr val="FFFFFF"/>
                </a:solidFill>
                <a:latin typeface="Times New Roman"/>
                <a:cs typeface="Times New Roman"/>
              </a:rPr>
              <a:t> </a:t>
            </a:r>
            <a:r>
              <a:rPr sz="1500" spc="50" dirty="0">
                <a:solidFill>
                  <a:srgbClr val="FFFFFF"/>
                </a:solidFill>
                <a:latin typeface="Symbol"/>
                <a:cs typeface="Symbol"/>
              </a:rPr>
              <a:t></a:t>
            </a:r>
            <a:endParaRPr sz="1500">
              <a:latin typeface="Symbol"/>
              <a:cs typeface="Symbol"/>
            </a:endParaRPr>
          </a:p>
        </p:txBody>
      </p:sp>
      <p:sp>
        <p:nvSpPr>
          <p:cNvPr id="45" name="object 45"/>
          <p:cNvSpPr/>
          <p:nvPr/>
        </p:nvSpPr>
        <p:spPr>
          <a:xfrm>
            <a:off x="11195691" y="5548198"/>
            <a:ext cx="364652" cy="194670"/>
          </a:xfrm>
          <a:prstGeom prst="rect">
            <a:avLst/>
          </a:prstGeom>
          <a:blipFill>
            <a:blip r:embed="rId8" cstate="print"/>
            <a:stretch>
              <a:fillRect/>
            </a:stretch>
          </a:blipFill>
        </p:spPr>
        <p:txBody>
          <a:bodyPr wrap="square" lIns="0" tIns="0" rIns="0" bIns="0" rtlCol="0"/>
          <a:lstStyle/>
          <a:p>
            <a:endParaRPr/>
          </a:p>
        </p:txBody>
      </p:sp>
      <p:sp>
        <p:nvSpPr>
          <p:cNvPr id="53" name="object 53"/>
          <p:cNvSpPr txBox="1">
            <a:spLocks noGrp="1"/>
          </p:cNvSpPr>
          <p:nvPr>
            <p:ph type="title"/>
          </p:nvPr>
        </p:nvSpPr>
        <p:spPr>
          <a:xfrm>
            <a:off x="4054649" y="758612"/>
            <a:ext cx="4092655" cy="443711"/>
          </a:xfrm>
          <a:prstGeom prst="rect">
            <a:avLst/>
          </a:prstGeom>
        </p:spPr>
        <p:txBody>
          <a:bodyPr vert="horz" wrap="square" lIns="0" tIns="12700" rIns="0" bIns="0" rtlCol="0">
            <a:spAutoFit/>
          </a:bodyPr>
          <a:lstStyle/>
          <a:p>
            <a:pPr marL="12700">
              <a:lnSpc>
                <a:spcPct val="100000"/>
              </a:lnSpc>
              <a:spcBef>
                <a:spcPts val="100"/>
              </a:spcBef>
            </a:pPr>
            <a:r>
              <a:rPr lang="en-IN" sz="2800" dirty="0" smtClean="0">
                <a:solidFill>
                  <a:srgbClr val="252525"/>
                </a:solidFill>
                <a:latin typeface="Trebuchet MS"/>
                <a:cs typeface="Trebuchet MS"/>
              </a:rPr>
              <a:t>Representing </a:t>
            </a:r>
            <a:r>
              <a:rPr lang="en-IN" sz="2800" dirty="0" err="1" smtClean="0">
                <a:solidFill>
                  <a:srgbClr val="252525"/>
                </a:solidFill>
                <a:latin typeface="Trebuchet MS"/>
                <a:cs typeface="Trebuchet MS"/>
              </a:rPr>
              <a:t>EigenFaces</a:t>
            </a:r>
            <a:endParaRPr sz="2800" dirty="0">
              <a:latin typeface="Trebuchet MS"/>
              <a:cs typeface="Trebuchet MS"/>
            </a:endParaRPr>
          </a:p>
        </p:txBody>
      </p:sp>
    </p:spTree>
    <p:extLst>
      <p:ext uri="{BB962C8B-B14F-4D97-AF65-F5344CB8AC3E}">
        <p14:creationId xmlns:p14="http://schemas.microsoft.com/office/powerpoint/2010/main" val="358229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61982" y="6080757"/>
            <a:ext cx="5330274" cy="633984"/>
          </a:xfrm>
        </p:spPr>
        <p:txBody>
          <a:bodyPr>
            <a:normAutofit fontScale="90000"/>
          </a:bodyPr>
          <a:lstStyle/>
          <a:p>
            <a:r>
              <a:rPr lang="en-IN" sz="2800" dirty="0" smtClean="0">
                <a:solidFill>
                  <a:schemeClr val="tx1"/>
                </a:solidFill>
              </a:rPr>
              <a:t>Fig: </a:t>
            </a:r>
            <a:r>
              <a:rPr lang="en-IN" sz="2600" dirty="0" smtClean="0">
                <a:solidFill>
                  <a:schemeClr val="tx1"/>
                </a:solidFill>
              </a:rPr>
              <a:t>Design Flow of Training Module</a:t>
            </a:r>
            <a:endParaRPr lang="en-IN" sz="2600" dirty="0">
              <a:solidFill>
                <a:schemeClr val="tx1"/>
              </a:solidFill>
            </a:endParaRPr>
          </a:p>
        </p:txBody>
      </p:sp>
      <p:sp>
        <p:nvSpPr>
          <p:cNvPr id="5" name="Rounded Rectangle 4"/>
          <p:cNvSpPr/>
          <p:nvPr/>
        </p:nvSpPr>
        <p:spPr>
          <a:xfrm>
            <a:off x="2899410" y="1546549"/>
            <a:ext cx="3639312" cy="438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Convert Image into Grayscale</a:t>
            </a:r>
            <a:endParaRPr lang="en-IN" dirty="0"/>
          </a:p>
        </p:txBody>
      </p:sp>
      <p:sp>
        <p:nvSpPr>
          <p:cNvPr id="31" name="Rounded Rectangle 30"/>
          <p:cNvSpPr/>
          <p:nvPr/>
        </p:nvSpPr>
        <p:spPr>
          <a:xfrm>
            <a:off x="2639568" y="2362197"/>
            <a:ext cx="4209288" cy="46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Filter the image using Gaussian Filter</a:t>
            </a:r>
            <a:endParaRPr lang="en-IN" dirty="0"/>
          </a:p>
        </p:txBody>
      </p:sp>
      <p:sp>
        <p:nvSpPr>
          <p:cNvPr id="32" name="Rounded Rectangle 31"/>
          <p:cNvSpPr/>
          <p:nvPr/>
        </p:nvSpPr>
        <p:spPr>
          <a:xfrm>
            <a:off x="2580513" y="3220751"/>
            <a:ext cx="4230624" cy="47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Normalize image by Subtracting mean</a:t>
            </a:r>
            <a:endParaRPr lang="en-IN" dirty="0"/>
          </a:p>
        </p:txBody>
      </p:sp>
      <p:sp>
        <p:nvSpPr>
          <p:cNvPr id="34" name="Rounded Rectangle 33"/>
          <p:cNvSpPr/>
          <p:nvPr/>
        </p:nvSpPr>
        <p:spPr>
          <a:xfrm>
            <a:off x="2880741" y="4076699"/>
            <a:ext cx="3630168" cy="47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Convert image into </a:t>
            </a:r>
            <a:r>
              <a:rPr lang="en-IN" dirty="0"/>
              <a:t>F</a:t>
            </a:r>
            <a:r>
              <a:rPr lang="en-IN" dirty="0" smtClean="0"/>
              <a:t>ace Vector</a:t>
            </a:r>
            <a:endParaRPr lang="en-IN" dirty="0"/>
          </a:p>
        </p:txBody>
      </p:sp>
      <p:sp>
        <p:nvSpPr>
          <p:cNvPr id="35" name="Rounded Rectangle 34"/>
          <p:cNvSpPr/>
          <p:nvPr/>
        </p:nvSpPr>
        <p:spPr>
          <a:xfrm>
            <a:off x="3894201" y="4941398"/>
            <a:ext cx="1603248" cy="530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PCA and LDA</a:t>
            </a:r>
            <a:endParaRPr lang="en-IN" dirty="0"/>
          </a:p>
        </p:txBody>
      </p:sp>
      <p:sp>
        <p:nvSpPr>
          <p:cNvPr id="6" name="Can 5"/>
          <p:cNvSpPr/>
          <p:nvPr/>
        </p:nvSpPr>
        <p:spPr>
          <a:xfrm>
            <a:off x="4106037" y="5839429"/>
            <a:ext cx="1179576" cy="8869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36" name="object 13"/>
          <p:cNvSpPr/>
          <p:nvPr/>
        </p:nvSpPr>
        <p:spPr>
          <a:xfrm>
            <a:off x="4647438" y="1991962"/>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38" name="object 13"/>
          <p:cNvSpPr/>
          <p:nvPr/>
        </p:nvSpPr>
        <p:spPr>
          <a:xfrm>
            <a:off x="4647438" y="2841544"/>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39" name="object 13"/>
          <p:cNvSpPr/>
          <p:nvPr/>
        </p:nvSpPr>
        <p:spPr>
          <a:xfrm>
            <a:off x="4647438" y="3691226"/>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40" name="object 13"/>
          <p:cNvSpPr/>
          <p:nvPr/>
        </p:nvSpPr>
        <p:spPr>
          <a:xfrm>
            <a:off x="4647438" y="4549409"/>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42" name="object 13"/>
          <p:cNvSpPr/>
          <p:nvPr/>
        </p:nvSpPr>
        <p:spPr>
          <a:xfrm>
            <a:off x="4647438" y="5473225"/>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116" y="190521"/>
            <a:ext cx="2639418" cy="1014202"/>
          </a:xfrm>
          <a:prstGeom prst="rect">
            <a:avLst/>
          </a:prstGeom>
        </p:spPr>
      </p:pic>
      <p:sp>
        <p:nvSpPr>
          <p:cNvPr id="43" name="object 13"/>
          <p:cNvSpPr/>
          <p:nvPr/>
        </p:nvSpPr>
        <p:spPr>
          <a:xfrm>
            <a:off x="4643925" y="1180345"/>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8" name="TextBox 7"/>
          <p:cNvSpPr txBox="1"/>
          <p:nvPr/>
        </p:nvSpPr>
        <p:spPr>
          <a:xfrm>
            <a:off x="3398528" y="182091"/>
            <a:ext cx="2587568" cy="369332"/>
          </a:xfrm>
          <a:prstGeom prst="rect">
            <a:avLst/>
          </a:prstGeom>
          <a:noFill/>
        </p:spPr>
        <p:txBody>
          <a:bodyPr wrap="none" rtlCol="0">
            <a:spAutoFit/>
          </a:bodyPr>
          <a:lstStyle/>
          <a:p>
            <a:r>
              <a:rPr lang="en-IN" dirty="0" smtClean="0">
                <a:solidFill>
                  <a:schemeClr val="bg1"/>
                </a:solidFill>
              </a:rPr>
              <a:t>Set of Database Images</a:t>
            </a:r>
            <a:endParaRPr lang="en-IN" dirty="0">
              <a:solidFill>
                <a:schemeClr val="bg1"/>
              </a:solidFill>
            </a:endParaRPr>
          </a:p>
        </p:txBody>
      </p:sp>
      <p:sp>
        <p:nvSpPr>
          <p:cNvPr id="44" name="Right Brace 43"/>
          <p:cNvSpPr/>
          <p:nvPr/>
        </p:nvSpPr>
        <p:spPr>
          <a:xfrm>
            <a:off x="7170420" y="1546549"/>
            <a:ext cx="841248" cy="30071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Right Arrow 44"/>
          <p:cNvSpPr/>
          <p:nvPr/>
        </p:nvSpPr>
        <p:spPr>
          <a:xfrm>
            <a:off x="8194125" y="3027270"/>
            <a:ext cx="665988"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8860113" y="2841544"/>
            <a:ext cx="549063" cy="369332"/>
          </a:xfrm>
          <a:prstGeom prst="rect">
            <a:avLst/>
          </a:prstGeom>
          <a:noFill/>
        </p:spPr>
        <p:txBody>
          <a:bodyPr wrap="square" rtlCol="0">
            <a:spAutoFit/>
          </a:bodyPr>
          <a:lstStyle/>
          <a:p>
            <a:r>
              <a:rPr lang="en-IN" dirty="0" smtClean="0"/>
              <a:t>Let</a:t>
            </a:r>
            <a:endParaRPr lang="en-IN" dirty="0"/>
          </a:p>
        </p:txBody>
      </p:sp>
      <p:sp>
        <p:nvSpPr>
          <p:cNvPr id="47" name="Rounded Rectangle 46"/>
          <p:cNvSpPr/>
          <p:nvPr/>
        </p:nvSpPr>
        <p:spPr>
          <a:xfrm>
            <a:off x="9367563" y="2828541"/>
            <a:ext cx="383286" cy="42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a:t>
            </a:r>
            <a:endParaRPr lang="en-IN" dirty="0"/>
          </a:p>
        </p:txBody>
      </p:sp>
    </p:spTree>
    <p:extLst>
      <p:ext uri="{BB962C8B-B14F-4D97-AF65-F5344CB8AC3E}">
        <p14:creationId xmlns:p14="http://schemas.microsoft.com/office/powerpoint/2010/main" val="292372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8344" y="1617810"/>
            <a:ext cx="8217408" cy="317009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In above Block Diagram the Training </a:t>
            </a:r>
            <a:r>
              <a:rPr lang="en-IN" sz="2000" dirty="0">
                <a:latin typeface="Arial" panose="020B0604020202020204" pitchFamily="34" charset="0"/>
                <a:cs typeface="Arial" panose="020B0604020202020204" pitchFamily="34" charset="0"/>
              </a:rPr>
              <a:t>module consists of </a:t>
            </a:r>
            <a:r>
              <a:rPr lang="en-IN" sz="2000" dirty="0" err="1">
                <a:latin typeface="Arial" panose="020B0604020202020204" pitchFamily="34" charset="0"/>
                <a:cs typeface="Arial" panose="020B0604020202020204" pitchFamily="34" charset="0"/>
              </a:rPr>
              <a:t>Gray</a:t>
            </a:r>
            <a:r>
              <a:rPr lang="en-IN" sz="2000" dirty="0">
                <a:latin typeface="Arial" panose="020B0604020202020204" pitchFamily="34" charset="0"/>
                <a:cs typeface="Arial" panose="020B0604020202020204" pitchFamily="34" charset="0"/>
              </a:rPr>
              <a:t> scale conversion module where in all colour images are converted into </a:t>
            </a:r>
            <a:r>
              <a:rPr lang="en-IN" sz="2000" dirty="0" err="1">
                <a:latin typeface="Arial" panose="020B0604020202020204" pitchFamily="34" charset="0"/>
                <a:cs typeface="Arial" panose="020B0604020202020204" pitchFamily="34" charset="0"/>
              </a:rPr>
              <a:t>Gray</a:t>
            </a:r>
            <a:r>
              <a:rPr lang="en-IN" sz="2000" dirty="0">
                <a:latin typeface="Arial" panose="020B0604020202020204" pitchFamily="34" charset="0"/>
                <a:cs typeface="Arial" panose="020B0604020202020204" pitchFamily="34" charset="0"/>
              </a:rPr>
              <a:t> scale images, a Gaussian filter module to filter the image using </a:t>
            </a:r>
            <a:r>
              <a:rPr lang="en-IN" sz="2000" dirty="0" err="1">
                <a:latin typeface="Arial" panose="020B0604020202020204" pitchFamily="34" charset="0"/>
                <a:cs typeface="Arial" panose="020B0604020202020204" pitchFamily="34" charset="0"/>
              </a:rPr>
              <a:t>gaussian</a:t>
            </a:r>
            <a:r>
              <a:rPr lang="en-IN" sz="2000" dirty="0">
                <a:latin typeface="Arial" panose="020B0604020202020204" pitchFamily="34" charset="0"/>
                <a:cs typeface="Arial" panose="020B0604020202020204" pitchFamily="34" charset="0"/>
              </a:rPr>
              <a:t> mask, Normalisation Module by subtracting the mean of all images from each image to normalize faces, and vector conversion module that </a:t>
            </a:r>
            <a:r>
              <a:rPr lang="en-IN" sz="2000" dirty="0" err="1">
                <a:latin typeface="Arial" panose="020B0604020202020204" pitchFamily="34" charset="0"/>
                <a:cs typeface="Arial" panose="020B0604020202020204" pitchFamily="34" charset="0"/>
              </a:rPr>
              <a:t>convertes</a:t>
            </a:r>
            <a:r>
              <a:rPr lang="en-IN" sz="2000" dirty="0">
                <a:latin typeface="Arial" panose="020B0604020202020204" pitchFamily="34" charset="0"/>
                <a:cs typeface="Arial" panose="020B0604020202020204" pitchFamily="34" charset="0"/>
              </a:rPr>
              <a:t> 2D image are converted into 1D row vector. </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Next the PCA followed by LDA algorithms are applied onto images after which database of images is obtained. This completes the </a:t>
            </a:r>
            <a:r>
              <a:rPr lang="en-IN" sz="2000" dirty="0" smtClean="0">
                <a:latin typeface="Arial" panose="020B0604020202020204" pitchFamily="34" charset="0"/>
                <a:cs typeface="Arial" panose="020B0604020202020204" pitchFamily="34" charset="0"/>
              </a:rPr>
              <a:t>Training </a:t>
            </a:r>
            <a:r>
              <a:rPr lang="en-IN" sz="2000" dirty="0">
                <a:latin typeface="Arial" panose="020B0604020202020204" pitchFamily="34" charset="0"/>
                <a:cs typeface="Arial" panose="020B0604020202020204" pitchFamily="34" charset="0"/>
              </a:rPr>
              <a:t>phase of face recognition system.</a:t>
            </a:r>
          </a:p>
        </p:txBody>
      </p:sp>
    </p:spTree>
    <p:extLst>
      <p:ext uri="{BB962C8B-B14F-4D97-AF65-F5344CB8AC3E}">
        <p14:creationId xmlns:p14="http://schemas.microsoft.com/office/powerpoint/2010/main" val="209983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61982" y="6080757"/>
            <a:ext cx="5421714" cy="633984"/>
          </a:xfrm>
        </p:spPr>
        <p:txBody>
          <a:bodyPr>
            <a:normAutofit fontScale="90000"/>
          </a:bodyPr>
          <a:lstStyle/>
          <a:p>
            <a:r>
              <a:rPr lang="en-IN" sz="2800" dirty="0" smtClean="0">
                <a:solidFill>
                  <a:schemeClr val="tx1"/>
                </a:solidFill>
              </a:rPr>
              <a:t>Fig: </a:t>
            </a:r>
            <a:r>
              <a:rPr lang="en-IN" sz="2600" dirty="0" smtClean="0">
                <a:solidFill>
                  <a:schemeClr val="tx1"/>
                </a:solidFill>
              </a:rPr>
              <a:t>Design Flow of Recognition Module</a:t>
            </a:r>
            <a:endParaRPr lang="en-IN" sz="2600" dirty="0">
              <a:solidFill>
                <a:schemeClr val="tx1"/>
              </a:solidFill>
            </a:endParaRPr>
          </a:p>
        </p:txBody>
      </p:sp>
      <p:sp>
        <p:nvSpPr>
          <p:cNvPr id="5" name="Rounded Rectangle 4"/>
          <p:cNvSpPr/>
          <p:nvPr/>
        </p:nvSpPr>
        <p:spPr>
          <a:xfrm>
            <a:off x="4500669" y="1555632"/>
            <a:ext cx="383286" cy="42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a:t>
            </a:r>
            <a:endParaRPr lang="en-IN" dirty="0"/>
          </a:p>
        </p:txBody>
      </p:sp>
      <p:sp>
        <p:nvSpPr>
          <p:cNvPr id="31" name="Rounded Rectangle 30"/>
          <p:cNvSpPr/>
          <p:nvPr/>
        </p:nvSpPr>
        <p:spPr>
          <a:xfrm>
            <a:off x="2639568" y="2362197"/>
            <a:ext cx="4209288" cy="46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Transfer Image Onto LDA Space</a:t>
            </a:r>
            <a:endParaRPr lang="en-IN" dirty="0"/>
          </a:p>
        </p:txBody>
      </p:sp>
      <p:sp>
        <p:nvSpPr>
          <p:cNvPr id="32" name="Rounded Rectangle 31"/>
          <p:cNvSpPr/>
          <p:nvPr/>
        </p:nvSpPr>
        <p:spPr>
          <a:xfrm>
            <a:off x="3577696" y="3209222"/>
            <a:ext cx="2229231" cy="488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Euclidian Distance</a:t>
            </a:r>
            <a:endParaRPr lang="en-IN" dirty="0"/>
          </a:p>
        </p:txBody>
      </p:sp>
      <p:sp>
        <p:nvSpPr>
          <p:cNvPr id="34" name="Rounded Rectangle 33"/>
          <p:cNvSpPr/>
          <p:nvPr/>
        </p:nvSpPr>
        <p:spPr>
          <a:xfrm>
            <a:off x="869061" y="4342880"/>
            <a:ext cx="1563624" cy="66338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Recognized</a:t>
            </a:r>
            <a:endParaRPr lang="en-IN" dirty="0"/>
          </a:p>
        </p:txBody>
      </p:sp>
      <p:sp>
        <p:nvSpPr>
          <p:cNvPr id="35" name="Rounded Rectangle 34"/>
          <p:cNvSpPr/>
          <p:nvPr/>
        </p:nvSpPr>
        <p:spPr>
          <a:xfrm>
            <a:off x="3890687" y="5666132"/>
            <a:ext cx="1603248" cy="53035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Unknown</a:t>
            </a:r>
            <a:endParaRPr lang="en-IN" dirty="0"/>
          </a:p>
        </p:txBody>
      </p:sp>
      <p:sp>
        <p:nvSpPr>
          <p:cNvPr id="6" name="Can 5"/>
          <p:cNvSpPr/>
          <p:nvPr/>
        </p:nvSpPr>
        <p:spPr>
          <a:xfrm>
            <a:off x="1061085" y="3024645"/>
            <a:ext cx="1179576" cy="10535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36" name="object 13"/>
          <p:cNvSpPr/>
          <p:nvPr/>
        </p:nvSpPr>
        <p:spPr>
          <a:xfrm>
            <a:off x="4647438" y="1991962"/>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38" name="object 13"/>
          <p:cNvSpPr/>
          <p:nvPr/>
        </p:nvSpPr>
        <p:spPr>
          <a:xfrm>
            <a:off x="4647438" y="2841544"/>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39" name="object 13"/>
          <p:cNvSpPr/>
          <p:nvPr/>
        </p:nvSpPr>
        <p:spPr>
          <a:xfrm>
            <a:off x="4647438" y="3691226"/>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42" name="object 13"/>
          <p:cNvSpPr/>
          <p:nvPr/>
        </p:nvSpPr>
        <p:spPr>
          <a:xfrm>
            <a:off x="4643925" y="5285451"/>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8223" r="-68223"/>
          <a:stretch/>
        </p:blipFill>
        <p:spPr>
          <a:xfrm>
            <a:off x="4301311" y="181492"/>
            <a:ext cx="2639418" cy="1014202"/>
          </a:xfrm>
          <a:prstGeom prst="rect">
            <a:avLst/>
          </a:prstGeom>
        </p:spPr>
      </p:pic>
      <p:sp>
        <p:nvSpPr>
          <p:cNvPr id="43" name="object 13"/>
          <p:cNvSpPr/>
          <p:nvPr/>
        </p:nvSpPr>
        <p:spPr>
          <a:xfrm>
            <a:off x="4643925" y="1180345"/>
            <a:ext cx="96774" cy="366204"/>
          </a:xfrm>
          <a:custGeom>
            <a:avLst/>
            <a:gdLst/>
            <a:ahLst/>
            <a:cxnLst/>
            <a:rect l="l" t="t" r="r" b="b"/>
            <a:pathLst>
              <a:path w="76200" h="592455">
                <a:moveTo>
                  <a:pt x="31750" y="516255"/>
                </a:moveTo>
                <a:lnTo>
                  <a:pt x="0" y="516255"/>
                </a:lnTo>
                <a:lnTo>
                  <a:pt x="38100" y="592455"/>
                </a:lnTo>
                <a:lnTo>
                  <a:pt x="66675" y="535305"/>
                </a:lnTo>
                <a:lnTo>
                  <a:pt x="34543" y="535305"/>
                </a:lnTo>
                <a:lnTo>
                  <a:pt x="31750" y="532384"/>
                </a:lnTo>
                <a:lnTo>
                  <a:pt x="31750" y="516255"/>
                </a:lnTo>
                <a:close/>
              </a:path>
              <a:path w="76200" h="592455">
                <a:moveTo>
                  <a:pt x="41656" y="0"/>
                </a:moveTo>
                <a:lnTo>
                  <a:pt x="34543" y="0"/>
                </a:lnTo>
                <a:lnTo>
                  <a:pt x="31750" y="2794"/>
                </a:lnTo>
                <a:lnTo>
                  <a:pt x="31750" y="532384"/>
                </a:lnTo>
                <a:lnTo>
                  <a:pt x="34543" y="535305"/>
                </a:lnTo>
                <a:lnTo>
                  <a:pt x="41656" y="535305"/>
                </a:lnTo>
                <a:lnTo>
                  <a:pt x="44450" y="532384"/>
                </a:lnTo>
                <a:lnTo>
                  <a:pt x="44450" y="2794"/>
                </a:lnTo>
                <a:lnTo>
                  <a:pt x="41656" y="0"/>
                </a:lnTo>
                <a:close/>
              </a:path>
              <a:path w="76200" h="592455">
                <a:moveTo>
                  <a:pt x="76200" y="516255"/>
                </a:moveTo>
                <a:lnTo>
                  <a:pt x="44450" y="516255"/>
                </a:lnTo>
                <a:lnTo>
                  <a:pt x="44450" y="532384"/>
                </a:lnTo>
                <a:lnTo>
                  <a:pt x="41656" y="535305"/>
                </a:lnTo>
                <a:lnTo>
                  <a:pt x="66675" y="535305"/>
                </a:lnTo>
                <a:lnTo>
                  <a:pt x="76200" y="516255"/>
                </a:lnTo>
                <a:close/>
              </a:path>
            </a:pathLst>
          </a:custGeom>
          <a:solidFill>
            <a:srgbClr val="252525"/>
          </a:solidFill>
        </p:spPr>
        <p:txBody>
          <a:bodyPr wrap="square" lIns="0" tIns="0" rIns="0" bIns="0" rtlCol="0"/>
          <a:lstStyle/>
          <a:p>
            <a:endParaRPr/>
          </a:p>
        </p:txBody>
      </p:sp>
      <p:sp>
        <p:nvSpPr>
          <p:cNvPr id="8" name="TextBox 7"/>
          <p:cNvSpPr txBox="1"/>
          <p:nvPr/>
        </p:nvSpPr>
        <p:spPr>
          <a:xfrm>
            <a:off x="5125809" y="212693"/>
            <a:ext cx="1814920" cy="369332"/>
          </a:xfrm>
          <a:prstGeom prst="rect">
            <a:avLst/>
          </a:prstGeom>
          <a:noFill/>
        </p:spPr>
        <p:txBody>
          <a:bodyPr wrap="none" rtlCol="0">
            <a:spAutoFit/>
          </a:bodyPr>
          <a:lstStyle/>
          <a:p>
            <a:r>
              <a:rPr lang="en-IN" dirty="0" smtClean="0"/>
              <a:t>Unknown Image</a:t>
            </a:r>
            <a:endParaRPr lang="en-IN" dirty="0"/>
          </a:p>
        </p:txBody>
      </p:sp>
      <p:sp>
        <p:nvSpPr>
          <p:cNvPr id="16" name="Right Arrow 15"/>
          <p:cNvSpPr/>
          <p:nvPr/>
        </p:nvSpPr>
        <p:spPr>
          <a:xfrm>
            <a:off x="2330245" y="3479386"/>
            <a:ext cx="1157867"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Diamond 16"/>
          <p:cNvSpPr/>
          <p:nvPr/>
        </p:nvSpPr>
        <p:spPr>
          <a:xfrm>
            <a:off x="3993488" y="4078173"/>
            <a:ext cx="1397646" cy="11928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a:t>
            </a:r>
          </a:p>
          <a:p>
            <a:pPr algn="ctr"/>
            <a:r>
              <a:rPr lang="en-IN" dirty="0" smtClean="0"/>
              <a:t>D&lt;Dt</a:t>
            </a:r>
            <a:endParaRPr lang="en-IN" dirty="0"/>
          </a:p>
        </p:txBody>
      </p:sp>
      <p:sp>
        <p:nvSpPr>
          <p:cNvPr id="29" name="Right Arrow 28"/>
          <p:cNvSpPr/>
          <p:nvPr/>
        </p:nvSpPr>
        <p:spPr>
          <a:xfrm rot="10800000">
            <a:off x="2523743" y="4658951"/>
            <a:ext cx="136694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2909178" y="4305241"/>
            <a:ext cx="511487" cy="369332"/>
          </a:xfrm>
          <a:prstGeom prst="rect">
            <a:avLst/>
          </a:prstGeom>
          <a:noFill/>
        </p:spPr>
        <p:txBody>
          <a:bodyPr wrap="none" rtlCol="0">
            <a:spAutoFit/>
          </a:bodyPr>
          <a:lstStyle/>
          <a:p>
            <a:r>
              <a:rPr lang="en-IN" dirty="0" smtClean="0"/>
              <a:t>Yes</a:t>
            </a:r>
            <a:endParaRPr lang="en-IN" dirty="0"/>
          </a:p>
        </p:txBody>
      </p:sp>
      <p:sp>
        <p:nvSpPr>
          <p:cNvPr id="33" name="TextBox 32"/>
          <p:cNvSpPr txBox="1"/>
          <p:nvPr/>
        </p:nvSpPr>
        <p:spPr>
          <a:xfrm>
            <a:off x="4188351" y="5283887"/>
            <a:ext cx="455574" cy="369332"/>
          </a:xfrm>
          <a:prstGeom prst="rect">
            <a:avLst/>
          </a:prstGeom>
          <a:noFill/>
        </p:spPr>
        <p:txBody>
          <a:bodyPr wrap="none" rtlCol="0">
            <a:spAutoFit/>
          </a:bodyPr>
          <a:lstStyle/>
          <a:p>
            <a:r>
              <a:rPr lang="en-IN" dirty="0" smtClean="0"/>
              <a:t>No</a:t>
            </a:r>
            <a:endParaRPr lang="en-IN" dirty="0"/>
          </a:p>
        </p:txBody>
      </p:sp>
    </p:spTree>
    <p:extLst>
      <p:ext uri="{BB962C8B-B14F-4D97-AF65-F5344CB8AC3E}">
        <p14:creationId xmlns:p14="http://schemas.microsoft.com/office/powerpoint/2010/main" val="92014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8344" y="1617810"/>
            <a:ext cx="8217408" cy="317009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During the recognition phase of Face Recognition system the </a:t>
            </a:r>
            <a:r>
              <a:rPr lang="en-IN" sz="2000" i="1" dirty="0" smtClean="0">
                <a:latin typeface="Arial" panose="020B0604020202020204" pitchFamily="34" charset="0"/>
                <a:cs typeface="Arial" panose="020B0604020202020204" pitchFamily="34" charset="0"/>
              </a:rPr>
              <a:t>unknown </a:t>
            </a:r>
            <a:r>
              <a:rPr lang="en-IN" sz="2000" i="1" dirty="0">
                <a:latin typeface="Arial" panose="020B0604020202020204" pitchFamily="34" charset="0"/>
                <a:cs typeface="Arial" panose="020B0604020202020204" pitchFamily="34" charset="0"/>
              </a:rPr>
              <a:t>face</a:t>
            </a:r>
            <a:r>
              <a:rPr lang="en-IN" sz="2000" dirty="0">
                <a:latin typeface="Arial" panose="020B0604020202020204" pitchFamily="34" charset="0"/>
                <a:cs typeface="Arial" panose="020B0604020202020204" pitchFamily="34" charset="0"/>
              </a:rPr>
              <a:t> is first converted into </a:t>
            </a:r>
            <a:r>
              <a:rPr lang="en-IN" sz="2000" i="1" dirty="0" err="1">
                <a:latin typeface="Arial" panose="020B0604020202020204" pitchFamily="34" charset="0"/>
                <a:cs typeface="Arial" panose="020B0604020202020204" pitchFamily="34" charset="0"/>
              </a:rPr>
              <a:t>gray</a:t>
            </a:r>
            <a:r>
              <a:rPr lang="en-IN" sz="2000" i="1" dirty="0">
                <a:latin typeface="Arial" panose="020B0604020202020204" pitchFamily="34" charset="0"/>
                <a:cs typeface="Arial" panose="020B0604020202020204" pitchFamily="34" charset="0"/>
              </a:rPr>
              <a:t> scale</a:t>
            </a:r>
            <a:r>
              <a:rPr lang="en-IN" sz="2000" dirty="0">
                <a:latin typeface="Arial" panose="020B0604020202020204" pitchFamily="34" charset="0"/>
                <a:cs typeface="Arial" panose="020B0604020202020204" pitchFamily="34" charset="0"/>
              </a:rPr>
              <a:t>. Next the test image is smoothened using </a:t>
            </a:r>
            <a:r>
              <a:rPr lang="en-IN" sz="2000" i="1" dirty="0" smtClean="0">
                <a:latin typeface="Arial" panose="020B0604020202020204" pitchFamily="34" charset="0"/>
                <a:cs typeface="Arial" panose="020B0604020202020204" pitchFamily="34" charset="0"/>
              </a:rPr>
              <a:t>Gaussian </a:t>
            </a:r>
            <a:r>
              <a:rPr lang="en-IN" sz="2000" i="1" dirty="0">
                <a:latin typeface="Arial" panose="020B0604020202020204" pitchFamily="34" charset="0"/>
                <a:cs typeface="Arial" panose="020B0604020202020204" pitchFamily="34" charset="0"/>
              </a:rPr>
              <a:t>filter</a:t>
            </a:r>
            <a:r>
              <a:rPr lang="en-IN" sz="2000" dirty="0">
                <a:latin typeface="Arial" panose="020B0604020202020204" pitchFamily="34" charset="0"/>
                <a:cs typeface="Arial" panose="020B0604020202020204" pitchFamily="34" charset="0"/>
              </a:rPr>
              <a:t>. Test image is </a:t>
            </a:r>
            <a:r>
              <a:rPr lang="en-IN" sz="2000" i="1" dirty="0">
                <a:latin typeface="Arial" panose="020B0604020202020204" pitchFamily="34" charset="0"/>
                <a:cs typeface="Arial" panose="020B0604020202020204" pitchFamily="34" charset="0"/>
              </a:rPr>
              <a:t>normalized</a:t>
            </a:r>
            <a:r>
              <a:rPr lang="en-IN" sz="2000" dirty="0">
                <a:latin typeface="Arial" panose="020B0604020202020204" pitchFamily="34" charset="0"/>
                <a:cs typeface="Arial" panose="020B0604020202020204" pitchFamily="34" charset="0"/>
              </a:rPr>
              <a:t> by subtracting the mean of images from test image. Now the image is converted from 2D </a:t>
            </a:r>
            <a:r>
              <a:rPr lang="en-IN" sz="2000" dirty="0" smtClean="0">
                <a:latin typeface="Arial" panose="020B0604020202020204" pitchFamily="34" charset="0"/>
                <a:cs typeface="Arial" panose="020B0604020202020204" pitchFamily="34" charset="0"/>
              </a:rPr>
              <a:t>to 1D </a:t>
            </a:r>
            <a:r>
              <a:rPr lang="en-IN" sz="2000" dirty="0">
                <a:latin typeface="Arial" panose="020B0604020202020204" pitchFamily="34" charset="0"/>
                <a:cs typeface="Arial" panose="020B0604020202020204" pitchFamily="34" charset="0"/>
              </a:rPr>
              <a:t>row and then is </a:t>
            </a:r>
            <a:r>
              <a:rPr lang="en-IN" sz="2000" dirty="0" smtClean="0">
                <a:latin typeface="Arial" panose="020B0604020202020204" pitchFamily="34" charset="0"/>
                <a:cs typeface="Arial" panose="020B0604020202020204" pitchFamily="34" charset="0"/>
              </a:rPr>
              <a:t>transferred </a:t>
            </a:r>
            <a:r>
              <a:rPr lang="en-IN" sz="2000" dirty="0">
                <a:latin typeface="Arial" panose="020B0604020202020204" pitchFamily="34" charset="0"/>
                <a:cs typeface="Arial" panose="020B0604020202020204" pitchFamily="34" charset="0"/>
              </a:rPr>
              <a:t>to LDA </a:t>
            </a:r>
            <a:r>
              <a:rPr lang="en-IN" sz="2000" dirty="0" smtClean="0">
                <a:latin typeface="Arial" panose="020B0604020202020204" pitchFamily="34" charset="0"/>
                <a:cs typeface="Arial" panose="020B0604020202020204" pitchFamily="34" charset="0"/>
              </a:rPr>
              <a:t>surface </a:t>
            </a:r>
            <a:r>
              <a:rPr lang="en-IN" sz="2000" dirty="0">
                <a:latin typeface="Arial" panose="020B0604020202020204" pitchFamily="34" charset="0"/>
                <a:cs typeface="Arial" panose="020B0604020202020204" pitchFamily="34" charset="0"/>
              </a:rPr>
              <a:t>space by multiplying weight of PCA and LDA. </a:t>
            </a:r>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i="1" dirty="0" smtClean="0">
                <a:latin typeface="Arial" panose="020B0604020202020204" pitchFamily="34" charset="0"/>
                <a:cs typeface="Arial" panose="020B0604020202020204" pitchFamily="34" charset="0"/>
              </a:rPr>
              <a:t>Euclidian </a:t>
            </a:r>
            <a:r>
              <a:rPr lang="en-IN" sz="2000" i="1" dirty="0">
                <a:latin typeface="Arial" panose="020B0604020202020204" pitchFamily="34" charset="0"/>
                <a:cs typeface="Arial" panose="020B0604020202020204" pitchFamily="34" charset="0"/>
              </a:rPr>
              <a:t>distance </a:t>
            </a:r>
            <a:r>
              <a:rPr lang="en-IN" sz="2000" dirty="0">
                <a:latin typeface="Arial" panose="020B0604020202020204" pitchFamily="34" charset="0"/>
                <a:cs typeface="Arial" panose="020B0604020202020204" pitchFamily="34" charset="0"/>
              </a:rPr>
              <a:t>is calculated between the LDA sub space of test image and all the </a:t>
            </a:r>
            <a:r>
              <a:rPr lang="en-IN" sz="2000" dirty="0" smtClean="0">
                <a:latin typeface="Arial" panose="020B0604020202020204" pitchFamily="34" charset="0"/>
                <a:cs typeface="Arial" panose="020B0604020202020204" pitchFamily="34" charset="0"/>
              </a:rPr>
              <a:t>LDA subspace </a:t>
            </a:r>
            <a:r>
              <a:rPr lang="en-IN" sz="2000" dirty="0">
                <a:latin typeface="Arial" panose="020B0604020202020204" pitchFamily="34" charset="0"/>
                <a:cs typeface="Arial" panose="020B0604020202020204" pitchFamily="34" charset="0"/>
              </a:rPr>
              <a:t>images in the database. The minimum distance image is classified as recognized </a:t>
            </a:r>
            <a:r>
              <a:rPr lang="en-IN" sz="2000" dirty="0" smtClean="0">
                <a:latin typeface="Arial" panose="020B0604020202020204" pitchFamily="34" charset="0"/>
                <a:cs typeface="Arial" panose="020B0604020202020204" pitchFamily="34" charset="0"/>
              </a:rPr>
              <a:t>image.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55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4295" y="2586224"/>
            <a:ext cx="811441" cy="523220"/>
          </a:xfrm>
          <a:prstGeom prst="rect">
            <a:avLst/>
          </a:prstGeom>
        </p:spPr>
        <p:txBody>
          <a:bodyPr wrap="none">
            <a:spAutoFit/>
          </a:bodyPr>
          <a:lstStyle/>
          <a:p>
            <a:r>
              <a:rPr lang="en-IN" sz="2800" dirty="0" smtClean="0"/>
              <a:t>PCA</a:t>
            </a:r>
            <a:endParaRPr lang="en-IN" sz="2800" dirty="0"/>
          </a:p>
        </p:txBody>
      </p:sp>
      <p:sp>
        <p:nvSpPr>
          <p:cNvPr id="7" name="TextBox 6"/>
          <p:cNvSpPr txBox="1"/>
          <p:nvPr/>
        </p:nvSpPr>
        <p:spPr>
          <a:xfrm>
            <a:off x="1939672" y="3057602"/>
            <a:ext cx="3393420" cy="923330"/>
          </a:xfrm>
          <a:prstGeom prst="rect">
            <a:avLst/>
          </a:prstGeom>
          <a:pattFill prst="pct60">
            <a:fgClr>
              <a:schemeClr val="accent1"/>
            </a:fgClr>
            <a:bgClr>
              <a:schemeClr val="bg1"/>
            </a:bgClr>
          </a:pattFill>
        </p:spPr>
        <p:txBody>
          <a:bodyPr wrap="square" rtlCol="0">
            <a:spAutoFit/>
          </a:bodyPr>
          <a:lstStyle/>
          <a:p>
            <a:r>
              <a:rPr lang="en-IN" spc="-5" dirty="0" smtClean="0">
                <a:solidFill>
                  <a:srgbClr val="404040"/>
                </a:solidFill>
                <a:latin typeface="Arial" panose="020B0604020202020204" pitchFamily="34" charset="0"/>
                <a:cs typeface="Arial" panose="020B0604020202020204" pitchFamily="34" charset="0"/>
              </a:rPr>
              <a:t>Statistics</a:t>
            </a:r>
          </a:p>
          <a:p>
            <a:r>
              <a:rPr lang="en-IN" spc="-5" dirty="0" smtClean="0">
                <a:solidFill>
                  <a:srgbClr val="404040"/>
                </a:solidFill>
                <a:latin typeface="Arial" panose="020B0604020202020204" pitchFamily="34" charset="0"/>
                <a:cs typeface="Arial" panose="020B0604020202020204" pitchFamily="34" charset="0"/>
              </a:rPr>
              <a:t>Pattern Recognition</a:t>
            </a:r>
            <a:r>
              <a:rPr lang="en-IN" dirty="0" smtClean="0">
                <a:solidFill>
                  <a:srgbClr val="404040"/>
                </a:solidFill>
                <a:latin typeface="Arial" panose="020B0604020202020204" pitchFamily="34" charset="0"/>
                <a:cs typeface="Arial" panose="020B0604020202020204" pitchFamily="34" charset="0"/>
              </a:rPr>
              <a:t> </a:t>
            </a:r>
          </a:p>
          <a:p>
            <a:r>
              <a:rPr lang="en-IN" dirty="0" smtClean="0">
                <a:solidFill>
                  <a:srgbClr val="404040"/>
                </a:solidFill>
                <a:latin typeface="Arial" panose="020B0604020202020204" pitchFamily="34" charset="0"/>
                <a:cs typeface="Arial" panose="020B0604020202020204" pitchFamily="34" charset="0"/>
              </a:rPr>
              <a:t>Machine </a:t>
            </a:r>
            <a:r>
              <a:rPr lang="en-IN" spc="-5" dirty="0" smtClean="0">
                <a:solidFill>
                  <a:srgbClr val="404040"/>
                </a:solidFill>
                <a:latin typeface="Arial" panose="020B0604020202020204" pitchFamily="34" charset="0"/>
                <a:cs typeface="Arial" panose="020B0604020202020204" pitchFamily="34" charset="0"/>
              </a:rPr>
              <a:t>Learning</a:t>
            </a:r>
            <a:endParaRPr lang="en-IN" dirty="0"/>
          </a:p>
        </p:txBody>
      </p:sp>
      <p:sp>
        <p:nvSpPr>
          <p:cNvPr id="8" name="Rectangle 7"/>
          <p:cNvSpPr/>
          <p:nvPr/>
        </p:nvSpPr>
        <p:spPr>
          <a:xfrm>
            <a:off x="3047284" y="2586224"/>
            <a:ext cx="797013" cy="523220"/>
          </a:xfrm>
          <a:prstGeom prst="rect">
            <a:avLst/>
          </a:prstGeom>
        </p:spPr>
        <p:txBody>
          <a:bodyPr wrap="none">
            <a:spAutoFit/>
          </a:bodyPr>
          <a:lstStyle/>
          <a:p>
            <a:r>
              <a:rPr lang="en-IN" sz="2800" dirty="0" smtClean="0"/>
              <a:t>LDA</a:t>
            </a:r>
            <a:endParaRPr lang="en-IN" sz="2800" dirty="0"/>
          </a:p>
        </p:txBody>
      </p:sp>
      <p:sp>
        <p:nvSpPr>
          <p:cNvPr id="9" name="TextBox 8"/>
          <p:cNvSpPr txBox="1"/>
          <p:nvPr/>
        </p:nvSpPr>
        <p:spPr>
          <a:xfrm>
            <a:off x="5333092" y="3057602"/>
            <a:ext cx="3553846" cy="646331"/>
          </a:xfrm>
          <a:prstGeom prst="rect">
            <a:avLst/>
          </a:prstGeom>
          <a:pattFill prst="pct60">
            <a:fgClr>
              <a:schemeClr val="accent1"/>
            </a:fgClr>
            <a:bgClr>
              <a:schemeClr val="bg1"/>
            </a:bgClr>
          </a:pattFill>
        </p:spPr>
        <p:txBody>
          <a:bodyPr wrap="square" rtlCol="0">
            <a:spAutoFit/>
          </a:bodyPr>
          <a:lstStyle/>
          <a:p>
            <a:r>
              <a:rPr lang="en-IN" dirty="0">
                <a:latin typeface="Arial" panose="020B0604020202020204" pitchFamily="34" charset="0"/>
                <a:cs typeface="Arial" panose="020B0604020202020204" pitchFamily="34" charset="0"/>
              </a:rPr>
              <a:t>Quantitative </a:t>
            </a:r>
            <a:r>
              <a:rPr lang="en-IN" dirty="0" smtClean="0">
                <a:latin typeface="Arial" panose="020B0604020202020204" pitchFamily="34" charset="0"/>
                <a:cs typeface="Arial" panose="020B0604020202020204" pitchFamily="34" charset="0"/>
              </a:rPr>
              <a:t>finance</a:t>
            </a:r>
            <a:endParaRPr lang="en-IN" spc="-5" dirty="0" smtClean="0">
              <a:solidFill>
                <a:srgbClr val="404040"/>
              </a:solidFill>
              <a:latin typeface="Arial" panose="020B0604020202020204" pitchFamily="34" charset="0"/>
              <a:cs typeface="Arial" panose="020B0604020202020204" pitchFamily="34" charset="0"/>
            </a:endParaRPr>
          </a:p>
          <a:p>
            <a:r>
              <a:rPr lang="en-IN" spc="-5" dirty="0" err="1" smtClean="0">
                <a:solidFill>
                  <a:srgbClr val="404040"/>
                </a:solidFill>
                <a:latin typeface="Arial" panose="020B0604020202020204" pitchFamily="34" charset="0"/>
                <a:cs typeface="Arial" panose="020B0604020202020204" pitchFamily="34" charset="0"/>
              </a:rPr>
              <a:t>NeuroScience</a:t>
            </a:r>
            <a:endParaRPr lang="en-IN" dirty="0"/>
          </a:p>
        </p:txBody>
      </p:sp>
      <p:cxnSp>
        <p:nvCxnSpPr>
          <p:cNvPr id="11" name="Straight Connector 10"/>
          <p:cNvCxnSpPr/>
          <p:nvPr/>
        </p:nvCxnSpPr>
        <p:spPr>
          <a:xfrm>
            <a:off x="5333092" y="2586224"/>
            <a:ext cx="0" cy="1394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39672" y="3057603"/>
            <a:ext cx="694726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8807" y="1549499"/>
            <a:ext cx="2435282" cy="584775"/>
          </a:xfrm>
          <a:prstGeom prst="rect">
            <a:avLst/>
          </a:prstGeom>
          <a:noFill/>
        </p:spPr>
        <p:txBody>
          <a:bodyPr wrap="none" rtlCol="0">
            <a:spAutoFit/>
          </a:bodyPr>
          <a:lstStyle/>
          <a:p>
            <a:r>
              <a:rPr lang="en-IN" sz="3200" dirty="0" smtClean="0">
                <a:cs typeface="Arial" panose="020B0604020202020204" pitchFamily="34" charset="0"/>
              </a:rPr>
              <a:t>Applications</a:t>
            </a:r>
            <a:endParaRPr lang="en-IN" sz="3200" dirty="0">
              <a:cs typeface="Arial" panose="020B0604020202020204" pitchFamily="34" charset="0"/>
            </a:endParaRPr>
          </a:p>
        </p:txBody>
      </p:sp>
      <p:sp>
        <p:nvSpPr>
          <p:cNvPr id="4" name="Rectangle 3"/>
          <p:cNvSpPr/>
          <p:nvPr/>
        </p:nvSpPr>
        <p:spPr>
          <a:xfrm>
            <a:off x="1939672" y="2586224"/>
            <a:ext cx="6947266" cy="471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041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854" y="701040"/>
            <a:ext cx="5622882" cy="661416"/>
          </a:xfrm>
        </p:spPr>
        <p:txBody>
          <a:bodyPr>
            <a:normAutofit/>
          </a:bodyPr>
          <a:lstStyle/>
          <a:p>
            <a:r>
              <a:rPr lang="en-IN" sz="2800" dirty="0" smtClean="0">
                <a:solidFill>
                  <a:schemeClr val="tx1"/>
                </a:solidFill>
              </a:rPr>
              <a:t>Tools</a:t>
            </a:r>
            <a:endParaRPr lang="en-IN" sz="2800" dirty="0">
              <a:solidFill>
                <a:schemeClr val="tx1"/>
              </a:solidFill>
            </a:endParaRPr>
          </a:p>
        </p:txBody>
      </p:sp>
      <p:sp>
        <p:nvSpPr>
          <p:cNvPr id="4" name="TextBox 3"/>
          <p:cNvSpPr txBox="1"/>
          <p:nvPr/>
        </p:nvSpPr>
        <p:spPr>
          <a:xfrm>
            <a:off x="1490472" y="1362456"/>
            <a:ext cx="7059168" cy="3416320"/>
          </a:xfrm>
          <a:prstGeom prst="rect">
            <a:avLst/>
          </a:prstGeom>
          <a:noFill/>
        </p:spPr>
        <p:txBody>
          <a:bodyPr wrap="square" rtlCol="0">
            <a:spAutoFit/>
          </a:bodyPr>
          <a:lstStyle/>
          <a:p>
            <a:r>
              <a:rPr lang="en-IN" b="1" dirty="0" err="1" smtClean="0"/>
              <a:t>Matlab</a:t>
            </a:r>
            <a:r>
              <a:rPr lang="en-IN" b="1" dirty="0" smtClean="0"/>
              <a:t>: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face detection using MATLAB program can be used to detect a face, eyes and upper </a:t>
            </a:r>
            <a:r>
              <a:rPr lang="en-IN" dirty="0" smtClean="0">
                <a:latin typeface="Arial" panose="020B0604020202020204" pitchFamily="34" charset="0"/>
                <a:cs typeface="Arial" panose="020B0604020202020204" pitchFamily="34" charset="0"/>
              </a:rPr>
              <a:t>body. </a:t>
            </a:r>
            <a:r>
              <a:rPr lang="en-IN" b="1" dirty="0" err="1"/>
              <a:t>Matlab</a:t>
            </a:r>
            <a:r>
              <a:rPr lang="en-IN" b="1" dirty="0"/>
              <a:t> is one of the leading software packages for numerical computation and it mainly deals with Matrices right from scalar to multidimensional matrices. </a:t>
            </a:r>
            <a:r>
              <a:rPr lang="en-IN" dirty="0">
                <a:latin typeface="Arial" panose="020B0604020202020204" pitchFamily="34" charset="0"/>
                <a:cs typeface="Arial" panose="020B0604020202020204" pitchFamily="34" charset="0"/>
              </a:rPr>
              <a:t>Object detection and tracking are important in many computer vision applications, including activity recognition, automotive safety and surveillance. Presented here is an face detection using MATLAB system that can detect not only a human face but also eyes and upper body.</a:t>
            </a:r>
            <a:r>
              <a:rPr lang="en-IN" dirty="0" smtClean="0">
                <a:latin typeface="Arial" panose="020B0604020202020204" pitchFamily="34" charset="0"/>
                <a:cs typeface="Arial" panose="020B0604020202020204" pitchFamily="34" charset="0"/>
              </a:rPr>
              <a:t> </a:t>
            </a:r>
            <a:endParaRPr lang="en-IN" b="1" dirty="0" smtClean="0">
              <a:latin typeface="Arial" panose="020B0604020202020204" pitchFamily="34" charset="0"/>
              <a:cs typeface="Arial" panose="020B0604020202020204" pitchFamily="34" charset="0"/>
            </a:endParaRPr>
          </a:p>
          <a:p>
            <a:endParaRPr lang="en-IN" dirty="0" smtClean="0"/>
          </a:p>
          <a:p>
            <a:r>
              <a:rPr lang="en-IN" b="1" dirty="0" err="1" smtClean="0"/>
              <a:t>OpenCV</a:t>
            </a:r>
            <a:r>
              <a:rPr lang="en-IN" b="1" dirty="0" smtClean="0"/>
              <a:t>: </a:t>
            </a:r>
            <a:r>
              <a:rPr lang="en-IN" dirty="0" err="1">
                <a:latin typeface="Arial" panose="020B0604020202020204" pitchFamily="34" charset="0"/>
                <a:cs typeface="Arial" panose="020B0604020202020204" pitchFamily="34" charset="0"/>
              </a:rPr>
              <a:t>OpenCV</a:t>
            </a:r>
            <a:r>
              <a:rPr lang="en-IN" dirty="0">
                <a:latin typeface="Arial" panose="020B0604020202020204" pitchFamily="34" charset="0"/>
                <a:cs typeface="Arial" panose="020B0604020202020204" pitchFamily="34" charset="0"/>
              </a:rPr>
              <a:t> is the most popular library for computer vision. Originally written in C/C++, it now provides bindings for Python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810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75862" y="1361214"/>
            <a:ext cx="5625258" cy="523220"/>
          </a:xfrm>
          <a:prstGeom prst="rect">
            <a:avLst/>
          </a:prstGeom>
        </p:spPr>
        <p:txBody>
          <a:bodyPr wrap="none">
            <a:spAutoFit/>
          </a:bodyPr>
          <a:lstStyle/>
          <a:p>
            <a:r>
              <a:rPr lang="en-US" sz="2800" dirty="0" smtClean="0"/>
              <a:t>Other face recognition algorithms</a:t>
            </a:r>
            <a:endParaRPr lang="en-IN" sz="2800" dirty="0"/>
          </a:p>
        </p:txBody>
      </p:sp>
      <p:sp>
        <p:nvSpPr>
          <p:cNvPr id="9" name="Rectangle 8"/>
          <p:cNvSpPr/>
          <p:nvPr/>
        </p:nvSpPr>
        <p:spPr>
          <a:xfrm>
            <a:off x="1775861" y="2168896"/>
            <a:ext cx="6969787" cy="2246769"/>
          </a:xfrm>
          <a:prstGeom prst="rect">
            <a:avLst/>
          </a:prstGeom>
        </p:spPr>
        <p:txBody>
          <a:bodyPr wrap="square">
            <a:spAutoFit/>
          </a:bodyPr>
          <a:lstStyle/>
          <a:p>
            <a:pPr marL="342900" indent="-34290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Eigenfaces</a:t>
            </a:r>
            <a:r>
              <a:rPr lang="en-US" sz="2000" dirty="0" smtClean="0">
                <a:latin typeface="Arial" panose="020B0604020202020204" pitchFamily="34" charset="0"/>
                <a:cs typeface="Arial" panose="020B0604020202020204" pitchFamily="34" charset="0"/>
              </a:rPr>
              <a:t> Algorithm</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Bayesian Classifier</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Gabor Wavelet Algorithm</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Elastic graphs</a:t>
            </a:r>
          </a:p>
        </p:txBody>
      </p:sp>
    </p:spTree>
    <p:extLst>
      <p:ext uri="{BB962C8B-B14F-4D97-AF65-F5344CB8AC3E}">
        <p14:creationId xmlns:p14="http://schemas.microsoft.com/office/powerpoint/2010/main" val="40853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5911" y="1071503"/>
            <a:ext cx="4562339" cy="523220"/>
          </a:xfrm>
          <a:prstGeom prst="rect">
            <a:avLst/>
          </a:prstGeom>
        </p:spPr>
        <p:txBody>
          <a:bodyPr wrap="none">
            <a:spAutoFit/>
          </a:bodyPr>
          <a:lstStyle/>
          <a:p>
            <a:r>
              <a:rPr lang="en-US" sz="2800" dirty="0" smtClean="0"/>
              <a:t>Future Of Face Recognition</a:t>
            </a:r>
            <a:endParaRPr lang="en-IN" sz="2800" dirty="0"/>
          </a:p>
        </p:txBody>
      </p:sp>
      <p:sp>
        <p:nvSpPr>
          <p:cNvPr id="3" name="Rectangle 2"/>
          <p:cNvSpPr/>
          <p:nvPr/>
        </p:nvSpPr>
        <p:spPr>
          <a:xfrm>
            <a:off x="1765911" y="1932543"/>
            <a:ext cx="6096000" cy="3170099"/>
          </a:xfrm>
          <a:prstGeom prst="rect">
            <a:avLst/>
          </a:prstGeom>
        </p:spPr>
        <p:txBody>
          <a:bodyPr>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Some consider the problem impossible</a:t>
            </a: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No standard way of approaching the problem</a:t>
            </a: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Advancements in hardware and software</a:t>
            </a: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Slow integration into society in limited environments</a:t>
            </a: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Very large potential market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9606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1452" y="1816564"/>
            <a:ext cx="8346948" cy="1200329"/>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accuracy of FACE RECOGNITION using PCA alone was found to be 91%, the accuracy of LDA alone was found to be 94% and that of proposed method was found to be 97% when implemented on raspberry pi 3 board</a:t>
            </a:r>
            <a:r>
              <a:rPr lang="en-IN" dirty="0" smtClean="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1711452" y="1024128"/>
            <a:ext cx="1163973" cy="523220"/>
          </a:xfrm>
          <a:prstGeom prst="rect">
            <a:avLst/>
          </a:prstGeom>
          <a:noFill/>
        </p:spPr>
        <p:txBody>
          <a:bodyPr wrap="none" rtlCol="0">
            <a:spAutoFit/>
          </a:bodyPr>
          <a:lstStyle/>
          <a:p>
            <a:r>
              <a:rPr lang="en-IN" sz="2800" dirty="0" smtClean="0"/>
              <a:t>Result</a:t>
            </a:r>
            <a:endParaRPr lang="en-IN" sz="2800" dirty="0"/>
          </a:p>
        </p:txBody>
      </p:sp>
      <p:graphicFrame>
        <p:nvGraphicFramePr>
          <p:cNvPr id="5" name="Table 4"/>
          <p:cNvGraphicFramePr>
            <a:graphicFrameLocks noGrp="1"/>
          </p:cNvGraphicFramePr>
          <p:nvPr>
            <p:extLst>
              <p:ext uri="{D42A27DB-BD31-4B8C-83A1-F6EECF244321}">
                <p14:modId xmlns:p14="http://schemas.microsoft.com/office/powerpoint/2010/main" val="3181414992"/>
              </p:ext>
            </p:extLst>
          </p:nvPr>
        </p:nvGraphicFramePr>
        <p:xfrm>
          <a:off x="2009485" y="3633581"/>
          <a:ext cx="6096000" cy="1478280"/>
        </p:xfrm>
        <a:graphic>
          <a:graphicData uri="http://schemas.openxmlformats.org/drawingml/2006/table">
            <a:tbl>
              <a:tblPr firstRow="1" bandRow="1">
                <a:tableStyleId>{5C22544A-7EE6-4342-B048-85BDC9FD1C3A}</a:tableStyleId>
              </a:tblPr>
              <a:tblGrid>
                <a:gridCol w="2032000"/>
                <a:gridCol w="2032000"/>
                <a:gridCol w="2032000"/>
              </a:tblGrid>
              <a:tr h="216746">
                <a:tc>
                  <a:txBody>
                    <a:bodyPr/>
                    <a:lstStyle/>
                    <a:p>
                      <a:r>
                        <a:rPr lang="en-IN" dirty="0" smtClean="0"/>
                        <a:t>Images</a:t>
                      </a:r>
                      <a:endParaRPr lang="en-IN" dirty="0"/>
                    </a:p>
                  </a:txBody>
                  <a:tcPr/>
                </a:tc>
                <a:tc>
                  <a:txBody>
                    <a:bodyPr/>
                    <a:lstStyle/>
                    <a:p>
                      <a:r>
                        <a:rPr lang="en-IN" dirty="0" smtClean="0"/>
                        <a:t>Algorithm</a:t>
                      </a:r>
                      <a:endParaRPr lang="en-IN" dirty="0"/>
                    </a:p>
                  </a:txBody>
                  <a:tcPr/>
                </a:tc>
                <a:tc>
                  <a:txBody>
                    <a:bodyPr/>
                    <a:lstStyle/>
                    <a:p>
                      <a:r>
                        <a:rPr lang="en-IN" dirty="0" smtClean="0"/>
                        <a:t>Accuracy(%)</a:t>
                      </a:r>
                      <a:endParaRPr lang="en-IN" dirty="0"/>
                    </a:p>
                  </a:txBody>
                  <a:tcPr/>
                </a:tc>
              </a:tr>
              <a:tr h="370840">
                <a:tc>
                  <a:txBody>
                    <a:bodyPr/>
                    <a:lstStyle/>
                    <a:p>
                      <a:r>
                        <a:rPr lang="en-IN" dirty="0" smtClean="0"/>
                        <a:t>100</a:t>
                      </a:r>
                      <a:endParaRPr lang="en-IN" dirty="0"/>
                    </a:p>
                  </a:txBody>
                  <a:tcPr/>
                </a:tc>
                <a:tc>
                  <a:txBody>
                    <a:bodyPr/>
                    <a:lstStyle/>
                    <a:p>
                      <a:r>
                        <a:rPr lang="en-IN" dirty="0" smtClean="0"/>
                        <a:t>PCA</a:t>
                      </a:r>
                      <a:endParaRPr lang="en-IN" dirty="0"/>
                    </a:p>
                  </a:txBody>
                  <a:tcPr/>
                </a:tc>
                <a:tc>
                  <a:txBody>
                    <a:bodyPr/>
                    <a:lstStyle/>
                    <a:p>
                      <a:r>
                        <a:rPr lang="en-IN" dirty="0" smtClean="0"/>
                        <a:t>91</a:t>
                      </a:r>
                      <a:endParaRPr lang="en-IN" dirty="0"/>
                    </a:p>
                  </a:txBody>
                  <a:tcPr/>
                </a:tc>
              </a:tr>
              <a:tr h="370840">
                <a:tc>
                  <a:txBody>
                    <a:bodyPr/>
                    <a:lstStyle/>
                    <a:p>
                      <a:r>
                        <a:rPr lang="en-IN" dirty="0" smtClean="0"/>
                        <a:t>100</a:t>
                      </a:r>
                      <a:endParaRPr lang="en-IN" dirty="0"/>
                    </a:p>
                  </a:txBody>
                  <a:tcPr/>
                </a:tc>
                <a:tc>
                  <a:txBody>
                    <a:bodyPr/>
                    <a:lstStyle/>
                    <a:p>
                      <a:r>
                        <a:rPr lang="en-IN" dirty="0" smtClean="0"/>
                        <a:t>LDA</a:t>
                      </a:r>
                      <a:endParaRPr lang="en-IN" dirty="0"/>
                    </a:p>
                  </a:txBody>
                  <a:tcPr/>
                </a:tc>
                <a:tc>
                  <a:txBody>
                    <a:bodyPr/>
                    <a:lstStyle/>
                    <a:p>
                      <a:r>
                        <a:rPr lang="en-IN" dirty="0" smtClean="0"/>
                        <a:t>94</a:t>
                      </a:r>
                      <a:endParaRPr lang="en-IN" dirty="0"/>
                    </a:p>
                  </a:txBody>
                  <a:tcPr/>
                </a:tc>
              </a:tr>
              <a:tr h="370840">
                <a:tc>
                  <a:txBody>
                    <a:bodyPr/>
                    <a:lstStyle/>
                    <a:p>
                      <a:r>
                        <a:rPr lang="en-IN" dirty="0" smtClean="0"/>
                        <a:t>100</a:t>
                      </a:r>
                      <a:endParaRPr lang="en-IN" dirty="0"/>
                    </a:p>
                  </a:txBody>
                  <a:tcPr/>
                </a:tc>
                <a:tc>
                  <a:txBody>
                    <a:bodyPr/>
                    <a:lstStyle/>
                    <a:p>
                      <a:r>
                        <a:rPr lang="en-IN" dirty="0" smtClean="0"/>
                        <a:t>PCA+LDA</a:t>
                      </a:r>
                      <a:endParaRPr lang="en-IN" dirty="0"/>
                    </a:p>
                  </a:txBody>
                  <a:tcPr/>
                </a:tc>
                <a:tc>
                  <a:txBody>
                    <a:bodyPr/>
                    <a:lstStyle/>
                    <a:p>
                      <a:r>
                        <a:rPr lang="en-IN" dirty="0" smtClean="0"/>
                        <a:t>97</a:t>
                      </a:r>
                      <a:endParaRPr lang="en-IN" dirty="0"/>
                    </a:p>
                  </a:txBody>
                  <a:tcPr/>
                </a:tc>
              </a:tr>
            </a:tbl>
          </a:graphicData>
        </a:graphic>
      </p:graphicFrame>
      <p:sp>
        <p:nvSpPr>
          <p:cNvPr id="6" name="Rectangle 5"/>
          <p:cNvSpPr/>
          <p:nvPr/>
        </p:nvSpPr>
        <p:spPr>
          <a:xfrm>
            <a:off x="3445093" y="5173718"/>
            <a:ext cx="2996205" cy="338554"/>
          </a:xfrm>
          <a:prstGeom prst="rect">
            <a:avLst/>
          </a:prstGeom>
        </p:spPr>
        <p:txBody>
          <a:bodyPr wrap="none">
            <a:spAutoFit/>
          </a:bodyPr>
          <a:lstStyle/>
          <a:p>
            <a:r>
              <a:rPr lang="en-IN" sz="1600" dirty="0" smtClean="0"/>
              <a:t>Table: Accuracy Of Algorithms </a:t>
            </a:r>
            <a:endParaRPr lang="en-IN" sz="1600" dirty="0"/>
          </a:p>
        </p:txBody>
      </p:sp>
    </p:spTree>
    <p:extLst>
      <p:ext uri="{BB962C8B-B14F-4D97-AF65-F5344CB8AC3E}">
        <p14:creationId xmlns:p14="http://schemas.microsoft.com/office/powerpoint/2010/main" val="261878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6618" y="488469"/>
            <a:ext cx="5161349" cy="553998"/>
          </a:xfrm>
          <a:prstGeom prst="rect">
            <a:avLst/>
          </a:prstGeom>
        </p:spPr>
        <p:txBody>
          <a:bodyPr wrap="none">
            <a:spAutoFit/>
          </a:bodyPr>
          <a:lstStyle/>
          <a:p>
            <a:r>
              <a:rPr lang="en-US" sz="3000" dirty="0" smtClean="0">
                <a:latin typeface="+mj-lt"/>
              </a:rPr>
              <a:t>Real-Time Facial Recognition</a:t>
            </a:r>
            <a:endParaRPr lang="en-IN" sz="3000"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352" y="1368649"/>
            <a:ext cx="7324253" cy="3384197"/>
          </a:xfrm>
          <a:prstGeom prst="rect">
            <a:avLst/>
          </a:prstGeom>
        </p:spPr>
      </p:pic>
      <p:pic>
        <p:nvPicPr>
          <p:cNvPr id="8" name="Picture 9" descr="C:\WINDOWS\Desktop\ey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136" y="4962809"/>
            <a:ext cx="1981200" cy="1350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911097" y="2254313"/>
            <a:ext cx="606582" cy="298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4510918" y="2254313"/>
            <a:ext cx="3504418" cy="27084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10918" y="2553077"/>
            <a:ext cx="3504418" cy="3760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11097" y="2559113"/>
            <a:ext cx="2123039" cy="37546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911096" y="2254313"/>
            <a:ext cx="2129801" cy="27084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46067" y="5461682"/>
            <a:ext cx="1111287" cy="389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FF0000"/>
                </a:solidFill>
              </a:rPr>
              <a:t>MATCH!</a:t>
            </a:r>
            <a:endParaRPr lang="en-IN" sz="2000" dirty="0">
              <a:solidFill>
                <a:srgbClr val="FF0000"/>
              </a:solidFill>
            </a:endParaRPr>
          </a:p>
        </p:txBody>
      </p:sp>
    </p:spTree>
    <p:extLst>
      <p:ext uri="{BB962C8B-B14F-4D97-AF65-F5344CB8AC3E}">
        <p14:creationId xmlns:p14="http://schemas.microsoft.com/office/powerpoint/2010/main" val="1822651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081939">
            <a:off x="3695891" y="2739926"/>
            <a:ext cx="3043841" cy="830825"/>
          </a:xfrm>
        </p:spPr>
        <p:txBody>
          <a:bodyPr>
            <a:noAutofit/>
          </a:bodyPr>
          <a:lstStyle/>
          <a:p>
            <a:r>
              <a:rPr lang="en-IN" sz="4400" dirty="0" smtClean="0"/>
              <a:t>Thank You!</a:t>
            </a:r>
            <a:endParaRPr lang="en-IN" sz="4400" dirty="0"/>
          </a:p>
        </p:txBody>
      </p:sp>
    </p:spTree>
    <p:extLst>
      <p:ext uri="{BB962C8B-B14F-4D97-AF65-F5344CB8AC3E}">
        <p14:creationId xmlns:p14="http://schemas.microsoft.com/office/powerpoint/2010/main" val="24330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478" y="745578"/>
            <a:ext cx="3331553" cy="523220"/>
          </a:xfrm>
          <a:prstGeom prst="rect">
            <a:avLst/>
          </a:prstGeom>
        </p:spPr>
        <p:txBody>
          <a:bodyPr wrap="none">
            <a:spAutoFit/>
          </a:bodyPr>
          <a:lstStyle/>
          <a:p>
            <a:r>
              <a:rPr lang="en-US" sz="2800" dirty="0" smtClean="0"/>
              <a:t>Topics of Discussion</a:t>
            </a:r>
            <a:endParaRPr lang="en-IN" sz="2800" dirty="0"/>
          </a:p>
        </p:txBody>
      </p:sp>
      <p:sp>
        <p:nvSpPr>
          <p:cNvPr id="3" name="Rectangle 2"/>
          <p:cNvSpPr/>
          <p:nvPr/>
        </p:nvSpPr>
        <p:spPr>
          <a:xfrm>
            <a:off x="1651478" y="1471776"/>
            <a:ext cx="7845608" cy="2554545"/>
          </a:xfrm>
          <a:prstGeom prst="rect">
            <a:avLst/>
          </a:prstGeom>
        </p:spPr>
        <p:txBody>
          <a:bodyPr wrap="square">
            <a:spAutoFit/>
          </a:bodyPr>
          <a:lstStyle/>
          <a:p>
            <a:pPr marL="342900" indent="-342900">
              <a:buFont typeface="Arial" panose="020B0604020202020204" pitchFamily="34" charset="0"/>
              <a:buChar char="•"/>
            </a:pPr>
            <a:r>
              <a:rPr lang="en-US" sz="2000" dirty="0" smtClean="0"/>
              <a:t>Face Recognition</a:t>
            </a:r>
          </a:p>
          <a:p>
            <a:pPr marL="342900" indent="-342900">
              <a:buFont typeface="Arial" panose="020B0604020202020204" pitchFamily="34" charset="0"/>
              <a:buChar char="•"/>
            </a:pPr>
            <a:r>
              <a:rPr lang="en-US" sz="2000" dirty="0" smtClean="0"/>
              <a:t>Why real-time face recognition?</a:t>
            </a:r>
          </a:p>
          <a:p>
            <a:pPr marL="342900" indent="-342900">
              <a:buFont typeface="Arial" panose="020B0604020202020204" pitchFamily="34" charset="0"/>
              <a:buChar char="•"/>
            </a:pPr>
            <a:r>
              <a:rPr lang="en-US" sz="2000" dirty="0" smtClean="0"/>
              <a:t>What is difficult about real-time face recognition?</a:t>
            </a:r>
          </a:p>
          <a:p>
            <a:pPr marL="342900" indent="-342900">
              <a:buFont typeface="Arial" panose="020B0604020202020204" pitchFamily="34" charset="0"/>
              <a:buChar char="•"/>
            </a:pPr>
            <a:r>
              <a:rPr lang="en-US" sz="2000" dirty="0" smtClean="0"/>
              <a:t>Principle Component Analysis and Linear </a:t>
            </a:r>
            <a:r>
              <a:rPr lang="en-US" sz="2000" dirty="0" err="1" smtClean="0"/>
              <a:t>Descriminant</a:t>
            </a:r>
            <a:r>
              <a:rPr lang="en-US" sz="2000" dirty="0" smtClean="0"/>
              <a:t> Analysis</a:t>
            </a:r>
          </a:p>
          <a:p>
            <a:pPr marL="342900" indent="-342900">
              <a:buFont typeface="Arial" panose="020B0604020202020204" pitchFamily="34" charset="0"/>
              <a:buChar char="•"/>
            </a:pPr>
            <a:r>
              <a:rPr lang="en-US" sz="2000" dirty="0" smtClean="0"/>
              <a:t>Tools</a:t>
            </a:r>
          </a:p>
          <a:p>
            <a:pPr marL="342900" indent="-342900">
              <a:buFont typeface="Arial" panose="020B0604020202020204" pitchFamily="34" charset="0"/>
              <a:buChar char="•"/>
            </a:pPr>
            <a:r>
              <a:rPr lang="en-US" sz="2000" dirty="0" smtClean="0"/>
              <a:t>Other face recognition algorithms</a:t>
            </a:r>
          </a:p>
          <a:p>
            <a:pPr marL="342900" indent="-342900">
              <a:buFont typeface="Arial" panose="020B0604020202020204" pitchFamily="34" charset="0"/>
              <a:buChar char="•"/>
            </a:pPr>
            <a:r>
              <a:rPr lang="en-US" sz="2000" dirty="0" smtClean="0"/>
              <a:t>Future of face recognition</a:t>
            </a:r>
          </a:p>
          <a:p>
            <a:pPr marL="342900" indent="-342900">
              <a:buFont typeface="Arial" panose="020B0604020202020204" pitchFamily="34" charset="0"/>
              <a:buChar char="•"/>
            </a:pPr>
            <a:r>
              <a:rPr lang="en-US" sz="2000" dirty="0" smtClean="0"/>
              <a:t>Result</a:t>
            </a:r>
            <a:endParaRPr lang="en-US" sz="2000" dirty="0"/>
          </a:p>
        </p:txBody>
      </p:sp>
    </p:spTree>
    <p:extLst>
      <p:ext uri="{BB962C8B-B14F-4D97-AF65-F5344CB8AC3E}">
        <p14:creationId xmlns:p14="http://schemas.microsoft.com/office/powerpoint/2010/main" val="136148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9428" y="4159864"/>
            <a:ext cx="7435914" cy="2002056"/>
          </a:xfrm>
          <a:prstGeom prst="rect">
            <a:avLst/>
          </a:prstGeom>
        </p:spPr>
        <p:txBody>
          <a:bodyPr wrap="square">
            <a:spAutoFit/>
          </a:bodyPr>
          <a:lstStyle/>
          <a:p>
            <a:pPr marL="342900" indent="-342900">
              <a:buFont typeface="Arial" panose="020B0604020202020204" pitchFamily="34" charset="0"/>
              <a:buChar char="•"/>
            </a:pPr>
            <a:r>
              <a:rPr lang="en-IN" sz="2000" b="1" dirty="0" smtClean="0"/>
              <a:t>Define:</a:t>
            </a:r>
            <a:r>
              <a:rPr lang="en-IN" sz="2000" dirty="0" smtClean="0"/>
              <a:t> Face recognition system is a computer application for automatically identify or verifying a person from a digital image or video frame. In this system automatically searching of faces from the face databases, typically resulting in a group of facial images ranked by computer evaluated similarity.</a:t>
            </a:r>
            <a:endParaRPr lang="en-IN" sz="2000" dirty="0"/>
          </a:p>
        </p:txBody>
      </p:sp>
      <p:sp>
        <p:nvSpPr>
          <p:cNvPr id="6" name="Rectangle 5"/>
          <p:cNvSpPr/>
          <p:nvPr/>
        </p:nvSpPr>
        <p:spPr>
          <a:xfrm>
            <a:off x="1669428" y="276788"/>
            <a:ext cx="4086132" cy="523220"/>
          </a:xfrm>
          <a:prstGeom prst="rect">
            <a:avLst/>
          </a:prstGeom>
        </p:spPr>
        <p:txBody>
          <a:bodyPr wrap="square">
            <a:spAutoFit/>
          </a:bodyPr>
          <a:lstStyle/>
          <a:p>
            <a:r>
              <a:rPr lang="en-IN" sz="2800" dirty="0" smtClean="0"/>
              <a:t>Face Recognition</a:t>
            </a:r>
            <a:endParaRPr lang="en-IN" sz="2800" dirty="0"/>
          </a:p>
        </p:txBody>
      </p:sp>
      <p:sp>
        <p:nvSpPr>
          <p:cNvPr id="8" name="Rectangle 7"/>
          <p:cNvSpPr/>
          <p:nvPr/>
        </p:nvSpPr>
        <p:spPr>
          <a:xfrm>
            <a:off x="1669428" y="1048775"/>
            <a:ext cx="6096000" cy="2862322"/>
          </a:xfrm>
          <a:prstGeom prst="rect">
            <a:avLst/>
          </a:prstGeom>
        </p:spPr>
        <p:txBody>
          <a:bodyPr>
            <a:spAutoFit/>
          </a:bodyPr>
          <a:lstStyle/>
          <a:p>
            <a:pPr algn="just"/>
            <a:r>
              <a:rPr lang="en-IN" dirty="0">
                <a:solidFill>
                  <a:srgbClr val="000000"/>
                </a:solidFill>
                <a:latin typeface="Arial" panose="020B0604020202020204" pitchFamily="34" charset="0"/>
              </a:rPr>
              <a:t>"Face Recognition" generally involves two stages:</a:t>
            </a:r>
          </a:p>
          <a:p>
            <a:pPr algn="just"/>
            <a:endParaRPr lang="en-IN" dirty="0">
              <a:solidFill>
                <a:srgbClr val="000000"/>
              </a:solidFill>
              <a:latin typeface="Arial" panose="020B0604020202020204" pitchFamily="34" charset="0"/>
            </a:endParaRPr>
          </a:p>
          <a:p>
            <a:pPr marL="285750" indent="-285750" algn="just">
              <a:buFont typeface="Wingdings" panose="05000000000000000000" pitchFamily="2" charset="2"/>
              <a:buChar char="Ø"/>
            </a:pPr>
            <a:r>
              <a:rPr lang="en-IN" b="1" dirty="0" smtClean="0">
                <a:solidFill>
                  <a:srgbClr val="000000"/>
                </a:solidFill>
                <a:latin typeface="Arial" panose="020B0604020202020204" pitchFamily="34" charset="0"/>
              </a:rPr>
              <a:t>Face </a:t>
            </a:r>
            <a:r>
              <a:rPr lang="en-IN" b="1" dirty="0">
                <a:solidFill>
                  <a:srgbClr val="000000"/>
                </a:solidFill>
                <a:latin typeface="Arial" panose="020B0604020202020204" pitchFamily="34" charset="0"/>
              </a:rPr>
              <a:t>Detection</a:t>
            </a:r>
            <a:r>
              <a:rPr lang="en-IN" dirty="0">
                <a:solidFill>
                  <a:srgbClr val="000000"/>
                </a:solidFill>
                <a:latin typeface="Arial" panose="020B0604020202020204" pitchFamily="34" charset="0"/>
              </a:rPr>
              <a:t>, where a photo is searched to find any face (shown here as a green rectangle), then image processing cleans up the facial image for easier recognition.</a:t>
            </a:r>
          </a:p>
          <a:p>
            <a:pPr algn="just">
              <a:buFont typeface="+mj-lt"/>
              <a:buAutoNum type="arabicPeriod"/>
            </a:pPr>
            <a:endParaRPr lang="en-IN" dirty="0" smtClean="0">
              <a:solidFill>
                <a:srgbClr val="000000"/>
              </a:solidFill>
              <a:latin typeface="Arial" panose="020B0604020202020204" pitchFamily="34" charset="0"/>
            </a:endParaRPr>
          </a:p>
          <a:p>
            <a:pPr marL="285750" indent="-285750" algn="just">
              <a:buFont typeface="Wingdings" panose="05000000000000000000" pitchFamily="2" charset="2"/>
              <a:buChar char="Ø"/>
            </a:pPr>
            <a:r>
              <a:rPr lang="en-IN" b="1" dirty="0" smtClean="0">
                <a:solidFill>
                  <a:srgbClr val="000000"/>
                </a:solidFill>
                <a:latin typeface="Arial" panose="020B0604020202020204" pitchFamily="34" charset="0"/>
              </a:rPr>
              <a:t>Face </a:t>
            </a:r>
            <a:r>
              <a:rPr lang="en-IN" b="1" dirty="0">
                <a:solidFill>
                  <a:srgbClr val="000000"/>
                </a:solidFill>
                <a:latin typeface="Arial" panose="020B0604020202020204" pitchFamily="34" charset="0"/>
              </a:rPr>
              <a:t>Recognition</a:t>
            </a:r>
            <a:r>
              <a:rPr lang="en-IN" dirty="0">
                <a:solidFill>
                  <a:srgbClr val="000000"/>
                </a:solidFill>
                <a:latin typeface="Arial" panose="020B0604020202020204" pitchFamily="34" charset="0"/>
              </a:rPr>
              <a:t>, where that detected and processed face is compared to a database of known faces, to decide who that person is (shown here as red text).</a:t>
            </a:r>
          </a:p>
        </p:txBody>
      </p:sp>
    </p:spTree>
    <p:extLst>
      <p:ext uri="{BB962C8B-B14F-4D97-AF65-F5344CB8AC3E}">
        <p14:creationId xmlns:p14="http://schemas.microsoft.com/office/powerpoint/2010/main" val="374593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0515" y="845166"/>
            <a:ext cx="6530566" cy="523220"/>
          </a:xfrm>
          <a:prstGeom prst="rect">
            <a:avLst/>
          </a:prstGeom>
        </p:spPr>
        <p:txBody>
          <a:bodyPr wrap="square">
            <a:spAutoFit/>
          </a:bodyPr>
          <a:lstStyle/>
          <a:p>
            <a:r>
              <a:rPr lang="en-US" sz="2800" dirty="0" smtClean="0"/>
              <a:t>Why Real-Time Face Recognition?</a:t>
            </a:r>
            <a:endParaRPr lang="en-IN" sz="2800" dirty="0"/>
          </a:p>
        </p:txBody>
      </p:sp>
      <p:sp>
        <p:nvSpPr>
          <p:cNvPr id="3" name="Rectangle 2"/>
          <p:cNvSpPr/>
          <p:nvPr/>
        </p:nvSpPr>
        <p:spPr>
          <a:xfrm>
            <a:off x="1780515" y="1591395"/>
            <a:ext cx="8323152" cy="4136517"/>
          </a:xfrm>
          <a:prstGeom prst="rect">
            <a:avLst/>
          </a:prstGeom>
        </p:spPr>
        <p:txBody>
          <a:bodyPr wrap="square">
            <a:spAutoFit/>
          </a:bodyPr>
          <a:lstStyle/>
          <a:p>
            <a:pPr marL="342900" indent="-342900">
              <a:lnSpc>
                <a:spcPct val="90000"/>
              </a:lnSpc>
              <a:buFont typeface="Arial" panose="020B0604020202020204" pitchFamily="34" charset="0"/>
              <a:buChar char="•"/>
            </a:pPr>
            <a:r>
              <a:rPr lang="en-US" sz="2000" dirty="0" smtClean="0"/>
              <a:t>Security</a:t>
            </a:r>
          </a:p>
          <a:p>
            <a:pPr lvl="1">
              <a:lnSpc>
                <a:spcPct val="90000"/>
              </a:lnSpc>
            </a:pPr>
            <a:r>
              <a:rPr lang="en-US" sz="1900" dirty="0" smtClean="0"/>
              <a:t>Fight terrorism</a:t>
            </a:r>
          </a:p>
          <a:p>
            <a:pPr lvl="1">
              <a:lnSpc>
                <a:spcPct val="90000"/>
              </a:lnSpc>
            </a:pPr>
            <a:r>
              <a:rPr lang="en-US" sz="1900" dirty="0" smtClean="0"/>
              <a:t>Find fugitives</a:t>
            </a:r>
          </a:p>
          <a:p>
            <a:pPr lvl="1">
              <a:lnSpc>
                <a:spcPct val="90000"/>
              </a:lnSpc>
            </a:pPr>
            <a:endParaRPr lang="en-US" sz="1900" dirty="0" smtClean="0"/>
          </a:p>
          <a:p>
            <a:pPr marL="342900" indent="-342900">
              <a:lnSpc>
                <a:spcPct val="90000"/>
              </a:lnSpc>
              <a:buFont typeface="Arial" panose="020B0604020202020204" pitchFamily="34" charset="0"/>
              <a:buChar char="•"/>
            </a:pPr>
            <a:r>
              <a:rPr lang="en-US" sz="2000" dirty="0" smtClean="0"/>
              <a:t>Personal information access</a:t>
            </a:r>
          </a:p>
          <a:p>
            <a:pPr lvl="1">
              <a:lnSpc>
                <a:spcPct val="90000"/>
              </a:lnSpc>
            </a:pPr>
            <a:r>
              <a:rPr lang="en-US" sz="1900" dirty="0" smtClean="0"/>
              <a:t>ATM</a:t>
            </a:r>
          </a:p>
          <a:p>
            <a:pPr lvl="1">
              <a:lnSpc>
                <a:spcPct val="90000"/>
              </a:lnSpc>
            </a:pPr>
            <a:r>
              <a:rPr lang="en-US" sz="1900" dirty="0" smtClean="0"/>
              <a:t>Computer System</a:t>
            </a:r>
          </a:p>
          <a:p>
            <a:pPr lvl="1">
              <a:lnSpc>
                <a:spcPct val="90000"/>
              </a:lnSpc>
            </a:pPr>
            <a:r>
              <a:rPr lang="en-US" sz="1900" dirty="0" smtClean="0"/>
              <a:t>Home access (no keys or passwords)</a:t>
            </a:r>
          </a:p>
          <a:p>
            <a:pPr lvl="1">
              <a:lnSpc>
                <a:spcPct val="90000"/>
              </a:lnSpc>
            </a:pPr>
            <a:r>
              <a:rPr lang="en-US" sz="1900" dirty="0" smtClean="0"/>
              <a:t>Any other application that would want personal identification</a:t>
            </a:r>
          </a:p>
          <a:p>
            <a:pPr lvl="1">
              <a:lnSpc>
                <a:spcPct val="90000"/>
              </a:lnSpc>
            </a:pPr>
            <a:endParaRPr lang="en-US" sz="1900" dirty="0" smtClean="0"/>
          </a:p>
          <a:p>
            <a:pPr marL="342900" indent="-342900">
              <a:lnSpc>
                <a:spcPct val="90000"/>
              </a:lnSpc>
              <a:buFont typeface="Arial" panose="020B0604020202020204" pitchFamily="34" charset="0"/>
              <a:buChar char="•"/>
            </a:pPr>
            <a:r>
              <a:rPr lang="en-US" sz="2000" dirty="0" smtClean="0"/>
              <a:t>Improved human-machine interaction</a:t>
            </a:r>
          </a:p>
          <a:p>
            <a:pPr marL="342900" indent="-342900">
              <a:lnSpc>
                <a:spcPct val="90000"/>
              </a:lnSpc>
              <a:buFont typeface="Arial" panose="020B0604020202020204" pitchFamily="34" charset="0"/>
              <a:buChar char="•"/>
            </a:pPr>
            <a:endParaRPr lang="en-US" sz="2000" dirty="0" smtClean="0"/>
          </a:p>
          <a:p>
            <a:pPr marL="342900" indent="-342900">
              <a:lnSpc>
                <a:spcPct val="90000"/>
              </a:lnSpc>
              <a:buFont typeface="Arial" panose="020B0604020202020204" pitchFamily="34" charset="0"/>
              <a:buChar char="•"/>
            </a:pPr>
            <a:r>
              <a:rPr lang="en-US" sz="2000" dirty="0" smtClean="0"/>
              <a:t>Personalized advertising</a:t>
            </a:r>
          </a:p>
          <a:p>
            <a:pPr marL="342900" indent="-342900">
              <a:lnSpc>
                <a:spcPct val="90000"/>
              </a:lnSpc>
              <a:buFont typeface="Arial" panose="020B0604020202020204" pitchFamily="34" charset="0"/>
              <a:buChar char="•"/>
            </a:pPr>
            <a:endParaRPr lang="en-US" sz="2000" dirty="0" smtClean="0"/>
          </a:p>
          <a:p>
            <a:pPr marL="342900" indent="-342900">
              <a:lnSpc>
                <a:spcPct val="90000"/>
              </a:lnSpc>
              <a:buFont typeface="Arial" panose="020B0604020202020204" pitchFamily="34" charset="0"/>
              <a:buChar char="•"/>
            </a:pPr>
            <a:r>
              <a:rPr lang="en-US" sz="2000" dirty="0" smtClean="0"/>
              <a:t>Beauty search</a:t>
            </a:r>
            <a:endParaRPr lang="en-US" sz="2000" dirty="0"/>
          </a:p>
        </p:txBody>
      </p:sp>
    </p:spTree>
    <p:extLst>
      <p:ext uri="{BB962C8B-B14F-4D97-AF65-F5344CB8AC3E}">
        <p14:creationId xmlns:p14="http://schemas.microsoft.com/office/powerpoint/2010/main" val="206359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9597" y="1125823"/>
            <a:ext cx="8371523" cy="523220"/>
          </a:xfrm>
          <a:prstGeom prst="rect">
            <a:avLst/>
          </a:prstGeom>
        </p:spPr>
        <p:txBody>
          <a:bodyPr wrap="none">
            <a:spAutoFit/>
          </a:bodyPr>
          <a:lstStyle/>
          <a:p>
            <a:r>
              <a:rPr lang="en-US" sz="2800" dirty="0" smtClean="0"/>
              <a:t>What Is Difficult About Real-Time Face Recognition</a:t>
            </a:r>
            <a:endParaRPr lang="en-IN" sz="2800" dirty="0"/>
          </a:p>
        </p:txBody>
      </p:sp>
      <p:sp>
        <p:nvSpPr>
          <p:cNvPr id="3" name="Rectangle 2"/>
          <p:cNvSpPr/>
          <p:nvPr/>
        </p:nvSpPr>
        <p:spPr>
          <a:xfrm>
            <a:off x="1369597" y="1936202"/>
            <a:ext cx="6096000" cy="1938992"/>
          </a:xfrm>
          <a:prstGeom prst="rect">
            <a:avLst/>
          </a:prstGeom>
        </p:spPr>
        <p:txBody>
          <a:bodyPr>
            <a:spAutoFit/>
          </a:bodyPr>
          <a:lstStyle/>
          <a:p>
            <a:pPr marL="285750" indent="-285750">
              <a:buFont typeface="Arial" panose="020B0604020202020204" pitchFamily="34" charset="0"/>
              <a:buChar char="•"/>
            </a:pPr>
            <a:r>
              <a:rPr lang="en-US" sz="2000" dirty="0" smtClean="0"/>
              <a:t>Lighting variation</a:t>
            </a:r>
          </a:p>
          <a:p>
            <a:pPr marL="285750" indent="-285750">
              <a:buFont typeface="Arial" panose="020B0604020202020204" pitchFamily="34" charset="0"/>
              <a:buChar char="•"/>
            </a:pPr>
            <a:r>
              <a:rPr lang="en-US" sz="2000" dirty="0" smtClean="0"/>
              <a:t>Orientation variation (face angle)</a:t>
            </a:r>
          </a:p>
          <a:p>
            <a:pPr marL="285750" indent="-285750">
              <a:buFont typeface="Arial" panose="020B0604020202020204" pitchFamily="34" charset="0"/>
              <a:buChar char="•"/>
            </a:pPr>
            <a:r>
              <a:rPr lang="en-US" sz="2000" dirty="0" smtClean="0"/>
              <a:t>Size variation</a:t>
            </a:r>
          </a:p>
          <a:p>
            <a:pPr marL="285750" indent="-285750">
              <a:buFont typeface="Arial" panose="020B0604020202020204" pitchFamily="34" charset="0"/>
              <a:buChar char="•"/>
            </a:pPr>
            <a:r>
              <a:rPr lang="en-US" sz="2000" dirty="0" smtClean="0"/>
              <a:t>Large database</a:t>
            </a:r>
          </a:p>
          <a:p>
            <a:pPr marL="285750" indent="-285750">
              <a:buFont typeface="Arial" panose="020B0604020202020204" pitchFamily="34" charset="0"/>
              <a:buChar char="•"/>
            </a:pPr>
            <a:r>
              <a:rPr lang="en-US" sz="2000" dirty="0" smtClean="0"/>
              <a:t>Processor intensive</a:t>
            </a:r>
          </a:p>
          <a:p>
            <a:pPr marL="285750" indent="-285750">
              <a:buFont typeface="Arial" panose="020B0604020202020204" pitchFamily="34" charset="0"/>
              <a:buChar char="•"/>
            </a:pPr>
            <a:r>
              <a:rPr lang="en-US" sz="2000" dirty="0" smtClean="0"/>
              <a:t>Time requirements</a:t>
            </a:r>
            <a:endParaRPr lang="en-US" sz="2000" dirty="0"/>
          </a:p>
        </p:txBody>
      </p:sp>
    </p:spTree>
    <p:extLst>
      <p:ext uri="{BB962C8B-B14F-4D97-AF65-F5344CB8AC3E}">
        <p14:creationId xmlns:p14="http://schemas.microsoft.com/office/powerpoint/2010/main" val="384535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92990" y="924208"/>
            <a:ext cx="2091350" cy="1258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Face Detection</a:t>
            </a:r>
            <a:endParaRPr lang="en-IN" dirty="0"/>
          </a:p>
        </p:txBody>
      </p:sp>
      <p:sp>
        <p:nvSpPr>
          <p:cNvPr id="6" name="Rounded Rectangle 5"/>
          <p:cNvSpPr/>
          <p:nvPr/>
        </p:nvSpPr>
        <p:spPr>
          <a:xfrm>
            <a:off x="6987765" y="924208"/>
            <a:ext cx="2091350" cy="1258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Face Registration</a:t>
            </a:r>
            <a:endParaRPr lang="en-IN" dirty="0"/>
          </a:p>
        </p:txBody>
      </p:sp>
      <p:sp>
        <p:nvSpPr>
          <p:cNvPr id="7" name="Rounded Rectangle 6"/>
          <p:cNvSpPr/>
          <p:nvPr/>
        </p:nvSpPr>
        <p:spPr>
          <a:xfrm>
            <a:off x="6987765" y="2791485"/>
            <a:ext cx="2091350" cy="1258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Illumination Normalization</a:t>
            </a:r>
            <a:endParaRPr lang="en-IN" dirty="0"/>
          </a:p>
        </p:txBody>
      </p:sp>
      <p:sp>
        <p:nvSpPr>
          <p:cNvPr id="8" name="Rounded Rectangle 7"/>
          <p:cNvSpPr/>
          <p:nvPr/>
        </p:nvSpPr>
        <p:spPr>
          <a:xfrm>
            <a:off x="6987765" y="4766649"/>
            <a:ext cx="2091350" cy="1258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Face Verification</a:t>
            </a:r>
            <a:endParaRPr lang="en-IN" dirty="0"/>
          </a:p>
        </p:txBody>
      </p:sp>
      <p:sp>
        <p:nvSpPr>
          <p:cNvPr id="9" name="Rounded Rectangle 8"/>
          <p:cNvSpPr/>
          <p:nvPr/>
        </p:nvSpPr>
        <p:spPr>
          <a:xfrm>
            <a:off x="3892990" y="4766649"/>
            <a:ext cx="2091350" cy="1258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Information Fusion</a:t>
            </a:r>
            <a:endParaRPr lang="en-IN" dirty="0"/>
          </a:p>
        </p:txBody>
      </p:sp>
      <p:sp>
        <p:nvSpPr>
          <p:cNvPr id="17" name="Right Arrow 16"/>
          <p:cNvSpPr/>
          <p:nvPr/>
        </p:nvSpPr>
        <p:spPr>
          <a:xfrm>
            <a:off x="5984340" y="1475715"/>
            <a:ext cx="1003425" cy="108641"/>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 name="Right Arrow 17"/>
          <p:cNvSpPr/>
          <p:nvPr/>
        </p:nvSpPr>
        <p:spPr>
          <a:xfrm rot="5400000">
            <a:off x="7657720" y="2415767"/>
            <a:ext cx="608846" cy="142593"/>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9" name="Right Arrow 18"/>
          <p:cNvSpPr/>
          <p:nvPr/>
        </p:nvSpPr>
        <p:spPr>
          <a:xfrm rot="5400000">
            <a:off x="7603776" y="4336987"/>
            <a:ext cx="716733" cy="142593"/>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0" name="Right Arrow 19"/>
          <p:cNvSpPr/>
          <p:nvPr/>
        </p:nvSpPr>
        <p:spPr>
          <a:xfrm rot="10800000">
            <a:off x="5984338" y="5187638"/>
            <a:ext cx="1003425" cy="108641"/>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1" name="Right Arrow 20"/>
          <p:cNvSpPr/>
          <p:nvPr/>
        </p:nvSpPr>
        <p:spPr>
          <a:xfrm>
            <a:off x="5984338" y="5547512"/>
            <a:ext cx="1003425" cy="108641"/>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2" name="Right Arrow 21"/>
          <p:cNvSpPr/>
          <p:nvPr/>
        </p:nvSpPr>
        <p:spPr>
          <a:xfrm rot="10800000">
            <a:off x="2889565" y="5419631"/>
            <a:ext cx="1003425" cy="108641"/>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3" name="Rectangle 22"/>
          <p:cNvSpPr/>
          <p:nvPr/>
        </p:nvSpPr>
        <p:spPr>
          <a:xfrm>
            <a:off x="1140737" y="5152555"/>
            <a:ext cx="1748827" cy="6427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Final Decision</a:t>
            </a:r>
            <a:endParaRPr lang="en-IN" dirty="0">
              <a:solidFill>
                <a:schemeClr val="tx1"/>
              </a:solidFill>
            </a:endParaRP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062" y="557354"/>
            <a:ext cx="2490175" cy="1992140"/>
          </a:xfrm>
          <a:prstGeom prst="rect">
            <a:avLst/>
          </a:prstGeom>
        </p:spPr>
      </p:pic>
      <p:sp>
        <p:nvSpPr>
          <p:cNvPr id="27" name="Right Arrow 26"/>
          <p:cNvSpPr/>
          <p:nvPr/>
        </p:nvSpPr>
        <p:spPr>
          <a:xfrm>
            <a:off x="3260236" y="1182987"/>
            <a:ext cx="632753" cy="12976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8" name="Right Arrow 27"/>
          <p:cNvSpPr/>
          <p:nvPr/>
        </p:nvSpPr>
        <p:spPr>
          <a:xfrm>
            <a:off x="3260236" y="1736475"/>
            <a:ext cx="632753" cy="12976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9" name="Rectangle 28"/>
          <p:cNvSpPr/>
          <p:nvPr/>
        </p:nvSpPr>
        <p:spPr>
          <a:xfrm>
            <a:off x="770062" y="2549494"/>
            <a:ext cx="2490174" cy="5718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Frames form a face sequence</a:t>
            </a:r>
            <a:endParaRPr lang="en-IN" dirty="0">
              <a:solidFill>
                <a:schemeClr val="tx1"/>
              </a:solidFill>
            </a:endParaRPr>
          </a:p>
        </p:txBody>
      </p:sp>
      <p:sp>
        <p:nvSpPr>
          <p:cNvPr id="30" name="Right Arrow 29"/>
          <p:cNvSpPr/>
          <p:nvPr/>
        </p:nvSpPr>
        <p:spPr>
          <a:xfrm rot="16200000">
            <a:off x="1692637" y="4830042"/>
            <a:ext cx="571872" cy="73153"/>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1" name="Right Arrow 30"/>
          <p:cNvSpPr/>
          <p:nvPr/>
        </p:nvSpPr>
        <p:spPr>
          <a:xfrm rot="5400000">
            <a:off x="1784772" y="5952572"/>
            <a:ext cx="387600" cy="73155"/>
          </a:xfrm>
          <a:prstGeom prst="rightArrow">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Oval 4"/>
          <p:cNvSpPr/>
          <p:nvPr/>
        </p:nvSpPr>
        <p:spPr>
          <a:xfrm>
            <a:off x="1283944" y="4049917"/>
            <a:ext cx="1462410" cy="530765"/>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Match!</a:t>
            </a:r>
            <a:endParaRPr lang="en-IN" dirty="0">
              <a:solidFill>
                <a:schemeClr val="tx1"/>
              </a:solidFill>
            </a:endParaRPr>
          </a:p>
        </p:txBody>
      </p:sp>
      <p:sp>
        <p:nvSpPr>
          <p:cNvPr id="32" name="Oval 31"/>
          <p:cNvSpPr/>
          <p:nvPr/>
        </p:nvSpPr>
        <p:spPr>
          <a:xfrm>
            <a:off x="1038632" y="6182947"/>
            <a:ext cx="1879881" cy="530765"/>
          </a:xfrm>
          <a:prstGeom prst="ellipse">
            <a:avLst/>
          </a:prstGeom>
          <a:solidFill>
            <a:schemeClr val="accent4">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Not Match!</a:t>
            </a:r>
            <a:endParaRPr lang="en-IN" dirty="0">
              <a:solidFill>
                <a:schemeClr val="tx1"/>
              </a:solidFill>
            </a:endParaRPr>
          </a:p>
        </p:txBody>
      </p:sp>
    </p:spTree>
    <p:extLst>
      <p:ext uri="{BB962C8B-B14F-4D97-AF65-F5344CB8AC3E}">
        <p14:creationId xmlns:p14="http://schemas.microsoft.com/office/powerpoint/2010/main" val="275041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4847"/>
            <a:ext cx="12024061" cy="523220"/>
          </a:xfrm>
          <a:prstGeom prst="rect">
            <a:avLst/>
          </a:prstGeom>
        </p:spPr>
        <p:txBody>
          <a:bodyPr wrap="none">
            <a:spAutoFit/>
          </a:bodyPr>
          <a:lstStyle/>
          <a:p>
            <a:r>
              <a:rPr lang="en-US" sz="2800" dirty="0"/>
              <a:t>Principle Component </a:t>
            </a:r>
            <a:r>
              <a:rPr lang="en-US" sz="2800" dirty="0" smtClean="0"/>
              <a:t>Analysis(PCA) and Linear </a:t>
            </a:r>
            <a:r>
              <a:rPr lang="en-US" sz="2800" dirty="0" err="1"/>
              <a:t>Descriminant</a:t>
            </a:r>
            <a:r>
              <a:rPr lang="en-US" sz="2800" dirty="0"/>
              <a:t> </a:t>
            </a:r>
            <a:r>
              <a:rPr lang="en-US" sz="2800" dirty="0" smtClean="0"/>
              <a:t>Analysis(LDA)</a:t>
            </a:r>
            <a:endParaRPr lang="en-US" sz="2800" dirty="0"/>
          </a:p>
        </p:txBody>
      </p:sp>
      <p:sp>
        <p:nvSpPr>
          <p:cNvPr id="3" name="Rectangle 2"/>
          <p:cNvSpPr/>
          <p:nvPr/>
        </p:nvSpPr>
        <p:spPr>
          <a:xfrm>
            <a:off x="786384" y="1219309"/>
            <a:ext cx="8339327" cy="5632311"/>
          </a:xfrm>
          <a:prstGeom prst="rect">
            <a:avLst/>
          </a:prstGeom>
        </p:spPr>
        <p:txBody>
          <a:bodyPr wrap="square">
            <a:spAutoFit/>
          </a:bodyPr>
          <a:lstStyle/>
          <a:p>
            <a:pPr marL="609600" indent="-6096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PCA also known as Karhunen Lower Transformation is used to reduce the dimensionality. Its main aim is to reduce the data onto lower dimensional space also called as </a:t>
            </a:r>
            <a:r>
              <a:rPr lang="en-IN" sz="2000" dirty="0">
                <a:latin typeface="Arial" panose="020B0604020202020204" pitchFamily="34" charset="0"/>
                <a:cs typeface="Arial" panose="020B0604020202020204" pitchFamily="34" charset="0"/>
              </a:rPr>
              <a:t>E</a:t>
            </a:r>
            <a:r>
              <a:rPr lang="en-IN" sz="2000" dirty="0" smtClean="0">
                <a:latin typeface="Arial" panose="020B0604020202020204" pitchFamily="34" charset="0"/>
                <a:cs typeface="Arial" panose="020B0604020202020204" pitchFamily="34" charset="0"/>
              </a:rPr>
              <a:t>igen space by computing the </a:t>
            </a:r>
            <a:r>
              <a:rPr lang="en-IN" sz="2000" dirty="0">
                <a:latin typeface="Arial" panose="020B0604020202020204" pitchFamily="34" charset="0"/>
                <a:cs typeface="Arial" panose="020B0604020202020204" pitchFamily="34" charset="0"/>
              </a:rPr>
              <a:t>E</a:t>
            </a:r>
            <a:r>
              <a:rPr lang="en-IN" sz="2000" dirty="0" smtClean="0">
                <a:latin typeface="Arial" panose="020B0604020202020204" pitchFamily="34" charset="0"/>
                <a:cs typeface="Arial" panose="020B0604020202020204" pitchFamily="34" charset="0"/>
              </a:rPr>
              <a:t>igen values and Eigenvectors of dataset. </a:t>
            </a:r>
            <a:r>
              <a:rPr lang="en-IN" sz="2000" i="1" dirty="0" smtClean="0">
                <a:latin typeface="Arial" panose="020B0604020202020204" pitchFamily="34" charset="0"/>
                <a:cs typeface="Arial" panose="020B0604020202020204" pitchFamily="34" charset="0"/>
              </a:rPr>
              <a:t>The output of PCA is the input to LDA algorithm. </a:t>
            </a:r>
            <a:r>
              <a:rPr lang="en-IN" sz="2000" dirty="0">
                <a:latin typeface="Arial" panose="020B0604020202020204" pitchFamily="34" charset="0"/>
                <a:cs typeface="Arial" panose="020B0604020202020204" pitchFamily="34" charset="0"/>
              </a:rPr>
              <a:t>It </a:t>
            </a:r>
            <a:r>
              <a:rPr lang="en-IN" sz="2000" spc="-5" dirty="0">
                <a:latin typeface="Arial" panose="020B0604020202020204" pitchFamily="34" charset="0"/>
                <a:cs typeface="Arial" panose="020B0604020202020204" pitchFamily="34" charset="0"/>
              </a:rPr>
              <a:t>is based on Eigen value </a:t>
            </a:r>
            <a:r>
              <a:rPr lang="en-IN" sz="2000" spc="-5" dirty="0" smtClean="0">
                <a:latin typeface="Arial" panose="020B0604020202020204" pitchFamily="34" charset="0"/>
                <a:cs typeface="Arial" panose="020B0604020202020204" pitchFamily="34" charset="0"/>
              </a:rPr>
              <a:t>and Eigen</a:t>
            </a:r>
            <a:r>
              <a:rPr lang="en-IN" sz="2000" spc="55" dirty="0" smtClean="0">
                <a:latin typeface="Arial" panose="020B0604020202020204" pitchFamily="34" charset="0"/>
                <a:cs typeface="Arial" panose="020B0604020202020204" pitchFamily="34" charset="0"/>
              </a:rPr>
              <a:t>v</a:t>
            </a:r>
            <a:r>
              <a:rPr lang="en-IN" sz="2000" spc="-40" dirty="0" smtClean="0">
                <a:latin typeface="Arial" panose="020B0604020202020204" pitchFamily="34" charset="0"/>
                <a:cs typeface="Arial" panose="020B0604020202020204" pitchFamily="34" charset="0"/>
              </a:rPr>
              <a:t>ector.</a:t>
            </a:r>
            <a:endParaRPr lang="en-IN" sz="2000" i="1" dirty="0" smtClean="0">
              <a:latin typeface="Arial" panose="020B0604020202020204" pitchFamily="34" charset="0"/>
              <a:cs typeface="Arial" panose="020B0604020202020204" pitchFamily="34" charset="0"/>
            </a:endParaRPr>
          </a:p>
          <a:p>
            <a:pPr marL="609600" indent="-609600">
              <a:buFontTx/>
              <a:buNone/>
            </a:pPr>
            <a:r>
              <a:rPr lang="en-IN" sz="2000" dirty="0" smtClean="0">
                <a:latin typeface="Arial" panose="020B0604020202020204" pitchFamily="34" charset="0"/>
                <a:cs typeface="Arial" panose="020B0604020202020204" pitchFamily="34" charset="0"/>
              </a:rPr>
              <a:t>  </a:t>
            </a:r>
          </a:p>
          <a:p>
            <a:pPr marL="609600" indent="-6096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LDA computes the scatter matrix within class and scatter matrix between class thus separating the images within class increasing the recognition rate. After calculating the weight matrix Euclidian distance is calculated.  </a:t>
            </a:r>
          </a:p>
          <a:p>
            <a:pPr marL="609600" indent="-609600">
              <a:buFontTx/>
              <a:buNone/>
            </a:pPr>
            <a:endParaRPr lang="en-IN" sz="2000" dirty="0" smtClean="0">
              <a:latin typeface="Arial" panose="020B0604020202020204" pitchFamily="34" charset="0"/>
              <a:cs typeface="Arial" panose="020B0604020202020204" pitchFamily="34" charset="0"/>
            </a:endParaRPr>
          </a:p>
          <a:p>
            <a:pPr marL="609600" indent="-6096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PCA and LDA algorithms are based on an efficient computation of Eigen values and Eigenvectors. Many methods are used to compute Eigen value and Eigenvectors such as QR method, Gauss-Seidel method, Power method, Jacobi method etc. The Jacobi method is an iterative method to find </a:t>
            </a:r>
            <a:r>
              <a:rPr lang="en-IN" sz="2000" dirty="0" err="1" smtClean="0">
                <a:latin typeface="Arial" panose="020B0604020202020204" pitchFamily="34" charset="0"/>
                <a:cs typeface="Arial" panose="020B0604020202020204" pitchFamily="34" charset="0"/>
              </a:rPr>
              <a:t>eigen</a:t>
            </a:r>
            <a:r>
              <a:rPr lang="en-IN" sz="2000" dirty="0" smtClean="0">
                <a:latin typeface="Arial" panose="020B0604020202020204" pitchFamily="34" charset="0"/>
                <a:cs typeface="Arial" panose="020B0604020202020204" pitchFamily="34" charset="0"/>
              </a:rPr>
              <a:t> value and eigenvector of symmetric matrix.</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18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10" y="868680"/>
            <a:ext cx="9058070" cy="4678116"/>
          </a:xfrm>
        </p:spPr>
      </p:pic>
      <p:cxnSp>
        <p:nvCxnSpPr>
          <p:cNvPr id="6" name="Elbow Connector 5"/>
          <p:cNvCxnSpPr>
            <a:endCxn id="7" idx="0"/>
          </p:cNvCxnSpPr>
          <p:nvPr/>
        </p:nvCxnSpPr>
        <p:spPr>
          <a:xfrm rot="16200000" flipH="1">
            <a:off x="5998464" y="4261104"/>
            <a:ext cx="2560320" cy="6766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309359" y="5879592"/>
            <a:ext cx="2615186" cy="493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Euclidian </a:t>
            </a:r>
            <a:r>
              <a:rPr lang="en-IN" dirty="0" smtClean="0"/>
              <a:t>Distance</a:t>
            </a:r>
            <a:endParaRPr lang="en-IN" dirty="0"/>
          </a:p>
        </p:txBody>
      </p:sp>
    </p:spTree>
    <p:extLst>
      <p:ext uri="{BB962C8B-B14F-4D97-AF65-F5344CB8AC3E}">
        <p14:creationId xmlns:p14="http://schemas.microsoft.com/office/powerpoint/2010/main" val="1157917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454</TotalTime>
  <Words>944</Words>
  <Application>Microsoft Office PowerPoint</Application>
  <PresentationFormat>Widescreen</PresentationFormat>
  <Paragraphs>176</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 JULIAN</vt:lpstr>
      <vt:lpstr>Arial</vt:lpstr>
      <vt:lpstr>Calibri</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EigenFaces</vt:lpstr>
      <vt:lpstr>Fig: Design Flow of Training Module</vt:lpstr>
      <vt:lpstr>PowerPoint Presentation</vt:lpstr>
      <vt:lpstr>Fig: Design Flow of Recognition Module</vt:lpstr>
      <vt:lpstr>PowerPoint Presentation</vt:lpstr>
      <vt:lpstr>PowerPoint Presentation</vt:lpstr>
      <vt:lpstr>Tools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Dubey</dc:creator>
  <cp:lastModifiedBy>Rajat Dubey</cp:lastModifiedBy>
  <cp:revision>66</cp:revision>
  <dcterms:created xsi:type="dcterms:W3CDTF">2018-03-12T09:32:55Z</dcterms:created>
  <dcterms:modified xsi:type="dcterms:W3CDTF">2018-03-20T14:34:27Z</dcterms:modified>
</cp:coreProperties>
</file>