
<file path=[Content_Types].xml><?xml version="1.0" encoding="utf-8"?>
<Types xmlns="http://schemas.openxmlformats.org/package/2006/content-types">
  <Default Extension="emf" ContentType="image/x-emf"/>
  <Default Extension="jfif" ContentType="image/jpeg"/>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0" r:id="rId5"/>
    <p:sldId id="259"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10/4/2020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10/4/2020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10/4/2020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10/4/2020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10/4/2020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10/4/2020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10/4/2020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10/4/2020</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10/4/2020</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fi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B7808-05EF-46C7-B0CF-7E43C3950223}"/>
              </a:ext>
            </a:extLst>
          </p:cNvPr>
          <p:cNvSpPr>
            <a:spLocks noGrp="1"/>
          </p:cNvSpPr>
          <p:nvPr>
            <p:ph type="ctrTitle"/>
          </p:nvPr>
        </p:nvSpPr>
        <p:spPr/>
        <p:txBody>
          <a:bodyPr/>
          <a:lstStyle/>
          <a:p>
            <a:r>
              <a:rPr lang="en-IN" dirty="0"/>
              <a:t>Course Expectations</a:t>
            </a:r>
            <a:br>
              <a:rPr lang="en-IN" dirty="0"/>
            </a:br>
            <a:r>
              <a:rPr lang="en-IN" dirty="0"/>
              <a:t>Software Tools</a:t>
            </a:r>
            <a:br>
              <a:rPr lang="en-IN" dirty="0"/>
            </a:br>
            <a:r>
              <a:rPr lang="en-IN" dirty="0"/>
              <a:t>CSP007P1M </a:t>
            </a:r>
          </a:p>
        </p:txBody>
      </p:sp>
      <p:sp>
        <p:nvSpPr>
          <p:cNvPr id="3" name="Subtitle 2">
            <a:extLst>
              <a:ext uri="{FF2B5EF4-FFF2-40B4-BE49-F238E27FC236}">
                <a16:creationId xmlns:a16="http://schemas.microsoft.com/office/drawing/2014/main" id="{77360F71-F8B8-4617-8F06-C1525AB750B8}"/>
              </a:ext>
            </a:extLst>
          </p:cNvPr>
          <p:cNvSpPr>
            <a:spLocks noGrp="1"/>
          </p:cNvSpPr>
          <p:nvPr>
            <p:ph type="subTitle" idx="1"/>
          </p:nvPr>
        </p:nvSpPr>
        <p:spPr>
          <a:xfrm>
            <a:off x="5894773" y="4476962"/>
            <a:ext cx="3272698" cy="1240258"/>
          </a:xfrm>
        </p:spPr>
        <p:txBody>
          <a:bodyPr>
            <a:noAutofit/>
          </a:bodyPr>
          <a:lstStyle/>
          <a:p>
            <a:r>
              <a:rPr lang="en-IN" dirty="0"/>
              <a:t>RAJAT MITTAL</a:t>
            </a:r>
          </a:p>
          <a:p>
            <a:r>
              <a:rPr lang="en-IN" dirty="0"/>
              <a:t>Computer Technology </a:t>
            </a:r>
          </a:p>
          <a:p>
            <a:r>
              <a:rPr lang="en-IN" dirty="0"/>
              <a:t>2020PCT0066</a:t>
            </a:r>
          </a:p>
          <a:p>
            <a:r>
              <a:rPr lang="en-IN" dirty="0"/>
              <a:t>2020pct0066@iitjammu.ac.in</a:t>
            </a:r>
          </a:p>
          <a:p>
            <a:endParaRPr lang="en-IN" dirty="0"/>
          </a:p>
        </p:txBody>
      </p:sp>
      <p:pic>
        <p:nvPicPr>
          <p:cNvPr id="5" name="Picture 4">
            <a:extLst>
              <a:ext uri="{FF2B5EF4-FFF2-40B4-BE49-F238E27FC236}">
                <a16:creationId xmlns:a16="http://schemas.microsoft.com/office/drawing/2014/main" id="{691CF081-6BF1-4780-B7DA-E8F96E610E82}"/>
              </a:ext>
            </a:extLst>
          </p:cNvPr>
          <p:cNvPicPr>
            <a:picLocks noChangeAspect="1"/>
          </p:cNvPicPr>
          <p:nvPr/>
        </p:nvPicPr>
        <p:blipFill>
          <a:blip r:embed="rId2"/>
          <a:stretch>
            <a:fillRect/>
          </a:stretch>
        </p:blipFill>
        <p:spPr>
          <a:xfrm>
            <a:off x="6625860" y="112288"/>
            <a:ext cx="2843131" cy="1095076"/>
          </a:xfrm>
          <a:prstGeom prst="rect">
            <a:avLst/>
          </a:prstGeom>
        </p:spPr>
      </p:pic>
    </p:spTree>
    <p:extLst>
      <p:ext uri="{BB962C8B-B14F-4D97-AF65-F5344CB8AC3E}">
        <p14:creationId xmlns:p14="http://schemas.microsoft.com/office/powerpoint/2010/main" val="1578224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C2E963-E9D8-4931-99DD-CFE36A485183}"/>
              </a:ext>
            </a:extLst>
          </p:cNvPr>
          <p:cNvSpPr>
            <a:spLocks noGrp="1"/>
          </p:cNvSpPr>
          <p:nvPr>
            <p:ph type="title"/>
          </p:nvPr>
        </p:nvSpPr>
        <p:spPr/>
        <p:txBody>
          <a:bodyPr>
            <a:normAutofit/>
          </a:bodyPr>
          <a:lstStyle/>
          <a:p>
            <a:pPr algn="ctr"/>
            <a:r>
              <a:rPr lang="en-IN" sz="4000" b="0" i="0" u="none" strike="noStrike" baseline="0" dirty="0">
                <a:latin typeface="CMBX10"/>
              </a:rPr>
              <a:t>LATEX</a:t>
            </a:r>
            <a:endParaRPr lang="en-IN" sz="4000" dirty="0"/>
          </a:p>
        </p:txBody>
      </p:sp>
      <p:sp>
        <p:nvSpPr>
          <p:cNvPr id="3" name="Content Placeholder 2">
            <a:extLst>
              <a:ext uri="{FF2B5EF4-FFF2-40B4-BE49-F238E27FC236}">
                <a16:creationId xmlns:a16="http://schemas.microsoft.com/office/drawing/2014/main" id="{D0B34CB7-964D-4479-B2B9-1E7C8AA24400}"/>
              </a:ext>
            </a:extLst>
          </p:cNvPr>
          <p:cNvSpPr>
            <a:spLocks noGrp="1"/>
          </p:cNvSpPr>
          <p:nvPr>
            <p:ph idx="1"/>
          </p:nvPr>
        </p:nvSpPr>
        <p:spPr/>
        <p:txBody>
          <a:bodyPr>
            <a:normAutofit/>
          </a:bodyPr>
          <a:lstStyle/>
          <a:p>
            <a:pPr marL="0" indent="0" algn="l">
              <a:buNone/>
            </a:pPr>
            <a:r>
              <a:rPr lang="en-GB" sz="3200" b="0" i="0" u="none" strike="noStrike" baseline="0" dirty="0">
                <a:latin typeface="Cambria" panose="02040503050406030204" pitchFamily="18" charset="0"/>
                <a:ea typeface="Cambria" panose="02040503050406030204" pitchFamily="18" charset="0"/>
              </a:rPr>
              <a:t>Latex is a document preparation system for producing professional-looking documents, it is not a word processor. It is particularly suited to producing long, structured documents , and is very good at typesetting equations. It is available as free software for most operating systems.</a:t>
            </a:r>
            <a:endParaRPr lang="en-IN" sz="3200" dirty="0">
              <a:latin typeface="Cambria" panose="02040503050406030204" pitchFamily="18" charset="0"/>
              <a:ea typeface="Cambria" panose="02040503050406030204" pitchFamily="18" charset="0"/>
            </a:endParaRPr>
          </a:p>
        </p:txBody>
      </p:sp>
      <p:pic>
        <p:nvPicPr>
          <p:cNvPr id="5" name="Picture 4">
            <a:extLst>
              <a:ext uri="{FF2B5EF4-FFF2-40B4-BE49-F238E27FC236}">
                <a16:creationId xmlns:a16="http://schemas.microsoft.com/office/drawing/2014/main" id="{886ED30C-0377-47C9-9D7E-9EC397CF0BDA}"/>
              </a:ext>
            </a:extLst>
          </p:cNvPr>
          <p:cNvPicPr>
            <a:picLocks noChangeAspect="1"/>
          </p:cNvPicPr>
          <p:nvPr/>
        </p:nvPicPr>
        <p:blipFill>
          <a:blip r:embed="rId2"/>
          <a:stretch>
            <a:fillRect/>
          </a:stretch>
        </p:blipFill>
        <p:spPr>
          <a:xfrm>
            <a:off x="3893008" y="5546502"/>
            <a:ext cx="2268095" cy="835938"/>
          </a:xfrm>
          <a:prstGeom prst="rect">
            <a:avLst/>
          </a:prstGeom>
        </p:spPr>
      </p:pic>
    </p:spTree>
    <p:extLst>
      <p:ext uri="{BB962C8B-B14F-4D97-AF65-F5344CB8AC3E}">
        <p14:creationId xmlns:p14="http://schemas.microsoft.com/office/powerpoint/2010/main" val="9042363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8D994-9596-43D0-ACB3-D65EEBCECECA}"/>
              </a:ext>
            </a:extLst>
          </p:cNvPr>
          <p:cNvSpPr>
            <a:spLocks noGrp="1"/>
          </p:cNvSpPr>
          <p:nvPr>
            <p:ph type="title"/>
          </p:nvPr>
        </p:nvSpPr>
        <p:spPr/>
        <p:txBody>
          <a:bodyPr>
            <a:normAutofit/>
          </a:bodyPr>
          <a:lstStyle/>
          <a:p>
            <a:pPr algn="ctr"/>
            <a:r>
              <a:rPr lang="en-IN" sz="4000" b="0" i="0" u="none" strike="noStrike" baseline="0" dirty="0">
                <a:latin typeface="CMBX12"/>
              </a:rPr>
              <a:t>Languages</a:t>
            </a:r>
            <a:endParaRPr lang="en-IN" sz="4000" dirty="0"/>
          </a:p>
        </p:txBody>
      </p:sp>
      <p:graphicFrame>
        <p:nvGraphicFramePr>
          <p:cNvPr id="4" name="Table 4">
            <a:extLst>
              <a:ext uri="{FF2B5EF4-FFF2-40B4-BE49-F238E27FC236}">
                <a16:creationId xmlns:a16="http://schemas.microsoft.com/office/drawing/2014/main" id="{E7F84580-6FBD-43D3-9353-ACA7B4D85961}"/>
              </a:ext>
            </a:extLst>
          </p:cNvPr>
          <p:cNvGraphicFramePr>
            <a:graphicFrameLocks noGrp="1"/>
          </p:cNvGraphicFramePr>
          <p:nvPr>
            <p:ph idx="1"/>
            <p:extLst>
              <p:ext uri="{D42A27DB-BD31-4B8C-83A1-F6EECF244321}">
                <p14:modId xmlns:p14="http://schemas.microsoft.com/office/powerpoint/2010/main" val="2818452410"/>
              </p:ext>
            </p:extLst>
          </p:nvPr>
        </p:nvGraphicFramePr>
        <p:xfrm>
          <a:off x="677863" y="2160588"/>
          <a:ext cx="8596312" cy="3215640"/>
        </p:xfrm>
        <a:graphic>
          <a:graphicData uri="http://schemas.openxmlformats.org/drawingml/2006/table">
            <a:tbl>
              <a:tblPr firstRow="1" bandRow="1">
                <a:tableStyleId>{5C22544A-7EE6-4342-B048-85BDC9FD1C3A}</a:tableStyleId>
              </a:tblPr>
              <a:tblGrid>
                <a:gridCol w="4298156">
                  <a:extLst>
                    <a:ext uri="{9D8B030D-6E8A-4147-A177-3AD203B41FA5}">
                      <a16:colId xmlns:a16="http://schemas.microsoft.com/office/drawing/2014/main" val="2232958085"/>
                    </a:ext>
                  </a:extLst>
                </a:gridCol>
                <a:gridCol w="4298156">
                  <a:extLst>
                    <a:ext uri="{9D8B030D-6E8A-4147-A177-3AD203B41FA5}">
                      <a16:colId xmlns:a16="http://schemas.microsoft.com/office/drawing/2014/main" val="2091599617"/>
                    </a:ext>
                  </a:extLst>
                </a:gridCol>
              </a:tblGrid>
              <a:tr h="370840">
                <a:tc>
                  <a:txBody>
                    <a:bodyPr/>
                    <a:lstStyle/>
                    <a:p>
                      <a:r>
                        <a:rPr lang="en-IN" sz="1800" b="0" i="0" u="none" strike="noStrike" kern="1200" baseline="0" dirty="0">
                          <a:solidFill>
                            <a:schemeClr val="lt1"/>
                          </a:solidFill>
                          <a:latin typeface="+mn-lt"/>
                          <a:ea typeface="+mn-ea"/>
                          <a:cs typeface="+mn-cs"/>
                        </a:rPr>
                        <a:t>Languages</a:t>
                      </a:r>
                      <a:endParaRPr lang="en-IN" dirty="0"/>
                    </a:p>
                  </a:txBody>
                  <a:tcPr/>
                </a:tc>
                <a:tc>
                  <a:txBody>
                    <a:bodyPr/>
                    <a:lstStyle/>
                    <a:p>
                      <a:r>
                        <a:rPr lang="en-IN" sz="1800" b="0" i="0" u="none" strike="noStrike" kern="1200" baseline="0" dirty="0">
                          <a:solidFill>
                            <a:schemeClr val="lt1"/>
                          </a:solidFill>
                          <a:latin typeface="+mn-lt"/>
                          <a:ea typeface="+mn-ea"/>
                          <a:cs typeface="+mn-cs"/>
                        </a:rPr>
                        <a:t>USAGE</a:t>
                      </a:r>
                      <a:endParaRPr lang="en-IN" dirty="0"/>
                    </a:p>
                  </a:txBody>
                  <a:tcPr/>
                </a:tc>
                <a:extLst>
                  <a:ext uri="{0D108BD9-81ED-4DB2-BD59-A6C34878D82A}">
                    <a16:rowId xmlns:a16="http://schemas.microsoft.com/office/drawing/2014/main" val="2089848382"/>
                  </a:ext>
                </a:extLst>
              </a:tr>
              <a:tr h="370840">
                <a:tc>
                  <a:txBody>
                    <a:bodyPr/>
                    <a:lstStyle/>
                    <a:p>
                      <a:r>
                        <a:rPr lang="en-GB" sz="1800" b="0" i="0" u="none" strike="noStrike" kern="1200" baseline="0" dirty="0">
                          <a:solidFill>
                            <a:schemeClr val="dk1"/>
                          </a:solidFill>
                          <a:latin typeface="+mn-lt"/>
                          <a:ea typeface="+mn-ea"/>
                          <a:cs typeface="+mn-cs"/>
                        </a:rPr>
                        <a:t>                          C++</a:t>
                      </a:r>
                      <a:endParaRPr lang="en-IN" dirty="0"/>
                    </a:p>
                  </a:txBody>
                  <a:tcPr/>
                </a:tc>
                <a:tc>
                  <a:txBody>
                    <a:bodyPr/>
                    <a:lstStyle/>
                    <a:p>
                      <a:r>
                        <a:rPr lang="en-GB" sz="1800" b="0" i="0" u="none" strike="noStrike" kern="1200" baseline="0" dirty="0">
                          <a:solidFill>
                            <a:schemeClr val="dk1"/>
                          </a:solidFill>
                          <a:latin typeface="+mn-lt"/>
                          <a:ea typeface="+mn-ea"/>
                          <a:cs typeface="+mn-cs"/>
                        </a:rPr>
                        <a:t>C++ is a powerful general-purpose programming language and can be used for </a:t>
                      </a:r>
                      <a:r>
                        <a:rPr lang="en-GB" dirty="0"/>
                        <a:t>develop operating systems, browsers, games, and so on.</a:t>
                      </a:r>
                      <a:endParaRPr lang="en-IN" dirty="0"/>
                    </a:p>
                  </a:txBody>
                  <a:tcPr/>
                </a:tc>
                <a:extLst>
                  <a:ext uri="{0D108BD9-81ED-4DB2-BD59-A6C34878D82A}">
                    <a16:rowId xmlns:a16="http://schemas.microsoft.com/office/drawing/2014/main" val="2536260894"/>
                  </a:ext>
                </a:extLst>
              </a:tr>
              <a:tr h="370840">
                <a:tc>
                  <a:txBody>
                    <a:bodyPr/>
                    <a:lstStyle/>
                    <a:p>
                      <a:r>
                        <a:rPr lang="en-IN" sz="1800" b="0" i="0" u="none" strike="noStrike" kern="1200" baseline="0" dirty="0">
                          <a:solidFill>
                            <a:schemeClr val="dk1"/>
                          </a:solidFill>
                          <a:latin typeface="+mn-lt"/>
                          <a:ea typeface="+mn-ea"/>
                          <a:cs typeface="+mn-cs"/>
                        </a:rPr>
                        <a:t>                         Python</a:t>
                      </a:r>
                      <a:endParaRPr lang="en-IN" dirty="0"/>
                    </a:p>
                  </a:txBody>
                  <a:tcPr/>
                </a:tc>
                <a:tc>
                  <a:txBody>
                    <a:bodyPr/>
                    <a:lstStyle/>
                    <a:p>
                      <a:r>
                        <a:rPr lang="en-IN" sz="1800" b="0" i="0" u="none" strike="noStrike" kern="1200" baseline="0" dirty="0">
                          <a:solidFill>
                            <a:schemeClr val="dk1"/>
                          </a:solidFill>
                          <a:latin typeface="+mn-lt"/>
                          <a:ea typeface="+mn-ea"/>
                          <a:cs typeface="+mn-cs"/>
                        </a:rPr>
                        <a:t>Data Science</a:t>
                      </a:r>
                      <a:endParaRPr lang="en-IN" dirty="0"/>
                    </a:p>
                  </a:txBody>
                  <a:tcPr/>
                </a:tc>
                <a:extLst>
                  <a:ext uri="{0D108BD9-81ED-4DB2-BD59-A6C34878D82A}">
                    <a16:rowId xmlns:a16="http://schemas.microsoft.com/office/drawing/2014/main" val="176981735"/>
                  </a:ext>
                </a:extLst>
              </a:tr>
              <a:tr h="370840">
                <a:tc>
                  <a:txBody>
                    <a:bodyPr/>
                    <a:lstStyle/>
                    <a:p>
                      <a:r>
                        <a:rPr lang="en-IN" sz="1800" b="0" i="0" u="none" strike="noStrike" kern="1200" baseline="0" dirty="0">
                          <a:solidFill>
                            <a:schemeClr val="dk1"/>
                          </a:solidFill>
                          <a:latin typeface="+mn-lt"/>
                          <a:ea typeface="+mn-ea"/>
                          <a:cs typeface="+mn-cs"/>
                        </a:rPr>
                        <a:t>                     HTML CSS JS</a:t>
                      </a:r>
                      <a:endParaRPr lang="en-IN" dirty="0"/>
                    </a:p>
                  </a:txBody>
                  <a:tcPr/>
                </a:tc>
                <a:tc>
                  <a:txBody>
                    <a:bodyPr/>
                    <a:lstStyle/>
                    <a:p>
                      <a:r>
                        <a:rPr lang="en-IN" sz="1800" b="0" i="0" u="none" strike="noStrike" kern="1200" baseline="0" dirty="0">
                          <a:solidFill>
                            <a:schemeClr val="dk1"/>
                          </a:solidFill>
                          <a:latin typeface="+mn-lt"/>
                          <a:ea typeface="+mn-ea"/>
                          <a:cs typeface="+mn-cs"/>
                        </a:rPr>
                        <a:t>Web Development</a:t>
                      </a:r>
                      <a:endParaRPr lang="en-IN" dirty="0"/>
                    </a:p>
                  </a:txBody>
                  <a:tcPr/>
                </a:tc>
                <a:extLst>
                  <a:ext uri="{0D108BD9-81ED-4DB2-BD59-A6C34878D82A}">
                    <a16:rowId xmlns:a16="http://schemas.microsoft.com/office/drawing/2014/main" val="3384880298"/>
                  </a:ext>
                </a:extLst>
              </a:tr>
              <a:tr h="370840">
                <a:tc>
                  <a:txBody>
                    <a:bodyPr/>
                    <a:lstStyle/>
                    <a:p>
                      <a:r>
                        <a:rPr lang="en-IN" sz="1800" b="0" i="0" u="none" strike="noStrike" kern="1200" baseline="0" dirty="0">
                          <a:solidFill>
                            <a:schemeClr val="dk1"/>
                          </a:solidFill>
                          <a:latin typeface="+mn-lt"/>
                          <a:ea typeface="+mn-ea"/>
                          <a:cs typeface="+mn-cs"/>
                        </a:rPr>
                        <a:t>                    Shell Scripting</a:t>
                      </a:r>
                      <a:endParaRPr lang="en-IN" dirty="0"/>
                    </a:p>
                  </a:txBody>
                  <a:tcPr/>
                </a:tc>
                <a:tc>
                  <a:txBody>
                    <a:bodyPr/>
                    <a:lstStyle/>
                    <a:p>
                      <a:r>
                        <a:rPr lang="en-GB" sz="1800" b="0" i="0" u="none" strike="noStrike" kern="1200" baseline="0" dirty="0">
                          <a:solidFill>
                            <a:schemeClr val="dk1"/>
                          </a:solidFill>
                          <a:latin typeface="+mn-lt"/>
                          <a:ea typeface="+mn-ea"/>
                          <a:cs typeface="+mn-cs"/>
                        </a:rPr>
                        <a:t>list of commands in a computer program that is run by the Unix shell which is a command line interpreter.</a:t>
                      </a:r>
                      <a:endParaRPr lang="en-IN" dirty="0"/>
                    </a:p>
                  </a:txBody>
                  <a:tcPr/>
                </a:tc>
                <a:extLst>
                  <a:ext uri="{0D108BD9-81ED-4DB2-BD59-A6C34878D82A}">
                    <a16:rowId xmlns:a16="http://schemas.microsoft.com/office/drawing/2014/main" val="3092605664"/>
                  </a:ext>
                </a:extLst>
              </a:tr>
            </a:tbl>
          </a:graphicData>
        </a:graphic>
      </p:graphicFrame>
    </p:spTree>
    <p:extLst>
      <p:ext uri="{BB962C8B-B14F-4D97-AF65-F5344CB8AC3E}">
        <p14:creationId xmlns:p14="http://schemas.microsoft.com/office/powerpoint/2010/main" val="28105293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B88F19-7B54-49C9-A0C7-F47950B70635}"/>
              </a:ext>
            </a:extLst>
          </p:cNvPr>
          <p:cNvSpPr>
            <a:spLocks noGrp="1"/>
          </p:cNvSpPr>
          <p:nvPr>
            <p:ph type="title"/>
          </p:nvPr>
        </p:nvSpPr>
        <p:spPr/>
        <p:txBody>
          <a:bodyPr>
            <a:normAutofit/>
          </a:bodyPr>
          <a:lstStyle/>
          <a:p>
            <a:pPr algn="ctr"/>
            <a:r>
              <a:rPr lang="en-IN" sz="4000" dirty="0">
                <a:latin typeface="CMBX12"/>
              </a:rPr>
              <a:t>C</a:t>
            </a:r>
            <a:r>
              <a:rPr lang="en-IN" sz="4000" b="0" i="0" u="none" strike="noStrike" baseline="0" dirty="0">
                <a:latin typeface="CMBX12"/>
              </a:rPr>
              <a:t>onclusion</a:t>
            </a:r>
            <a:endParaRPr lang="en-IN" sz="4000" dirty="0"/>
          </a:p>
        </p:txBody>
      </p:sp>
      <p:sp>
        <p:nvSpPr>
          <p:cNvPr id="3" name="Content Placeholder 2">
            <a:extLst>
              <a:ext uri="{FF2B5EF4-FFF2-40B4-BE49-F238E27FC236}">
                <a16:creationId xmlns:a16="http://schemas.microsoft.com/office/drawing/2014/main" id="{59824B74-7F90-4517-B7DA-F0A6FF0511B4}"/>
              </a:ext>
            </a:extLst>
          </p:cNvPr>
          <p:cNvSpPr>
            <a:spLocks noGrp="1"/>
          </p:cNvSpPr>
          <p:nvPr>
            <p:ph idx="1"/>
          </p:nvPr>
        </p:nvSpPr>
        <p:spPr/>
        <p:txBody>
          <a:bodyPr>
            <a:normAutofit/>
          </a:bodyPr>
          <a:lstStyle/>
          <a:p>
            <a:pPr marL="400050" lvl="1" indent="0">
              <a:buNone/>
            </a:pPr>
            <a:r>
              <a:rPr lang="en-GB" sz="3200" b="0" i="0" u="none" strike="noStrike" baseline="0" dirty="0">
                <a:latin typeface="Cambria" panose="02040503050406030204" pitchFamily="18" charset="0"/>
                <a:ea typeface="Cambria" panose="02040503050406030204" pitchFamily="18" charset="0"/>
              </a:rPr>
              <a:t>This report hence covers the basic expertise that </a:t>
            </a:r>
            <a:r>
              <a:rPr lang="en-GB" sz="3200" dirty="0">
                <a:latin typeface="Cambria" panose="02040503050406030204" pitchFamily="18" charset="0"/>
                <a:ea typeface="Cambria" panose="02040503050406030204" pitchFamily="18" charset="0"/>
              </a:rPr>
              <a:t>I</a:t>
            </a:r>
            <a:r>
              <a:rPr lang="en-GB" sz="3200" b="0" i="0" u="none" strike="noStrike" baseline="0" dirty="0">
                <a:latin typeface="Cambria" panose="02040503050406030204" pitchFamily="18" charset="0"/>
                <a:ea typeface="Cambria" panose="02040503050406030204" pitchFamily="18" charset="0"/>
              </a:rPr>
              <a:t> would like to acquire while </a:t>
            </a:r>
            <a:r>
              <a:rPr lang="en-IN" sz="3200" b="0" i="0" u="none" strike="noStrike" baseline="0" dirty="0">
                <a:latin typeface="Cambria" panose="02040503050406030204" pitchFamily="18" charset="0"/>
                <a:ea typeface="Cambria" panose="02040503050406030204" pitchFamily="18" charset="0"/>
              </a:rPr>
              <a:t>completing the course.</a:t>
            </a:r>
            <a:endParaRPr lang="en-IN" sz="32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2188771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DA4A91-CD33-4F38-9112-1FE619DB7D25}"/>
              </a:ext>
            </a:extLst>
          </p:cNvPr>
          <p:cNvSpPr>
            <a:spLocks noGrp="1"/>
          </p:cNvSpPr>
          <p:nvPr>
            <p:ph type="title"/>
          </p:nvPr>
        </p:nvSpPr>
        <p:spPr>
          <a:xfrm>
            <a:off x="2967772" y="2420645"/>
            <a:ext cx="5181929" cy="1320800"/>
          </a:xfrm>
        </p:spPr>
        <p:txBody>
          <a:bodyPr>
            <a:noAutofit/>
          </a:bodyPr>
          <a:lstStyle/>
          <a:p>
            <a:r>
              <a:rPr lang="en-GB" sz="7200" dirty="0">
                <a:latin typeface="Candara Light" panose="020E0502030303020204" pitchFamily="34" charset="0"/>
              </a:rPr>
              <a:t>THANK YOU!</a:t>
            </a:r>
            <a:br>
              <a:rPr lang="en-IN" sz="7200" dirty="0">
                <a:latin typeface="Candara Light" panose="020E0502030303020204" pitchFamily="34" charset="0"/>
              </a:rPr>
            </a:br>
            <a:endParaRPr lang="en-IN" sz="7200" dirty="0"/>
          </a:p>
        </p:txBody>
      </p:sp>
    </p:spTree>
    <p:extLst>
      <p:ext uri="{BB962C8B-B14F-4D97-AF65-F5344CB8AC3E}">
        <p14:creationId xmlns:p14="http://schemas.microsoft.com/office/powerpoint/2010/main" val="178018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4335B-9677-4688-AAAF-DDA68C99AC00}"/>
              </a:ext>
            </a:extLst>
          </p:cNvPr>
          <p:cNvSpPr>
            <a:spLocks noGrp="1"/>
          </p:cNvSpPr>
          <p:nvPr>
            <p:ph type="title"/>
          </p:nvPr>
        </p:nvSpPr>
        <p:spPr/>
        <p:txBody>
          <a:bodyPr/>
          <a:lstStyle/>
          <a:p>
            <a:r>
              <a:rPr lang="en-IN" dirty="0"/>
              <a:t>								</a:t>
            </a:r>
            <a:r>
              <a:rPr lang="en-IN" sz="6000" dirty="0"/>
              <a:t>INDEX</a:t>
            </a:r>
          </a:p>
        </p:txBody>
      </p:sp>
      <p:sp>
        <p:nvSpPr>
          <p:cNvPr id="3" name="Content Placeholder 2">
            <a:extLst>
              <a:ext uri="{FF2B5EF4-FFF2-40B4-BE49-F238E27FC236}">
                <a16:creationId xmlns:a16="http://schemas.microsoft.com/office/drawing/2014/main" id="{4A4BC500-E52E-4D09-A038-E94315E7112F}"/>
              </a:ext>
            </a:extLst>
          </p:cNvPr>
          <p:cNvSpPr>
            <a:spLocks noGrp="1"/>
          </p:cNvSpPr>
          <p:nvPr>
            <p:ph idx="1"/>
          </p:nvPr>
        </p:nvSpPr>
        <p:spPr>
          <a:xfrm>
            <a:off x="677334" y="2160589"/>
            <a:ext cx="8596668" cy="4087811"/>
          </a:xfrm>
        </p:spPr>
        <p:txBody>
          <a:bodyPr>
            <a:normAutofit lnSpcReduction="10000"/>
          </a:bodyPr>
          <a:lstStyle/>
          <a:p>
            <a:r>
              <a:rPr lang="en-IN" dirty="0"/>
              <a:t>Introduction</a:t>
            </a:r>
          </a:p>
          <a:p>
            <a:r>
              <a:rPr lang="en-IN" dirty="0"/>
              <a:t>Expectation</a:t>
            </a:r>
          </a:p>
          <a:p>
            <a:pPr lvl="1"/>
            <a:r>
              <a:rPr lang="en-IN" sz="1800" b="0" i="0" u="none" strike="noStrike" baseline="0" dirty="0">
                <a:latin typeface="CMBX12"/>
              </a:rPr>
              <a:t>Development tools	</a:t>
            </a:r>
          </a:p>
          <a:p>
            <a:pPr lvl="2"/>
            <a:r>
              <a:rPr lang="en-IN" sz="1800" b="0" i="0" u="none" strike="noStrike" baseline="0" dirty="0">
                <a:latin typeface="CMBX10"/>
              </a:rPr>
              <a:t>AWS</a:t>
            </a:r>
          </a:p>
          <a:p>
            <a:pPr lvl="2"/>
            <a:r>
              <a:rPr lang="en-IN" sz="1800" b="0" i="0" u="none" strike="noStrike" baseline="0" dirty="0">
                <a:latin typeface="CMBX10"/>
              </a:rPr>
              <a:t>Jenkins</a:t>
            </a:r>
            <a:endParaRPr lang="en-IN" sz="1800" dirty="0">
              <a:latin typeface="CMBX10"/>
            </a:endParaRPr>
          </a:p>
          <a:p>
            <a:pPr lvl="2"/>
            <a:r>
              <a:rPr lang="en-IN" sz="1800" b="0" i="0" u="none" strike="noStrike" baseline="0" dirty="0" err="1">
                <a:latin typeface="CMBX10"/>
              </a:rPr>
              <a:t>Rstudio</a:t>
            </a:r>
            <a:endParaRPr lang="en-IN" sz="1800" b="0" i="0" u="none" strike="noStrike" baseline="0" dirty="0">
              <a:latin typeface="CMBX10"/>
            </a:endParaRPr>
          </a:p>
          <a:p>
            <a:pPr lvl="2"/>
            <a:r>
              <a:rPr lang="en-IN" sz="1800" b="0" i="0" u="none" strike="noStrike" baseline="0" dirty="0">
                <a:latin typeface="CMBX10"/>
              </a:rPr>
              <a:t>Git</a:t>
            </a:r>
            <a:endParaRPr lang="en-IN" sz="1800" dirty="0">
              <a:latin typeface="CMBX10"/>
            </a:endParaRPr>
          </a:p>
          <a:p>
            <a:pPr lvl="2"/>
            <a:r>
              <a:rPr lang="en-IN" sz="1800" b="0" i="0" u="none" strike="noStrike" baseline="0" dirty="0">
                <a:latin typeface="CMBX10"/>
              </a:rPr>
              <a:t>MATLAB</a:t>
            </a:r>
          </a:p>
          <a:p>
            <a:pPr lvl="2"/>
            <a:r>
              <a:rPr lang="en-IN" sz="1800" b="0" i="0" u="none" strike="noStrike" baseline="0" dirty="0">
                <a:latin typeface="CMBX10"/>
              </a:rPr>
              <a:t>LATEX</a:t>
            </a:r>
            <a:endParaRPr lang="en-IN" sz="1800" dirty="0">
              <a:latin typeface="CMBX10"/>
            </a:endParaRPr>
          </a:p>
          <a:p>
            <a:pPr lvl="1"/>
            <a:r>
              <a:rPr lang="en-IN" sz="1800" b="0" i="0" u="none" strike="noStrike" baseline="0" dirty="0">
                <a:latin typeface="CMBX12"/>
              </a:rPr>
              <a:t>Languages</a:t>
            </a:r>
          </a:p>
          <a:p>
            <a:r>
              <a:rPr lang="en-IN" sz="1800" b="0" i="0" u="none" strike="noStrike" baseline="0" dirty="0">
                <a:latin typeface="CMBX12"/>
              </a:rPr>
              <a:t>conclusion</a:t>
            </a:r>
            <a:endParaRPr lang="en-IN" sz="2000" b="0" i="0" u="none" strike="noStrike" baseline="0" dirty="0">
              <a:latin typeface="CMBX12"/>
            </a:endParaRPr>
          </a:p>
          <a:p>
            <a:pPr lvl="1"/>
            <a:endParaRPr lang="en-IN" sz="1800" b="0" i="0" u="none" strike="noStrike" baseline="0" dirty="0">
              <a:latin typeface="CMBX12"/>
            </a:endParaRPr>
          </a:p>
          <a:p>
            <a:pPr lvl="1"/>
            <a:endParaRPr lang="en-IN" dirty="0"/>
          </a:p>
          <a:p>
            <a:endParaRPr lang="en-IN" dirty="0"/>
          </a:p>
        </p:txBody>
      </p:sp>
    </p:spTree>
    <p:extLst>
      <p:ext uri="{BB962C8B-B14F-4D97-AF65-F5344CB8AC3E}">
        <p14:creationId xmlns:p14="http://schemas.microsoft.com/office/powerpoint/2010/main" val="4553502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F8881F-6F9E-4D04-AA9F-E27351194D15}"/>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8019B29B-CC99-4C12-8C26-5742D6C59CE2}"/>
              </a:ext>
            </a:extLst>
          </p:cNvPr>
          <p:cNvSpPr>
            <a:spLocks noGrp="1"/>
          </p:cNvSpPr>
          <p:nvPr>
            <p:ph idx="1"/>
          </p:nvPr>
        </p:nvSpPr>
        <p:spPr/>
        <p:txBody>
          <a:bodyPr>
            <a:normAutofit/>
          </a:bodyPr>
          <a:lstStyle/>
          <a:p>
            <a:pPr marL="0" indent="0" algn="l">
              <a:buNone/>
            </a:pPr>
            <a:r>
              <a:rPr lang="en-GB" sz="3200" b="0" i="0" u="none" strike="noStrike" baseline="0" dirty="0">
                <a:latin typeface="Cambria" panose="02040503050406030204" pitchFamily="18" charset="0"/>
                <a:ea typeface="Cambria" panose="02040503050406030204" pitchFamily="18" charset="0"/>
              </a:rPr>
              <a:t>This report is basically on what </a:t>
            </a:r>
            <a:r>
              <a:rPr lang="en-GB" sz="3200" dirty="0">
                <a:latin typeface="Cambria" panose="02040503050406030204" pitchFamily="18" charset="0"/>
                <a:ea typeface="Cambria" panose="02040503050406030204" pitchFamily="18" charset="0"/>
              </a:rPr>
              <a:t>I</a:t>
            </a:r>
            <a:r>
              <a:rPr lang="en-GB" sz="3200" b="0" i="0" u="none" strike="noStrike" baseline="0" dirty="0">
                <a:latin typeface="Cambria" panose="02040503050406030204" pitchFamily="18" charset="0"/>
                <a:ea typeface="Cambria" panose="02040503050406030204" pitchFamily="18" charset="0"/>
              </a:rPr>
              <a:t> expect from this course on software tools. The course is expected to cover all the industry required software along with certain languages to help me excel in the field.</a:t>
            </a:r>
            <a:endParaRPr lang="en-IN" sz="32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6566385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10CB5C-E14B-4C3F-A7AF-34B65BD9A34D}"/>
              </a:ext>
            </a:extLst>
          </p:cNvPr>
          <p:cNvSpPr>
            <a:spLocks noGrp="1"/>
          </p:cNvSpPr>
          <p:nvPr>
            <p:ph type="title"/>
          </p:nvPr>
        </p:nvSpPr>
        <p:spPr/>
        <p:txBody>
          <a:bodyPr>
            <a:normAutofit fontScale="90000"/>
          </a:bodyPr>
          <a:lstStyle/>
          <a:p>
            <a:pPr algn="ctr"/>
            <a:r>
              <a:rPr lang="en-IN" sz="6700" b="0" i="0" u="none" strike="noStrike" baseline="0" dirty="0">
                <a:latin typeface="CMBX12"/>
              </a:rPr>
              <a:t>Expectations</a:t>
            </a:r>
            <a:br>
              <a:rPr lang="en-IN" b="0" i="0" u="none" strike="noStrike" baseline="0" dirty="0">
                <a:latin typeface="CMBX12"/>
              </a:rPr>
            </a:br>
            <a:endParaRPr lang="en-IN" dirty="0"/>
          </a:p>
        </p:txBody>
      </p:sp>
      <p:sp>
        <p:nvSpPr>
          <p:cNvPr id="3" name="Content Placeholder 2">
            <a:extLst>
              <a:ext uri="{FF2B5EF4-FFF2-40B4-BE49-F238E27FC236}">
                <a16:creationId xmlns:a16="http://schemas.microsoft.com/office/drawing/2014/main" id="{1C5D3BC3-F574-4B19-84F9-BCB233AB0289}"/>
              </a:ext>
            </a:extLst>
          </p:cNvPr>
          <p:cNvSpPr>
            <a:spLocks noGrp="1"/>
          </p:cNvSpPr>
          <p:nvPr>
            <p:ph idx="1"/>
          </p:nvPr>
        </p:nvSpPr>
        <p:spPr/>
        <p:txBody>
          <a:bodyPr>
            <a:normAutofit/>
          </a:bodyPr>
          <a:lstStyle/>
          <a:p>
            <a:pPr marL="0" indent="0">
              <a:buNone/>
            </a:pPr>
            <a:r>
              <a:rPr lang="en-IN" sz="4800" b="0" i="0" u="none" strike="noStrike" baseline="0" dirty="0">
                <a:latin typeface="CMBX12"/>
              </a:rPr>
              <a:t>				</a:t>
            </a:r>
            <a:r>
              <a:rPr lang="en-IN" sz="4800" dirty="0">
                <a:latin typeface="CMBX12"/>
              </a:rPr>
              <a:t> </a:t>
            </a:r>
            <a:r>
              <a:rPr lang="en-IN" sz="4800" b="0" i="0" u="none" strike="noStrike" baseline="0" dirty="0">
                <a:latin typeface="Cambria" panose="02040503050406030204" pitchFamily="18" charset="0"/>
                <a:ea typeface="Cambria" panose="02040503050406030204" pitchFamily="18" charset="0"/>
              </a:rPr>
              <a:t>Development tools</a:t>
            </a:r>
          </a:p>
          <a:p>
            <a:pPr marL="0" indent="0">
              <a:buNone/>
            </a:pPr>
            <a:endParaRPr lang="en-IN" sz="2400" dirty="0">
              <a:latin typeface="Cambria" panose="02040503050406030204" pitchFamily="18" charset="0"/>
              <a:ea typeface="Cambria" panose="02040503050406030204" pitchFamily="18" charset="0"/>
            </a:endParaRPr>
          </a:p>
          <a:p>
            <a:pPr marL="0" indent="0">
              <a:buNone/>
            </a:pPr>
            <a:r>
              <a:rPr lang="en-IN" sz="2400" dirty="0">
                <a:latin typeface="Cambria" panose="02040503050406030204" pitchFamily="18" charset="0"/>
                <a:ea typeface="Cambria" panose="02040503050406030204" pitchFamily="18" charset="0"/>
              </a:rPr>
              <a:t>Below is the brief introduction of the tools which I am expecting to learn through this course.</a:t>
            </a:r>
          </a:p>
        </p:txBody>
      </p:sp>
    </p:spTree>
    <p:extLst>
      <p:ext uri="{BB962C8B-B14F-4D97-AF65-F5344CB8AC3E}">
        <p14:creationId xmlns:p14="http://schemas.microsoft.com/office/powerpoint/2010/main" val="29942937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F4FED7-A6BE-498D-8B05-3C25AC3EAF9D}"/>
              </a:ext>
            </a:extLst>
          </p:cNvPr>
          <p:cNvSpPr>
            <a:spLocks noGrp="1"/>
          </p:cNvSpPr>
          <p:nvPr>
            <p:ph type="title"/>
          </p:nvPr>
        </p:nvSpPr>
        <p:spPr>
          <a:xfrm>
            <a:off x="677334" y="0"/>
            <a:ext cx="8596668" cy="1320800"/>
          </a:xfrm>
        </p:spPr>
        <p:txBody>
          <a:bodyPr>
            <a:normAutofit fontScale="90000"/>
          </a:bodyPr>
          <a:lstStyle/>
          <a:p>
            <a:br>
              <a:rPr lang="en-IN" sz="3100" b="0" i="0" u="none" strike="noStrike" baseline="0" dirty="0">
                <a:latin typeface="CMBX12"/>
              </a:rPr>
            </a:br>
            <a:r>
              <a:rPr lang="en-IN" sz="3100" b="0" i="0" u="none" strike="noStrike" baseline="0" dirty="0">
                <a:latin typeface="CMBX12"/>
              </a:rPr>
              <a:t>								</a:t>
            </a:r>
            <a:r>
              <a:rPr lang="en-IN" sz="4400" b="0" i="0" u="none" strike="noStrike" baseline="0" dirty="0">
                <a:latin typeface="CMBX12"/>
              </a:rPr>
              <a:t>AWS</a:t>
            </a:r>
            <a:br>
              <a:rPr lang="en-IN" sz="1800" b="0" i="0" u="none" strike="noStrike" baseline="0" dirty="0">
                <a:latin typeface="CMBX12"/>
              </a:rPr>
            </a:br>
            <a:endParaRPr lang="en-IN" dirty="0"/>
          </a:p>
        </p:txBody>
      </p:sp>
      <p:sp>
        <p:nvSpPr>
          <p:cNvPr id="3" name="Content Placeholder 2">
            <a:extLst>
              <a:ext uri="{FF2B5EF4-FFF2-40B4-BE49-F238E27FC236}">
                <a16:creationId xmlns:a16="http://schemas.microsoft.com/office/drawing/2014/main" id="{BD3D68C4-C228-43C6-979B-4B7E8A1A18E6}"/>
              </a:ext>
            </a:extLst>
          </p:cNvPr>
          <p:cNvSpPr>
            <a:spLocks noGrp="1"/>
          </p:cNvSpPr>
          <p:nvPr>
            <p:ph idx="1"/>
          </p:nvPr>
        </p:nvSpPr>
        <p:spPr>
          <a:xfrm>
            <a:off x="810499" y="1237311"/>
            <a:ext cx="8596668" cy="3880773"/>
          </a:xfrm>
        </p:spPr>
        <p:txBody>
          <a:bodyPr>
            <a:noAutofit/>
          </a:bodyPr>
          <a:lstStyle/>
          <a:p>
            <a:pPr marL="0" indent="0" algn="l">
              <a:buNone/>
            </a:pPr>
            <a:r>
              <a:rPr lang="en-GB" sz="3200" b="0" i="0" u="none" strike="noStrike" baseline="0" dirty="0">
                <a:latin typeface="Cambria" panose="02040503050406030204" pitchFamily="18" charset="0"/>
                <a:ea typeface="Cambria" panose="02040503050406030204" pitchFamily="18" charset="0"/>
              </a:rPr>
              <a:t>Amazon web service is a platform that offers flexible, reliable, scalable, easy-to-use and cost-effective cloud computing solutions. Cloud computing is a term referred to storing and accessing data over the internet. It doesn't store any data on the hard disk of your personal computer. In cloud computing, you can access data from a remote server.</a:t>
            </a:r>
            <a:endParaRPr lang="en-IN" sz="3200" dirty="0">
              <a:latin typeface="Cambria" panose="02040503050406030204" pitchFamily="18" charset="0"/>
              <a:ea typeface="Cambria" panose="02040503050406030204" pitchFamily="18" charset="0"/>
            </a:endParaRPr>
          </a:p>
        </p:txBody>
      </p:sp>
      <p:pic>
        <p:nvPicPr>
          <p:cNvPr id="5" name="Picture 4">
            <a:extLst>
              <a:ext uri="{FF2B5EF4-FFF2-40B4-BE49-F238E27FC236}">
                <a16:creationId xmlns:a16="http://schemas.microsoft.com/office/drawing/2014/main" id="{CB217C84-C6D5-41D1-9FBA-CE1EAEFA4920}"/>
              </a:ext>
            </a:extLst>
          </p:cNvPr>
          <p:cNvPicPr>
            <a:picLocks noChangeAspect="1"/>
          </p:cNvPicPr>
          <p:nvPr/>
        </p:nvPicPr>
        <p:blipFill>
          <a:blip r:embed="rId2"/>
          <a:stretch>
            <a:fillRect/>
          </a:stretch>
        </p:blipFill>
        <p:spPr>
          <a:xfrm>
            <a:off x="4104130" y="5295637"/>
            <a:ext cx="1743075" cy="1143000"/>
          </a:xfrm>
          <a:prstGeom prst="rect">
            <a:avLst/>
          </a:prstGeom>
        </p:spPr>
      </p:pic>
    </p:spTree>
    <p:extLst>
      <p:ext uri="{BB962C8B-B14F-4D97-AF65-F5344CB8AC3E}">
        <p14:creationId xmlns:p14="http://schemas.microsoft.com/office/powerpoint/2010/main" val="29822197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C6DC85-E0A6-45C5-825A-D95D51BE7DC5}"/>
              </a:ext>
            </a:extLst>
          </p:cNvPr>
          <p:cNvSpPr>
            <a:spLocks noGrp="1"/>
          </p:cNvSpPr>
          <p:nvPr>
            <p:ph type="title"/>
          </p:nvPr>
        </p:nvSpPr>
        <p:spPr/>
        <p:txBody>
          <a:bodyPr>
            <a:normAutofit/>
          </a:bodyPr>
          <a:lstStyle/>
          <a:p>
            <a:r>
              <a:rPr lang="en-IN" sz="4000" b="0" i="0" u="none" strike="noStrike" baseline="0" dirty="0">
                <a:latin typeface="CMBX10"/>
              </a:rPr>
              <a:t>								Jenkins</a:t>
            </a:r>
            <a:endParaRPr lang="en-IN" sz="4000" dirty="0"/>
          </a:p>
        </p:txBody>
      </p:sp>
      <p:sp>
        <p:nvSpPr>
          <p:cNvPr id="3" name="Content Placeholder 2">
            <a:extLst>
              <a:ext uri="{FF2B5EF4-FFF2-40B4-BE49-F238E27FC236}">
                <a16:creationId xmlns:a16="http://schemas.microsoft.com/office/drawing/2014/main" id="{1508167D-3CC8-476D-9738-08DE8CD369EA}"/>
              </a:ext>
            </a:extLst>
          </p:cNvPr>
          <p:cNvSpPr>
            <a:spLocks noGrp="1"/>
          </p:cNvSpPr>
          <p:nvPr>
            <p:ph idx="1"/>
          </p:nvPr>
        </p:nvSpPr>
        <p:spPr/>
        <p:txBody>
          <a:bodyPr>
            <a:normAutofit/>
          </a:bodyPr>
          <a:lstStyle/>
          <a:p>
            <a:pPr marL="0" indent="0" algn="l">
              <a:buNone/>
            </a:pPr>
            <a:r>
              <a:rPr lang="en-GB" sz="3200" b="0" i="0" u="none" strike="noStrike" baseline="0" dirty="0">
                <a:latin typeface="Cambria" panose="02040503050406030204" pitchFamily="18" charset="0"/>
                <a:ea typeface="Cambria" panose="02040503050406030204" pitchFamily="18" charset="0"/>
              </a:rPr>
              <a:t>Jenkins is an open source Continuous Integration server capable of orchestrating a chain of actions that help to achieve the Continuous Integration process (and not only) in an </a:t>
            </a:r>
            <a:r>
              <a:rPr lang="en-IN" sz="3200" b="0" i="0" u="none" strike="noStrike" baseline="0" dirty="0">
                <a:latin typeface="Cambria" panose="02040503050406030204" pitchFamily="18" charset="0"/>
                <a:ea typeface="Cambria" panose="02040503050406030204" pitchFamily="18" charset="0"/>
              </a:rPr>
              <a:t>automated fashion.</a:t>
            </a:r>
            <a:endParaRPr lang="en-IN" sz="3200" dirty="0">
              <a:latin typeface="Cambria" panose="02040503050406030204" pitchFamily="18" charset="0"/>
              <a:ea typeface="Cambria" panose="02040503050406030204" pitchFamily="18" charset="0"/>
            </a:endParaRPr>
          </a:p>
        </p:txBody>
      </p:sp>
      <p:pic>
        <p:nvPicPr>
          <p:cNvPr id="5" name="Picture 4">
            <a:extLst>
              <a:ext uri="{FF2B5EF4-FFF2-40B4-BE49-F238E27FC236}">
                <a16:creationId xmlns:a16="http://schemas.microsoft.com/office/drawing/2014/main" id="{03760097-0689-4E9A-BFF0-AFF90B019B7D}"/>
              </a:ext>
            </a:extLst>
          </p:cNvPr>
          <p:cNvPicPr>
            <a:picLocks noChangeAspect="1"/>
          </p:cNvPicPr>
          <p:nvPr/>
        </p:nvPicPr>
        <p:blipFill>
          <a:blip r:embed="rId2"/>
          <a:stretch>
            <a:fillRect/>
          </a:stretch>
        </p:blipFill>
        <p:spPr>
          <a:xfrm>
            <a:off x="4146993" y="4811882"/>
            <a:ext cx="1657350" cy="1104900"/>
          </a:xfrm>
          <a:prstGeom prst="rect">
            <a:avLst/>
          </a:prstGeom>
        </p:spPr>
      </p:pic>
    </p:spTree>
    <p:extLst>
      <p:ext uri="{BB962C8B-B14F-4D97-AF65-F5344CB8AC3E}">
        <p14:creationId xmlns:p14="http://schemas.microsoft.com/office/powerpoint/2010/main" val="20626767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EC0022-6992-432D-A806-108AC53A338E}"/>
              </a:ext>
            </a:extLst>
          </p:cNvPr>
          <p:cNvSpPr>
            <a:spLocks noGrp="1"/>
          </p:cNvSpPr>
          <p:nvPr>
            <p:ph type="title"/>
          </p:nvPr>
        </p:nvSpPr>
        <p:spPr/>
        <p:txBody>
          <a:bodyPr>
            <a:normAutofit/>
          </a:bodyPr>
          <a:lstStyle/>
          <a:p>
            <a:r>
              <a:rPr lang="en-IN" sz="4000" b="0" i="0" u="none" strike="noStrike" baseline="0" dirty="0">
                <a:latin typeface="CMBX10"/>
              </a:rPr>
              <a:t>								</a:t>
            </a:r>
            <a:r>
              <a:rPr lang="en-IN" sz="4000" b="0" i="0" u="none" strike="noStrike" baseline="0" dirty="0" err="1">
                <a:latin typeface="CMBX10"/>
              </a:rPr>
              <a:t>Rstudio</a:t>
            </a:r>
            <a:endParaRPr lang="en-IN" sz="4000" dirty="0"/>
          </a:p>
        </p:txBody>
      </p:sp>
      <p:sp>
        <p:nvSpPr>
          <p:cNvPr id="3" name="Content Placeholder 2">
            <a:extLst>
              <a:ext uri="{FF2B5EF4-FFF2-40B4-BE49-F238E27FC236}">
                <a16:creationId xmlns:a16="http://schemas.microsoft.com/office/drawing/2014/main" id="{190F836A-F300-4E57-8160-376ECC3936D6}"/>
              </a:ext>
            </a:extLst>
          </p:cNvPr>
          <p:cNvSpPr>
            <a:spLocks noGrp="1"/>
          </p:cNvSpPr>
          <p:nvPr>
            <p:ph idx="1"/>
          </p:nvPr>
        </p:nvSpPr>
        <p:spPr/>
        <p:txBody>
          <a:bodyPr>
            <a:normAutofit/>
          </a:bodyPr>
          <a:lstStyle/>
          <a:p>
            <a:pPr marL="0" indent="0" algn="l">
              <a:buNone/>
            </a:pPr>
            <a:r>
              <a:rPr lang="en-GB" sz="3200" b="0" i="0" u="none" strike="noStrike" baseline="0" dirty="0">
                <a:latin typeface="Cambria" panose="02040503050406030204" pitchFamily="18" charset="0"/>
                <a:ea typeface="Cambria" panose="02040503050406030204" pitchFamily="18" charset="0"/>
              </a:rPr>
              <a:t>RStudio is an open-source tool for programming in R. RStudio is a flexible tool that helps you create readable analyses, and keeps your code, images, comments, and plots together in </a:t>
            </a:r>
            <a:r>
              <a:rPr lang="en-IN" sz="3200" b="0" i="0" u="none" strike="noStrike" baseline="0" dirty="0">
                <a:latin typeface="Cambria" panose="02040503050406030204" pitchFamily="18" charset="0"/>
                <a:ea typeface="Cambria" panose="02040503050406030204" pitchFamily="18" charset="0"/>
              </a:rPr>
              <a:t>one place.</a:t>
            </a:r>
            <a:endParaRPr lang="en-IN" sz="3200" dirty="0">
              <a:latin typeface="Cambria" panose="02040503050406030204" pitchFamily="18" charset="0"/>
              <a:ea typeface="Cambria" panose="02040503050406030204" pitchFamily="18" charset="0"/>
            </a:endParaRPr>
          </a:p>
        </p:txBody>
      </p:sp>
      <p:pic>
        <p:nvPicPr>
          <p:cNvPr id="5" name="Picture 4">
            <a:extLst>
              <a:ext uri="{FF2B5EF4-FFF2-40B4-BE49-F238E27FC236}">
                <a16:creationId xmlns:a16="http://schemas.microsoft.com/office/drawing/2014/main" id="{A522A5B8-C32E-47A5-9FBB-9861F0708172}"/>
              </a:ext>
            </a:extLst>
          </p:cNvPr>
          <p:cNvPicPr>
            <a:picLocks noChangeAspect="1"/>
          </p:cNvPicPr>
          <p:nvPr/>
        </p:nvPicPr>
        <p:blipFill>
          <a:blip r:embed="rId2"/>
          <a:stretch>
            <a:fillRect/>
          </a:stretch>
        </p:blipFill>
        <p:spPr>
          <a:xfrm>
            <a:off x="4404168" y="4517362"/>
            <a:ext cx="1143000" cy="1524000"/>
          </a:xfrm>
          <a:prstGeom prst="rect">
            <a:avLst/>
          </a:prstGeom>
        </p:spPr>
      </p:pic>
    </p:spTree>
    <p:extLst>
      <p:ext uri="{BB962C8B-B14F-4D97-AF65-F5344CB8AC3E}">
        <p14:creationId xmlns:p14="http://schemas.microsoft.com/office/powerpoint/2010/main" val="34018584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C5934-0B27-4865-969F-230DE9C236D7}"/>
              </a:ext>
            </a:extLst>
          </p:cNvPr>
          <p:cNvSpPr>
            <a:spLocks noGrp="1"/>
          </p:cNvSpPr>
          <p:nvPr>
            <p:ph type="title"/>
          </p:nvPr>
        </p:nvSpPr>
        <p:spPr/>
        <p:txBody>
          <a:bodyPr>
            <a:normAutofit/>
          </a:bodyPr>
          <a:lstStyle/>
          <a:p>
            <a:r>
              <a:rPr lang="en-IN" sz="4000" b="0" i="0" u="none" strike="noStrike" baseline="0" dirty="0">
                <a:latin typeface="CMBX10"/>
              </a:rPr>
              <a:t>									Git</a:t>
            </a:r>
            <a:endParaRPr lang="en-IN" sz="4000" dirty="0"/>
          </a:p>
        </p:txBody>
      </p:sp>
      <p:sp>
        <p:nvSpPr>
          <p:cNvPr id="3" name="Content Placeholder 2">
            <a:extLst>
              <a:ext uri="{FF2B5EF4-FFF2-40B4-BE49-F238E27FC236}">
                <a16:creationId xmlns:a16="http://schemas.microsoft.com/office/drawing/2014/main" id="{678E97A1-70EB-4012-B9F9-80730F53D609}"/>
              </a:ext>
            </a:extLst>
          </p:cNvPr>
          <p:cNvSpPr>
            <a:spLocks noGrp="1"/>
          </p:cNvSpPr>
          <p:nvPr>
            <p:ph idx="1"/>
          </p:nvPr>
        </p:nvSpPr>
        <p:spPr/>
        <p:txBody>
          <a:bodyPr>
            <a:normAutofit/>
          </a:bodyPr>
          <a:lstStyle/>
          <a:p>
            <a:pPr marL="0" indent="0" algn="l">
              <a:buNone/>
            </a:pPr>
            <a:r>
              <a:rPr lang="en-GB" sz="3200" b="0" i="0" u="none" strike="noStrike" baseline="0" dirty="0">
                <a:latin typeface="Cambria" panose="02040503050406030204" pitchFamily="18" charset="0"/>
                <a:ea typeface="Cambria" panose="02040503050406030204" pitchFamily="18" charset="0"/>
              </a:rPr>
              <a:t>Git is the most commonly used version control system. Git is a distributed version control system. These fully-functional local repositories make it is easy to work online or remotely. You commit your work locally, and then sync your copy of the repository with the copy on the </a:t>
            </a:r>
            <a:r>
              <a:rPr lang="en-IN" sz="3200" b="0" i="0" u="none" strike="noStrike" baseline="0" dirty="0">
                <a:latin typeface="Cambria" panose="02040503050406030204" pitchFamily="18" charset="0"/>
                <a:ea typeface="Cambria" panose="02040503050406030204" pitchFamily="18" charset="0"/>
              </a:rPr>
              <a:t>server.</a:t>
            </a:r>
            <a:endParaRPr lang="en-IN" sz="3200" dirty="0">
              <a:latin typeface="Cambria" panose="02040503050406030204" pitchFamily="18" charset="0"/>
              <a:ea typeface="Cambria" panose="02040503050406030204" pitchFamily="18" charset="0"/>
            </a:endParaRPr>
          </a:p>
        </p:txBody>
      </p:sp>
      <p:pic>
        <p:nvPicPr>
          <p:cNvPr id="5" name="Picture 4">
            <a:extLst>
              <a:ext uri="{FF2B5EF4-FFF2-40B4-BE49-F238E27FC236}">
                <a16:creationId xmlns:a16="http://schemas.microsoft.com/office/drawing/2014/main" id="{230CCA56-141D-4BE4-A35F-D302DA596C70}"/>
              </a:ext>
            </a:extLst>
          </p:cNvPr>
          <p:cNvPicPr>
            <a:picLocks noChangeAspect="1"/>
          </p:cNvPicPr>
          <p:nvPr/>
        </p:nvPicPr>
        <p:blipFill>
          <a:blip r:embed="rId2"/>
          <a:stretch>
            <a:fillRect/>
          </a:stretch>
        </p:blipFill>
        <p:spPr>
          <a:xfrm>
            <a:off x="4235943" y="5253176"/>
            <a:ext cx="1181100" cy="1181100"/>
          </a:xfrm>
          <a:prstGeom prst="rect">
            <a:avLst/>
          </a:prstGeom>
        </p:spPr>
      </p:pic>
    </p:spTree>
    <p:extLst>
      <p:ext uri="{BB962C8B-B14F-4D97-AF65-F5344CB8AC3E}">
        <p14:creationId xmlns:p14="http://schemas.microsoft.com/office/powerpoint/2010/main" val="36672439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22BA2-A920-4FE7-8806-FA788709BA0F}"/>
              </a:ext>
            </a:extLst>
          </p:cNvPr>
          <p:cNvSpPr>
            <a:spLocks noGrp="1"/>
          </p:cNvSpPr>
          <p:nvPr>
            <p:ph type="title"/>
          </p:nvPr>
        </p:nvSpPr>
        <p:spPr/>
        <p:txBody>
          <a:bodyPr>
            <a:normAutofit/>
          </a:bodyPr>
          <a:lstStyle/>
          <a:p>
            <a:r>
              <a:rPr lang="en-IN" sz="4000" b="0" i="0" u="none" strike="noStrike" baseline="0" dirty="0">
                <a:latin typeface="CMBX10"/>
              </a:rPr>
              <a:t>							MATLAB</a:t>
            </a:r>
            <a:endParaRPr lang="en-IN" sz="4000" dirty="0"/>
          </a:p>
        </p:txBody>
      </p:sp>
      <p:sp>
        <p:nvSpPr>
          <p:cNvPr id="3" name="Content Placeholder 2">
            <a:extLst>
              <a:ext uri="{FF2B5EF4-FFF2-40B4-BE49-F238E27FC236}">
                <a16:creationId xmlns:a16="http://schemas.microsoft.com/office/drawing/2014/main" id="{0D0A1B30-48E7-4690-9AD9-13E8CB0EA155}"/>
              </a:ext>
            </a:extLst>
          </p:cNvPr>
          <p:cNvSpPr>
            <a:spLocks noGrp="1"/>
          </p:cNvSpPr>
          <p:nvPr>
            <p:ph idx="1"/>
          </p:nvPr>
        </p:nvSpPr>
        <p:spPr/>
        <p:txBody>
          <a:bodyPr>
            <a:normAutofit/>
          </a:bodyPr>
          <a:lstStyle/>
          <a:p>
            <a:pPr marL="0" indent="0" algn="l">
              <a:buNone/>
            </a:pPr>
            <a:r>
              <a:rPr lang="en-GB" sz="3200" b="0" i="0" u="none" strike="noStrike" baseline="0" dirty="0">
                <a:latin typeface="Cambria" panose="02040503050406030204" pitchFamily="18" charset="0"/>
                <a:ea typeface="Cambria" panose="02040503050406030204" pitchFamily="18" charset="0"/>
              </a:rPr>
              <a:t>The matrix-based MATLAB language is the world's most natural way to express computational mathematics. Built-in graphics make it easy to visualize and gain insights from </a:t>
            </a:r>
            <a:r>
              <a:rPr lang="en-IN" sz="3200" b="0" i="0" u="none" strike="noStrike" baseline="0" dirty="0">
                <a:latin typeface="Cambria" panose="02040503050406030204" pitchFamily="18" charset="0"/>
                <a:ea typeface="Cambria" panose="02040503050406030204" pitchFamily="18" charset="0"/>
              </a:rPr>
              <a:t>data.</a:t>
            </a:r>
            <a:endParaRPr lang="en-IN" sz="3200" dirty="0">
              <a:latin typeface="Cambria" panose="02040503050406030204" pitchFamily="18" charset="0"/>
              <a:ea typeface="Cambria" panose="02040503050406030204" pitchFamily="18" charset="0"/>
            </a:endParaRPr>
          </a:p>
        </p:txBody>
      </p:sp>
      <p:pic>
        <p:nvPicPr>
          <p:cNvPr id="5" name="Picture 4">
            <a:extLst>
              <a:ext uri="{FF2B5EF4-FFF2-40B4-BE49-F238E27FC236}">
                <a16:creationId xmlns:a16="http://schemas.microsoft.com/office/drawing/2014/main" id="{FF79C356-1001-4AE2-BA87-7FEC46D2187A}"/>
              </a:ext>
            </a:extLst>
          </p:cNvPr>
          <p:cNvPicPr>
            <a:picLocks noChangeAspect="1"/>
          </p:cNvPicPr>
          <p:nvPr/>
        </p:nvPicPr>
        <p:blipFill>
          <a:blip r:embed="rId2"/>
          <a:stretch>
            <a:fillRect/>
          </a:stretch>
        </p:blipFill>
        <p:spPr>
          <a:xfrm>
            <a:off x="4203559" y="4752022"/>
            <a:ext cx="1289340" cy="1289340"/>
          </a:xfrm>
          <a:prstGeom prst="rect">
            <a:avLst/>
          </a:prstGeom>
        </p:spPr>
      </p:pic>
    </p:spTree>
    <p:extLst>
      <p:ext uri="{BB962C8B-B14F-4D97-AF65-F5344CB8AC3E}">
        <p14:creationId xmlns:p14="http://schemas.microsoft.com/office/powerpoint/2010/main" val="138025388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66</TotalTime>
  <Words>506</Words>
  <Application>Microsoft Office PowerPoint</Application>
  <PresentationFormat>Widescreen</PresentationFormat>
  <Paragraphs>50</Paragraphs>
  <Slides>13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Cambria</vt:lpstr>
      <vt:lpstr>Candara Light</vt:lpstr>
      <vt:lpstr>CMBX10</vt:lpstr>
      <vt:lpstr>CMBX12</vt:lpstr>
      <vt:lpstr>Trebuchet MS</vt:lpstr>
      <vt:lpstr>Wingdings 3</vt:lpstr>
      <vt:lpstr>Facet</vt:lpstr>
      <vt:lpstr>Course Expectations Software Tools CSP007P1M </vt:lpstr>
      <vt:lpstr>        INDEX</vt:lpstr>
      <vt:lpstr>Introduction</vt:lpstr>
      <vt:lpstr>Expectations </vt:lpstr>
      <vt:lpstr>         AWS </vt:lpstr>
      <vt:lpstr>        Jenkins</vt:lpstr>
      <vt:lpstr>        Rstudio</vt:lpstr>
      <vt:lpstr>         Git</vt:lpstr>
      <vt:lpstr>       MATLAB</vt:lpstr>
      <vt:lpstr>LATEX</vt:lpstr>
      <vt:lpstr>Languages</vt:lpstr>
      <vt:lpstr>Conclusion</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Course Expectations Software Tools CSP007P1M</dc:title>
  <dc:creator>Rajat Mittal</dc:creator>
  <cp:lastModifiedBy>Rajat Mittal</cp:lastModifiedBy>
  <cp:revision>9</cp:revision>
  <dcterms:created xsi:type="dcterms:W3CDTF">2020-09-27T08:02:18Z</dcterms:created>
  <dcterms:modified xsi:type="dcterms:W3CDTF">2020-10-04T17:05:39Z</dcterms:modified>
</cp:coreProperties>
</file>