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085" r:id="rId1"/>
  </p:sldMasterIdLst>
  <p:notesMasterIdLst>
    <p:notesMasterId r:id="rId15"/>
  </p:notesMasterIdLst>
  <p:handoutMasterIdLst>
    <p:handoutMasterId r:id="rId16"/>
  </p:handoutMasterIdLst>
  <p:sldIdLst>
    <p:sldId id="256" r:id="rId2"/>
    <p:sldId id="257" r:id="rId3"/>
    <p:sldId id="258" r:id="rId4"/>
    <p:sldId id="259" r:id="rId5"/>
    <p:sldId id="260" r:id="rId6"/>
    <p:sldId id="262" r:id="rId7"/>
    <p:sldId id="263" r:id="rId8"/>
    <p:sldId id="268" r:id="rId9"/>
    <p:sldId id="269"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snapToObjects="1">
      <p:cViewPr varScale="1">
        <p:scale>
          <a:sx n="104" d="100"/>
          <a:sy n="104" d="100"/>
        </p:scale>
        <p:origin x="23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314871-C747-0F05-8230-808A80C02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Header</a:t>
            </a:r>
          </a:p>
        </p:txBody>
      </p:sp>
      <p:sp>
        <p:nvSpPr>
          <p:cNvPr id="3" name="Date Placeholder 2">
            <a:extLst>
              <a:ext uri="{FF2B5EF4-FFF2-40B4-BE49-F238E27FC236}">
                <a16:creationId xmlns:a16="http://schemas.microsoft.com/office/drawing/2014/main" id="{51F90B16-062E-1B33-5D80-91E52A2DA0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C57B5F-2FD7-C04B-8D4F-151280C021AA}" type="datetimeFigureOut">
              <a:rPr lang="en-US" smtClean="0"/>
              <a:t>5/11/22</a:t>
            </a:fld>
            <a:endParaRPr lang="en-US"/>
          </a:p>
        </p:txBody>
      </p:sp>
      <p:sp>
        <p:nvSpPr>
          <p:cNvPr id="4" name="Footer Placeholder 3">
            <a:extLst>
              <a:ext uri="{FF2B5EF4-FFF2-40B4-BE49-F238E27FC236}">
                <a16:creationId xmlns:a16="http://schemas.microsoft.com/office/drawing/2014/main" id="{DB2D2E69-A037-F4DF-26A4-E693B1197B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Footer</a:t>
            </a:r>
          </a:p>
        </p:txBody>
      </p:sp>
      <p:sp>
        <p:nvSpPr>
          <p:cNvPr id="5" name="Slide Number Placeholder 4">
            <a:extLst>
              <a:ext uri="{FF2B5EF4-FFF2-40B4-BE49-F238E27FC236}">
                <a16:creationId xmlns:a16="http://schemas.microsoft.com/office/drawing/2014/main" id="{94E09B48-C66B-C2DF-D73D-BA05E47510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6AD338-468B-4449-B491-03DF14381059}" type="slidenum">
              <a:rPr lang="en-US" smtClean="0"/>
              <a:t>‹#›</a:t>
            </a:fld>
            <a:endParaRPr lang="en-US"/>
          </a:p>
        </p:txBody>
      </p:sp>
    </p:spTree>
    <p:extLst>
      <p:ext uri="{BB962C8B-B14F-4D97-AF65-F5344CB8AC3E}">
        <p14:creationId xmlns:p14="http://schemas.microsoft.com/office/powerpoint/2010/main" val="977646697"/>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Header</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1FE53-D9FF-4D4D-B1E0-AF4FEDCF938F}" type="datetimeFigureOut">
              <a:rPr lang="en-US" smtClean="0"/>
              <a:t>5/11/22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Footer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664A1-8F8B-D545-AD55-95EBF474C1C4}" type="slidenum">
              <a:rPr lang="en-US" smtClean="0"/>
              <a:t>‹#›</a:t>
            </a:fld>
            <a:endParaRPr lang="en-US"/>
          </a:p>
        </p:txBody>
      </p:sp>
    </p:spTree>
    <p:extLst>
      <p:ext uri="{BB962C8B-B14F-4D97-AF65-F5344CB8AC3E}">
        <p14:creationId xmlns:p14="http://schemas.microsoft.com/office/powerpoint/2010/main" val="3002955731"/>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F5BE21A-7689-7C47-83A6-442280185B60}" type="datetime1">
              <a:rPr lang="en-IN" smtClean="0"/>
              <a:t>11/05/22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D20A09C-C9CD-E14A-B03F-D5B11B1E8C6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952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7FFF693-2275-1F4C-BF32-991CB1FDF0F9}" type="datetime1">
              <a:rPr lang="en-IN" smtClean="0"/>
              <a:t>11/05/22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0A09C-C9CD-E14A-B03F-D5B11B1E8C6F}" type="slidenum">
              <a:rPr lang="en-US" smtClean="0"/>
              <a:t>‹#›</a:t>
            </a:fld>
            <a:endParaRPr lang="en-US"/>
          </a:p>
        </p:txBody>
      </p:sp>
    </p:spTree>
    <p:extLst>
      <p:ext uri="{BB962C8B-B14F-4D97-AF65-F5344CB8AC3E}">
        <p14:creationId xmlns:p14="http://schemas.microsoft.com/office/powerpoint/2010/main" val="35159414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FFF693-2275-1F4C-BF32-991CB1FDF0F9}" type="datetime1">
              <a:rPr lang="en-IN" smtClean="0"/>
              <a:t>11/05/22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0A09C-C9CD-E14A-B03F-D5B11B1E8C6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57995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FFF693-2275-1F4C-BF32-991CB1FDF0F9}" type="datetime1">
              <a:rPr lang="en-IN" smtClean="0"/>
              <a:t>11/05/22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0A09C-C9CD-E14A-B03F-D5B11B1E8C6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1508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FFF693-2275-1F4C-BF32-991CB1FDF0F9}" type="datetime1">
              <a:rPr lang="en-IN" smtClean="0"/>
              <a:t>11/05/22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0A09C-C9CD-E14A-B03F-D5B11B1E8C6F}" type="slidenum">
              <a:rPr lang="en-US" smtClean="0"/>
              <a:t>‹#›</a:t>
            </a:fld>
            <a:endParaRPr lang="en-US"/>
          </a:p>
        </p:txBody>
      </p:sp>
    </p:spTree>
    <p:extLst>
      <p:ext uri="{BB962C8B-B14F-4D97-AF65-F5344CB8AC3E}">
        <p14:creationId xmlns:p14="http://schemas.microsoft.com/office/powerpoint/2010/main" val="19469760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FFF693-2275-1F4C-BF32-991CB1FDF0F9}" type="datetime1">
              <a:rPr lang="en-IN" smtClean="0"/>
              <a:t>11/05/22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0A09C-C9CD-E14A-B03F-D5B11B1E8C6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61433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FFF693-2275-1F4C-BF32-991CB1FDF0F9}" type="datetime1">
              <a:rPr lang="en-IN" smtClean="0"/>
              <a:t>11/05/22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0A09C-C9CD-E14A-B03F-D5B11B1E8C6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74598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FFF693-2275-1F4C-BF32-991CB1FDF0F9}" type="datetime1">
              <a:rPr lang="en-IN" smtClean="0"/>
              <a:t>11/05/22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0A09C-C9CD-E14A-B03F-D5B11B1E8C6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57133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FFF693-2275-1F4C-BF32-991CB1FDF0F9}" type="datetime1">
              <a:rPr lang="en-IN" smtClean="0"/>
              <a:t>11/05/22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0A09C-C9CD-E14A-B03F-D5B11B1E8C6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852921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FFF693-2275-1F4C-BF32-991CB1FDF0F9}" type="datetime1">
              <a:rPr lang="en-IN" smtClean="0"/>
              <a:t>11/05/22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0A09C-C9CD-E14A-B03F-D5B11B1E8C6F}" type="slidenum">
              <a:rPr lang="en-US" smtClean="0"/>
              <a:t>‹#›</a:t>
            </a:fld>
            <a:endParaRPr lang="en-US"/>
          </a:p>
        </p:txBody>
      </p:sp>
    </p:spTree>
    <p:extLst>
      <p:ext uri="{BB962C8B-B14F-4D97-AF65-F5344CB8AC3E}">
        <p14:creationId xmlns:p14="http://schemas.microsoft.com/office/powerpoint/2010/main" val="23534378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067920-8973-C743-ADE4-F1A431A2C1AC}" type="datetime1">
              <a:rPr lang="en-IN" smtClean="0"/>
              <a:t>11/05/22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0A09C-C9CD-E14A-B03F-D5B11B1E8C6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4187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FFF693-2275-1F4C-BF32-991CB1FDF0F9}" type="datetime1">
              <a:rPr lang="en-IN" smtClean="0"/>
              <a:t>11/05/22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0A09C-C9CD-E14A-B03F-D5B11B1E8C6F}" type="slidenum">
              <a:rPr lang="en-US" smtClean="0"/>
              <a:t>‹#›</a:t>
            </a:fld>
            <a:endParaRPr lang="en-US"/>
          </a:p>
        </p:txBody>
      </p:sp>
    </p:spTree>
    <p:extLst>
      <p:ext uri="{BB962C8B-B14F-4D97-AF65-F5344CB8AC3E}">
        <p14:creationId xmlns:p14="http://schemas.microsoft.com/office/powerpoint/2010/main" val="3777550882"/>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FFF693-2275-1F4C-BF32-991CB1FDF0F9}" type="datetime1">
              <a:rPr lang="en-IN" smtClean="0"/>
              <a:t>11/05/22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20A09C-C9CD-E14A-B03F-D5B11B1E8C6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8433542"/>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30412FE-9ED9-4340-A043-DE48EFE45542}" type="datetime1">
              <a:rPr lang="en-IN" smtClean="0"/>
              <a:t>11/05/22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20A09C-C9CD-E14A-B03F-D5B11B1E8C6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6266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70CE8-228A-DD45-BEDC-741A5E870FA9}" type="datetime1">
              <a:rPr lang="en-IN" smtClean="0"/>
              <a:t>11/05/22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20A09C-C9CD-E14A-B03F-D5B11B1E8C6F}" type="slidenum">
              <a:rPr lang="en-US" smtClean="0"/>
              <a:t>‹#›</a:t>
            </a:fld>
            <a:endParaRPr lang="en-US"/>
          </a:p>
        </p:txBody>
      </p:sp>
    </p:spTree>
    <p:extLst>
      <p:ext uri="{BB962C8B-B14F-4D97-AF65-F5344CB8AC3E}">
        <p14:creationId xmlns:p14="http://schemas.microsoft.com/office/powerpoint/2010/main" val="88777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7FFF693-2275-1F4C-BF32-991CB1FDF0F9}" type="datetime1">
              <a:rPr lang="en-IN" smtClean="0"/>
              <a:t>11/05/22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0A09C-C9CD-E14A-B03F-D5B11B1E8C6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78985"/>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7FFF693-2275-1F4C-BF32-991CB1FDF0F9}" type="datetime1">
              <a:rPr lang="en-IN" smtClean="0"/>
              <a:t>11/05/22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0A09C-C9CD-E14A-B03F-D5B11B1E8C6F}" type="slidenum">
              <a:rPr lang="en-US" smtClean="0"/>
              <a:t>‹#›</a:t>
            </a:fld>
            <a:endParaRPr lang="en-US"/>
          </a:p>
        </p:txBody>
      </p:sp>
    </p:spTree>
    <p:extLst>
      <p:ext uri="{BB962C8B-B14F-4D97-AF65-F5344CB8AC3E}">
        <p14:creationId xmlns:p14="http://schemas.microsoft.com/office/powerpoint/2010/main" val="7130020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FFF693-2275-1F4C-BF32-991CB1FDF0F9}" type="datetime1">
              <a:rPr lang="en-IN" smtClean="0"/>
              <a:t>11/05/22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20A09C-C9CD-E14A-B03F-D5B11B1E8C6F}" type="slidenum">
              <a:rPr lang="en-US" smtClean="0"/>
              <a:t>‹#›</a:t>
            </a:fld>
            <a:endParaRPr lang="en-US"/>
          </a:p>
        </p:txBody>
      </p:sp>
    </p:spTree>
    <p:extLst>
      <p:ext uri="{BB962C8B-B14F-4D97-AF65-F5344CB8AC3E}">
        <p14:creationId xmlns:p14="http://schemas.microsoft.com/office/powerpoint/2010/main" val="2051162246"/>
      </p:ext>
    </p:extLst>
  </p:cSld>
  <p:clrMap bg1="lt1" tx1="dk1" bg2="lt2" tx2="dk2" accent1="accent1" accent2="accent2" accent3="accent3" accent4="accent4" accent5="accent5" accent6="accent6" hlink="hlink" folHlink="folHlink"/>
  <p:sldLayoutIdLst>
    <p:sldLayoutId id="2147485086" r:id="rId1"/>
    <p:sldLayoutId id="2147485087" r:id="rId2"/>
    <p:sldLayoutId id="2147485088" r:id="rId3"/>
    <p:sldLayoutId id="2147485089" r:id="rId4"/>
    <p:sldLayoutId id="2147485090" r:id="rId5"/>
    <p:sldLayoutId id="2147485091" r:id="rId6"/>
    <p:sldLayoutId id="2147485092" r:id="rId7"/>
    <p:sldLayoutId id="2147485093" r:id="rId8"/>
    <p:sldLayoutId id="2147485094" r:id="rId9"/>
    <p:sldLayoutId id="2147485095" r:id="rId10"/>
    <p:sldLayoutId id="2147485096" r:id="rId11"/>
    <p:sldLayoutId id="2147485097" r:id="rId12"/>
    <p:sldLayoutId id="2147485098" r:id="rId13"/>
    <p:sldLayoutId id="2147485099" r:id="rId14"/>
    <p:sldLayoutId id="2147485100" r:id="rId15"/>
    <p:sldLayoutId id="2147485101" r:id="rId16"/>
    <p:sldLayoutId id="2147485102"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9A96-470E-D49A-990A-C4FAC7F1816E}"/>
              </a:ext>
            </a:extLst>
          </p:cNvPr>
          <p:cNvSpPr>
            <a:spLocks noGrp="1"/>
          </p:cNvSpPr>
          <p:nvPr>
            <p:ph type="ctrTitle"/>
          </p:nvPr>
        </p:nvSpPr>
        <p:spPr>
          <a:xfrm>
            <a:off x="1524000" y="1155273"/>
            <a:ext cx="9144000" cy="2387600"/>
          </a:xfrm>
        </p:spPr>
        <p:txBody>
          <a:bodyPr>
            <a:normAutofit/>
          </a:bodyPr>
          <a:lstStyle/>
          <a:p>
            <a:r>
              <a:rPr lang="en-IN" b="1" dirty="0">
                <a:solidFill>
                  <a:srgbClr val="0070C0"/>
                </a:solidFill>
              </a:rPr>
              <a:t>Lending Club Case Study</a:t>
            </a:r>
            <a:br>
              <a:rPr lang="en-IN" dirty="0"/>
            </a:br>
            <a:endParaRPr lang="en-US" dirty="0"/>
          </a:p>
        </p:txBody>
      </p:sp>
      <p:sp>
        <p:nvSpPr>
          <p:cNvPr id="3" name="Subtitle 2">
            <a:extLst>
              <a:ext uri="{FF2B5EF4-FFF2-40B4-BE49-F238E27FC236}">
                <a16:creationId xmlns:a16="http://schemas.microsoft.com/office/drawing/2014/main" id="{33E2C5F1-8153-3653-5659-3A85C4C22FDB}"/>
              </a:ext>
            </a:extLst>
          </p:cNvPr>
          <p:cNvSpPr>
            <a:spLocks noGrp="1"/>
          </p:cNvSpPr>
          <p:nvPr>
            <p:ph type="subTitle" idx="1"/>
          </p:nvPr>
        </p:nvSpPr>
        <p:spPr>
          <a:xfrm>
            <a:off x="3046127" y="3625066"/>
            <a:ext cx="6313631" cy="1532561"/>
          </a:xfrm>
        </p:spPr>
        <p:txBody>
          <a:bodyPr>
            <a:normAutofit/>
          </a:bodyPr>
          <a:lstStyle/>
          <a:p>
            <a:pPr algn="l"/>
            <a:r>
              <a:rPr lang="en-IN" dirty="0"/>
              <a:t>			       Submission By</a:t>
            </a:r>
          </a:p>
          <a:p>
            <a:pPr algn="l"/>
            <a:r>
              <a:rPr lang="en-IN" dirty="0"/>
              <a:t>	Group Facilitator :  </a:t>
            </a:r>
            <a:r>
              <a:rPr lang="en-IN" b="1" dirty="0"/>
              <a:t>Rajat Goel</a:t>
            </a:r>
          </a:p>
          <a:p>
            <a:pPr algn="l"/>
            <a:r>
              <a:rPr lang="en-IN" dirty="0"/>
              <a:t>	Group Member.  :   </a:t>
            </a:r>
            <a:r>
              <a:rPr lang="en-IN" b="1" dirty="0"/>
              <a:t>Shashank Narhari </a:t>
            </a:r>
            <a:r>
              <a:rPr lang="en-IN" b="1" dirty="0" err="1"/>
              <a:t>Borsutkar</a:t>
            </a:r>
            <a:endParaRPr lang="en-IN" b="1" dirty="0"/>
          </a:p>
          <a:p>
            <a:pPr algn="l"/>
            <a:endParaRPr lang="en-IN" dirty="0"/>
          </a:p>
          <a:p>
            <a:pPr algn="l"/>
            <a:endParaRPr lang="en-US" dirty="0"/>
          </a:p>
        </p:txBody>
      </p:sp>
      <p:pic>
        <p:nvPicPr>
          <p:cNvPr id="12" name="Picture 2">
            <a:extLst>
              <a:ext uri="{FF2B5EF4-FFF2-40B4-BE49-F238E27FC236}">
                <a16:creationId xmlns:a16="http://schemas.microsoft.com/office/drawing/2014/main" id="{4A8A8A09-6C84-670A-0BF5-2DFB6AB28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1772" y="0"/>
            <a:ext cx="1576933" cy="8403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87343C8E-AE2A-5554-6A8E-9CDFAC69E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295" y="71400"/>
            <a:ext cx="927238" cy="76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44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FC3F-7D9C-3E5F-7496-66F4D6A04113}"/>
              </a:ext>
            </a:extLst>
          </p:cNvPr>
          <p:cNvSpPr>
            <a:spLocks noGrp="1"/>
          </p:cNvSpPr>
          <p:nvPr>
            <p:ph type="title"/>
          </p:nvPr>
        </p:nvSpPr>
        <p:spPr/>
        <p:txBody>
          <a:bodyPr/>
          <a:lstStyle/>
          <a:p>
            <a:r>
              <a:rPr lang="en-US" dirty="0"/>
              <a:t>DESCRIPTIVE STATISTICS</a:t>
            </a:r>
          </a:p>
        </p:txBody>
      </p:sp>
      <p:sp>
        <p:nvSpPr>
          <p:cNvPr id="3" name="Content Placeholder 2">
            <a:extLst>
              <a:ext uri="{FF2B5EF4-FFF2-40B4-BE49-F238E27FC236}">
                <a16:creationId xmlns:a16="http://schemas.microsoft.com/office/drawing/2014/main" id="{E4133055-3032-C52D-7E46-34DC0F83442B}"/>
              </a:ext>
            </a:extLst>
          </p:cNvPr>
          <p:cNvSpPr>
            <a:spLocks noGrp="1"/>
          </p:cNvSpPr>
          <p:nvPr>
            <p:ph idx="1"/>
          </p:nvPr>
        </p:nvSpPr>
        <p:spPr>
          <a:xfrm>
            <a:off x="1295401" y="2556931"/>
            <a:ext cx="9601196" cy="3525369"/>
          </a:xfrm>
        </p:spPr>
        <p:txBody>
          <a:bodyPr>
            <a:normAutofit fontScale="77500" lnSpcReduction="20000"/>
          </a:bodyPr>
          <a:lstStyle/>
          <a:p>
            <a:r>
              <a:rPr lang="en-IN" dirty="0"/>
              <a:t>In a sample of 39717 observations the minimum loan amount was $500.00, and the maximum loan amount was $35000.00 with a mean of $11837.43 and standard deviation 7972.01 in the case where the loan was Charged Off. In contrast, the minimum and maximum loan amount was same in case where the loan was Fully Paid but the mean and standard deviation of the loan amount in this status was lower compared to the Charged Off status.</a:t>
            </a:r>
          </a:p>
          <a:p>
            <a:r>
              <a:rPr lang="en-IN" dirty="0"/>
              <a:t>The minimum and maximum funded amounts by the investors are same in both charged off status and fully paid status. However, the mean and the standard deviation of the funded amount is higher for charged off status ($10307.15 &amp; 7636.38) compared to fully paid status ($10110.15 &amp; 7037.58)</a:t>
            </a:r>
          </a:p>
          <a:p>
            <a:r>
              <a:rPr lang="en-IN" dirty="0"/>
              <a:t>The average interest rate seems higher for charged off status, 14% versus 12%.</a:t>
            </a:r>
          </a:p>
          <a:p>
            <a:r>
              <a:rPr lang="en-IN" dirty="0"/>
              <a:t>All primary statistics such as mean, standard deviation, minimum, and maximum for instalment variable was higher for charged off status versus fully paid status.</a:t>
            </a:r>
          </a:p>
          <a:p>
            <a:pPr marL="0" indent="0">
              <a:buNone/>
            </a:pPr>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US" dirty="0"/>
          </a:p>
        </p:txBody>
      </p:sp>
      <p:pic>
        <p:nvPicPr>
          <p:cNvPr id="4" name="Picture 2">
            <a:extLst>
              <a:ext uri="{FF2B5EF4-FFF2-40B4-BE49-F238E27FC236}">
                <a16:creationId xmlns:a16="http://schemas.microsoft.com/office/drawing/2014/main" id="{AD33F1B1-625D-0A5F-857F-CAD7A3F4A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7802" y="555922"/>
            <a:ext cx="1576933" cy="8403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C3CD79E-1F6E-98E3-F5B0-684FF0B39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65" y="627322"/>
            <a:ext cx="927238" cy="76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357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43AAA4-02C9-FF24-C7F7-0931180A5A72}"/>
              </a:ext>
            </a:extLst>
          </p:cNvPr>
          <p:cNvSpPr/>
          <p:nvPr/>
        </p:nvSpPr>
        <p:spPr>
          <a:xfrm>
            <a:off x="967993" y="1396312"/>
            <a:ext cx="9914562" cy="4524315"/>
          </a:xfrm>
          <a:prstGeom prst="rect">
            <a:avLst/>
          </a:prstGeom>
        </p:spPr>
        <p:txBody>
          <a:bodyPr wrap="square">
            <a:spAutoFit/>
          </a:bodyPr>
          <a:lstStyle/>
          <a:p>
            <a:pPr marL="285750" indent="-285750">
              <a:buFont typeface="Arial" panose="020B0604020202020204" pitchFamily="34" charset="0"/>
              <a:buChar char="•"/>
            </a:pPr>
            <a:r>
              <a:rPr lang="en-IN" dirty="0"/>
              <a:t>The mean annual income for fully paid status is $70164.39 with standard deviation 66283.92 whereas the mean annual income for charged off status was $63366.87 with standard deviation 49684.10. The same rule applies for maximum limit. Fully paid status group has the higher value for annual income ($6000000.00) compared to charged off status ($1250000.00).</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mean debt to income ration (</a:t>
            </a:r>
            <a:r>
              <a:rPr lang="en-IN" dirty="0" err="1"/>
              <a:t>dti</a:t>
            </a:r>
            <a:r>
              <a:rPr lang="en-IN" dirty="0"/>
              <a:t>) is higher for charged off status (14.05) compared to fully paid status (13.25). This is reasonable because, fully paid group has higher average income.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mean and standard deviation of total credit revolving balance for the charged off status are $15194.46 and 27942.81 respectively which is higher compared to the mean and standard deviation of the fully paid status ( $14138.15 and 20783.18)</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mean and standard deviation of the total payments by the investors ($12239.24 &amp; 9102.21) are higher for the fully paid status compared to the charged off status ($6112.44 &amp; 6585.14)</a:t>
            </a:r>
          </a:p>
          <a:p>
            <a:pPr marL="285750" indent="-285750">
              <a:buFont typeface="Arial" panose="020B0604020202020204" pitchFamily="34" charset="0"/>
              <a:buChar char="•"/>
            </a:pPr>
            <a:r>
              <a:rPr lang="en-IN" dirty="0"/>
              <a:t>More precise descriptive statistics of the continuous variables have been represented by the table below. </a:t>
            </a:r>
            <a:r>
              <a:rPr lang="en-IN" dirty="0" err="1"/>
              <a:t>ared</a:t>
            </a:r>
            <a:r>
              <a:rPr lang="en-IN" dirty="0"/>
              <a:t> to charged off status ($1250000.00).</a:t>
            </a:r>
          </a:p>
        </p:txBody>
      </p:sp>
      <p:pic>
        <p:nvPicPr>
          <p:cNvPr id="3" name="Picture 2">
            <a:extLst>
              <a:ext uri="{FF2B5EF4-FFF2-40B4-BE49-F238E27FC236}">
                <a16:creationId xmlns:a16="http://schemas.microsoft.com/office/drawing/2014/main" id="{D0C142EE-8AF2-0DD0-79CA-279D728EE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7802" y="555922"/>
            <a:ext cx="1576933" cy="8403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09381F68-5241-EF71-B950-326E72C3A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65" y="627322"/>
            <a:ext cx="927238" cy="76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391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17B72C-3912-47BF-0B85-4CFBE61745F6}"/>
              </a:ext>
            </a:extLst>
          </p:cNvPr>
          <p:cNvSpPr/>
          <p:nvPr/>
        </p:nvSpPr>
        <p:spPr>
          <a:xfrm>
            <a:off x="1219200" y="1396312"/>
            <a:ext cx="10411146" cy="369332"/>
          </a:xfrm>
          <a:prstGeom prst="rect">
            <a:avLst/>
          </a:prstGeom>
        </p:spPr>
        <p:txBody>
          <a:bodyPr wrap="square">
            <a:spAutoFit/>
          </a:bodyPr>
          <a:lstStyle/>
          <a:p>
            <a:r>
              <a:rPr lang="en-IN" dirty="0">
                <a:latin typeface="Helvetica" pitchFamily="2" charset="0"/>
              </a:rPr>
              <a:t>Table1: Summary Statistics of the continuous predictive variables grouped by Loan Status</a:t>
            </a:r>
            <a:endParaRPr lang="en-IN" dirty="0">
              <a:effectLst/>
              <a:latin typeface="Helvetica" pitchFamily="2" charset="0"/>
            </a:endParaRPr>
          </a:p>
        </p:txBody>
      </p:sp>
      <p:pic>
        <p:nvPicPr>
          <p:cNvPr id="3" name="Picture 2">
            <a:extLst>
              <a:ext uri="{FF2B5EF4-FFF2-40B4-BE49-F238E27FC236}">
                <a16:creationId xmlns:a16="http://schemas.microsoft.com/office/drawing/2014/main" id="{4D245E4A-7EC2-5BAF-4DA7-536965245BC7}"/>
              </a:ext>
            </a:extLst>
          </p:cNvPr>
          <p:cNvPicPr>
            <a:picLocks noChangeAspect="1"/>
          </p:cNvPicPr>
          <p:nvPr/>
        </p:nvPicPr>
        <p:blipFill>
          <a:blip r:embed="rId2"/>
          <a:stretch>
            <a:fillRect/>
          </a:stretch>
        </p:blipFill>
        <p:spPr>
          <a:xfrm>
            <a:off x="1219200" y="2057785"/>
            <a:ext cx="9394941" cy="3949355"/>
          </a:xfrm>
          <a:prstGeom prst="rect">
            <a:avLst/>
          </a:prstGeom>
        </p:spPr>
      </p:pic>
      <p:pic>
        <p:nvPicPr>
          <p:cNvPr id="4" name="Picture 2">
            <a:extLst>
              <a:ext uri="{FF2B5EF4-FFF2-40B4-BE49-F238E27FC236}">
                <a16:creationId xmlns:a16="http://schemas.microsoft.com/office/drawing/2014/main" id="{820F9B7D-25D8-D82F-B7DF-06173543A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7802" y="555922"/>
            <a:ext cx="1576933" cy="8403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8BC9A0-F8DB-2E0D-3757-D3B21DF071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565" y="627322"/>
            <a:ext cx="927238" cy="76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43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A58BB-8438-6C2B-31E8-E3C67453A9A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0690617-0B0A-422D-BDFF-643B827DCAFA}"/>
              </a:ext>
            </a:extLst>
          </p:cNvPr>
          <p:cNvSpPr>
            <a:spLocks noGrp="1"/>
          </p:cNvSpPr>
          <p:nvPr>
            <p:ph idx="1"/>
          </p:nvPr>
        </p:nvSpPr>
        <p:spPr>
          <a:xfrm>
            <a:off x="1295402" y="2680222"/>
            <a:ext cx="9601196" cy="3318936"/>
          </a:xfrm>
        </p:spPr>
        <p:txBody>
          <a:bodyPr>
            <a:normAutofit fontScale="77500" lnSpcReduction="20000"/>
          </a:bodyPr>
          <a:lstStyle/>
          <a:p>
            <a:r>
              <a:rPr lang="en-IN" dirty="0"/>
              <a:t>People with more number of public derogatory records are having more chance of filing a bankruptcy. Lending club should make sure there are no public derogatory records for borrower.</a:t>
            </a:r>
          </a:p>
          <a:p>
            <a:r>
              <a:rPr lang="en-IN" dirty="0"/>
              <a:t>The variables that we considered in this analysis are not good predictors for loan status prediction. Because there is a significant difference in the parameter estimates when we split the original data into training data and validation data. Also, there is collinearity problem among the variables that we selected. So, further investigation is required along with the selection of other significant predictors.</a:t>
            </a:r>
          </a:p>
          <a:p>
            <a:r>
              <a:rPr lang="en-IN" dirty="0"/>
              <a:t>Small business loans are defaulted more. Lending club should stop/reduce issuing the loans to them.</a:t>
            </a:r>
          </a:p>
          <a:p>
            <a:r>
              <a:rPr lang="en-IN" dirty="0"/>
              <a:t>Borrowers with mortgage home ownership are taking higher loans and defaulting the approved loans. Lending club should stop giving loans to this category.</a:t>
            </a:r>
          </a:p>
          <a:p>
            <a:endParaRPr lang="en-US" dirty="0"/>
          </a:p>
        </p:txBody>
      </p:sp>
      <p:pic>
        <p:nvPicPr>
          <p:cNvPr id="4" name="Picture 2">
            <a:extLst>
              <a:ext uri="{FF2B5EF4-FFF2-40B4-BE49-F238E27FC236}">
                <a16:creationId xmlns:a16="http://schemas.microsoft.com/office/drawing/2014/main" id="{16D104D5-AD52-6E08-6359-3766BDA5D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7802" y="555922"/>
            <a:ext cx="1576933" cy="8403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4C2A642-AB9C-97D0-D0A8-3A0EDD172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65" y="627322"/>
            <a:ext cx="927238" cy="76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52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CB0D-4A4B-CC64-BCF7-E62852649B33}"/>
              </a:ext>
            </a:extLst>
          </p:cNvPr>
          <p:cNvSpPr>
            <a:spLocks noGrp="1"/>
          </p:cNvSpPr>
          <p:nvPr>
            <p:ph type="title"/>
          </p:nvPr>
        </p:nvSpPr>
        <p:spPr>
          <a:xfrm>
            <a:off x="1295402" y="982131"/>
            <a:ext cx="9601196" cy="1303867"/>
          </a:xfrm>
        </p:spPr>
        <p:txBody>
          <a:bodyPr>
            <a:normAutofit fontScale="90000"/>
          </a:bodyPr>
          <a:lstStyle/>
          <a:p>
            <a:r>
              <a:rPr lang="en-IN" dirty="0"/>
              <a:t>Contents</a:t>
            </a:r>
            <a:br>
              <a:rPr lang="en-IN" dirty="0"/>
            </a:br>
            <a:endParaRPr lang="en-US" dirty="0"/>
          </a:p>
        </p:txBody>
      </p:sp>
      <p:sp>
        <p:nvSpPr>
          <p:cNvPr id="3" name="Content Placeholder 2">
            <a:extLst>
              <a:ext uri="{FF2B5EF4-FFF2-40B4-BE49-F238E27FC236}">
                <a16:creationId xmlns:a16="http://schemas.microsoft.com/office/drawing/2014/main" id="{336509C4-3AAF-1634-855A-2FDDBA0E5F6A}"/>
              </a:ext>
            </a:extLst>
          </p:cNvPr>
          <p:cNvSpPr>
            <a:spLocks noGrp="1"/>
          </p:cNvSpPr>
          <p:nvPr>
            <p:ph idx="1"/>
          </p:nvPr>
        </p:nvSpPr>
        <p:spPr>
          <a:xfrm>
            <a:off x="1143000" y="2572542"/>
            <a:ext cx="9905999" cy="3541714"/>
          </a:xfrm>
        </p:spPr>
        <p:txBody>
          <a:bodyPr>
            <a:normAutofit lnSpcReduction="10000"/>
          </a:bodyPr>
          <a:lstStyle/>
          <a:p>
            <a:pPr marL="0" indent="0">
              <a:buNone/>
            </a:pPr>
            <a:r>
              <a:rPr lang="en-IN" dirty="0"/>
              <a:t>1. The objective of analysis is to use the information about past loan applicants and find whether they ‘defaulted’ or not.</a:t>
            </a:r>
          </a:p>
          <a:p>
            <a:pPr marL="0" indent="0">
              <a:buNone/>
            </a:pPr>
            <a:endParaRPr lang="en-IN" dirty="0"/>
          </a:p>
          <a:p>
            <a:pPr marL="0" indent="0">
              <a:buNone/>
            </a:pPr>
            <a:r>
              <a:rPr lang="en-IN" dirty="0"/>
              <a:t>2. Borrowers can easily access lower interest rate loans through a fast online interface.</a:t>
            </a:r>
          </a:p>
          <a:p>
            <a:pPr marL="0" indent="0">
              <a:buNone/>
            </a:pPr>
            <a:endParaRPr lang="en-IN" dirty="0"/>
          </a:p>
          <a:p>
            <a:pPr marL="0" indent="0">
              <a:buNone/>
            </a:pPr>
            <a:r>
              <a:rPr lang="en-IN" dirty="0"/>
              <a:t>3. Lending club is the largest online loan marketplace, facilitating personal loans, business loans, and financing of medical procedures.</a:t>
            </a:r>
          </a:p>
          <a:p>
            <a:pPr marL="0" indent="0">
              <a:buNone/>
            </a:pPr>
            <a:endParaRPr lang="en-US" dirty="0"/>
          </a:p>
        </p:txBody>
      </p:sp>
      <p:sp>
        <p:nvSpPr>
          <p:cNvPr id="6" name="TextBox 5">
            <a:extLst>
              <a:ext uri="{FF2B5EF4-FFF2-40B4-BE49-F238E27FC236}">
                <a16:creationId xmlns:a16="http://schemas.microsoft.com/office/drawing/2014/main" id="{EF166C12-BDAC-EAC6-040D-1FABD0D2517A}"/>
              </a:ext>
            </a:extLst>
          </p:cNvPr>
          <p:cNvSpPr txBox="1"/>
          <p:nvPr/>
        </p:nvSpPr>
        <p:spPr>
          <a:xfrm>
            <a:off x="4869951" y="6400800"/>
            <a:ext cx="184731" cy="369332"/>
          </a:xfrm>
          <a:prstGeom prst="rect">
            <a:avLst/>
          </a:prstGeom>
          <a:noFill/>
        </p:spPr>
        <p:txBody>
          <a:bodyPr wrap="none" rtlCol="0">
            <a:spAutoFit/>
          </a:bodyPr>
          <a:lstStyle/>
          <a:p>
            <a:endParaRPr lang="en-US" dirty="0"/>
          </a:p>
        </p:txBody>
      </p:sp>
      <p:pic>
        <p:nvPicPr>
          <p:cNvPr id="2050" name="Picture 2">
            <a:extLst>
              <a:ext uri="{FF2B5EF4-FFF2-40B4-BE49-F238E27FC236}">
                <a16:creationId xmlns:a16="http://schemas.microsoft.com/office/drawing/2014/main" id="{8B4353FB-C5E5-CF8C-9CFB-860B751820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7802" y="555922"/>
            <a:ext cx="1576933" cy="8403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3BF6B5BA-8A98-4142-152C-34535C0BAB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565" y="627322"/>
            <a:ext cx="927238" cy="76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10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EE67-C38F-40F4-ECA9-44541105D72A}"/>
              </a:ext>
            </a:extLst>
          </p:cNvPr>
          <p:cNvSpPr>
            <a:spLocks noGrp="1"/>
          </p:cNvSpPr>
          <p:nvPr>
            <p:ph type="title"/>
          </p:nvPr>
        </p:nvSpPr>
        <p:spPr/>
        <p:txBody>
          <a:bodyPr/>
          <a:lstStyle/>
          <a:p>
            <a:r>
              <a:rPr lang="en-US" dirty="0"/>
              <a:t>PROBLEM SOLVING STARTEGY</a:t>
            </a:r>
          </a:p>
        </p:txBody>
      </p:sp>
      <p:pic>
        <p:nvPicPr>
          <p:cNvPr id="4" name="Content Placeholder 3">
            <a:extLst>
              <a:ext uri="{FF2B5EF4-FFF2-40B4-BE49-F238E27FC236}">
                <a16:creationId xmlns:a16="http://schemas.microsoft.com/office/drawing/2014/main" id="{6154C69E-B0CF-C1FC-60F5-CB95164B01E2}"/>
              </a:ext>
            </a:extLst>
          </p:cNvPr>
          <p:cNvPicPr>
            <a:picLocks noGrp="1" noChangeAspect="1"/>
          </p:cNvPicPr>
          <p:nvPr>
            <p:ph idx="1"/>
          </p:nvPr>
        </p:nvPicPr>
        <p:blipFill>
          <a:blip r:embed="rId2"/>
          <a:stretch>
            <a:fillRect/>
          </a:stretch>
        </p:blipFill>
        <p:spPr>
          <a:xfrm>
            <a:off x="1866663" y="2557993"/>
            <a:ext cx="8458674" cy="3317875"/>
          </a:xfrm>
          <a:prstGeom prst="rect">
            <a:avLst/>
          </a:prstGeom>
        </p:spPr>
      </p:pic>
      <p:pic>
        <p:nvPicPr>
          <p:cNvPr id="7" name="Picture 2">
            <a:extLst>
              <a:ext uri="{FF2B5EF4-FFF2-40B4-BE49-F238E27FC236}">
                <a16:creationId xmlns:a16="http://schemas.microsoft.com/office/drawing/2014/main" id="{BACAFB6C-5D39-6976-7B8F-56BEDDA07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7802" y="555922"/>
            <a:ext cx="1576933" cy="8403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5437448F-83CF-3DC4-49B9-3B516D284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565" y="627322"/>
            <a:ext cx="927238" cy="76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897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2508-3428-124B-6786-7FF5BA1F0577}"/>
              </a:ext>
            </a:extLst>
          </p:cNvPr>
          <p:cNvSpPr>
            <a:spLocks noGrp="1"/>
          </p:cNvSpPr>
          <p:nvPr>
            <p:ph type="title"/>
          </p:nvPr>
        </p:nvSpPr>
        <p:spPr/>
        <p:txBody>
          <a:bodyPr>
            <a:normAutofit fontScale="90000"/>
          </a:bodyPr>
          <a:lstStyle/>
          <a:p>
            <a:r>
              <a:rPr lang="en-IN" dirty="0"/>
              <a:t>ANALYSIS</a:t>
            </a:r>
            <a:br>
              <a:rPr lang="en-IN" dirty="0"/>
            </a:br>
            <a:endParaRPr lang="en-US" dirty="0"/>
          </a:p>
        </p:txBody>
      </p:sp>
      <p:pic>
        <p:nvPicPr>
          <p:cNvPr id="4" name="Content Placeholder 3">
            <a:extLst>
              <a:ext uri="{FF2B5EF4-FFF2-40B4-BE49-F238E27FC236}">
                <a16:creationId xmlns:a16="http://schemas.microsoft.com/office/drawing/2014/main" id="{4A1E2D9D-62CC-8D3C-0DB0-332B245779D0}"/>
              </a:ext>
            </a:extLst>
          </p:cNvPr>
          <p:cNvPicPr>
            <a:picLocks noGrp="1" noChangeAspect="1"/>
          </p:cNvPicPr>
          <p:nvPr>
            <p:ph idx="1"/>
          </p:nvPr>
        </p:nvPicPr>
        <p:blipFill>
          <a:blip r:embed="rId2"/>
          <a:stretch>
            <a:fillRect/>
          </a:stretch>
        </p:blipFill>
        <p:spPr>
          <a:xfrm>
            <a:off x="2266820" y="2603631"/>
            <a:ext cx="6990196" cy="1968369"/>
          </a:xfrm>
          <a:prstGeom prst="rect">
            <a:avLst/>
          </a:prstGeom>
        </p:spPr>
      </p:pic>
      <p:sp>
        <p:nvSpPr>
          <p:cNvPr id="5" name="Rectangle 4">
            <a:extLst>
              <a:ext uri="{FF2B5EF4-FFF2-40B4-BE49-F238E27FC236}">
                <a16:creationId xmlns:a16="http://schemas.microsoft.com/office/drawing/2014/main" id="{FF701900-4D42-CC71-424F-AA747B0D320F}"/>
              </a:ext>
            </a:extLst>
          </p:cNvPr>
          <p:cNvSpPr/>
          <p:nvPr/>
        </p:nvSpPr>
        <p:spPr>
          <a:xfrm>
            <a:off x="1295402" y="4572000"/>
            <a:ext cx="9601196" cy="1200329"/>
          </a:xfrm>
          <a:prstGeom prst="rect">
            <a:avLst/>
          </a:prstGeom>
        </p:spPr>
        <p:txBody>
          <a:bodyPr wrap="square">
            <a:spAutoFit/>
          </a:bodyPr>
          <a:lstStyle/>
          <a:p>
            <a:pPr marL="285750" indent="-285750">
              <a:buFont typeface="Arial" panose="020B0604020202020204" pitchFamily="34" charset="0"/>
              <a:buChar char="•"/>
            </a:pPr>
            <a:r>
              <a:rPr lang="en-IN" dirty="0">
                <a:solidFill>
                  <a:schemeClr val="tx1">
                    <a:lumMod val="85000"/>
                    <a:lumOff val="15000"/>
                  </a:schemeClr>
                </a:solidFill>
              </a:rPr>
              <a:t>Lending club has really expanded year by year, the number of loan issued are doubled every year.</a:t>
            </a:r>
          </a:p>
          <a:p>
            <a:endParaRPr lang="en-IN" dirty="0">
              <a:solidFill>
                <a:schemeClr val="tx1">
                  <a:lumMod val="85000"/>
                  <a:lumOff val="15000"/>
                </a:schemeClr>
              </a:solidFill>
            </a:endParaRPr>
          </a:p>
          <a:p>
            <a:pPr marL="285750" indent="-285750">
              <a:buFont typeface="Arial" panose="020B0604020202020204" pitchFamily="34" charset="0"/>
              <a:buChar char="•"/>
            </a:pPr>
            <a:r>
              <a:rPr lang="en-IN" dirty="0">
                <a:solidFill>
                  <a:schemeClr val="tx1">
                    <a:lumMod val="85000"/>
                    <a:lumOff val="15000"/>
                  </a:schemeClr>
                </a:solidFill>
              </a:rPr>
              <a:t>In the final quarter of year there are more loans issued this could be because of vacation and Christmas.</a:t>
            </a:r>
          </a:p>
        </p:txBody>
      </p:sp>
      <p:pic>
        <p:nvPicPr>
          <p:cNvPr id="6" name="Picture 2">
            <a:extLst>
              <a:ext uri="{FF2B5EF4-FFF2-40B4-BE49-F238E27FC236}">
                <a16:creationId xmlns:a16="http://schemas.microsoft.com/office/drawing/2014/main" id="{142DF82C-E304-FE1A-7FC5-F689FB0F25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7802" y="555922"/>
            <a:ext cx="1576933" cy="8403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1F289BFA-9818-EA40-E33D-B66B990E34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565" y="627322"/>
            <a:ext cx="927238" cy="76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74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2C42-618E-1066-96EB-FA24572F338E}"/>
              </a:ext>
            </a:extLst>
          </p:cNvPr>
          <p:cNvSpPr>
            <a:spLocks noGrp="1"/>
          </p:cNvSpPr>
          <p:nvPr>
            <p:ph type="title"/>
          </p:nvPr>
        </p:nvSpPr>
        <p:spPr/>
        <p:txBody>
          <a:bodyPr/>
          <a:lstStyle/>
          <a:p>
            <a:r>
              <a:rPr lang="en-US" dirty="0"/>
              <a:t>ANALYSIS</a:t>
            </a:r>
          </a:p>
        </p:txBody>
      </p:sp>
      <p:pic>
        <p:nvPicPr>
          <p:cNvPr id="4" name="Content Placeholder 3">
            <a:extLst>
              <a:ext uri="{FF2B5EF4-FFF2-40B4-BE49-F238E27FC236}">
                <a16:creationId xmlns:a16="http://schemas.microsoft.com/office/drawing/2014/main" id="{60D4D90E-3EDC-ECF1-6E32-63F21209021E}"/>
              </a:ext>
            </a:extLst>
          </p:cNvPr>
          <p:cNvPicPr>
            <a:picLocks noGrp="1" noChangeAspect="1"/>
          </p:cNvPicPr>
          <p:nvPr>
            <p:ph idx="1"/>
          </p:nvPr>
        </p:nvPicPr>
        <p:blipFill>
          <a:blip r:embed="rId2"/>
          <a:stretch>
            <a:fillRect/>
          </a:stretch>
        </p:blipFill>
        <p:spPr>
          <a:xfrm>
            <a:off x="1422435" y="2557993"/>
            <a:ext cx="4673565" cy="3317875"/>
          </a:xfrm>
          <a:prstGeom prst="rect">
            <a:avLst/>
          </a:prstGeom>
        </p:spPr>
      </p:pic>
      <p:sp>
        <p:nvSpPr>
          <p:cNvPr id="5" name="Rectangle 4">
            <a:extLst>
              <a:ext uri="{FF2B5EF4-FFF2-40B4-BE49-F238E27FC236}">
                <a16:creationId xmlns:a16="http://schemas.microsoft.com/office/drawing/2014/main" id="{B5A36E36-DD24-2127-DC4A-1DAE3658622F}"/>
              </a:ext>
            </a:extLst>
          </p:cNvPr>
          <p:cNvSpPr/>
          <p:nvPr/>
        </p:nvSpPr>
        <p:spPr>
          <a:xfrm>
            <a:off x="6438792" y="3530836"/>
            <a:ext cx="3866508" cy="923330"/>
          </a:xfrm>
          <a:prstGeom prst="rect">
            <a:avLst/>
          </a:prstGeom>
        </p:spPr>
        <p:txBody>
          <a:bodyPr wrap="square">
            <a:spAutoFit/>
          </a:bodyPr>
          <a:lstStyle/>
          <a:p>
            <a:r>
              <a:rPr lang="en-IN" dirty="0">
                <a:solidFill>
                  <a:schemeClr val="tx1">
                    <a:lumMod val="85000"/>
                    <a:lumOff val="15000"/>
                  </a:schemeClr>
                </a:solidFill>
              </a:rPr>
              <a:t>When the loan interest rate is</a:t>
            </a:r>
          </a:p>
          <a:p>
            <a:r>
              <a:rPr lang="en-IN" dirty="0">
                <a:solidFill>
                  <a:schemeClr val="tx1">
                    <a:lumMod val="85000"/>
                    <a:lumOff val="15000"/>
                  </a:schemeClr>
                </a:solidFill>
              </a:rPr>
              <a:t>high there is high chance of loan</a:t>
            </a:r>
          </a:p>
          <a:p>
            <a:r>
              <a:rPr lang="en-IN" dirty="0">
                <a:solidFill>
                  <a:schemeClr val="tx1">
                    <a:lumMod val="85000"/>
                    <a:lumOff val="15000"/>
                  </a:schemeClr>
                </a:solidFill>
              </a:rPr>
              <a:t>getting defaulted.</a:t>
            </a:r>
          </a:p>
        </p:txBody>
      </p:sp>
      <p:pic>
        <p:nvPicPr>
          <p:cNvPr id="6" name="Picture 2">
            <a:extLst>
              <a:ext uri="{FF2B5EF4-FFF2-40B4-BE49-F238E27FC236}">
                <a16:creationId xmlns:a16="http://schemas.microsoft.com/office/drawing/2014/main" id="{B68BF82A-9D2A-07AA-6912-1F860D74F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7802" y="555922"/>
            <a:ext cx="1576933" cy="8403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DA793F5F-32CF-0ED0-9CAE-8910E40E0A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565" y="627322"/>
            <a:ext cx="927238" cy="76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53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A08928-04B5-6AF7-C8B8-EB8EA24A70E1}"/>
              </a:ext>
            </a:extLst>
          </p:cNvPr>
          <p:cNvPicPr>
            <a:picLocks noChangeAspect="1"/>
          </p:cNvPicPr>
          <p:nvPr/>
        </p:nvPicPr>
        <p:blipFill>
          <a:blip r:embed="rId2"/>
          <a:stretch>
            <a:fillRect/>
          </a:stretch>
        </p:blipFill>
        <p:spPr>
          <a:xfrm>
            <a:off x="2425559" y="1040956"/>
            <a:ext cx="6646523" cy="1915592"/>
          </a:xfrm>
          <a:prstGeom prst="rect">
            <a:avLst/>
          </a:prstGeom>
        </p:spPr>
      </p:pic>
      <p:pic>
        <p:nvPicPr>
          <p:cNvPr id="3" name="Picture 2">
            <a:extLst>
              <a:ext uri="{FF2B5EF4-FFF2-40B4-BE49-F238E27FC236}">
                <a16:creationId xmlns:a16="http://schemas.microsoft.com/office/drawing/2014/main" id="{D1378771-F65B-82B4-2CF4-3040AC5C7852}"/>
              </a:ext>
            </a:extLst>
          </p:cNvPr>
          <p:cNvPicPr>
            <a:picLocks noChangeAspect="1"/>
          </p:cNvPicPr>
          <p:nvPr/>
        </p:nvPicPr>
        <p:blipFill>
          <a:blip r:embed="rId3"/>
          <a:stretch>
            <a:fillRect/>
          </a:stretch>
        </p:blipFill>
        <p:spPr>
          <a:xfrm>
            <a:off x="2425559" y="3299571"/>
            <a:ext cx="3256050" cy="2031325"/>
          </a:xfrm>
          <a:prstGeom prst="rect">
            <a:avLst/>
          </a:prstGeom>
        </p:spPr>
      </p:pic>
      <p:sp>
        <p:nvSpPr>
          <p:cNvPr id="4" name="Rectangle 3">
            <a:extLst>
              <a:ext uri="{FF2B5EF4-FFF2-40B4-BE49-F238E27FC236}">
                <a16:creationId xmlns:a16="http://schemas.microsoft.com/office/drawing/2014/main" id="{55568767-6836-5E13-8B67-8465AA8B1761}"/>
              </a:ext>
            </a:extLst>
          </p:cNvPr>
          <p:cNvSpPr/>
          <p:nvPr/>
        </p:nvSpPr>
        <p:spPr>
          <a:xfrm>
            <a:off x="5671336" y="3429000"/>
            <a:ext cx="4095105" cy="1754326"/>
          </a:xfrm>
          <a:prstGeom prst="rect">
            <a:avLst/>
          </a:prstGeom>
        </p:spPr>
        <p:txBody>
          <a:bodyPr wrap="square">
            <a:spAutoFit/>
          </a:bodyPr>
          <a:lstStyle/>
          <a:p>
            <a:r>
              <a:rPr lang="en-IN" dirty="0">
                <a:solidFill>
                  <a:schemeClr val="tx1">
                    <a:lumMod val="85000"/>
                    <a:lumOff val="15000"/>
                  </a:schemeClr>
                </a:solidFill>
              </a:rPr>
              <a:t>The default rate is high in 60</a:t>
            </a:r>
          </a:p>
          <a:p>
            <a:r>
              <a:rPr lang="en-IN" dirty="0">
                <a:solidFill>
                  <a:schemeClr val="tx1">
                    <a:lumMod val="85000"/>
                    <a:lumOff val="15000"/>
                  </a:schemeClr>
                </a:solidFill>
              </a:rPr>
              <a:t>months tenure because most</a:t>
            </a:r>
          </a:p>
          <a:p>
            <a:r>
              <a:rPr lang="en-IN" dirty="0">
                <a:solidFill>
                  <a:schemeClr val="tx1">
                    <a:lumMod val="85000"/>
                    <a:lumOff val="15000"/>
                  </a:schemeClr>
                </a:solidFill>
              </a:rPr>
              <a:t>people took high loan amount with</a:t>
            </a:r>
          </a:p>
          <a:p>
            <a:r>
              <a:rPr lang="en-IN" dirty="0">
                <a:solidFill>
                  <a:schemeClr val="tx1">
                    <a:lumMod val="85000"/>
                    <a:lumOff val="15000"/>
                  </a:schemeClr>
                </a:solidFill>
              </a:rPr>
              <a:t>high interest rate in it and they</a:t>
            </a:r>
          </a:p>
          <a:p>
            <a:r>
              <a:rPr lang="en-IN" dirty="0">
                <a:solidFill>
                  <a:schemeClr val="tx1">
                    <a:lumMod val="85000"/>
                    <a:lumOff val="15000"/>
                  </a:schemeClr>
                </a:solidFill>
              </a:rPr>
              <a:t>faced difficulties in returning the</a:t>
            </a:r>
          </a:p>
          <a:p>
            <a:r>
              <a:rPr lang="en-IN" dirty="0">
                <a:solidFill>
                  <a:schemeClr val="tx1">
                    <a:lumMod val="85000"/>
                    <a:lumOff val="15000"/>
                  </a:schemeClr>
                </a:solidFill>
              </a:rPr>
              <a:t>sum to bank.</a:t>
            </a:r>
          </a:p>
        </p:txBody>
      </p:sp>
      <p:pic>
        <p:nvPicPr>
          <p:cNvPr id="5" name="Picture 2">
            <a:extLst>
              <a:ext uri="{FF2B5EF4-FFF2-40B4-BE49-F238E27FC236}">
                <a16:creationId xmlns:a16="http://schemas.microsoft.com/office/drawing/2014/main" id="{2B65C473-69A3-F125-6812-752D28CA68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7802" y="555922"/>
            <a:ext cx="1576933" cy="8403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196AEE82-6095-CE0C-494E-57A78E1D32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565" y="627322"/>
            <a:ext cx="927238" cy="76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829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061DEA-0E1B-76AA-A770-E19530ECC9A2}"/>
              </a:ext>
            </a:extLst>
          </p:cNvPr>
          <p:cNvPicPr>
            <a:picLocks noChangeAspect="1"/>
          </p:cNvPicPr>
          <p:nvPr/>
        </p:nvPicPr>
        <p:blipFill>
          <a:blip r:embed="rId2"/>
          <a:stretch>
            <a:fillRect/>
          </a:stretch>
        </p:blipFill>
        <p:spPr>
          <a:xfrm>
            <a:off x="1843426" y="1168043"/>
            <a:ext cx="4434066" cy="2404795"/>
          </a:xfrm>
          <a:prstGeom prst="rect">
            <a:avLst/>
          </a:prstGeom>
        </p:spPr>
      </p:pic>
      <p:pic>
        <p:nvPicPr>
          <p:cNvPr id="3" name="Picture 2">
            <a:extLst>
              <a:ext uri="{FF2B5EF4-FFF2-40B4-BE49-F238E27FC236}">
                <a16:creationId xmlns:a16="http://schemas.microsoft.com/office/drawing/2014/main" id="{69CD831E-DD46-C26E-5049-A5BCE5648FD9}"/>
              </a:ext>
            </a:extLst>
          </p:cNvPr>
          <p:cNvPicPr>
            <a:picLocks noChangeAspect="1"/>
          </p:cNvPicPr>
          <p:nvPr/>
        </p:nvPicPr>
        <p:blipFill>
          <a:blip r:embed="rId3"/>
          <a:stretch>
            <a:fillRect/>
          </a:stretch>
        </p:blipFill>
        <p:spPr>
          <a:xfrm>
            <a:off x="6417279" y="1168043"/>
            <a:ext cx="4122427" cy="2404795"/>
          </a:xfrm>
          <a:prstGeom prst="rect">
            <a:avLst/>
          </a:prstGeom>
        </p:spPr>
      </p:pic>
      <p:sp>
        <p:nvSpPr>
          <p:cNvPr id="4" name="Rectangle 3">
            <a:extLst>
              <a:ext uri="{FF2B5EF4-FFF2-40B4-BE49-F238E27FC236}">
                <a16:creationId xmlns:a16="http://schemas.microsoft.com/office/drawing/2014/main" id="{7A16DDE4-32AC-D5FB-4B24-960BC941C2ED}"/>
              </a:ext>
            </a:extLst>
          </p:cNvPr>
          <p:cNvSpPr/>
          <p:nvPr/>
        </p:nvSpPr>
        <p:spPr>
          <a:xfrm>
            <a:off x="1843426" y="3975009"/>
            <a:ext cx="8505147" cy="1200329"/>
          </a:xfrm>
          <a:prstGeom prst="rect">
            <a:avLst/>
          </a:prstGeom>
        </p:spPr>
        <p:txBody>
          <a:bodyPr wrap="square">
            <a:spAutoFit/>
          </a:bodyPr>
          <a:lstStyle/>
          <a:p>
            <a:pPr marL="285750" indent="-285750">
              <a:buFont typeface="Arial" panose="020B0604020202020204" pitchFamily="34" charset="0"/>
              <a:buChar char="•"/>
            </a:pPr>
            <a:r>
              <a:rPr lang="en-IN" dirty="0">
                <a:solidFill>
                  <a:schemeClr val="tx1">
                    <a:lumMod val="85000"/>
                    <a:lumOff val="15000"/>
                  </a:schemeClr>
                </a:solidFill>
              </a:rPr>
              <a:t>There is around 20% chance of loan default in each home ownership category.</a:t>
            </a:r>
          </a:p>
          <a:p>
            <a:endParaRPr lang="en-IN" dirty="0">
              <a:solidFill>
                <a:schemeClr val="tx1">
                  <a:lumMod val="85000"/>
                  <a:lumOff val="15000"/>
                </a:schemeClr>
              </a:solidFill>
            </a:endParaRPr>
          </a:p>
          <a:p>
            <a:pPr marL="285750" indent="-285750">
              <a:buFont typeface="Arial" panose="020B0604020202020204" pitchFamily="34" charset="0"/>
              <a:buChar char="•"/>
            </a:pPr>
            <a:r>
              <a:rPr lang="en-IN" dirty="0">
                <a:solidFill>
                  <a:schemeClr val="tx1">
                    <a:lumMod val="85000"/>
                    <a:lumOff val="15000"/>
                  </a:schemeClr>
                </a:solidFill>
              </a:rPr>
              <a:t>From the 2nd plot we can see the people with higher loan amounts in</a:t>
            </a:r>
          </a:p>
          <a:p>
            <a:r>
              <a:rPr lang="en-IN" dirty="0">
                <a:solidFill>
                  <a:schemeClr val="tx1">
                    <a:lumMod val="85000"/>
                    <a:lumOff val="15000"/>
                  </a:schemeClr>
                </a:solidFill>
              </a:rPr>
              <a:t>    mortgage home ownership has high default rate than others.</a:t>
            </a:r>
          </a:p>
        </p:txBody>
      </p:sp>
      <p:pic>
        <p:nvPicPr>
          <p:cNvPr id="5" name="Picture 2">
            <a:extLst>
              <a:ext uri="{FF2B5EF4-FFF2-40B4-BE49-F238E27FC236}">
                <a16:creationId xmlns:a16="http://schemas.microsoft.com/office/drawing/2014/main" id="{ABA03A8F-428F-E33B-7A30-EED4AC0D85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7802" y="555922"/>
            <a:ext cx="1576933" cy="8403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14256E28-A21A-B162-B344-B4F0CABB09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565" y="627322"/>
            <a:ext cx="927238" cy="76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70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0C1E68-3D91-3FA0-BB3B-1A03E3B93E48}"/>
              </a:ext>
            </a:extLst>
          </p:cNvPr>
          <p:cNvPicPr>
            <a:picLocks noChangeAspect="1"/>
          </p:cNvPicPr>
          <p:nvPr/>
        </p:nvPicPr>
        <p:blipFill>
          <a:blip r:embed="rId2"/>
          <a:stretch>
            <a:fillRect/>
          </a:stretch>
        </p:blipFill>
        <p:spPr>
          <a:xfrm>
            <a:off x="1277418" y="1581663"/>
            <a:ext cx="9637161" cy="3960346"/>
          </a:xfrm>
          <a:prstGeom prst="rect">
            <a:avLst/>
          </a:prstGeom>
        </p:spPr>
      </p:pic>
      <p:sp>
        <p:nvSpPr>
          <p:cNvPr id="3" name="TextBox 2">
            <a:extLst>
              <a:ext uri="{FF2B5EF4-FFF2-40B4-BE49-F238E27FC236}">
                <a16:creationId xmlns:a16="http://schemas.microsoft.com/office/drawing/2014/main" id="{9354B8BA-57A8-5DAA-5190-6E14E50E38A4}"/>
              </a:ext>
            </a:extLst>
          </p:cNvPr>
          <p:cNvSpPr txBox="1"/>
          <p:nvPr/>
        </p:nvSpPr>
        <p:spPr>
          <a:xfrm>
            <a:off x="2194417" y="5622332"/>
            <a:ext cx="7803162" cy="369332"/>
          </a:xfrm>
          <a:prstGeom prst="rect">
            <a:avLst/>
          </a:prstGeom>
          <a:noFill/>
        </p:spPr>
        <p:txBody>
          <a:bodyPr wrap="none" rtlCol="0">
            <a:spAutoFit/>
          </a:bodyPr>
          <a:lstStyle/>
          <a:p>
            <a:r>
              <a:rPr lang="en-IN" dirty="0"/>
              <a:t>Loans with more interest rates got defaulted more irrespective of employment length </a:t>
            </a:r>
            <a:endParaRPr lang="en-US" dirty="0"/>
          </a:p>
        </p:txBody>
      </p:sp>
      <p:pic>
        <p:nvPicPr>
          <p:cNvPr id="4" name="Picture 2">
            <a:extLst>
              <a:ext uri="{FF2B5EF4-FFF2-40B4-BE49-F238E27FC236}">
                <a16:creationId xmlns:a16="http://schemas.microsoft.com/office/drawing/2014/main" id="{2882F4AD-4ED4-4E5B-64D0-019471D51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7802" y="555922"/>
            <a:ext cx="1576933" cy="8403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712E357-B4E1-8C1B-9419-827C559816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565" y="627322"/>
            <a:ext cx="927238" cy="76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02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ABC837-653E-A259-EFE2-BE8C73F280B6}"/>
              </a:ext>
            </a:extLst>
          </p:cNvPr>
          <p:cNvPicPr>
            <a:picLocks noChangeAspect="1"/>
          </p:cNvPicPr>
          <p:nvPr/>
        </p:nvPicPr>
        <p:blipFill>
          <a:blip r:embed="rId2"/>
          <a:stretch>
            <a:fillRect/>
          </a:stretch>
        </p:blipFill>
        <p:spPr>
          <a:xfrm>
            <a:off x="2129874" y="1291931"/>
            <a:ext cx="7932251" cy="4009535"/>
          </a:xfrm>
          <a:prstGeom prst="rect">
            <a:avLst/>
          </a:prstGeom>
        </p:spPr>
      </p:pic>
      <p:sp>
        <p:nvSpPr>
          <p:cNvPr id="3" name="Rectangle 2">
            <a:extLst>
              <a:ext uri="{FF2B5EF4-FFF2-40B4-BE49-F238E27FC236}">
                <a16:creationId xmlns:a16="http://schemas.microsoft.com/office/drawing/2014/main" id="{D603FE0E-5F20-9D36-357B-2B1A6492DFFD}"/>
              </a:ext>
            </a:extLst>
          </p:cNvPr>
          <p:cNvSpPr/>
          <p:nvPr/>
        </p:nvSpPr>
        <p:spPr>
          <a:xfrm>
            <a:off x="1315093" y="5553271"/>
            <a:ext cx="10099496" cy="1477328"/>
          </a:xfrm>
          <a:prstGeom prst="rect">
            <a:avLst/>
          </a:prstGeom>
        </p:spPr>
        <p:txBody>
          <a:bodyPr wrap="square">
            <a:spAutoFit/>
          </a:bodyPr>
          <a:lstStyle/>
          <a:p>
            <a:r>
              <a:rPr lang="en-IN" dirty="0">
                <a:solidFill>
                  <a:srgbClr val="000000"/>
                </a:solidFill>
              </a:rPr>
              <a:t>As grade decreases the interest rate gradually increases. and they are more and more prone to default the loan.</a:t>
            </a:r>
          </a:p>
          <a:p>
            <a:pPr algn="r"/>
            <a:endParaRPr lang="en-IN" dirty="0">
              <a:solidFill>
                <a:srgbClr val="303F9F"/>
              </a:solidFill>
              <a:latin typeface="Courier New" panose="02070309020205020404" pitchFamily="49" charset="0"/>
            </a:endParaRPr>
          </a:p>
          <a:p>
            <a:pPr algn="r"/>
            <a:r>
              <a:rPr lang="en-IN" dirty="0">
                <a:solidFill>
                  <a:srgbClr val="999999"/>
                </a:solidFill>
                <a:latin typeface="Courier New" panose="02070309020205020404" pitchFamily="49" charset="0"/>
              </a:rPr>
              <a:t>1</a:t>
            </a:r>
          </a:p>
          <a:p>
            <a:br>
              <a:rPr lang="en-IN" dirty="0">
                <a:solidFill>
                  <a:srgbClr val="000000"/>
                </a:solidFill>
                <a:latin typeface="Courier New" panose="02070309020205020404" pitchFamily="49" charset="0"/>
              </a:rPr>
            </a:br>
            <a:endParaRPr lang="en-IN" dirty="0">
              <a:solidFill>
                <a:srgbClr val="000000"/>
              </a:solidFill>
              <a:effectLst/>
              <a:latin typeface="Courier New" panose="02070309020205020404" pitchFamily="49" charset="0"/>
            </a:endParaRPr>
          </a:p>
        </p:txBody>
      </p:sp>
      <p:pic>
        <p:nvPicPr>
          <p:cNvPr id="4" name="Picture 2">
            <a:extLst>
              <a:ext uri="{FF2B5EF4-FFF2-40B4-BE49-F238E27FC236}">
                <a16:creationId xmlns:a16="http://schemas.microsoft.com/office/drawing/2014/main" id="{87854E73-D529-D79F-5276-59EAE446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7802" y="555922"/>
            <a:ext cx="1576933" cy="8403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E5721FF-A7DE-786F-2FB0-13D403B818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565" y="627322"/>
            <a:ext cx="927238" cy="76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8405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{B7E55862-5635-3D45-A2E2-DC20FE36D9AE}tf10001064</Template>
  <TotalTime>71</TotalTime>
  <Words>803</Words>
  <Application>Microsoft Macintosh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Garamond</vt:lpstr>
      <vt:lpstr>Helvetica</vt:lpstr>
      <vt:lpstr>Organic</vt:lpstr>
      <vt:lpstr>Lending Club Case Study </vt:lpstr>
      <vt:lpstr>Contents </vt:lpstr>
      <vt:lpstr>PROBLEM SOLVING STARTEGY</vt:lpstr>
      <vt:lpstr>ANALYSIS </vt:lpstr>
      <vt:lpstr>ANALYSIS</vt:lpstr>
      <vt:lpstr>PowerPoint Presentation</vt:lpstr>
      <vt:lpstr>PowerPoint Presentation</vt:lpstr>
      <vt:lpstr>PowerPoint Presentation</vt:lpstr>
      <vt:lpstr>PowerPoint Presentation</vt:lpstr>
      <vt:lpstr>DESCRIPTIVE STATISTICS</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creator>Microsoft Office User</dc:creator>
  <cp:lastModifiedBy>Microsoft Office User</cp:lastModifiedBy>
  <cp:revision>8</cp:revision>
  <dcterms:created xsi:type="dcterms:W3CDTF">2022-05-11T06:13:39Z</dcterms:created>
  <dcterms:modified xsi:type="dcterms:W3CDTF">2022-05-11T07:24:41Z</dcterms:modified>
</cp:coreProperties>
</file>