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AEFE-E8AC-40ED-944C-B591ADCABA41}" type="datetimeFigureOut">
              <a:rPr lang="en-IN" smtClean="0"/>
              <a:t>25-06-2013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13DE4-F559-406A-95DF-58EDAB9F3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43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8BB5D9-0451-45A8-8CAC-EC60E6471689}" type="slidenum">
              <a:rPr lang="en-US"/>
              <a:pPr/>
              <a:t>1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72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A9F5A-7F0E-41EA-BF1A-8D97E8CB4097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A9F5A-7F0E-41EA-BF1A-8D97E8CB409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A9F5A-7F0E-41EA-BF1A-8D97E8CB4097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A9F5A-7F0E-41EA-BF1A-8D97E8CB4097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A9F5A-7F0E-41EA-BF1A-8D97E8CB4097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A9F5A-7F0E-41EA-BF1A-8D97E8CB409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63" tIns="46331" rIns="92663" bIns="46331" anchor="b"/>
          <a:lstStyle/>
          <a:p>
            <a:pPr algn="r" defTabSz="925513" eaLnBrk="0" hangingPunct="0"/>
            <a:fld id="{48539F5D-76F9-4253-A70C-A28B7E6D2347}" type="slidenum">
              <a:rPr lang="en-US" sz="1200">
                <a:latin typeface="Times New Roman" pitchFamily="18" charset="0"/>
                <a:cs typeface="Arial" charset="0"/>
              </a:rPr>
              <a:pPr algn="r" defTabSz="925513" eaLnBrk="0" hangingPunct="0"/>
              <a:t>32</a:t>
            </a:fld>
            <a:endParaRPr lang="en-US" sz="1200">
              <a:latin typeface="Times New Roman" pitchFamily="18" charset="0"/>
              <a:cs typeface="Arial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</p:spPr>
        <p:txBody>
          <a:bodyPr wrap="square" lIns="92663" tIns="46331" rIns="92663" bIns="46331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74DCB9-D243-4C62-9C03-F6F081E1F240}" type="slidenum">
              <a:rPr lang="en-US"/>
              <a:pPr/>
              <a:t>2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6042DA-C711-436B-A2A1-D5A0F617E630}" type="slidenum">
              <a:rPr lang="en-US"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>
              <a:solidFill>
                <a:srgbClr val="000000"/>
              </a:solidFill>
              <a:latin typeface="Times New Roman" pitchFamily="16" charset="0"/>
              <a:cs typeface="Arial Unicode MS" charset="0"/>
            </a:endParaRPr>
          </a:p>
        </p:txBody>
      </p:sp>
      <p:sp>
        <p:nvSpPr>
          <p:cNvPr id="21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UI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:  </a:t>
            </a:r>
            <a:b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</a:b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 The user interface for users to submit queries(CLI ,Web interface) </a:t>
            </a: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 smtClean="0">
              <a:solidFill>
                <a:srgbClr val="000000"/>
              </a:solidFill>
              <a:latin typeface="+mn-lt"/>
              <a:ea typeface="Lucida Sans Unicode" charset="0"/>
              <a:cs typeface="Lucida Sans Unicode" charset="0"/>
            </a:endParaRP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Driver: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</a:b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 The component which receives the queries. It also provides execute and fetch </a:t>
            </a:r>
            <a:b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</a:b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 APIs </a:t>
            </a:r>
            <a:r>
              <a:rPr lang="en-US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modelled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on </a:t>
            </a:r>
            <a:r>
              <a:rPr lang="en-US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jdbc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odbc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interface.</a:t>
            </a: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 smtClean="0">
              <a:solidFill>
                <a:srgbClr val="000000"/>
              </a:solidFill>
              <a:latin typeface="+mn-lt"/>
              <a:ea typeface="Lucida Sans Unicode" charset="0"/>
              <a:cs typeface="Lucida Sans Unicode" charset="0"/>
            </a:endParaRP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Metastore</a:t>
            </a:r>
            <a: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Stores all the structure information of tables and partitions in the warehouse including </a:t>
            </a:r>
            <a:b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</a:b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 column and column type information.</a:t>
            </a: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 smtClean="0">
              <a:solidFill>
                <a:srgbClr val="000000"/>
              </a:solidFill>
              <a:latin typeface="+mn-lt"/>
              <a:ea typeface="Lucida Sans Unicode" charset="0"/>
              <a:cs typeface="Lucida Sans Unicode" charset="0"/>
            </a:endParaRP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Compiler:</a:t>
            </a:r>
            <a:b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It is a component that parses the query. It generates </a:t>
            </a:r>
            <a: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execution plan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with the help of </a:t>
            </a:r>
            <a:b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</a:b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 table and partition metadata looked up from the </a:t>
            </a:r>
            <a:r>
              <a:rPr lang="en-US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metastore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.</a:t>
            </a: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 smtClean="0">
              <a:solidFill>
                <a:srgbClr val="000000"/>
              </a:solidFill>
              <a:latin typeface="+mn-lt"/>
              <a:ea typeface="Lucida Sans Unicode" charset="0"/>
              <a:cs typeface="Lucida Sans Unicode" charset="0"/>
            </a:endParaRP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Execution Engine: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</a:b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Executes the execution plan created by the compiler.  This plan is a DAG of stages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F47AB-D654-4197-B0AB-4A928EB375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A5CFC9-49D0-4CA2-95FC-72F2EEEEFDD8}" type="slidenum">
              <a:rPr lang="en-US"/>
              <a:pPr/>
              <a:t>8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72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Hive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supports complex data types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complex data types include Arrays, Maps and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These data types are built on using the primitive data types.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Contain a list of elements of the same data type. These elements are accessed by using an index. For example an array, “fruits”, containing a list of elements [‘apple’, ’mango’, ‘orange’], the element “apple” in the array can be accessed by specifying fruits[1].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Contains key, value pairs. The elements are accessed by using the keys. For example a map, “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pass_list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containing the “user name” as key and “password” as value, the password of the user can be accessed by specifying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pass_list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[‘username’]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Contains elements of different data types. The elements can be accessed by using the dot notation. For example in a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stuct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”car”, the color of the car can be retrieved as specifying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car.color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create table statement containing the complex type is shown below.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complex_data_types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Fruits                ARRAY&lt;string&gt;,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Pass_list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  MAP&lt;STRING, STRING&gt;,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                  STRUCT&lt;color: STRING,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wheel_size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FLOAT&gt;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F47AB-D654-4197-B0AB-4A928EB375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F47AB-D654-4197-B0AB-4A928EB3755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A9F5A-7F0E-41EA-BF1A-8D97E8CB4097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A9F5A-7F0E-41EA-BF1A-8D97E8CB4097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A9F5A-7F0E-41EA-BF1A-8D97E8CB4097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75E3-2852-4326-950B-DC7778E35449}" type="datetime1">
              <a:rPr lang="en-IN" smtClean="0"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5086-52EC-46D3-8C5D-D5876DBD7AB3}" type="datetime1">
              <a:rPr lang="en-IN" smtClean="0"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0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C15C-A77C-4597-8F95-85B21C4D64CA}" type="datetime1">
              <a:rPr lang="en-IN" smtClean="0"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0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C721-5E4A-42EA-88C6-711EB6201B6C}" type="datetime1">
              <a:rPr lang="en-IN" smtClean="0"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8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02E-F79D-45AB-9107-EDBF1D9C6367}" type="datetime1">
              <a:rPr lang="en-IN" smtClean="0"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1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2733-FCAF-4D50-A48F-3144235087CE}" type="datetime1">
              <a:rPr lang="en-IN" smtClean="0"/>
              <a:t>25-06-2013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56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F33-FFEA-4048-A064-78EEC0385E3A}" type="datetime1">
              <a:rPr lang="en-IN" smtClean="0"/>
              <a:t>25-06-2013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7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88A-EEF8-4D73-A19F-30E1E53DE16D}" type="datetime1">
              <a:rPr lang="en-IN" smtClean="0"/>
              <a:t>25-06-2013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0E5-37DA-4242-9148-1AC455E79536}" type="datetime1">
              <a:rPr lang="en-IN" smtClean="0"/>
              <a:t>25-06-2013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8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CE03-809B-4F65-A195-BF347CCFF99A}" type="datetime1">
              <a:rPr lang="en-IN" smtClean="0"/>
              <a:t>25-06-2013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88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8D3-67CB-4E49-A937-CED95863C625}" type="datetime1">
              <a:rPr lang="en-IN" smtClean="0"/>
              <a:t>25-06-2013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8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6DDB-BA9F-49DD-9E4D-AD8E29C04933}" type="datetime1">
              <a:rPr lang="en-IN" smtClean="0"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AC981-72EB-438A-8D4F-0FE9B14AD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>
                <a:latin typeface="+mn-lt"/>
              </a:rPr>
              <a:t>HIVE </a:t>
            </a:r>
            <a:r>
              <a:rPr lang="en-US" sz="4000" dirty="0" smtClean="0">
                <a:latin typeface="+mn-lt"/>
              </a:rPr>
              <a:t>Fundamentals</a:t>
            </a:r>
            <a:endParaRPr lang="en-US" sz="400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930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b="0" dirty="0" smtClean="0">
                <a:latin typeface="+mn-lt"/>
              </a:rPr>
              <a:t>Hive Data types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84238"/>
            <a:ext cx="8442325" cy="57451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primitive data types in hive include Integers, Boolean, Floating point</a:t>
            </a:r>
          </a:p>
          <a:p>
            <a:pPr>
              <a:buNone/>
            </a:pPr>
            <a:r>
              <a:rPr lang="en-US" sz="2000" dirty="0" smtClean="0"/>
              <a:t>numbers and Strings. </a:t>
            </a:r>
          </a:p>
          <a:p>
            <a:pPr>
              <a:buNone/>
            </a:pPr>
            <a:r>
              <a:rPr lang="en-US" sz="2000" dirty="0" smtClean="0"/>
              <a:t>The below table lists the size of each data type:</a:t>
            </a:r>
          </a:p>
          <a:p>
            <a:pPr>
              <a:buNone/>
            </a:pPr>
            <a:r>
              <a:rPr lang="en-US" sz="2000" dirty="0" smtClean="0"/>
              <a:t>Type                   Size</a:t>
            </a:r>
            <a:br>
              <a:rPr lang="en-US" sz="2000" dirty="0" smtClean="0"/>
            </a:br>
            <a:r>
              <a:rPr lang="en-US" sz="2000" dirty="0" smtClean="0"/>
              <a:t>---------------------- ---------</a:t>
            </a:r>
            <a:br>
              <a:rPr lang="en-US" sz="2000" dirty="0" smtClean="0"/>
            </a:br>
            <a:r>
              <a:rPr lang="en-US" sz="2000" dirty="0" smtClean="0"/>
              <a:t>TINYINT           1 byte</a:t>
            </a:r>
            <a:br>
              <a:rPr lang="en-US" sz="2000" dirty="0" smtClean="0"/>
            </a:br>
            <a:r>
              <a:rPr lang="en-US" sz="2000" dirty="0" smtClean="0"/>
              <a:t>SMALLINT         2 byte</a:t>
            </a:r>
            <a:br>
              <a:rPr lang="en-US" sz="2000" dirty="0" smtClean="0"/>
            </a:br>
            <a:r>
              <a:rPr lang="en-US" sz="2000" dirty="0" smtClean="0"/>
              <a:t>INT                   4 byte</a:t>
            </a:r>
            <a:br>
              <a:rPr lang="en-US" sz="2000" dirty="0" smtClean="0"/>
            </a:br>
            <a:r>
              <a:rPr lang="en-US" sz="2000" dirty="0" smtClean="0"/>
              <a:t>BIGINT             8 byte</a:t>
            </a:r>
            <a:br>
              <a:rPr lang="en-US" sz="2000" dirty="0" smtClean="0"/>
            </a:br>
            <a:r>
              <a:rPr lang="en-US" sz="2000" dirty="0" smtClean="0"/>
              <a:t>FLOAT              4 byte (single precision floating point numbers)</a:t>
            </a:r>
            <a:br>
              <a:rPr lang="en-US" sz="2000" dirty="0" smtClean="0"/>
            </a:br>
            <a:r>
              <a:rPr lang="en-US" sz="2000" dirty="0" smtClean="0"/>
              <a:t>DOUBLE           8 byte (double precision floating point numbers)</a:t>
            </a:r>
            <a:br>
              <a:rPr lang="en-US" sz="2000" dirty="0" smtClean="0"/>
            </a:br>
            <a:r>
              <a:rPr lang="en-US" sz="2000" dirty="0" smtClean="0"/>
              <a:t>BOOLEAN        TRUE/FALSE value</a:t>
            </a:r>
            <a:br>
              <a:rPr lang="en-US" sz="2000" dirty="0" smtClean="0"/>
            </a:br>
            <a:r>
              <a:rPr lang="en-US" sz="2000" dirty="0" smtClean="0"/>
              <a:t>STRING             Max size is 2GB.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latin typeface="+mn-lt"/>
              </a:rPr>
              <a:t>Hive Query Language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4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Hive query Language is very similar to SQL. </a:t>
            </a:r>
          </a:p>
          <a:p>
            <a:r>
              <a:rPr lang="en-US" sz="24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By default, hive uses the 'default' </a:t>
            </a:r>
            <a:r>
              <a:rPr lang="en-US" sz="2400" kern="1200" dirty="0" err="1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durby</a:t>
            </a:r>
            <a:r>
              <a:rPr lang="en-US" sz="24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database.</a:t>
            </a:r>
          </a:p>
          <a:p>
            <a:r>
              <a:rPr lang="en-US" sz="2400" dirty="0" smtClean="0"/>
              <a:t>Hive </a:t>
            </a:r>
            <a:r>
              <a:rPr lang="en-US" sz="2400" dirty="0"/>
              <a:t>does not have SQL statements such as:</a:t>
            </a:r>
          </a:p>
          <a:p>
            <a:pPr lvl="1"/>
            <a:r>
              <a:rPr lang="en-US" sz="2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INSERT</a:t>
            </a:r>
          </a:p>
          <a:p>
            <a:pPr lvl="1"/>
            <a:r>
              <a:rPr lang="en-US" sz="2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UPDATE </a:t>
            </a:r>
          </a:p>
          <a:p>
            <a:pPr lvl="1"/>
            <a:r>
              <a:rPr lang="en-US" sz="2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DELETE</a:t>
            </a:r>
            <a:endParaRPr lang="en-US" sz="2400" kern="1200" dirty="0">
              <a:solidFill>
                <a:srgbClr val="000000"/>
              </a:solidFill>
              <a:latin typeface="Courier New" pitchFamily="49" charset="0"/>
              <a:ea typeface="Lucida Sans Unicode" charset="0"/>
              <a:cs typeface="Courier New" pitchFamily="49" charset="0"/>
            </a:endParaRPr>
          </a:p>
          <a:p>
            <a:r>
              <a:rPr lang="en-US" sz="2400" dirty="0"/>
              <a:t>The underlying reason why these fundamental SQL statements are not available in Hive is that Hive (and </a:t>
            </a:r>
            <a:r>
              <a:rPr lang="en-US" sz="2400" dirty="0" err="1"/>
              <a:t>Hadoop</a:t>
            </a:r>
            <a:r>
              <a:rPr lang="en-US" sz="2400" dirty="0"/>
              <a:t>) technologies are designed for Data Warehousing  applications (that is, write once, read many times). </a:t>
            </a:r>
          </a:p>
          <a:p>
            <a:r>
              <a:rPr lang="en-US" sz="2400" dirty="0"/>
              <a:t>But,  most of the functionality of SQL statements </a:t>
            </a:r>
            <a:r>
              <a:rPr lang="en-US" sz="2400" kern="1200" dirty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INSERT, UPDATE </a:t>
            </a:r>
            <a:r>
              <a:rPr lang="en-US" sz="2400" dirty="0"/>
              <a:t>and </a:t>
            </a:r>
            <a:r>
              <a:rPr lang="en-US" sz="2400" kern="1200" dirty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DELETE</a:t>
            </a:r>
            <a:r>
              <a:rPr lang="en-US" sz="2400" b="1" dirty="0"/>
              <a:t> </a:t>
            </a:r>
            <a:r>
              <a:rPr lang="en-US" sz="2400" dirty="0"/>
              <a:t>can be replicated through the use of the </a:t>
            </a:r>
            <a:r>
              <a:rPr lang="en-US" sz="2400" u="sng" kern="1200" dirty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INSERT OVERWRITE TABLE</a:t>
            </a:r>
            <a:endParaRPr lang="en-US" sz="2400" u="sng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>
            <a:noAutofit/>
          </a:bodyPr>
          <a:lstStyle/>
          <a:p>
            <a:r>
              <a:rPr lang="en-US" b="0" dirty="0" smtClean="0">
                <a:latin typeface="+mn-lt"/>
              </a:rPr>
              <a:t>Hive Queries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2" y="9144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/>
              <a:t>Creating a table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CREATE TABLE &lt;table-name&gt; 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     ( &lt;column name&gt;  &lt;data-type&gt;,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       &lt;column name&gt;    &lt;data type&gt;);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CREATE TABLE &lt;table-name&gt; 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     ( &lt;column name&gt;  &lt;data-type&gt;,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       &lt;column name&gt; &lt;data type&gt; )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     row format delimited fields terminated by ‘\t’;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create table events(a </a:t>
            </a:r>
            <a:r>
              <a:rPr lang="en-US" sz="6400" kern="1200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int</a:t>
            </a: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, b string);</a:t>
            </a:r>
          </a:p>
          <a:p>
            <a:pPr>
              <a:buNone/>
            </a:pPr>
            <a:r>
              <a:rPr lang="en-US" sz="8000" b="1" dirty="0" smtClean="0"/>
              <a:t>Loading data in a table</a:t>
            </a:r>
          </a:p>
          <a:p>
            <a:pPr>
              <a:buNone/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LOAD DATA LOCAL INPATH ‘&lt;input-path&gt;'  INTO TABLE events; </a:t>
            </a:r>
          </a:p>
          <a:p>
            <a:pPr>
              <a:buNone/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LOAD DATA LOCAL INPATH ‘&lt;input-path&gt;' OVERWRITE INTO TABLE events; </a:t>
            </a:r>
          </a:p>
          <a:p>
            <a:pPr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8000" b="1" dirty="0" smtClean="0"/>
              <a:t>Viewing the list of tables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64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show tables;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4300" kern="1200" dirty="0" smtClean="0">
              <a:solidFill>
                <a:srgbClr val="000000"/>
              </a:solidFill>
              <a:latin typeface="Courier New" pitchFamily="49" charset="0"/>
              <a:ea typeface="Lucida Sans Unicode" charset="0"/>
              <a:cs typeface="Courier New" pitchFamily="49" charset="0"/>
            </a:endParaRPr>
          </a:p>
          <a:p>
            <a:pPr>
              <a:buNone/>
            </a:pPr>
            <a:endParaRPr lang="en-US" sz="4300" dirty="0"/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Hive Queries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42325" cy="5246712"/>
          </a:xfrm>
        </p:spPr>
        <p:txBody>
          <a:bodyPr>
            <a:normAutofit/>
          </a:bodyPr>
          <a:lstStyle/>
          <a:p>
            <a:pPr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b="1" dirty="0" smtClean="0"/>
              <a:t>Displaying contents of the table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 select * from &lt;table-name&gt;;</a:t>
            </a:r>
          </a:p>
          <a:p>
            <a:pPr>
              <a:buNone/>
            </a:pPr>
            <a:r>
              <a:rPr lang="en-US" sz="2000" dirty="0" smtClean="0"/>
              <a:t>Dropping tables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drop table &lt;table-name&gt;; </a:t>
            </a:r>
          </a:p>
          <a:p>
            <a:pPr>
              <a:buNone/>
            </a:pPr>
            <a:r>
              <a:rPr lang="en-US" sz="2000" b="1" dirty="0" smtClean="0"/>
              <a:t>Altering tables</a:t>
            </a:r>
          </a:p>
          <a:p>
            <a:pPr>
              <a:buNone/>
            </a:pPr>
            <a:r>
              <a:rPr lang="en-US" sz="2000" dirty="0" smtClean="0"/>
              <a:t>Table names can be changed and additional columns can be dropped:</a:t>
            </a:r>
          </a:p>
          <a:p>
            <a:pPr>
              <a:buNone/>
            </a:pP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ALTER TABLE events ADD COLUMNS (</a:t>
            </a:r>
            <a:r>
              <a:rPr lang="en-US" sz="2000" kern="1200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new_col</a:t>
            </a: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INT); </a:t>
            </a:r>
          </a:p>
          <a:p>
            <a:pPr>
              <a:buNone/>
            </a:pP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ALTER TABLE events RENAME TO pokes; </a:t>
            </a:r>
          </a:p>
          <a:p>
            <a:pPr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dirty="0" smtClean="0"/>
              <a:t>Using </a:t>
            </a:r>
            <a:r>
              <a:rPr lang="en-US" sz="2000" b="1" dirty="0" smtClean="0"/>
              <a:t>WHERE</a:t>
            </a:r>
            <a:r>
              <a:rPr lang="en-US" sz="2000" dirty="0" smtClean="0"/>
              <a:t> Clause </a:t>
            </a:r>
          </a:p>
          <a:p>
            <a:pPr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dirty="0" smtClean="0"/>
              <a:t>	The where condition is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expression. Hive does not support IN, EXISTS or sub queries in the WHERE clause.</a:t>
            </a:r>
          </a:p>
          <a:p>
            <a:pPr marL="338138" indent="-338138" hangingPunct="1">
              <a:lnSpc>
                <a:spcPct val="12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SELECT * FROM &lt;table-name&gt; WHERE &lt;condition&gt;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b="0" dirty="0" smtClean="0">
                <a:latin typeface="+mn-lt"/>
              </a:rPr>
              <a:t>Hive Queries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5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Using Group by</a:t>
            </a:r>
          </a:p>
          <a:p>
            <a:pPr>
              <a:buNone/>
            </a:pP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SELECT </a:t>
            </a:r>
            <a:r>
              <a:rPr lang="en-US" sz="2000" kern="1200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deptid</a:t>
            </a: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, count(*) FROM department GROUP BY </a:t>
            </a:r>
            <a:r>
              <a:rPr lang="en-US" sz="2000" kern="1200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deptid</a:t>
            </a: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000" b="1" dirty="0" smtClean="0"/>
              <a:t>Using Join  </a:t>
            </a:r>
          </a:p>
          <a:p>
            <a:pPr>
              <a:buNone/>
            </a:pPr>
            <a:r>
              <a:rPr lang="en-US" sz="2000" dirty="0" smtClean="0"/>
              <a:t>ATTENTION Hive users: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i="1" dirty="0" smtClean="0"/>
              <a:t>Only equality joins, outer joins, and left semi joins are supported in Hive.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i="1" dirty="0" smtClean="0"/>
              <a:t>Hive does not support join conditions that are not equality conditions as it is very difficult to express such conditions as a </a:t>
            </a:r>
            <a:r>
              <a:rPr lang="en-US" sz="2000" i="1" dirty="0" err="1" smtClean="0"/>
              <a:t>MapReduce</a:t>
            </a:r>
            <a:r>
              <a:rPr lang="en-US" sz="2000" i="1" dirty="0" smtClean="0"/>
              <a:t> job.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i="1" dirty="0" smtClean="0"/>
              <a:t>Also, more than two tables can be joined in Hive.</a:t>
            </a:r>
          </a:p>
          <a:p>
            <a:pPr>
              <a:buNone/>
            </a:pP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SELECT a.* FROM a JOIN b ON (a.id = b.id)</a:t>
            </a:r>
          </a:p>
          <a:p>
            <a:pPr marL="122238" lvl="1" indent="-122238">
              <a:buNone/>
            </a:pP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SELECT a.val, b.val, c.val </a:t>
            </a:r>
            <a:b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</a:b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    FROM a JOIN b ON (</a:t>
            </a:r>
            <a:r>
              <a:rPr lang="en-US" sz="2000" kern="1200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a.KEY</a:t>
            </a: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= b.key1) JOIN c ON (</a:t>
            </a:r>
            <a:r>
              <a:rPr lang="en-US" sz="2000" kern="1200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c.KEY</a:t>
            </a: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= b.key1)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42325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/>
            </a:r>
            <a:br>
              <a:rPr lang="en-US" dirty="0" smtClean="0">
                <a:ea typeface="Lucida Sans Unicode" charset="0"/>
                <a:cs typeface="Lucida Sans Unicode" charset="0"/>
              </a:rPr>
            </a:br>
            <a:r>
              <a:rPr lang="en-US" sz="3600" b="0" dirty="0" smtClean="0">
                <a:latin typeface="+mn-lt"/>
                <a:ea typeface="Lucida Sans Unicode" charset="0"/>
                <a:cs typeface="Lucida Sans Unicode" charset="0"/>
              </a:rPr>
              <a:t>Hive – JDBC Connectivity</a:t>
            </a:r>
            <a:r>
              <a:rPr lang="en-US" dirty="0" smtClean="0">
                <a:ea typeface="Lucida Sans Unicode" charset="0"/>
                <a:cs typeface="Lucida Sans Unicode" charset="0"/>
              </a:rPr>
              <a:t/>
            </a:r>
            <a:br>
              <a:rPr lang="en-US" dirty="0" smtClean="0">
                <a:ea typeface="Lucida Sans Unicode" charset="0"/>
                <a:cs typeface="Lucida Sans Unicode" charset="0"/>
              </a:rPr>
            </a:br>
            <a:endParaRPr lang="en-US" sz="3600" b="0" kern="1200" dirty="0">
              <a:solidFill>
                <a:srgbClr val="4E84C4"/>
              </a:solidFill>
              <a:latin typeface="Gill Sans MT" charset="0"/>
              <a:ea typeface="+mn-ea"/>
              <a:cs typeface="DejaVu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90600"/>
            <a:ext cx="8442325" cy="5334000"/>
          </a:xfrm>
        </p:spPr>
        <p:txBody>
          <a:bodyPr/>
          <a:lstStyle/>
          <a:p>
            <a:pPr hangingPunct="1">
              <a:spcBef>
                <a:spcPts val="638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  <a:p>
            <a:pPr indent="-117475">
              <a:spcBef>
                <a:spcPts val="325"/>
              </a:spcBef>
              <a:buClrTx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endParaRPr lang="en-US" i="1" dirty="0" smtClean="0">
              <a:solidFill>
                <a:srgbClr val="0070C0"/>
              </a:solidFill>
              <a:latin typeface="Gill Sans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458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atin typeface="+mn-lt"/>
              </a:rPr>
              <a:t>You can access the data in Hive tables using Java. </a:t>
            </a:r>
          </a:p>
          <a:p>
            <a:pPr lvl="0"/>
            <a:endParaRPr lang="en-US" sz="2000" dirty="0">
              <a:latin typeface="+mn-lt"/>
            </a:endParaRPr>
          </a:p>
          <a:p>
            <a:pPr lvl="0"/>
            <a:r>
              <a:rPr lang="en-US" sz="2000" dirty="0" smtClean="0">
                <a:latin typeface="+mn-lt"/>
              </a:rPr>
              <a:t>Create a Hive-JDBC Connectivity for data manipulation</a:t>
            </a:r>
          </a:p>
          <a:p>
            <a:pPr lvl="0"/>
            <a:endParaRPr lang="en-US" sz="2000" dirty="0">
              <a:latin typeface="+mn-lt"/>
            </a:endParaRPr>
          </a:p>
          <a:p>
            <a:pPr lvl="0"/>
            <a:r>
              <a:rPr lang="en-US" sz="2000" dirty="0" smtClean="0">
                <a:latin typeface="+mn-lt"/>
              </a:rPr>
              <a:t>Steps for establishing Hive-JDBC Connectivity</a:t>
            </a:r>
          </a:p>
          <a:p>
            <a:pPr lvl="0"/>
            <a:endParaRPr lang="en-US" sz="2000" dirty="0" smtClean="0">
              <a:latin typeface="+mn-lt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Create a connection 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The hive </a:t>
            </a:r>
            <a:r>
              <a:rPr lang="en-US" sz="2000" dirty="0" err="1">
                <a:latin typeface="+mn-lt"/>
              </a:rPr>
              <a:t>jdbc</a:t>
            </a:r>
            <a:r>
              <a:rPr lang="en-US" sz="2000" dirty="0">
                <a:latin typeface="+mn-lt"/>
              </a:rPr>
              <a:t> parameters are</a:t>
            </a:r>
          </a:p>
          <a:p>
            <a:pPr lvl="0"/>
            <a:r>
              <a:rPr lang="en-US" sz="2000" dirty="0" smtClean="0">
                <a:latin typeface="+mn-lt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jdbc:hive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://localhost:10000/default</a:t>
            </a:r>
          </a:p>
          <a:p>
            <a:pPr lvl="0"/>
            <a:r>
              <a:rPr lang="en-US" sz="2000" dirty="0">
                <a:latin typeface="+mn-lt"/>
              </a:rPr>
              <a:t>  </a:t>
            </a:r>
            <a:r>
              <a:rPr lang="en-US" sz="2000" dirty="0" smtClean="0">
                <a:latin typeface="+mn-lt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Driver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name: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org.apache.hadoop.hive.jdbc.HiveDriver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000" dirty="0">
                <a:latin typeface="+mn-lt"/>
              </a:rPr>
              <a:t>  </a:t>
            </a:r>
            <a:r>
              <a:rPr lang="en-US" sz="2000" dirty="0" smtClean="0">
                <a:latin typeface="+mn-lt"/>
              </a:rPr>
              <a:t>	Username </a:t>
            </a:r>
            <a:r>
              <a:rPr lang="en-US" sz="2000" dirty="0">
                <a:latin typeface="+mn-lt"/>
              </a:rPr>
              <a:t>and password are </a:t>
            </a:r>
            <a:r>
              <a:rPr lang="en-US" sz="2000" dirty="0" smtClean="0">
                <a:latin typeface="+mn-lt"/>
              </a:rPr>
              <a:t>empty </a:t>
            </a:r>
          </a:p>
          <a:p>
            <a:pPr lvl="0"/>
            <a:endParaRPr lang="en-US" sz="2000" dirty="0" smtClean="0">
              <a:latin typeface="+mn-lt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Once you create a connection, you can access or retrieve data from Hive</a:t>
            </a:r>
          </a:p>
          <a:p>
            <a:pPr marL="514350" lvl="0" indent="-514350"/>
            <a:endParaRPr lang="en-US" sz="2000" dirty="0" smtClean="0">
              <a:latin typeface="+mn-lt"/>
            </a:endParaRPr>
          </a:p>
          <a:p>
            <a:pPr lvl="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82388"/>
            <a:ext cx="8442325" cy="595312"/>
          </a:xfrm>
        </p:spPr>
        <p:txBody>
          <a:bodyPr lIns="0" tIns="0" rIns="0" bIns="0" anchor="t">
            <a:normAutofit fontScale="90000"/>
          </a:bodyPr>
          <a:lstStyle/>
          <a:p>
            <a:r>
              <a:rPr lang="en-US" sz="2800" dirty="0">
                <a:solidFill>
                  <a:srgbClr val="0060A8"/>
                </a:solidFill>
                <a:latin typeface="+mn-lt"/>
                <a:ea typeface="Lucida Sans Unicode" charset="0"/>
                <a:cs typeface="Lucida Sans Unicode" charset="0"/>
              </a:rPr>
              <a:t>Sample </a:t>
            </a:r>
            <a:r>
              <a:rPr lang="en-US" sz="2800" dirty="0" smtClean="0">
                <a:solidFill>
                  <a:srgbClr val="0060A8"/>
                </a:solidFill>
                <a:latin typeface="+mn-lt"/>
                <a:ea typeface="Lucida Sans Unicode" charset="0"/>
                <a:cs typeface="Lucida Sans Unicode" charset="0"/>
              </a:rPr>
              <a:t>program to establish a JDBC Connect</a:t>
            </a:r>
            <a:r>
              <a:rPr lang="en-US" sz="2800" dirty="0">
                <a:solidFill>
                  <a:srgbClr val="0060A8"/>
                </a:solidFill>
                <a:latin typeface="+mn-lt"/>
                <a:ea typeface="Lucida Sans Unicode" charset="0"/>
                <a:cs typeface="Lucida Sans Unicode" charset="0"/>
              </a:rPr>
              <a:t/>
            </a:r>
            <a:br>
              <a:rPr lang="en-US" sz="2800" dirty="0">
                <a:solidFill>
                  <a:srgbClr val="0060A8"/>
                </a:solidFill>
                <a:latin typeface="+mn-lt"/>
                <a:ea typeface="Lucida Sans Unicode" charset="0"/>
                <a:cs typeface="Lucida Sans Unicode" charset="0"/>
              </a:rPr>
            </a:br>
            <a:endParaRPr lang="en-US" altLang="zh-CN" sz="2800" dirty="0">
              <a:solidFill>
                <a:srgbClr val="0060A8"/>
              </a:solidFill>
              <a:latin typeface="+mn-lt"/>
              <a:ea typeface="Lucida Sans Unicode" charset="0"/>
              <a:cs typeface="Lucida Sans Unico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1066800"/>
            <a:ext cx="84423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+mn-lt"/>
              </a:rPr>
              <a:t>This program establishes a </a:t>
            </a:r>
            <a:r>
              <a:rPr lang="en-US" sz="2000" dirty="0" err="1" smtClean="0">
                <a:latin typeface="+mn-lt"/>
              </a:rPr>
              <a:t>jdbc</a:t>
            </a:r>
            <a:r>
              <a:rPr lang="en-US" sz="2000" dirty="0" smtClean="0">
                <a:latin typeface="+mn-lt"/>
              </a:rPr>
              <a:t> connection with hive. This also fetches and prints the first and second columns of the table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testHiveDriverTable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/>
              <a:t> 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java.sql.SQLException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java.sql.Connection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java.sql.ResultSet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java.sql.Statement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java.sql.DriverManager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HiveJdbcClient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static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driverName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org.apache.hadoop.hive.jdbc.HiveDriver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try {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driverName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}   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ClassNotFoundException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e) {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Connection con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jdbc:hive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://localhost:10000/default", "", "");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Statement stmt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testHiveDriverTable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"select * from "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while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res.next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(1)+"\t"+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res.getString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(2));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6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Hive Metastore</a:t>
            </a:r>
            <a:endParaRPr lang="en-US" b="0" dirty="0">
              <a:latin typeface="+mn-lt"/>
              <a:ea typeface="Lucida Sans Unicode" charset="0"/>
              <a:cs typeface="Lucida Sans Unicod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42325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Metastore is the central repository for Hive metadata storage. By default, Hive is configured to use Derby as the metastore. </a:t>
            </a:r>
          </a:p>
          <a:p>
            <a:pPr marL="0" indent="0">
              <a:buNone/>
            </a:pPr>
            <a:r>
              <a:rPr lang="en-US" sz="2000" dirty="0" smtClean="0"/>
              <a:t>As a result of the configuration,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metastore_db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directory is created in each working folder.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problems with the default metastore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Users cannot see the tables created by others if they do not use the same </a:t>
            </a:r>
            <a:r>
              <a:rPr lang="en-US" sz="2000" dirty="0" err="1" smtClean="0"/>
              <a:t>metastore_db</a:t>
            </a:r>
            <a:r>
              <a:rPr lang="en-US" sz="2000" dirty="0" smtClean="0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Only one embedded Derby database can access the database files at any given point of time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Results in only one open Hive session with a metastore. Not possible to have multiple sessions with Derby as the metastore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Solution - </a:t>
            </a:r>
            <a:r>
              <a:rPr lang="en-US" b="0" dirty="0" err="1" smtClean="0">
                <a:latin typeface="+mn-lt"/>
                <a:ea typeface="Lucida Sans Unicode" charset="0"/>
                <a:cs typeface="Lucida Sans Unicode" charset="0"/>
              </a:rPr>
              <a:t>MySql</a:t>
            </a:r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 as a metastore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sz="2000" b="1" kern="1200" dirty="0" smtClean="0"/>
              <a:t>Solution</a:t>
            </a:r>
          </a:p>
          <a:p>
            <a:r>
              <a:rPr lang="en-US" sz="2000" dirty="0" smtClean="0"/>
              <a:t>We can use a standalone database either on the same machine or on a remote machine as a metastore</a:t>
            </a:r>
          </a:p>
          <a:p>
            <a:r>
              <a:rPr lang="en-US" sz="2000" dirty="0" smtClean="0"/>
              <a:t>Any JDBC-compliant database can be used</a:t>
            </a:r>
          </a:p>
          <a:p>
            <a:r>
              <a:rPr lang="en-US" sz="2000" dirty="0" err="1" smtClean="0"/>
              <a:t>MySql</a:t>
            </a:r>
            <a:r>
              <a:rPr lang="en-US" sz="2000" dirty="0" smtClean="0"/>
              <a:t> is a popular choice for the standalone metastore</a:t>
            </a:r>
          </a:p>
          <a:p>
            <a:pPr>
              <a:spcBef>
                <a:spcPct val="0"/>
              </a:spcBef>
              <a:buNone/>
            </a:pPr>
            <a:endPara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0"/>
              </a:spcBef>
              <a:buNone/>
            </a:pPr>
            <a:r>
              <a:rPr lang="en-US" sz="2000" b="1" kern="1200" dirty="0" smtClean="0"/>
              <a:t>Advantage</a:t>
            </a:r>
          </a:p>
          <a:p>
            <a:r>
              <a:rPr lang="en-US" sz="2000" dirty="0" smtClean="0"/>
              <a:t>This solution will enable Hive to support multiple sessions and therefore multiple users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 lIns="0" tIns="0" rIns="0" bIns="0" anchor="t"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Configuring </a:t>
            </a:r>
            <a:r>
              <a:rPr lang="en-US" b="0" dirty="0" err="1" smtClean="0">
                <a:latin typeface="+mn-lt"/>
                <a:ea typeface="Lucida Sans Unicode" charset="0"/>
                <a:cs typeface="Lucida Sans Unicode" charset="0"/>
              </a:rPr>
              <a:t>MySql</a:t>
            </a:r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 as metastore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altLang="zh-CN" sz="3600" dirty="0">
              <a:ea typeface="SimSun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1000" y="1066800"/>
            <a:ext cx="84423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Install </a:t>
            </a:r>
            <a:r>
              <a:rPr lang="en-US" sz="2000" dirty="0" err="1" smtClean="0">
                <a:latin typeface="+mn-lt"/>
              </a:rPr>
              <a:t>MySQL</a:t>
            </a:r>
            <a:r>
              <a:rPr lang="en-US" sz="2000" dirty="0" smtClean="0">
                <a:latin typeface="+mn-lt"/>
              </a:rPr>
              <a:t> Admin/Client </a:t>
            </a:r>
          </a:p>
          <a:p>
            <a:endParaRPr lang="en-US" sz="20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Create a </a:t>
            </a:r>
            <a:r>
              <a:rPr lang="en-US" sz="2000" dirty="0" err="1" smtClean="0">
                <a:latin typeface="+mn-lt"/>
              </a:rPr>
              <a:t>Hadoop</a:t>
            </a:r>
            <a:r>
              <a:rPr lang="en-US" sz="2000" dirty="0" smtClean="0">
                <a:latin typeface="+mn-lt"/>
              </a:rPr>
              <a:t> user and grant permissions to the user</a:t>
            </a:r>
          </a:p>
          <a:p>
            <a:endParaRPr lang="en-US" sz="20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Download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MySql-connector-java-5.1.11.tar.gz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dirty="0" err="1" smtClean="0">
                <a:latin typeface="+mn-lt"/>
              </a:rPr>
              <a:t>untar</a:t>
            </a:r>
            <a:r>
              <a:rPr lang="en-US" sz="2000" dirty="0" smtClean="0">
                <a:latin typeface="+mn-lt"/>
              </a:rPr>
              <a:t> the same</a:t>
            </a:r>
          </a:p>
          <a:p>
            <a:endParaRPr lang="en-US" sz="20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Add the jar file located inside the </a:t>
            </a:r>
            <a:r>
              <a:rPr lang="en-US" sz="2000" dirty="0" err="1" smtClean="0">
                <a:latin typeface="+mn-lt"/>
              </a:rPr>
              <a:t>MySql</a:t>
            </a:r>
            <a:r>
              <a:rPr lang="en-US" sz="2000" dirty="0" smtClean="0">
                <a:latin typeface="+mn-lt"/>
              </a:rPr>
              <a:t>-connector directory to your CLASSPATH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-u root –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Create user 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'@'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	identified by 'hadoop‘;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  Grant ALL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previleges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on *.* to 	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'@'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with GRANT option;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4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304800" y="228600"/>
            <a:ext cx="8439150" cy="592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Agenda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42900" y="1112838"/>
            <a:ext cx="8439150" cy="528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Introduction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Hive</a:t>
            </a: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Hive architecture</a:t>
            </a: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Features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of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Hive</a:t>
            </a: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Getting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started with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HIVE</a:t>
            </a: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Hive Query Language</a:t>
            </a:r>
            <a:r>
              <a:rPr lang="en-US" altLang="zh-CN" sz="2000" kern="0" dirty="0" smtClean="0">
                <a:latin typeface="+mj-lt"/>
                <a:ea typeface="SimSun" pitchFamily="2" charset="-122"/>
              </a:rPr>
              <a:t> </a:t>
            </a: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altLang="zh-CN" sz="2000" kern="0" dirty="0" smtClean="0">
                <a:latin typeface="+mj-lt"/>
                <a:ea typeface="SimSun" pitchFamily="2" charset="-122"/>
              </a:rPr>
              <a:t>Hive </a:t>
            </a:r>
            <a:r>
              <a:rPr lang="en-US" altLang="zh-CN" sz="2000" kern="0" dirty="0">
                <a:latin typeface="+mj-lt"/>
                <a:ea typeface="SimSun" pitchFamily="2" charset="-122"/>
              </a:rPr>
              <a:t>- JDBC </a:t>
            </a:r>
            <a:r>
              <a:rPr lang="en-US" altLang="zh-CN" sz="2000" kern="0" dirty="0" smtClean="0">
                <a:latin typeface="+mj-lt"/>
                <a:ea typeface="SimSun" pitchFamily="2" charset="-122"/>
              </a:rPr>
              <a:t>connectivity</a:t>
            </a: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altLang="zh-CN" sz="2000" kern="0" dirty="0" smtClean="0">
                <a:latin typeface="+mj-lt"/>
                <a:ea typeface="SimSun" pitchFamily="2" charset="-122"/>
              </a:rPr>
              <a:t>Hive </a:t>
            </a:r>
            <a:r>
              <a:rPr lang="en-US" altLang="zh-CN" sz="2000" kern="0" dirty="0" err="1" smtClean="0">
                <a:latin typeface="+mj-lt"/>
                <a:ea typeface="SimSun" pitchFamily="2" charset="-122"/>
              </a:rPr>
              <a:t>metastore</a:t>
            </a:r>
            <a:r>
              <a:rPr lang="en-US" altLang="zh-CN" sz="2000" kern="0" dirty="0" smtClean="0">
                <a:latin typeface="+mj-lt"/>
                <a:ea typeface="SimSun" pitchFamily="2" charset="-122"/>
              </a:rPr>
              <a:t> </a:t>
            </a:r>
            <a:r>
              <a:rPr lang="en-US" altLang="zh-CN" sz="2000" kern="0" dirty="0">
                <a:latin typeface="+mj-lt"/>
                <a:ea typeface="SimSun" pitchFamily="2" charset="-122"/>
              </a:rPr>
              <a:t>Using </a:t>
            </a:r>
            <a:r>
              <a:rPr lang="en-US" altLang="zh-CN" sz="2000" kern="0" dirty="0" err="1">
                <a:latin typeface="+mj-lt"/>
                <a:ea typeface="SimSun" pitchFamily="2" charset="-122"/>
              </a:rPr>
              <a:t>MySql</a:t>
            </a:r>
            <a:r>
              <a:rPr lang="en-US" altLang="zh-CN" sz="2000" kern="0" dirty="0">
                <a:latin typeface="+mj-lt"/>
                <a:ea typeface="SimSun" pitchFamily="2" charset="-122"/>
              </a:rPr>
              <a:t> as a </a:t>
            </a:r>
            <a:r>
              <a:rPr lang="en-US" altLang="zh-CN" sz="2000" kern="0" dirty="0" err="1" smtClean="0">
                <a:latin typeface="+mj-lt"/>
                <a:ea typeface="SimSun" pitchFamily="2" charset="-122"/>
              </a:rPr>
              <a:t>metastore</a:t>
            </a:r>
            <a:endParaRPr lang="en-US" altLang="zh-CN" sz="2000" kern="0" dirty="0" smtClean="0">
              <a:latin typeface="+mj-lt"/>
              <a:ea typeface="SimSun" pitchFamily="2" charset="-122"/>
            </a:endParaRP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altLang="zh-CN" sz="2000" kern="0" dirty="0" smtClean="0">
                <a:latin typeface="+mj-lt"/>
                <a:ea typeface="SimSun" pitchFamily="2" charset="-122"/>
              </a:rPr>
              <a:t>User </a:t>
            </a:r>
            <a:r>
              <a:rPr lang="en-US" altLang="zh-CN" sz="2000" kern="0" dirty="0">
                <a:latin typeface="+mj-lt"/>
                <a:ea typeface="SimSun" pitchFamily="2" charset="-122"/>
              </a:rPr>
              <a:t>Defined Functions (UDF</a:t>
            </a:r>
            <a:r>
              <a:rPr lang="en-US" altLang="zh-CN" sz="2000" kern="0" dirty="0" smtClean="0">
                <a:latin typeface="+mj-lt"/>
                <a:ea typeface="SimSun" pitchFamily="2" charset="-122"/>
              </a:rPr>
              <a:t>) </a:t>
            </a: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altLang="zh-CN" sz="2000" kern="0" dirty="0" smtClean="0">
                <a:latin typeface="+mj-lt"/>
                <a:ea typeface="SimSun" pitchFamily="2" charset="-122"/>
              </a:rPr>
              <a:t>Integrating </a:t>
            </a:r>
            <a:r>
              <a:rPr lang="en-US" altLang="zh-CN" sz="2000" kern="0" dirty="0">
                <a:latin typeface="+mj-lt"/>
                <a:ea typeface="SimSun" pitchFamily="2" charset="-122"/>
              </a:rPr>
              <a:t>Hive and </a:t>
            </a:r>
            <a:r>
              <a:rPr lang="en-US" altLang="zh-CN" sz="2000" kern="0" dirty="0" err="1" smtClean="0">
                <a:latin typeface="+mj-lt"/>
                <a:ea typeface="SimSun" pitchFamily="2" charset="-122"/>
              </a:rPr>
              <a:t>Pentaho</a:t>
            </a:r>
            <a:endParaRPr lang="en-US" altLang="zh-CN" sz="2000" kern="0" dirty="0" smtClean="0">
              <a:latin typeface="+mj-lt"/>
              <a:ea typeface="SimSun" pitchFamily="2" charset="-122"/>
            </a:endParaRP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altLang="zh-CN" sz="2000" kern="0" dirty="0" smtClean="0">
                <a:latin typeface="+mj-lt"/>
                <a:ea typeface="SimSun" pitchFamily="2" charset="-122"/>
              </a:rPr>
              <a:t>Partitioning </a:t>
            </a:r>
            <a:r>
              <a:rPr lang="en-US" altLang="zh-CN" sz="2000" kern="0" dirty="0">
                <a:latin typeface="+mj-lt"/>
                <a:ea typeface="SimSun" pitchFamily="2" charset="-122"/>
              </a:rPr>
              <a:t>in </a:t>
            </a:r>
            <a:r>
              <a:rPr lang="en-US" altLang="zh-CN" sz="2000" kern="0" dirty="0" smtClean="0">
                <a:latin typeface="+mj-lt"/>
                <a:ea typeface="SimSun" pitchFamily="2" charset="-122"/>
              </a:rPr>
              <a:t>Hive</a:t>
            </a:r>
          </a:p>
          <a:p>
            <a:pPr marL="571500" indent="-342900"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r>
              <a:rPr lang="en-US" altLang="zh-CN" sz="2000" kern="0" dirty="0" smtClean="0">
                <a:latin typeface="+mj-lt"/>
                <a:ea typeface="SimSun" pitchFamily="2" charset="-122"/>
              </a:rPr>
              <a:t>Performance </a:t>
            </a:r>
            <a:r>
              <a:rPr lang="en-US" altLang="zh-CN" sz="2000" kern="0" dirty="0">
                <a:latin typeface="+mj-lt"/>
                <a:ea typeface="SimSun" pitchFamily="2" charset="-122"/>
              </a:rPr>
              <a:t>Tuning</a:t>
            </a:r>
          </a:p>
          <a:p>
            <a:pPr marL="1485900" lvl="2" indent="-342900">
              <a:lnSpc>
                <a:spcPct val="97000"/>
              </a:lnSpc>
              <a:spcAft>
                <a:spcPts val="1425"/>
              </a:spcAft>
              <a:buClr>
                <a:srgbClr val="0070C0"/>
              </a:buClr>
              <a:buFont typeface="Arial" pitchFamily="34" charset="0"/>
              <a:buChar char="•"/>
              <a:tabLst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  <a:tab pos="10169525" algn="l"/>
                <a:tab pos="10626725" algn="l"/>
              </a:tabLst>
            </a:pP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474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Configurations contd.</a:t>
            </a:r>
            <a:b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</a:br>
            <a:endParaRPr lang="en-US" altLang="zh-CN" b="0" dirty="0">
              <a:latin typeface="+mn-lt"/>
              <a:ea typeface="Lucida Sans Unicode" charset="0"/>
              <a:cs typeface="Lucida Sans Unicode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04800" y="1066800"/>
            <a:ext cx="8442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dirty="0" smtClean="0">
                <a:latin typeface="+mj-lt"/>
              </a:rPr>
              <a:t>Modify the following properties in hive-site.xml to use MySQL instead of Derby. This creates a database in </a:t>
            </a:r>
            <a:r>
              <a:rPr lang="en-US" sz="2000" dirty="0" err="1" smtClean="0">
                <a:latin typeface="+mj-lt"/>
              </a:rPr>
              <a:t>MySql</a:t>
            </a:r>
            <a:r>
              <a:rPr lang="en-US" sz="2000" dirty="0" smtClean="0">
                <a:latin typeface="+mj-lt"/>
              </a:rPr>
              <a:t> by the name – Hive : </a:t>
            </a:r>
          </a:p>
          <a:p>
            <a:pPr lvl="0"/>
            <a:r>
              <a:rPr lang="en-US" sz="2000" dirty="0">
                <a:latin typeface="+mj-lt"/>
              </a:rPr>
              <a:t> </a:t>
            </a:r>
          </a:p>
          <a:p>
            <a:pPr lvl="0"/>
            <a:r>
              <a:rPr lang="en-US" sz="2000" dirty="0" smtClean="0">
                <a:latin typeface="+mj-lt"/>
              </a:rPr>
              <a:t>name 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javax.jdo.option.ConnectionUR</a:t>
            </a:r>
          </a:p>
          <a:p>
            <a:pPr lvl="0"/>
            <a:r>
              <a:rPr lang="en-US" sz="2000" dirty="0" smtClean="0">
                <a:latin typeface="+mj-lt"/>
              </a:rPr>
              <a:t>value :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Hive?createDatabaseIfNotExist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=true</a:t>
            </a:r>
          </a:p>
          <a:p>
            <a:pPr lvl="0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000" dirty="0" smtClean="0">
                <a:latin typeface="+mj-lt"/>
              </a:rPr>
              <a:t>name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javax.jdo.option.ConnectionDriverName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+mj-lt"/>
              </a:rPr>
              <a:t>value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2000" dirty="0">
              <a:latin typeface="+mj-lt"/>
            </a:endParaRPr>
          </a:p>
          <a:p>
            <a:pPr lvl="0"/>
            <a:r>
              <a:rPr lang="en-US" sz="2000" dirty="0" smtClean="0">
                <a:latin typeface="+mj-lt"/>
              </a:rPr>
              <a:t>name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javax.jdo.option.ConnectionUserName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000" dirty="0" smtClean="0">
                <a:latin typeface="+mj-lt"/>
              </a:rPr>
              <a:t>value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hadoop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US" sz="2000" dirty="0" smtClean="0">
                <a:latin typeface="+mj-lt"/>
              </a:rPr>
              <a:t>name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javax.jdo.option.ConnectionPassword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+mj-lt"/>
              </a:rPr>
              <a:t>value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hadoop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+mj-lt"/>
              </a:rPr>
              <a:t>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6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b="0" dirty="0" smtClean="0">
                <a:ea typeface="Lucida Sans Unicode" charset="0"/>
                <a:cs typeface="Lucida Sans Unicode" charset="0"/>
              </a:rPr>
              <a:t>Hive 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396044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Sometimes the query you want to write cannot be expressed easily using built-in functions that Hive provides. Hence, a User-Defined function (UDF) helps us to plug in our own processing code and invoke it from a Hive query.</a:t>
            </a:r>
          </a:p>
          <a:p>
            <a:pPr marL="0" indent="0">
              <a:buNone/>
            </a:pPr>
            <a:r>
              <a:rPr lang="en-US" sz="2000" dirty="0" smtClean="0"/>
              <a:t>A UDF is a java code which must satisfy the following two properties</a:t>
            </a:r>
          </a:p>
          <a:p>
            <a:pPr lvl="1"/>
            <a:r>
              <a:rPr lang="en-US" sz="2000" dirty="0" smtClean="0"/>
              <a:t> A UDF must be a subclass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org.apache.hadoop.hive.ql.exec.UDF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 A UDF must implement at least one evaluate() method</a:t>
            </a:r>
          </a:p>
          <a:p>
            <a:pPr lvl="2"/>
            <a:r>
              <a:rPr lang="en-US" sz="2000" dirty="0" smtClean="0"/>
              <a:t>The evaluate method may take in arbitrary number of arguments, of arbitrary types, and it may return a value of arbitrary type</a:t>
            </a:r>
          </a:p>
          <a:p>
            <a:pPr lvl="2"/>
            <a:r>
              <a:rPr lang="en-US" sz="2000" dirty="0" smtClean="0"/>
              <a:t>e.g.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evaluate(); public String evaluate(String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b, String c);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Sample Hive UDF </a:t>
            </a:r>
            <a:b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altLang="zh-CN" sz="3600" dirty="0">
              <a:ea typeface="SimSun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914400"/>
            <a:ext cx="8442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com.example.hive.udf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org.apache.hadoop.hive.ql.exec.UDF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org.apache.hadoop.io.Text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final class Lower extends UDF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Text evaluate(final Text s)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(s == null) { return null;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new Text(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+mj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  <a:cs typeface="Courier New" pitchFamily="49" charset="0"/>
              </a:rPr>
              <a:t>hive&gt; add jar my_jar.jar;</a:t>
            </a:r>
          </a:p>
          <a:p>
            <a:r>
              <a:rPr lang="en-US" sz="2000" dirty="0" smtClean="0">
                <a:latin typeface="+mn-lt"/>
                <a:cs typeface="Courier New" pitchFamily="49" charset="0"/>
              </a:rPr>
              <a:t>Added my_jar.jar to class path</a:t>
            </a:r>
          </a:p>
          <a:p>
            <a:endParaRPr lang="en-US" sz="2000" dirty="0" smtClean="0">
              <a:latin typeface="+mn-lt"/>
              <a:cs typeface="Courier New" pitchFamily="49" charset="0"/>
            </a:endParaRPr>
          </a:p>
          <a:p>
            <a:r>
              <a:rPr lang="en-US" sz="2000" dirty="0" smtClean="0">
                <a:latin typeface="+mn-lt"/>
                <a:cs typeface="Courier New" pitchFamily="49" charset="0"/>
              </a:rPr>
              <a:t>hive&gt; create temporary function </a:t>
            </a:r>
            <a:r>
              <a:rPr lang="en-US" sz="2000" dirty="0" err="1" smtClean="0">
                <a:latin typeface="+mn-lt"/>
                <a:cs typeface="Courier New" pitchFamily="49" charset="0"/>
              </a:rPr>
              <a:t>my_lower</a:t>
            </a:r>
            <a:r>
              <a:rPr lang="en-US" sz="2000" dirty="0" smtClean="0">
                <a:latin typeface="+mn-lt"/>
                <a:cs typeface="Courier New" pitchFamily="49" charset="0"/>
              </a:rPr>
              <a:t> as '</a:t>
            </a:r>
            <a:r>
              <a:rPr lang="en-US" sz="2000" dirty="0" err="1" smtClean="0">
                <a:latin typeface="+mn-lt"/>
                <a:cs typeface="Courier New" pitchFamily="49" charset="0"/>
              </a:rPr>
              <a:t>com.example.hive.udf.Lower</a:t>
            </a:r>
            <a:r>
              <a:rPr lang="en-US" sz="2000" dirty="0" smtClean="0">
                <a:latin typeface="+mn-lt"/>
                <a:cs typeface="Courier New" pitchFamily="49" charset="0"/>
              </a:rPr>
              <a:t>';</a:t>
            </a:r>
          </a:p>
          <a:p>
            <a:r>
              <a:rPr lang="en-US" sz="2000" dirty="0" smtClean="0">
                <a:latin typeface="+mn-lt"/>
                <a:cs typeface="Courier New" pitchFamily="49" charset="0"/>
              </a:rPr>
              <a:t>hive&gt; select </a:t>
            </a:r>
            <a:r>
              <a:rPr lang="en-US" sz="2000" dirty="0" err="1" smtClean="0">
                <a:latin typeface="+mn-lt"/>
                <a:cs typeface="Courier New" pitchFamily="49" charset="0"/>
              </a:rPr>
              <a:t>empid</a:t>
            </a:r>
            <a:r>
              <a:rPr lang="en-US" sz="2000" dirty="0" smtClean="0">
                <a:latin typeface="+mn-lt"/>
                <a:cs typeface="Courier New" pitchFamily="49" charset="0"/>
              </a:rPr>
              <a:t> , </a:t>
            </a:r>
            <a:r>
              <a:rPr lang="en-US" sz="2000" dirty="0" err="1" smtClean="0">
                <a:latin typeface="+mn-lt"/>
                <a:cs typeface="Courier New" pitchFamily="49" charset="0"/>
              </a:rPr>
              <a:t>my_lower</a:t>
            </a:r>
            <a:r>
              <a:rPr lang="en-US" sz="2000" dirty="0" smtClean="0">
                <a:latin typeface="+mn-lt"/>
                <a:cs typeface="Courier New" pitchFamily="49" charset="0"/>
              </a:rPr>
              <a:t>(</a:t>
            </a:r>
            <a:r>
              <a:rPr lang="en-US" sz="2000" dirty="0" err="1" smtClean="0">
                <a:latin typeface="+mn-lt"/>
                <a:cs typeface="Courier New" pitchFamily="49" charset="0"/>
              </a:rPr>
              <a:t>empname</a:t>
            </a:r>
            <a:r>
              <a:rPr lang="en-US" sz="2000" dirty="0" smtClean="0">
                <a:latin typeface="+mn-lt"/>
                <a:cs typeface="Courier New" pitchFamily="49" charset="0"/>
              </a:rPr>
              <a:t>) from employee;</a:t>
            </a:r>
          </a:p>
          <a:p>
            <a:endParaRPr lang="en-US" sz="2000" dirty="0" smtClean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7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Integrating Hive with a report designer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altLang="zh-CN" sz="3600" dirty="0">
              <a:ea typeface="SimSun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838200"/>
            <a:ext cx="844232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60A8"/>
                </a:solidFill>
                <a:latin typeface="+mn-lt"/>
                <a:ea typeface="Lucida Sans Unicode" charset="0"/>
                <a:cs typeface="Lucida Sans Unicode" charset="0"/>
              </a:rPr>
              <a:t>Pentaho</a:t>
            </a:r>
            <a:endParaRPr lang="en-US" sz="2800" dirty="0">
              <a:solidFill>
                <a:srgbClr val="0060A8"/>
              </a:solidFill>
              <a:latin typeface="+mn-lt"/>
              <a:ea typeface="Lucida Sans Unicode" charset="0"/>
              <a:cs typeface="Lucida Sans Unicode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An open source business intelligence tool</a:t>
            </a:r>
          </a:p>
          <a:p>
            <a:endParaRPr lang="en-US" sz="20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Thousands of organizations globally depend on </a:t>
            </a:r>
            <a:r>
              <a:rPr lang="en-US" sz="2000" dirty="0" err="1" smtClean="0">
                <a:latin typeface="+mn-lt"/>
              </a:rPr>
              <a:t>Pentaho</a:t>
            </a:r>
            <a:r>
              <a:rPr lang="en-US" sz="2000" dirty="0" smtClean="0">
                <a:latin typeface="+mn-lt"/>
              </a:rPr>
              <a:t> to make faster and   better business decisions that positively impact their bottom line.</a:t>
            </a:r>
          </a:p>
          <a:p>
            <a:r>
              <a:rPr lang="en-US" sz="2000" dirty="0" smtClean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We can integrate Hive with the community version of  </a:t>
            </a:r>
            <a:r>
              <a:rPr lang="en-US" sz="2000" dirty="0" err="1" smtClean="0">
                <a:latin typeface="+mn-lt"/>
              </a:rPr>
              <a:t>Penatho</a:t>
            </a:r>
            <a:r>
              <a:rPr lang="en-US" sz="2000" dirty="0" smtClean="0">
                <a:latin typeface="+mn-lt"/>
              </a:rPr>
              <a:t> report designer(PRD-3.8.0) and generate report from Hive tables</a:t>
            </a:r>
          </a:p>
          <a:p>
            <a:endParaRPr lang="en-US" sz="2800" dirty="0" smtClean="0">
              <a:latin typeface="+mn-lt"/>
            </a:endParaRPr>
          </a:p>
          <a:p>
            <a:pPr lvl="0"/>
            <a:r>
              <a:rPr lang="en-US" sz="2800" dirty="0">
                <a:solidFill>
                  <a:srgbClr val="0060A8"/>
                </a:solidFill>
                <a:latin typeface="+mn-lt"/>
                <a:ea typeface="Lucida Sans Unicode" charset="0"/>
                <a:cs typeface="Lucida Sans Unicode" charset="0"/>
              </a:rPr>
              <a:t>Connecting </a:t>
            </a:r>
            <a:r>
              <a:rPr lang="en-US" sz="2800" dirty="0" err="1">
                <a:solidFill>
                  <a:srgbClr val="0060A8"/>
                </a:solidFill>
                <a:latin typeface="+mn-lt"/>
                <a:ea typeface="Lucida Sans Unicode" charset="0"/>
                <a:cs typeface="Lucida Sans Unicode" charset="0"/>
              </a:rPr>
              <a:t>Pentaho</a:t>
            </a:r>
            <a:r>
              <a:rPr lang="en-US" sz="2800" dirty="0">
                <a:solidFill>
                  <a:srgbClr val="0060A8"/>
                </a:solidFill>
                <a:latin typeface="+mn-lt"/>
                <a:ea typeface="Lucida Sans Unicode" charset="0"/>
                <a:cs typeface="Lucida Sans Unicode" charset="0"/>
              </a:rPr>
              <a:t> to </a:t>
            </a:r>
            <a:r>
              <a:rPr lang="en-US" sz="2800" dirty="0" smtClean="0">
                <a:solidFill>
                  <a:srgbClr val="0060A8"/>
                </a:solidFill>
                <a:latin typeface="+mn-lt"/>
                <a:ea typeface="Lucida Sans Unicode" charset="0"/>
                <a:cs typeface="Lucida Sans Unicode" charset="0"/>
              </a:rPr>
              <a:t>Hive</a:t>
            </a:r>
          </a:p>
          <a:p>
            <a:pPr lvl="0"/>
            <a:endParaRPr lang="en-US" sz="2800" dirty="0">
              <a:solidFill>
                <a:srgbClr val="0060A8"/>
              </a:solidFill>
              <a:latin typeface="+mn-lt"/>
              <a:ea typeface="Lucida Sans Unicode" charset="0"/>
              <a:cs typeface="Lucida Sans Unicode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 err="1" smtClean="0">
                <a:latin typeface="+mn-lt"/>
              </a:rPr>
              <a:t>Pentaho</a:t>
            </a:r>
            <a:r>
              <a:rPr lang="en-US" sz="2000" dirty="0" smtClean="0">
                <a:latin typeface="+mn-lt"/>
              </a:rPr>
              <a:t> report designer allows you to connect with various databases such as </a:t>
            </a:r>
            <a:r>
              <a:rPr lang="en-US" sz="2000" dirty="0" err="1" smtClean="0">
                <a:latin typeface="+mn-lt"/>
              </a:rPr>
              <a:t>mysql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netezza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etc</a:t>
            </a:r>
            <a:endParaRPr lang="en-US" sz="2000" dirty="0" smtClean="0">
              <a:latin typeface="+mn-lt"/>
            </a:endParaRPr>
          </a:p>
          <a:p>
            <a:pPr marL="342900" lvl="0" indent="-342900">
              <a:buFont typeface="Wingdings" pitchFamily="2" charset="2"/>
              <a:buChar char="Ø"/>
            </a:pPr>
            <a:endParaRPr lang="en-US" sz="2000" dirty="0">
              <a:latin typeface="+mn-lt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 err="1" smtClean="0">
                <a:latin typeface="+mn-lt"/>
              </a:rPr>
              <a:t>Pentaho</a:t>
            </a:r>
            <a:r>
              <a:rPr lang="en-US" sz="2000" dirty="0" smtClean="0">
                <a:latin typeface="+mn-lt"/>
              </a:rPr>
              <a:t> currently does not support a built-in connectivity to Hive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000" dirty="0" smtClean="0">
              <a:latin typeface="+mn-lt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 generic database connectivity is required for </a:t>
            </a:r>
            <a:r>
              <a:rPr lang="en-US" sz="2000" dirty="0" err="1" smtClean="0">
                <a:latin typeface="+mn-lt"/>
              </a:rPr>
              <a:t>Pentaho</a:t>
            </a:r>
            <a:r>
              <a:rPr lang="en-US" sz="2000" dirty="0" smtClean="0">
                <a:latin typeface="+mn-lt"/>
              </a:rPr>
              <a:t> to use Hive as a database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2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Establishing the connection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altLang="zh-CN" sz="3600" dirty="0">
              <a:ea typeface="SimSun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0" y="1112838"/>
            <a:ext cx="3832225" cy="4983162"/>
          </a:xfrm>
        </p:spPr>
        <p:txBody>
          <a:bodyPr/>
          <a:lstStyle/>
          <a:p>
            <a:pPr lvl="1">
              <a:buNone/>
            </a:pPr>
            <a:endParaRPr lang="en-US" sz="2000" dirty="0" smtClean="0">
              <a:latin typeface="+mj-lt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custom connection URL-</a:t>
            </a:r>
            <a:r>
              <a:rPr lang="en-US" sz="2000" dirty="0" err="1" smtClean="0"/>
              <a:t>jdbc:hive</a:t>
            </a:r>
            <a:r>
              <a:rPr lang="en-US" sz="2000" dirty="0" smtClean="0"/>
              <a:t>://host </a:t>
            </a:r>
            <a:r>
              <a:rPr lang="en-US" sz="2000" dirty="0" err="1" smtClean="0"/>
              <a:t>name:port</a:t>
            </a:r>
            <a:r>
              <a:rPr lang="en-US" sz="2000" dirty="0" smtClean="0"/>
              <a:t> no./default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 Host name -  IP address of the machine on which hive is running.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 Port number - The port on which thrift server is running. By default thrift server runs on 10000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 Custom Driver class name - </a:t>
            </a:r>
            <a:r>
              <a:rPr lang="en-US" sz="2000" dirty="0" err="1" smtClean="0"/>
              <a:t>org.apache.hadoop.hive</a:t>
            </a:r>
            <a:r>
              <a:rPr lang="en-US" sz="2000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jdbc</a:t>
            </a:r>
            <a:r>
              <a:rPr lang="en-US" sz="2000" dirty="0" smtClean="0"/>
              <a:t>. </a:t>
            </a:r>
            <a:r>
              <a:rPr lang="en-US" sz="2000" dirty="0" err="1" smtClean="0"/>
              <a:t>HiveDriver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1000" y="1066800"/>
            <a:ext cx="84423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 sz="2000" dirty="0" smtClean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200"/>
            <a:ext cx="4572000" cy="5029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2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Testing the connection</a:t>
            </a:r>
            <a:b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altLang="zh-CN" sz="3600" dirty="0">
              <a:ea typeface="SimSun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124200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1066800"/>
            <a:ext cx="8518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 smtClean="0">
                <a:latin typeface="+mn-lt"/>
              </a:rPr>
              <a:t>Before you test the connectivity, start the thrift server from Hive. </a:t>
            </a:r>
          </a:p>
          <a:p>
            <a:pPr marL="0" lvl="1"/>
            <a:r>
              <a:rPr lang="en-US" sz="2000" dirty="0" smtClean="0">
                <a:latin typeface="+mn-lt"/>
              </a:rPr>
              <a:t>Use the command - </a:t>
            </a:r>
          </a:p>
          <a:p>
            <a:pPr marL="0"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hive  --service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hiveserver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endParaRPr lang="en-US" sz="2000" dirty="0" smtClean="0">
              <a:latin typeface="+mn-lt"/>
            </a:endParaRPr>
          </a:p>
          <a:p>
            <a:pPr marL="0" lvl="1"/>
            <a:r>
              <a:rPr lang="en-US" sz="2000" dirty="0" smtClean="0">
                <a:latin typeface="+mn-lt"/>
              </a:rPr>
              <a:t>After you start the thrift sever, check the connectivity between Hive and </a:t>
            </a:r>
            <a:r>
              <a:rPr lang="en-US" sz="2000" dirty="0" err="1" smtClean="0">
                <a:latin typeface="+mn-lt"/>
              </a:rPr>
              <a:t>Pentaho</a:t>
            </a:r>
            <a:r>
              <a:rPr lang="en-US" sz="2000" dirty="0" smtClean="0">
                <a:latin typeface="+mn-lt"/>
              </a:rPr>
              <a:t>. To do that, click the Test button. </a:t>
            </a:r>
          </a:p>
          <a:p>
            <a:pPr marL="0" lvl="1"/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42325" cy="595312"/>
          </a:xfrm>
        </p:spPr>
        <p:txBody>
          <a:bodyPr lIns="0" tIns="0" rIns="0" bIns="0" anchor="t"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Running a query</a:t>
            </a:r>
            <a:b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 </a:t>
            </a:r>
            <a:endParaRPr lang="en-US" altLang="zh-CN" sz="3600" dirty="0">
              <a:ea typeface="SimSun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8534400" cy="434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1066800"/>
            <a:ext cx="8442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 smtClean="0">
                <a:latin typeface="+mn-lt"/>
              </a:rPr>
              <a:t>Once the connection is successful you can access the Hive tables from </a:t>
            </a:r>
            <a:r>
              <a:rPr lang="en-US" sz="2000" dirty="0" err="1" smtClean="0">
                <a:latin typeface="+mn-lt"/>
              </a:rPr>
              <a:t>Pentaho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0" lvl="1"/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9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Sample report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altLang="zh-CN" sz="3600" dirty="0">
              <a:ea typeface="SimSun" pitchFamily="2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199"/>
            <a:ext cx="8382000" cy="49530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Partitioning in Hive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000" dirty="0" smtClean="0"/>
              <a:t>Partitions are a way to divide a table into coarse-grained parts, based on the</a:t>
            </a:r>
          </a:p>
          <a:p>
            <a:pPr lvl="0">
              <a:buNone/>
            </a:pPr>
            <a:r>
              <a:rPr lang="en-US" sz="2000" dirty="0" smtClean="0"/>
              <a:t>value of a partition column such as </a:t>
            </a:r>
            <a:r>
              <a:rPr lang="en-US" sz="2000" i="1" dirty="0" smtClean="0"/>
              <a:t>‘date’</a:t>
            </a:r>
            <a:r>
              <a:rPr lang="en-US" sz="2000" dirty="0" smtClean="0"/>
              <a:t>.</a:t>
            </a:r>
          </a:p>
          <a:p>
            <a:pPr lvl="0">
              <a:buNone/>
            </a:pPr>
            <a:r>
              <a:rPr lang="en-US" sz="2000" dirty="0" smtClean="0"/>
              <a:t>Using partitions, you can make it faster to do queries on slices of the data.</a:t>
            </a:r>
          </a:p>
          <a:p>
            <a:pPr lvl="0">
              <a:buNone/>
            </a:pPr>
            <a:r>
              <a:rPr lang="en-US" sz="2000" dirty="0" smtClean="0"/>
              <a:t>A table can have one or more partition columns. A separate data directory</a:t>
            </a:r>
          </a:p>
          <a:p>
            <a:pPr lvl="0">
              <a:buNone/>
            </a:pPr>
            <a:r>
              <a:rPr lang="en-US" sz="2000" dirty="0" smtClean="0"/>
              <a:t>is created for each distinct value combination in the partition columns.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442325" cy="4608512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Partitions are defined at the of creating a table. </a:t>
            </a:r>
          </a:p>
          <a:p>
            <a:pPr>
              <a:buNone/>
            </a:pPr>
            <a:r>
              <a:rPr lang="en-US" sz="2000" dirty="0" smtClean="0"/>
              <a:t>Usage: Use the clause, PARTITIONED BY. This creates a list of column</a:t>
            </a:r>
          </a:p>
          <a:p>
            <a:pPr>
              <a:buNone/>
            </a:pPr>
            <a:r>
              <a:rPr lang="en-US" sz="2000" dirty="0" smtClean="0"/>
              <a:t>definitions. </a:t>
            </a:r>
          </a:p>
          <a:p>
            <a:pPr>
              <a:buNone/>
            </a:pPr>
            <a:r>
              <a:rPr lang="en-US" sz="2000" dirty="0" smtClean="0"/>
              <a:t>You can add or remove partitions using the ALTER TABLE statement. </a:t>
            </a:r>
          </a:p>
          <a:p>
            <a:pPr>
              <a:buNone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hive&gt; create table logs(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bigint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, line string) partitioned</a:t>
            </a:r>
          </a:p>
          <a:p>
            <a:pPr>
              <a:buNone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by(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 string, country string);</a:t>
            </a:r>
          </a:p>
          <a:p>
            <a:pPr>
              <a:buNone/>
            </a:pPr>
            <a:r>
              <a:rPr lang="en-US" sz="2000" dirty="0" smtClean="0"/>
              <a:t>When you load data into a partitioned table, specify the partition values </a:t>
            </a:r>
          </a:p>
          <a:p>
            <a:pPr>
              <a:buNone/>
            </a:pPr>
            <a:r>
              <a:rPr lang="en-US" sz="2000" dirty="0" smtClean="0"/>
              <a:t>explicitly:</a:t>
            </a:r>
            <a:endParaRPr lang="en-US" sz="1800" kern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hive&gt; load data 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inpath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 '/files‘  into table logs  partition</a:t>
            </a:r>
          </a:p>
          <a:p>
            <a:pPr>
              <a:buNone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='29-02-2012', country='India')</a:t>
            </a:r>
          </a:p>
          <a:p>
            <a:pPr>
              <a:buNone/>
            </a:pPr>
            <a:r>
              <a:rPr lang="en-US" sz="2000" dirty="0" smtClean="0"/>
              <a:t>At the file system level, partitions are simply nested sub-directories of the table  directory.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42325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/>
            </a:r>
            <a:br>
              <a:rPr lang="en-US" dirty="0" smtClean="0">
                <a:ea typeface="Lucida Sans Unicode" charset="0"/>
                <a:cs typeface="Lucida Sans Unicode" charset="0"/>
              </a:rPr>
            </a:br>
            <a:r>
              <a:rPr lang="en-US" sz="3600" b="0" dirty="0" smtClean="0">
                <a:latin typeface="+mn-lt"/>
                <a:ea typeface="Lucida Sans Unicode" charset="0"/>
                <a:cs typeface="Lucida Sans Unicode" charset="0"/>
              </a:rPr>
              <a:t>Introduction to Hive</a:t>
            </a:r>
            <a:r>
              <a:rPr lang="en-US" dirty="0" smtClean="0">
                <a:ea typeface="Lucida Sans Unicode" charset="0"/>
                <a:cs typeface="Lucida Sans Unicode" charset="0"/>
              </a:rPr>
              <a:t/>
            </a:r>
            <a:br>
              <a:rPr lang="en-US" dirty="0" smtClean="0">
                <a:ea typeface="Lucida Sans Unicode" charset="0"/>
                <a:cs typeface="Lucida Sans Unicode" charset="0"/>
              </a:rPr>
            </a:br>
            <a:endParaRPr lang="en-US" sz="3600" b="0" kern="1200" dirty="0">
              <a:solidFill>
                <a:srgbClr val="4E84C4"/>
              </a:solidFill>
              <a:latin typeface="Gill Sans MT" charset="0"/>
              <a:ea typeface="+mn-ea"/>
              <a:cs typeface="DejaVu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42325" cy="5334000"/>
          </a:xfrm>
        </p:spPr>
        <p:txBody>
          <a:bodyPr/>
          <a:lstStyle/>
          <a:p>
            <a:pPr hangingPunct="1">
              <a:spcBef>
                <a:spcPts val="638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dirty="0" smtClean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  <a:p>
            <a:pPr hangingPunct="1">
              <a:spcBef>
                <a:spcPts val="638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Hive is a data warehouse infrastructure that is built on top of Hadoop</a:t>
            </a:r>
          </a:p>
          <a:p>
            <a:pPr hangingPunct="1">
              <a:spcBef>
                <a:spcPts val="638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dirty="0" smtClean="0"/>
          </a:p>
          <a:p>
            <a:pPr hangingPunct="1">
              <a:spcBef>
                <a:spcPts val="638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 smtClean="0"/>
              <a:t>Hive provides a mechanism to project structure </a:t>
            </a:r>
            <a:r>
              <a:rPr lang="en-US" sz="1800" smtClean="0"/>
              <a:t>onto the data </a:t>
            </a:r>
            <a:r>
              <a:rPr lang="en-US" sz="1800" dirty="0" smtClean="0"/>
              <a:t>and query the data using SQL-like language called </a:t>
            </a:r>
            <a:r>
              <a:rPr lang="en-US" sz="1800" dirty="0" err="1" smtClean="0"/>
              <a:t>HiveQL</a:t>
            </a:r>
            <a:r>
              <a:rPr lang="en-US" sz="1800" dirty="0" smtClean="0"/>
              <a:t> </a:t>
            </a:r>
            <a:endParaRPr lang="en-US" sz="1800" dirty="0" smtClean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  <a:p>
            <a:pPr indent="-117475">
              <a:spcBef>
                <a:spcPts val="325"/>
              </a:spcBef>
              <a:buClrTx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endParaRPr lang="en-US" i="1" dirty="0" smtClean="0">
              <a:solidFill>
                <a:srgbClr val="0070C0"/>
              </a:solidFill>
              <a:latin typeface="Gill Sans MT" charset="0"/>
            </a:endParaRPr>
          </a:p>
          <a:p>
            <a:pPr indent="-117475">
              <a:spcBef>
                <a:spcPts val="325"/>
              </a:spcBef>
              <a:buClrTx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endParaRPr lang="en-US" i="1" dirty="0" smtClean="0">
              <a:solidFill>
                <a:srgbClr val="0070C0"/>
              </a:solidFill>
              <a:latin typeface="Gill Sans MT" charset="0"/>
            </a:endParaRPr>
          </a:p>
          <a:p>
            <a:pPr indent="-117475">
              <a:spcBef>
                <a:spcPts val="325"/>
              </a:spcBef>
              <a:buClrTx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endParaRPr lang="en-US" i="1" dirty="0">
              <a:solidFill>
                <a:srgbClr val="0070C0"/>
              </a:solidFill>
              <a:latin typeface="Gill Sans MT" charset="0"/>
            </a:endParaRPr>
          </a:p>
        </p:txBody>
      </p:sp>
      <p:pic>
        <p:nvPicPr>
          <p:cNvPr id="13" name="Picture 12" descr="Hive_clu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04" y="3886200"/>
            <a:ext cx="4135120" cy="1676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Accessing the partitions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We can view the partitions of a given table as follows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hive&gt; show partitions logs;</a:t>
            </a:r>
          </a:p>
          <a:p>
            <a:pPr>
              <a:buNone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=29-02-2012/country=India</a:t>
            </a:r>
          </a:p>
          <a:p>
            <a:pPr>
              <a:buNone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=01-01-2012/country=US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Partition columns can be used in select query as usual. Hive performs input</a:t>
            </a:r>
          </a:p>
          <a:p>
            <a:pPr>
              <a:buNone/>
            </a:pPr>
            <a:r>
              <a:rPr lang="en-US" sz="2000" dirty="0" smtClean="0"/>
              <a:t>pruning to scan only the relevant partitions</a:t>
            </a:r>
          </a:p>
          <a:p>
            <a:pPr>
              <a:buNone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hive&gt; select 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, line from logs where country='India';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Performance Tuning using Hive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altLang="zh-CN" sz="3600" dirty="0">
              <a:ea typeface="SimSun" pitchFamily="2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914400"/>
            <a:ext cx="8442325" cy="7159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You can improve Hive performance by modifying certain properties in the hive-</a:t>
            </a:r>
          </a:p>
          <a:p>
            <a:pPr>
              <a:buNone/>
            </a:pPr>
            <a:r>
              <a:rPr lang="en-US" sz="2000" dirty="0"/>
              <a:t>s</a:t>
            </a:r>
            <a:r>
              <a:rPr lang="en-US" sz="2000" dirty="0" smtClean="0"/>
              <a:t>ite.xml file.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99519"/>
              </p:ext>
            </p:extLst>
          </p:nvPr>
        </p:nvGraphicFramePr>
        <p:xfrm>
          <a:off x="381000" y="1752600"/>
          <a:ext cx="82296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45720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hive.exec.compress.output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Determines whether the output of the final map/reduce job in a query is compressed or not.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false</a:t>
                      </a:r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hive.exec.compress.intermediate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Determines whether the output of the intermediate map/reduce jobs in a query is compressed or not.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hive.default.fileformat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file format for CREATE TABLE statement. Options are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TextFile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SequenceFile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RCFile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TextFile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hive.join.cache.size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many rows in the joining tables (except the streaming table) should be cached in memory.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51816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Many such properties can be tuned as per your requirements. </a:t>
            </a:r>
          </a:p>
          <a:p>
            <a:r>
              <a:rPr lang="en-US" dirty="0" smtClean="0">
                <a:latin typeface="+mn-lt"/>
              </a:rPr>
              <a:t>Tuning depends on the problem at hand and the hardware configuration of your </a:t>
            </a:r>
            <a:r>
              <a:rPr lang="en-US" dirty="0" err="1" smtClean="0">
                <a:latin typeface="+mn-lt"/>
              </a:rPr>
              <a:t>Hadoop</a:t>
            </a:r>
            <a:r>
              <a:rPr lang="en-US" dirty="0" smtClean="0">
                <a:latin typeface="+mn-lt"/>
              </a:rPr>
              <a:t> cluster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3048000"/>
            <a:ext cx="7086600" cy="1752600"/>
          </a:xfr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3500000" scaled="1"/>
            <a:tileRect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</a:t>
            </a:r>
            <a:endParaRPr lang="en-US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72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-117475">
              <a:spcBef>
                <a:spcPts val="325"/>
              </a:spcBef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r>
              <a:rPr lang="en-US" dirty="0">
                <a:ea typeface="Lucida Sans Unicode" charset="0"/>
                <a:cs typeface="Lucida Sans Unicode" charset="0"/>
              </a:rPr>
              <a:t/>
            </a:r>
            <a:br>
              <a:rPr lang="en-US" dirty="0">
                <a:ea typeface="Lucida Sans Unicode" charset="0"/>
                <a:cs typeface="Lucida Sans Unicode" charset="0"/>
              </a:rPr>
            </a:br>
            <a:r>
              <a:rPr lang="en-US" b="0" dirty="0">
                <a:ea typeface="Lucida Sans Unicode" charset="0"/>
                <a:cs typeface="Lucida Sans Unicode" charset="0"/>
              </a:rPr>
              <a:t>Introduction to </a:t>
            </a:r>
            <a:r>
              <a:rPr lang="en-US" b="0" dirty="0" smtClean="0">
                <a:ea typeface="Lucida Sans Unicode" charset="0"/>
                <a:cs typeface="Lucida Sans Unicode" charset="0"/>
              </a:rPr>
              <a:t>Hive cont..</a:t>
            </a:r>
            <a:r>
              <a:rPr lang="en-US" dirty="0">
                <a:ea typeface="Lucida Sans Unicode" charset="0"/>
                <a:cs typeface="Lucida Sans Unicode" charset="0"/>
              </a:rPr>
              <a:t/>
            </a:r>
            <a:br>
              <a:rPr lang="en-US" dirty="0">
                <a:ea typeface="Lucida Sans Unicode" charset="0"/>
                <a:cs typeface="Lucida Sans Unicode" charset="0"/>
              </a:rPr>
            </a:br>
            <a:endParaRPr lang="en-US" dirty="0">
              <a:solidFill>
                <a:srgbClr val="0070C0"/>
              </a:solidFill>
              <a:latin typeface="Gill Sans M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indent="-117475">
              <a:spcBef>
                <a:spcPts val="325"/>
              </a:spcBef>
              <a:buClrTx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r>
              <a:rPr lang="en-US" i="1" dirty="0">
                <a:solidFill>
                  <a:srgbClr val="0070C0"/>
                </a:solidFill>
                <a:latin typeface="Gill Sans MT" charset="0"/>
              </a:rPr>
              <a:t>Components of HIVE</a:t>
            </a:r>
          </a:p>
          <a:p>
            <a:pPr indent="-117475">
              <a:spcBef>
                <a:spcPts val="325"/>
              </a:spcBef>
              <a:buClrTx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r>
              <a:rPr lang="en-US" dirty="0"/>
              <a:t>Hive is the foundation on which Hive queries are executed. </a:t>
            </a:r>
          </a:p>
          <a:p>
            <a:pPr indent="-117475">
              <a:spcBef>
                <a:spcPts val="325"/>
              </a:spcBef>
              <a:buClrTx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r>
              <a:rPr lang="en-US" dirty="0"/>
              <a:t>It is comprised of three components, which must be setup before defining </a:t>
            </a:r>
            <a:r>
              <a:rPr lang="en-US" dirty="0" smtClean="0"/>
              <a:t>Hive</a:t>
            </a:r>
            <a:r>
              <a:rPr lang="en-US" dirty="0"/>
              <a:t>.</a:t>
            </a:r>
            <a:endParaRPr lang="en-US" i="1" dirty="0">
              <a:solidFill>
                <a:srgbClr val="0070C0"/>
              </a:solidFill>
              <a:latin typeface="Gill Sans MT" charset="0"/>
            </a:endParaRPr>
          </a:p>
          <a:p>
            <a:pPr indent="-117475">
              <a:spcBef>
                <a:spcPts val="325"/>
              </a:spcBef>
              <a:buClrTx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r>
              <a:rPr lang="en-US" i="1" dirty="0">
                <a:solidFill>
                  <a:srgbClr val="0070C0"/>
                </a:solidFill>
                <a:latin typeface="Gill Sans MT" charset="0"/>
              </a:rPr>
              <a:t>Advantages of using HIVE</a:t>
            </a:r>
          </a:p>
          <a:p>
            <a:pPr>
              <a:spcBef>
                <a:spcPts val="638"/>
              </a:spcBef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It can be used as an ETL </a:t>
            </a:r>
          </a:p>
          <a:p>
            <a:pPr>
              <a:spcBef>
                <a:spcPts val="638"/>
              </a:spcBef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Provides capability of querying and analysis </a:t>
            </a:r>
          </a:p>
          <a:p>
            <a:pPr>
              <a:spcBef>
                <a:spcPts val="638"/>
              </a:spcBef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Can handle large data sets</a:t>
            </a:r>
          </a:p>
          <a:p>
            <a:pPr>
              <a:spcBef>
                <a:spcPts val="638"/>
              </a:spcBef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SQL(filters, joins, group by) on top of Map and Reduce</a:t>
            </a:r>
          </a:p>
          <a:p>
            <a:pPr indent="-117475">
              <a:spcBef>
                <a:spcPts val="325"/>
              </a:spcBef>
              <a:buClrTx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endParaRPr lang="en-US" i="1" dirty="0">
              <a:solidFill>
                <a:srgbClr val="0070C0"/>
              </a:solidFill>
              <a:latin typeface="Gill Sans MT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Hive architecture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19200"/>
            <a:ext cx="5791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42325" cy="595312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latin typeface="+mn-lt"/>
                <a:ea typeface="Lucida Sans Unicode" charset="0"/>
                <a:cs typeface="Lucida Sans Unicode" charset="0"/>
              </a:rPr>
              <a:t>Features of Hive </a:t>
            </a:r>
            <a:endParaRPr lang="en-US" b="0" dirty="0">
              <a:latin typeface="+mn-lt"/>
              <a:ea typeface="Lucida Sans Unicode" charset="0"/>
              <a:cs typeface="Lucida Sans Unicod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42325" cy="6172200"/>
          </a:xfrm>
        </p:spPr>
        <p:txBody>
          <a:bodyPr>
            <a:normAutofit fontScale="92500" lnSpcReduction="20000"/>
          </a:bodyPr>
          <a:lstStyle/>
          <a:p>
            <a:pPr marL="119063" indent="-119063" defTabSz="457200">
              <a:spcBef>
                <a:spcPts val="325"/>
              </a:spcBef>
              <a:buSzPct val="100000"/>
              <a:buFont typeface="Times New Roman" pitchFamily="16" charset="0"/>
              <a:buNone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</a:pPr>
            <a:r>
              <a:rPr lang="en-US" i="1" kern="1200" dirty="0" smtClean="0">
                <a:solidFill>
                  <a:srgbClr val="0070C0"/>
                </a:solidFill>
                <a:latin typeface="Gill Sans MT" charset="0"/>
                <a:cs typeface="DejaVu Sans" charset="0"/>
              </a:rPr>
              <a:t>How is it Different from SQL</a:t>
            </a:r>
          </a:p>
          <a:p>
            <a:pPr indent="-117475">
              <a:spcBef>
                <a:spcPts val="325"/>
              </a:spcBef>
              <a:buFont typeface="Arial" charset="0"/>
              <a:buChar char="•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r>
              <a:rPr lang="en-US" dirty="0" smtClean="0"/>
              <a:t>The major difference is that a Hive query executes on a Hadoop infrastructure rather than a traditional database. </a:t>
            </a:r>
          </a:p>
          <a:p>
            <a:pPr indent="-117475">
              <a:spcBef>
                <a:spcPts val="325"/>
              </a:spcBef>
              <a:buFont typeface="Arial" charset="0"/>
              <a:buChar char="•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r>
              <a:rPr lang="en-US" dirty="0" smtClean="0"/>
              <a:t>This allows Hive to scale to handle huge data sets - data sets so large that high-end, expensive, traditional databases would fail. </a:t>
            </a:r>
          </a:p>
          <a:p>
            <a:pPr indent="-117475">
              <a:spcBef>
                <a:spcPts val="325"/>
              </a:spcBef>
              <a:buFont typeface="Arial" charset="0"/>
              <a:buChar char="•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r>
              <a:rPr lang="en-US" dirty="0" smtClean="0"/>
              <a:t>The internal execution of a Hive query is via a series of automatically generated Map Reduce jobs</a:t>
            </a:r>
            <a:endParaRPr lang="en-US" dirty="0" smtClean="0">
              <a:solidFill>
                <a:srgbClr val="000000"/>
              </a:solidFill>
              <a:latin typeface="Gill Sans MT" pitchFamily="34" charset="0"/>
              <a:ea typeface="Lucida Sans Unicode" charset="0"/>
              <a:cs typeface="Lucida Sans Unicode" charset="0"/>
            </a:endParaRPr>
          </a:p>
          <a:p>
            <a:pPr marL="338138" indent="-338138" defTabSz="457200">
              <a:spcBef>
                <a:spcPct val="0"/>
              </a:spcBef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i="1" kern="1200" dirty="0" smtClean="0">
                <a:solidFill>
                  <a:srgbClr val="0070C0"/>
                </a:solidFill>
                <a:latin typeface="Gill Sans MT" charset="0"/>
                <a:cs typeface="DejaVu Sans" charset="0"/>
              </a:rPr>
              <a:t>Hive Usage Scenario</a:t>
            </a:r>
          </a:p>
          <a:p>
            <a:pPr marL="338138" indent="-338138"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dirty="0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Text mining</a:t>
            </a:r>
          </a:p>
          <a:p>
            <a:pPr marL="338138" indent="-338138"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dirty="0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Log Processing</a:t>
            </a:r>
          </a:p>
          <a:p>
            <a:pPr marL="338138" indent="-338138"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dirty="0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Document indexing</a:t>
            </a:r>
          </a:p>
          <a:p>
            <a:pPr marL="338138" indent="-338138"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dirty="0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Customer-facing business intelligence  (e.g., Web Analytics)</a:t>
            </a:r>
          </a:p>
          <a:p>
            <a:pPr marL="0" indent="0">
              <a:spcBef>
                <a:spcPts val="638"/>
              </a:spcBef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dirty="0" smtClean="0">
              <a:solidFill>
                <a:srgbClr val="000000"/>
              </a:solidFill>
              <a:latin typeface="Gill Sans MT" pitchFamily="34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0" dirty="0" smtClean="0">
                <a:solidFill>
                  <a:srgbClr val="0070C0"/>
                </a:solidFill>
                <a:latin typeface="+mn-lt"/>
              </a:rPr>
              <a:t>Getting started with Hive</a:t>
            </a:r>
            <a:endParaRPr lang="en-US" sz="32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325"/>
              </a:spcBef>
              <a:buFont typeface="Arial" charset="0"/>
              <a:buChar char="•"/>
            </a:pPr>
            <a:r>
              <a:rPr lang="en-US" sz="2400" dirty="0" smtClean="0"/>
              <a:t>Install Hive</a:t>
            </a:r>
          </a:p>
          <a:p>
            <a:pPr lvl="1">
              <a:spcBef>
                <a:spcPts val="325"/>
              </a:spcBef>
              <a:buFont typeface="Arial" charset="0"/>
              <a:buChar char="•"/>
            </a:pPr>
            <a:r>
              <a:rPr lang="en-US" sz="2400" dirty="0" smtClean="0"/>
              <a:t>Initialize environment variable </a:t>
            </a:r>
          </a:p>
          <a:p>
            <a:pPr lvl="1">
              <a:spcBef>
                <a:spcPts val="325"/>
              </a:spcBef>
              <a:buFont typeface="Arial" charset="0"/>
              <a:buChar char="•"/>
            </a:pPr>
            <a:r>
              <a:rPr lang="en-US" sz="2400" dirty="0" smtClean="0"/>
              <a:t>Configure Hive to run in different modes</a:t>
            </a:r>
          </a:p>
          <a:p>
            <a:pPr lvl="1">
              <a:spcBef>
                <a:spcPts val="325"/>
              </a:spcBef>
              <a:buFont typeface="Arial" charset="0"/>
              <a:buChar char="•"/>
            </a:pPr>
            <a:r>
              <a:rPr lang="en-US" sz="2400" dirty="0" smtClean="0"/>
              <a:t>Data types</a:t>
            </a:r>
          </a:p>
          <a:p>
            <a:pPr lvl="1">
              <a:lnSpc>
                <a:spcPct val="100000"/>
              </a:lnSpc>
              <a:spcBef>
                <a:spcPts val="325"/>
              </a:spcBef>
              <a:buClr>
                <a:srgbClr val="4E84C4"/>
              </a:buClr>
              <a:buFont typeface="Times New Roman" pitchFamily="16" charset="0"/>
              <a:buNone/>
            </a:pPr>
            <a:endParaRPr lang="en-US" sz="2400" dirty="0" smtClean="0"/>
          </a:p>
          <a:p>
            <a:pPr>
              <a:buFont typeface="Times New Roman" pitchFamily="16" charset="0"/>
              <a:buNone/>
            </a:pP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810000" cy="1020762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 dirty="0" smtClean="0">
                <a:solidFill>
                  <a:srgbClr val="0070C0"/>
                </a:solidFill>
                <a:latin typeface="+mn-lt"/>
              </a:rPr>
              <a:t> Install Hive</a:t>
            </a:r>
            <a:endParaRPr lang="en-US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822960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2900" indent="-336550" hangingPunct="1">
              <a:lnSpc>
                <a:spcPct val="100000"/>
              </a:lnSpc>
              <a:spcBef>
                <a:spcPts val="638"/>
              </a:spcBef>
              <a:buSzPct val="4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install hive, we need to simply </a:t>
            </a:r>
            <a:r>
              <a:rPr lang="en-US" dirty="0" err="1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untar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the </a:t>
            </a:r>
            <a:r>
              <a:rPr lang="en-US" dirty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gz</a:t>
            </a:r>
            <a:r>
              <a:rPr lang="en-US" dirty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file</a:t>
            </a:r>
            <a:r>
              <a:rPr lang="en-US" dirty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.</a:t>
            </a:r>
          </a:p>
          <a:p>
            <a:pPr marL="342900" indent="-336550"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  <a:ea typeface="Lucida Sans Unicode" charset="0"/>
                <a:cs typeface="Lucida Sans Unicode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tar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xzvf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hive-0.7.0.tar.gz</a:t>
            </a:r>
          </a:p>
          <a:p>
            <a:pPr marL="342900" indent="-336550"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i="1" dirty="0" smtClean="0">
              <a:solidFill>
                <a:srgbClr val="0070C0"/>
              </a:solidFill>
              <a:latin typeface="Gill Sans MT" charset="0"/>
            </a:endParaRPr>
          </a:p>
          <a:p>
            <a:pPr marL="342900" indent="-336550"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 i="1" dirty="0" smtClean="0">
                <a:solidFill>
                  <a:srgbClr val="0070C0"/>
                </a:solidFill>
                <a:latin typeface="Gill Sans MT" charset="0"/>
              </a:rPr>
              <a:t>Hive configurations</a:t>
            </a:r>
          </a:p>
          <a:p>
            <a:pPr marL="342900" indent="-336550" hangingPunct="1">
              <a:lnSpc>
                <a:spcPct val="100000"/>
              </a:lnSpc>
              <a:spcBef>
                <a:spcPts val="638"/>
              </a:spcBef>
              <a:buClrTx/>
              <a:buFont typeface="Arial" pitchFamily="34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dirty="0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Hive default configuration is stored in hive-default.xml file in the conf directory</a:t>
            </a:r>
          </a:p>
          <a:p>
            <a:pPr marL="342900" indent="-336550" hangingPunct="1">
              <a:lnSpc>
                <a:spcPct val="100000"/>
              </a:lnSpc>
              <a:spcBef>
                <a:spcPts val="638"/>
              </a:spcBef>
              <a:buClrTx/>
              <a:buFont typeface="Arial" pitchFamily="34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dirty="0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Hive comes configured to use derby as the </a:t>
            </a:r>
            <a:r>
              <a:rPr lang="en-US" dirty="0" err="1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metastore</a:t>
            </a:r>
            <a:endParaRPr lang="en-US" dirty="0" smtClean="0">
              <a:solidFill>
                <a:srgbClr val="000000"/>
              </a:solidFill>
              <a:latin typeface="Gill Sans MT" pitchFamily="34" charset="0"/>
              <a:ea typeface="Lucida Sans Unicode" charset="0"/>
              <a:cs typeface="Lucida Sans Unicode" charset="0"/>
            </a:endParaRPr>
          </a:p>
          <a:p>
            <a:pPr marL="342900" indent="-336550"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Lucida Sans Unicode" charset="0"/>
              <a:cs typeface="Courier New" pitchFamily="49" charset="0"/>
            </a:endParaRPr>
          </a:p>
          <a:p>
            <a:pPr marL="342900" indent="-336550"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Lucida Sans Unicode" charset="0"/>
              <a:cs typeface="Courier New" pitchFamily="49" charset="0"/>
            </a:endParaRPr>
          </a:p>
          <a:p>
            <a:pPr marL="338138" indent="-338138" hangingPunct="1">
              <a:lnSpc>
                <a:spcPct val="10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export HADOOP_HOME=/home/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usr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/hadoop-0.20.2</a:t>
            </a:r>
          </a:p>
          <a:p>
            <a:pPr marL="338138" indent="-338138" hangingPunct="1">
              <a:lnSpc>
                <a:spcPct val="100000"/>
              </a:lnSpc>
              <a:spcBef>
                <a:spcPts val="638"/>
              </a:spcBef>
              <a:buSzPct val="4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Specifies the location of the installation directory of </a:t>
            </a:r>
            <a:r>
              <a:rPr lang="en-US" i="1" dirty="0" err="1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hadoop</a:t>
            </a:r>
            <a:r>
              <a:rPr lang="en-US" i="1" dirty="0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.)</a:t>
            </a:r>
          </a:p>
          <a:p>
            <a:pPr marL="338138" indent="-338138" hangingPunct="1">
              <a:lnSpc>
                <a:spcPct val="100000"/>
              </a:lnSpc>
              <a:spcBef>
                <a:spcPts val="638"/>
              </a:spcBef>
              <a:buSzPct val="4500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export HIVE_HOME=/home/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usr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/hive-0.7.0-bin</a:t>
            </a:r>
          </a:p>
          <a:p>
            <a:pPr marL="338138" indent="-338138" hangingPunct="1">
              <a:lnSpc>
                <a:spcPct val="100000"/>
              </a:lnSpc>
              <a:spcBef>
                <a:spcPts val="638"/>
              </a:spcBef>
              <a:buSzPct val="4500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Gill Sans MT" pitchFamily="34" charset="0"/>
                <a:ea typeface="Lucida Sans Unicode" charset="0"/>
                <a:cs typeface="Lucida Sans Unicode" charset="0"/>
              </a:rPr>
              <a:t>(Specifies the location of the hive to the environment variable.)</a:t>
            </a:r>
          </a:p>
          <a:p>
            <a:pPr marL="338138" indent="-338138" hangingPunct="1">
              <a:lnSpc>
                <a:spcPct val="100000"/>
              </a:lnSpc>
              <a:spcBef>
                <a:spcPts val="638"/>
              </a:spcBef>
              <a:buClrTx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export PATH=$HIVE_HOME/bin:$PATH</a:t>
            </a:r>
          </a:p>
          <a:p>
            <a:pPr marL="342900" indent="-336550"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Lucida Sans Unicode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42900" y="336708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charset="0"/>
                <a:ea typeface="+mj-ea"/>
                <a:cs typeface="+mj-cs"/>
              </a:rPr>
              <a:t/>
            </a:r>
            <a:b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charset="0"/>
                <a:ea typeface="+mj-ea"/>
                <a:cs typeface="+mj-cs"/>
              </a:rPr>
            </a:br>
            <a:r>
              <a:rPr lang="en-US" sz="2400" i="1" dirty="0" smtClean="0">
                <a:solidFill>
                  <a:srgbClr val="0070C0"/>
                </a:solidFill>
                <a:latin typeface="Gill Sans MT" charset="0"/>
              </a:rPr>
              <a:t>Initialize the environment variable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38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Running Hive in different modes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2838"/>
            <a:ext cx="8442325" cy="4983162"/>
          </a:xfrm>
        </p:spPr>
        <p:txBody>
          <a:bodyPr/>
          <a:lstStyle/>
          <a:p>
            <a:pPr marL="338138" indent="-338138">
              <a:spcBef>
                <a:spcPts val="638"/>
              </a:spcBef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To start the hive shell,  type hive and press enter</a:t>
            </a:r>
          </a:p>
          <a:p>
            <a:pPr marL="338138" indent="-338138">
              <a:spcBef>
                <a:spcPts val="638"/>
              </a:spcBef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/>
            </a:r>
            <a:br>
              <a:rPr lang="en-US" sz="20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</a:br>
            <a:endParaRPr lang="en-US" sz="2000" kern="1200" dirty="0" smtClean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  <a:p>
            <a:pPr marL="338138" indent="-338138">
              <a:spcBef>
                <a:spcPts val="638"/>
              </a:spcBef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2000" kern="1200" dirty="0" smtClean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  <a:p>
            <a:pPr indent="-117475">
              <a:spcBef>
                <a:spcPts val="325"/>
              </a:spcBef>
              <a:buSzPct val="45000"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endParaRPr lang="en-US" sz="2400" i="1" kern="1200" dirty="0" smtClean="0">
              <a:solidFill>
                <a:srgbClr val="0070C0"/>
              </a:solidFill>
              <a:latin typeface="Gill Sans MT" charset="0"/>
            </a:endParaRPr>
          </a:p>
          <a:p>
            <a:pPr indent="-117475">
              <a:spcBef>
                <a:spcPts val="325"/>
              </a:spcBef>
              <a:buSzPct val="45000"/>
              <a:buNone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</a:pPr>
            <a:r>
              <a:rPr lang="en-US" sz="2400" i="1" kern="1200" dirty="0" smtClean="0">
                <a:solidFill>
                  <a:srgbClr val="0070C0"/>
                </a:solidFill>
                <a:latin typeface="Gill Sans MT" charset="0"/>
              </a:rPr>
              <a:t>Two modes of execution</a:t>
            </a:r>
            <a:endParaRPr lang="en-US" sz="2000" kern="1200" dirty="0" smtClean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  <a:p>
            <a:pPr marL="338138" indent="-338138">
              <a:spcBef>
                <a:spcPts val="638"/>
              </a:spcBef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Local Mode</a:t>
            </a:r>
          </a:p>
          <a:p>
            <a:pPr marL="338138" indent="-338138">
              <a:spcBef>
                <a:spcPts val="638"/>
              </a:spcBef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SET </a:t>
            </a:r>
            <a:r>
              <a:rPr lang="en-US" sz="2000" kern="1200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mapred.job.tracker</a:t>
            </a: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=local   </a:t>
            </a:r>
            <a:endParaRPr lang="en-US" sz="2000" kern="1200" dirty="0" smtClean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  <a:p>
            <a:pPr marL="338138" indent="-338138">
              <a:spcBef>
                <a:spcPts val="638"/>
              </a:spcBef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Map Reduce Mode</a:t>
            </a:r>
          </a:p>
          <a:p>
            <a:pPr marL="338138" indent="-338138">
              <a:spcBef>
                <a:spcPts val="638"/>
              </a:spcBef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hive&gt; SET </a:t>
            </a:r>
            <a:r>
              <a:rPr lang="en-US" sz="2000" kern="1200" dirty="0" err="1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mapred.job.tracker</a:t>
            </a:r>
            <a:r>
              <a:rPr lang="en-US" sz="2000" kern="1200" dirty="0" smtClean="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Courier New" pitchFamily="49" charset="0"/>
              </a:rPr>
              <a:t>=master:9001</a:t>
            </a:r>
            <a:r>
              <a:rPr lang="en-US" sz="2000" kern="1200" dirty="0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;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4876800" cy="168478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 VISION: 3RD Floor, Above Udipi Hotel, Beside Tulasi Theatre, Maratha Halli, Bangalore-37, Contact for Training: 8892499499, 8867662564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2683</Words>
  <Application>Microsoft Office PowerPoint</Application>
  <PresentationFormat>On-screen Show (4:3)</PresentationFormat>
  <Paragraphs>365</Paragraphs>
  <Slides>32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HIVE Fundamentals</vt:lpstr>
      <vt:lpstr>PowerPoint Presentation</vt:lpstr>
      <vt:lpstr> Introduction to Hive </vt:lpstr>
      <vt:lpstr> Introduction to Hive cont.. </vt:lpstr>
      <vt:lpstr>Hive architecture</vt:lpstr>
      <vt:lpstr>Features of Hive </vt:lpstr>
      <vt:lpstr>Getting started with Hive</vt:lpstr>
      <vt:lpstr> Install Hive</vt:lpstr>
      <vt:lpstr>Running Hive in different modes</vt:lpstr>
      <vt:lpstr>Hive Data types</vt:lpstr>
      <vt:lpstr>Hive Query Language</vt:lpstr>
      <vt:lpstr>Hive Queries</vt:lpstr>
      <vt:lpstr>Hive Queries</vt:lpstr>
      <vt:lpstr>Hive Queries</vt:lpstr>
      <vt:lpstr> Hive – JDBC Connectivity </vt:lpstr>
      <vt:lpstr>Sample program to establish a JDBC Connect </vt:lpstr>
      <vt:lpstr>Hive Metastore</vt:lpstr>
      <vt:lpstr>Solution - MySql as a metastore</vt:lpstr>
      <vt:lpstr>Configuring MySql as metastore </vt:lpstr>
      <vt:lpstr>Configurations contd. </vt:lpstr>
      <vt:lpstr>Hive UDFs</vt:lpstr>
      <vt:lpstr>Sample Hive UDF   </vt:lpstr>
      <vt:lpstr>Integrating Hive with a report designer  </vt:lpstr>
      <vt:lpstr>Establishing the connection  </vt:lpstr>
      <vt:lpstr>Testing the connection  </vt:lpstr>
      <vt:lpstr>Running a query   </vt:lpstr>
      <vt:lpstr>Sample report   </vt:lpstr>
      <vt:lpstr> Partitioning in Hive </vt:lpstr>
      <vt:lpstr> Example </vt:lpstr>
      <vt:lpstr>Accessing the partitions</vt:lpstr>
      <vt:lpstr>Performance Tuning using Hive   </vt:lpstr>
      <vt:lpstr>Thank You</vt:lpstr>
    </vt:vector>
  </TitlesOfParts>
  <Company>HCL Infosystems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tiru</dc:creator>
  <cp:lastModifiedBy>SURI</cp:lastModifiedBy>
  <cp:revision>6</cp:revision>
  <dcterms:created xsi:type="dcterms:W3CDTF">2012-12-25T17:33:50Z</dcterms:created>
  <dcterms:modified xsi:type="dcterms:W3CDTF">2013-06-25T06:56:57Z</dcterms:modified>
</cp:coreProperties>
</file>