
<file path=[Content_Types].xml><?xml version="1.0" encoding="utf-8"?>
<Types xmlns="http://schemas.openxmlformats.org/package/2006/content-types">
  <Default Extension="png" ContentType="image/png"/>
  <Default Extension="tmp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E4E27-85DB-40C7-8E6B-BEFFEE8055D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F37CA6E-EECC-4C0B-A044-CF173348CD69}">
      <dgm:prSet/>
      <dgm:spPr/>
      <dgm:t>
        <a:bodyPr/>
        <a:lstStyle/>
        <a:p>
          <a:r>
            <a:rPr lang="en-IN"/>
            <a:t>Interactive interpreter </a:t>
          </a:r>
          <a:endParaRPr lang="en-US"/>
        </a:p>
      </dgm:t>
    </dgm:pt>
    <dgm:pt modelId="{05A2E687-1C45-48EB-B910-D51D943FE56B}" type="parTrans" cxnId="{60AD59D8-C4FE-4B1D-AFE1-0A5596C5A47D}">
      <dgm:prSet/>
      <dgm:spPr/>
      <dgm:t>
        <a:bodyPr/>
        <a:lstStyle/>
        <a:p>
          <a:endParaRPr lang="en-US"/>
        </a:p>
      </dgm:t>
    </dgm:pt>
    <dgm:pt modelId="{47B3543F-10CC-40FA-A19A-D67D74C3748B}" type="sibTrans" cxnId="{60AD59D8-C4FE-4B1D-AFE1-0A5596C5A47D}">
      <dgm:prSet/>
      <dgm:spPr/>
      <dgm:t>
        <a:bodyPr/>
        <a:lstStyle/>
        <a:p>
          <a:endParaRPr lang="en-US"/>
        </a:p>
      </dgm:t>
    </dgm:pt>
    <dgm:pt modelId="{69991966-3BB5-434A-8C08-999325B6E1B7}">
      <dgm:prSet/>
      <dgm:spPr/>
      <dgm:t>
        <a:bodyPr/>
        <a:lstStyle/>
        <a:p>
          <a:r>
            <a:rPr lang="en-IN"/>
            <a:t>Script from command line</a:t>
          </a:r>
          <a:endParaRPr lang="en-US"/>
        </a:p>
      </dgm:t>
    </dgm:pt>
    <dgm:pt modelId="{FF2E5CB3-CC3E-41A4-8865-C2A17BD374A7}" type="parTrans" cxnId="{9650EA0E-4C2F-44DB-BD45-20E6AE10A70D}">
      <dgm:prSet/>
      <dgm:spPr/>
      <dgm:t>
        <a:bodyPr/>
        <a:lstStyle/>
        <a:p>
          <a:endParaRPr lang="en-US"/>
        </a:p>
      </dgm:t>
    </dgm:pt>
    <dgm:pt modelId="{FFA69BCE-D7B2-4E18-8EB5-721B05FEB402}" type="sibTrans" cxnId="{9650EA0E-4C2F-44DB-BD45-20E6AE10A70D}">
      <dgm:prSet/>
      <dgm:spPr/>
      <dgm:t>
        <a:bodyPr/>
        <a:lstStyle/>
        <a:p>
          <a:endParaRPr lang="en-US"/>
        </a:p>
      </dgm:t>
    </dgm:pt>
    <dgm:pt modelId="{711B8E71-543E-41FE-9574-2C2675F9C102}">
      <dgm:prSet/>
      <dgm:spPr/>
      <dgm:t>
        <a:bodyPr/>
        <a:lstStyle/>
        <a:p>
          <a:r>
            <a:rPr lang="en-IN"/>
            <a:t>Integrated development environment</a:t>
          </a:r>
          <a:endParaRPr lang="en-US"/>
        </a:p>
      </dgm:t>
    </dgm:pt>
    <dgm:pt modelId="{A8E76D51-9983-42C4-88B7-4C3EB519DA57}" type="parTrans" cxnId="{99C4F541-672D-46DD-B900-BC1DB5B8C6D2}">
      <dgm:prSet/>
      <dgm:spPr/>
      <dgm:t>
        <a:bodyPr/>
        <a:lstStyle/>
        <a:p>
          <a:endParaRPr lang="en-US"/>
        </a:p>
      </dgm:t>
    </dgm:pt>
    <dgm:pt modelId="{DA6A79E2-954F-4E18-ACC2-B3C435C69D21}" type="sibTrans" cxnId="{99C4F541-672D-46DD-B900-BC1DB5B8C6D2}">
      <dgm:prSet/>
      <dgm:spPr/>
      <dgm:t>
        <a:bodyPr/>
        <a:lstStyle/>
        <a:p>
          <a:endParaRPr lang="en-US"/>
        </a:p>
      </dgm:t>
    </dgm:pt>
    <dgm:pt modelId="{F56D9890-9E0F-4881-B40E-04C93910E0B4}" type="pres">
      <dgm:prSet presAssocID="{CA3E4E27-85DB-40C7-8E6B-BEFFEE8055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F75388-1CDB-48DD-BD66-FC2A0A09E3E1}" type="pres">
      <dgm:prSet presAssocID="{EF37CA6E-EECC-4C0B-A044-CF173348CD69}" presName="hierRoot1" presStyleCnt="0">
        <dgm:presLayoutVars>
          <dgm:hierBranch val="init"/>
        </dgm:presLayoutVars>
      </dgm:prSet>
      <dgm:spPr/>
    </dgm:pt>
    <dgm:pt modelId="{3AF14C3D-B9D8-47A4-BBDE-E6960A7756DA}" type="pres">
      <dgm:prSet presAssocID="{EF37CA6E-EECC-4C0B-A044-CF173348CD69}" presName="rootComposite1" presStyleCnt="0"/>
      <dgm:spPr/>
    </dgm:pt>
    <dgm:pt modelId="{A1D5BF34-8C8B-4A65-AA1E-1A366CC0FAC8}" type="pres">
      <dgm:prSet presAssocID="{EF37CA6E-EECC-4C0B-A044-CF173348CD69}" presName="rootText1" presStyleLbl="node0" presStyleIdx="0" presStyleCnt="3">
        <dgm:presLayoutVars>
          <dgm:chPref val="3"/>
        </dgm:presLayoutVars>
      </dgm:prSet>
      <dgm:spPr/>
    </dgm:pt>
    <dgm:pt modelId="{4EA79795-67B6-4BF8-B112-3897127E1FA9}" type="pres">
      <dgm:prSet presAssocID="{EF37CA6E-EECC-4C0B-A044-CF173348CD69}" presName="rootConnector1" presStyleLbl="node1" presStyleIdx="0" presStyleCnt="0"/>
      <dgm:spPr/>
    </dgm:pt>
    <dgm:pt modelId="{D060261C-75D7-48BC-9468-3DC3C5E3E4A6}" type="pres">
      <dgm:prSet presAssocID="{EF37CA6E-EECC-4C0B-A044-CF173348CD69}" presName="hierChild2" presStyleCnt="0"/>
      <dgm:spPr/>
    </dgm:pt>
    <dgm:pt modelId="{15B98273-9CEB-4A3D-877C-00C2423586C2}" type="pres">
      <dgm:prSet presAssocID="{EF37CA6E-EECC-4C0B-A044-CF173348CD69}" presName="hierChild3" presStyleCnt="0"/>
      <dgm:spPr/>
    </dgm:pt>
    <dgm:pt modelId="{63E30F37-12B2-4D43-9ECE-5851F860DF33}" type="pres">
      <dgm:prSet presAssocID="{69991966-3BB5-434A-8C08-999325B6E1B7}" presName="hierRoot1" presStyleCnt="0">
        <dgm:presLayoutVars>
          <dgm:hierBranch val="init"/>
        </dgm:presLayoutVars>
      </dgm:prSet>
      <dgm:spPr/>
    </dgm:pt>
    <dgm:pt modelId="{14416866-BEB8-44B9-961E-6887D312D101}" type="pres">
      <dgm:prSet presAssocID="{69991966-3BB5-434A-8C08-999325B6E1B7}" presName="rootComposite1" presStyleCnt="0"/>
      <dgm:spPr/>
    </dgm:pt>
    <dgm:pt modelId="{96AFB173-8548-4905-BDCA-A7C46F7DA2BE}" type="pres">
      <dgm:prSet presAssocID="{69991966-3BB5-434A-8C08-999325B6E1B7}" presName="rootText1" presStyleLbl="node0" presStyleIdx="1" presStyleCnt="3">
        <dgm:presLayoutVars>
          <dgm:chPref val="3"/>
        </dgm:presLayoutVars>
      </dgm:prSet>
      <dgm:spPr/>
    </dgm:pt>
    <dgm:pt modelId="{3732E62B-B3B1-4C51-AFE3-BDFE46FA6A3B}" type="pres">
      <dgm:prSet presAssocID="{69991966-3BB5-434A-8C08-999325B6E1B7}" presName="rootConnector1" presStyleLbl="node1" presStyleIdx="0" presStyleCnt="0"/>
      <dgm:spPr/>
    </dgm:pt>
    <dgm:pt modelId="{82FF9988-3DB4-45C8-9650-3CEE99552B9F}" type="pres">
      <dgm:prSet presAssocID="{69991966-3BB5-434A-8C08-999325B6E1B7}" presName="hierChild2" presStyleCnt="0"/>
      <dgm:spPr/>
    </dgm:pt>
    <dgm:pt modelId="{3E31F6B6-3653-4DF0-AB9E-5A5E411A7C0D}" type="pres">
      <dgm:prSet presAssocID="{69991966-3BB5-434A-8C08-999325B6E1B7}" presName="hierChild3" presStyleCnt="0"/>
      <dgm:spPr/>
    </dgm:pt>
    <dgm:pt modelId="{1DD7EF3A-F9D9-4ECD-9CEB-B380429F1A1D}" type="pres">
      <dgm:prSet presAssocID="{711B8E71-543E-41FE-9574-2C2675F9C102}" presName="hierRoot1" presStyleCnt="0">
        <dgm:presLayoutVars>
          <dgm:hierBranch val="init"/>
        </dgm:presLayoutVars>
      </dgm:prSet>
      <dgm:spPr/>
    </dgm:pt>
    <dgm:pt modelId="{63D3038B-8171-47A0-8C29-6E5D8B535668}" type="pres">
      <dgm:prSet presAssocID="{711B8E71-543E-41FE-9574-2C2675F9C102}" presName="rootComposite1" presStyleCnt="0"/>
      <dgm:spPr/>
    </dgm:pt>
    <dgm:pt modelId="{068D570D-BFFA-43CC-9DD6-EFA82BAC69C7}" type="pres">
      <dgm:prSet presAssocID="{711B8E71-543E-41FE-9574-2C2675F9C102}" presName="rootText1" presStyleLbl="node0" presStyleIdx="2" presStyleCnt="3">
        <dgm:presLayoutVars>
          <dgm:chPref val="3"/>
        </dgm:presLayoutVars>
      </dgm:prSet>
      <dgm:spPr/>
    </dgm:pt>
    <dgm:pt modelId="{9A2022B1-7800-459E-9053-3A34A3D0B005}" type="pres">
      <dgm:prSet presAssocID="{711B8E71-543E-41FE-9574-2C2675F9C102}" presName="rootConnector1" presStyleLbl="node1" presStyleIdx="0" presStyleCnt="0"/>
      <dgm:spPr/>
    </dgm:pt>
    <dgm:pt modelId="{889B3A67-BE58-4B97-BF4A-DA991FCA9796}" type="pres">
      <dgm:prSet presAssocID="{711B8E71-543E-41FE-9574-2C2675F9C102}" presName="hierChild2" presStyleCnt="0"/>
      <dgm:spPr/>
    </dgm:pt>
    <dgm:pt modelId="{4E5957FC-BFA0-47A0-9709-74E18AB2D9DB}" type="pres">
      <dgm:prSet presAssocID="{711B8E71-543E-41FE-9574-2C2675F9C102}" presName="hierChild3" presStyleCnt="0"/>
      <dgm:spPr/>
    </dgm:pt>
  </dgm:ptLst>
  <dgm:cxnLst>
    <dgm:cxn modelId="{C740100D-0C73-48F7-BDEC-5495995686D2}" type="presOf" srcId="{711B8E71-543E-41FE-9574-2C2675F9C102}" destId="{9A2022B1-7800-459E-9053-3A34A3D0B005}" srcOrd="1" destOrd="0" presId="urn:microsoft.com/office/officeart/2009/3/layout/HorizontalOrganizationChart"/>
    <dgm:cxn modelId="{9650EA0E-4C2F-44DB-BD45-20E6AE10A70D}" srcId="{CA3E4E27-85DB-40C7-8E6B-BEFFEE8055D8}" destId="{69991966-3BB5-434A-8C08-999325B6E1B7}" srcOrd="1" destOrd="0" parTransId="{FF2E5CB3-CC3E-41A4-8865-C2A17BD374A7}" sibTransId="{FFA69BCE-D7B2-4E18-8EB5-721B05FEB402}"/>
    <dgm:cxn modelId="{99C4F541-672D-46DD-B900-BC1DB5B8C6D2}" srcId="{CA3E4E27-85DB-40C7-8E6B-BEFFEE8055D8}" destId="{711B8E71-543E-41FE-9574-2C2675F9C102}" srcOrd="2" destOrd="0" parTransId="{A8E76D51-9983-42C4-88B7-4C3EB519DA57}" sibTransId="{DA6A79E2-954F-4E18-ACC2-B3C435C69D21}"/>
    <dgm:cxn modelId="{ADB7C659-C77F-4726-8852-FA48531C4B6F}" type="presOf" srcId="{711B8E71-543E-41FE-9574-2C2675F9C102}" destId="{068D570D-BFFA-43CC-9DD6-EFA82BAC69C7}" srcOrd="0" destOrd="0" presId="urn:microsoft.com/office/officeart/2009/3/layout/HorizontalOrganizationChart"/>
    <dgm:cxn modelId="{5674CD8E-F409-416F-AFA6-71174FB382EF}" type="presOf" srcId="{EF37CA6E-EECC-4C0B-A044-CF173348CD69}" destId="{A1D5BF34-8C8B-4A65-AA1E-1A366CC0FAC8}" srcOrd="0" destOrd="0" presId="urn:microsoft.com/office/officeart/2009/3/layout/HorizontalOrganizationChart"/>
    <dgm:cxn modelId="{6F2AC793-5F06-40BA-BB36-5B9B3153C5C4}" type="presOf" srcId="{69991966-3BB5-434A-8C08-999325B6E1B7}" destId="{3732E62B-B3B1-4C51-AFE3-BDFE46FA6A3B}" srcOrd="1" destOrd="0" presId="urn:microsoft.com/office/officeart/2009/3/layout/HorizontalOrganizationChart"/>
    <dgm:cxn modelId="{906273A8-CBA8-4A6A-B5AE-D25EDCB130F0}" type="presOf" srcId="{69991966-3BB5-434A-8C08-999325B6E1B7}" destId="{96AFB173-8548-4905-BDCA-A7C46F7DA2BE}" srcOrd="0" destOrd="0" presId="urn:microsoft.com/office/officeart/2009/3/layout/HorizontalOrganizationChart"/>
    <dgm:cxn modelId="{AA6423C7-CE43-4688-84D5-4E7A18213377}" type="presOf" srcId="{CA3E4E27-85DB-40C7-8E6B-BEFFEE8055D8}" destId="{F56D9890-9E0F-4881-B40E-04C93910E0B4}" srcOrd="0" destOrd="0" presId="urn:microsoft.com/office/officeart/2009/3/layout/HorizontalOrganizationChart"/>
    <dgm:cxn modelId="{60AD59D8-C4FE-4B1D-AFE1-0A5596C5A47D}" srcId="{CA3E4E27-85DB-40C7-8E6B-BEFFEE8055D8}" destId="{EF37CA6E-EECC-4C0B-A044-CF173348CD69}" srcOrd="0" destOrd="0" parTransId="{05A2E687-1C45-48EB-B910-D51D943FE56B}" sibTransId="{47B3543F-10CC-40FA-A19A-D67D74C3748B}"/>
    <dgm:cxn modelId="{262C3EFD-6053-4E8B-BF17-054CE296FB24}" type="presOf" srcId="{EF37CA6E-EECC-4C0B-A044-CF173348CD69}" destId="{4EA79795-67B6-4BF8-B112-3897127E1FA9}" srcOrd="1" destOrd="0" presId="urn:microsoft.com/office/officeart/2009/3/layout/HorizontalOrganizationChart"/>
    <dgm:cxn modelId="{848D18D9-A1E4-48BE-9E63-07E88C7FCE3D}" type="presParOf" srcId="{F56D9890-9E0F-4881-B40E-04C93910E0B4}" destId="{01F75388-1CDB-48DD-BD66-FC2A0A09E3E1}" srcOrd="0" destOrd="0" presId="urn:microsoft.com/office/officeart/2009/3/layout/HorizontalOrganizationChart"/>
    <dgm:cxn modelId="{0DF0A6D7-AE55-498B-961B-BE5D10A5627D}" type="presParOf" srcId="{01F75388-1CDB-48DD-BD66-FC2A0A09E3E1}" destId="{3AF14C3D-B9D8-47A4-BBDE-E6960A7756DA}" srcOrd="0" destOrd="0" presId="urn:microsoft.com/office/officeart/2009/3/layout/HorizontalOrganizationChart"/>
    <dgm:cxn modelId="{25CD7B42-CD23-45E5-9C72-EA9634DDA503}" type="presParOf" srcId="{3AF14C3D-B9D8-47A4-BBDE-E6960A7756DA}" destId="{A1D5BF34-8C8B-4A65-AA1E-1A366CC0FAC8}" srcOrd="0" destOrd="0" presId="urn:microsoft.com/office/officeart/2009/3/layout/HorizontalOrganizationChart"/>
    <dgm:cxn modelId="{608C5772-00CF-4AA2-83FE-854BBB88EFB6}" type="presParOf" srcId="{3AF14C3D-B9D8-47A4-BBDE-E6960A7756DA}" destId="{4EA79795-67B6-4BF8-B112-3897127E1FA9}" srcOrd="1" destOrd="0" presId="urn:microsoft.com/office/officeart/2009/3/layout/HorizontalOrganizationChart"/>
    <dgm:cxn modelId="{3579FDA4-D79C-4D3C-9C5D-8830C0862944}" type="presParOf" srcId="{01F75388-1CDB-48DD-BD66-FC2A0A09E3E1}" destId="{D060261C-75D7-48BC-9468-3DC3C5E3E4A6}" srcOrd="1" destOrd="0" presId="urn:microsoft.com/office/officeart/2009/3/layout/HorizontalOrganizationChart"/>
    <dgm:cxn modelId="{C6419307-CF83-41B0-A014-B9C44B9658C7}" type="presParOf" srcId="{01F75388-1CDB-48DD-BD66-FC2A0A09E3E1}" destId="{15B98273-9CEB-4A3D-877C-00C2423586C2}" srcOrd="2" destOrd="0" presId="urn:microsoft.com/office/officeart/2009/3/layout/HorizontalOrganizationChart"/>
    <dgm:cxn modelId="{07BF397B-F93C-44DD-BCD9-76A11B24E4D9}" type="presParOf" srcId="{F56D9890-9E0F-4881-B40E-04C93910E0B4}" destId="{63E30F37-12B2-4D43-9ECE-5851F860DF33}" srcOrd="1" destOrd="0" presId="urn:microsoft.com/office/officeart/2009/3/layout/HorizontalOrganizationChart"/>
    <dgm:cxn modelId="{45109BED-1466-4C3C-8BC3-01006AD1B590}" type="presParOf" srcId="{63E30F37-12B2-4D43-9ECE-5851F860DF33}" destId="{14416866-BEB8-44B9-961E-6887D312D101}" srcOrd="0" destOrd="0" presId="urn:microsoft.com/office/officeart/2009/3/layout/HorizontalOrganizationChart"/>
    <dgm:cxn modelId="{CC160BBB-9916-4B19-B6DE-B0EC82B81521}" type="presParOf" srcId="{14416866-BEB8-44B9-961E-6887D312D101}" destId="{96AFB173-8548-4905-BDCA-A7C46F7DA2BE}" srcOrd="0" destOrd="0" presId="urn:microsoft.com/office/officeart/2009/3/layout/HorizontalOrganizationChart"/>
    <dgm:cxn modelId="{364016AC-6973-4426-B854-7841549C32B1}" type="presParOf" srcId="{14416866-BEB8-44B9-961E-6887D312D101}" destId="{3732E62B-B3B1-4C51-AFE3-BDFE46FA6A3B}" srcOrd="1" destOrd="0" presId="urn:microsoft.com/office/officeart/2009/3/layout/HorizontalOrganizationChart"/>
    <dgm:cxn modelId="{020AB853-96F1-4352-BEBF-AC2F79B144E7}" type="presParOf" srcId="{63E30F37-12B2-4D43-9ECE-5851F860DF33}" destId="{82FF9988-3DB4-45C8-9650-3CEE99552B9F}" srcOrd="1" destOrd="0" presId="urn:microsoft.com/office/officeart/2009/3/layout/HorizontalOrganizationChart"/>
    <dgm:cxn modelId="{79C3D378-1FB1-4115-A5C1-151E86E5D1CA}" type="presParOf" srcId="{63E30F37-12B2-4D43-9ECE-5851F860DF33}" destId="{3E31F6B6-3653-4DF0-AB9E-5A5E411A7C0D}" srcOrd="2" destOrd="0" presId="urn:microsoft.com/office/officeart/2009/3/layout/HorizontalOrganizationChart"/>
    <dgm:cxn modelId="{A7E2CE2F-AD55-4E6D-9122-406B7D5F7FBF}" type="presParOf" srcId="{F56D9890-9E0F-4881-B40E-04C93910E0B4}" destId="{1DD7EF3A-F9D9-4ECD-9CEB-B380429F1A1D}" srcOrd="2" destOrd="0" presId="urn:microsoft.com/office/officeart/2009/3/layout/HorizontalOrganizationChart"/>
    <dgm:cxn modelId="{44842AA4-2C13-4397-B4ED-2DDCF1E55844}" type="presParOf" srcId="{1DD7EF3A-F9D9-4ECD-9CEB-B380429F1A1D}" destId="{63D3038B-8171-47A0-8C29-6E5D8B535668}" srcOrd="0" destOrd="0" presId="urn:microsoft.com/office/officeart/2009/3/layout/HorizontalOrganizationChart"/>
    <dgm:cxn modelId="{9CFD517E-8E0C-49F7-96AF-9EB089FCA079}" type="presParOf" srcId="{63D3038B-8171-47A0-8C29-6E5D8B535668}" destId="{068D570D-BFFA-43CC-9DD6-EFA82BAC69C7}" srcOrd="0" destOrd="0" presId="urn:microsoft.com/office/officeart/2009/3/layout/HorizontalOrganizationChart"/>
    <dgm:cxn modelId="{C7DEC774-8FE2-4C33-B3D0-80EAFA378DB4}" type="presParOf" srcId="{63D3038B-8171-47A0-8C29-6E5D8B535668}" destId="{9A2022B1-7800-459E-9053-3A34A3D0B005}" srcOrd="1" destOrd="0" presId="urn:microsoft.com/office/officeart/2009/3/layout/HorizontalOrganizationChart"/>
    <dgm:cxn modelId="{0D750638-AF87-44B5-BF2A-C9637EA4A621}" type="presParOf" srcId="{1DD7EF3A-F9D9-4ECD-9CEB-B380429F1A1D}" destId="{889B3A67-BE58-4B97-BF4A-DA991FCA9796}" srcOrd="1" destOrd="0" presId="urn:microsoft.com/office/officeart/2009/3/layout/HorizontalOrganizationChart"/>
    <dgm:cxn modelId="{7680AE7F-9240-43E4-AFB5-89F41DED9677}" type="presParOf" srcId="{1DD7EF3A-F9D9-4ECD-9CEB-B380429F1A1D}" destId="{4E5957FC-BFA0-47A0-9709-74E18AB2D9D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5BF34-8C8B-4A65-AA1E-1A366CC0FAC8}">
      <dsp:nvSpPr>
        <dsp:cNvPr id="0" name=""/>
        <dsp:cNvSpPr/>
      </dsp:nvSpPr>
      <dsp:spPr>
        <a:xfrm>
          <a:off x="335516" y="957"/>
          <a:ext cx="3306606" cy="10085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Interactive interpreter </a:t>
          </a:r>
          <a:endParaRPr lang="en-US" sz="2300" kern="1200"/>
        </a:p>
      </dsp:txBody>
      <dsp:txXfrm>
        <a:off x="335516" y="957"/>
        <a:ext cx="3306606" cy="1008515"/>
      </dsp:txXfrm>
    </dsp:sp>
    <dsp:sp modelId="{96AFB173-8548-4905-BDCA-A7C46F7DA2BE}">
      <dsp:nvSpPr>
        <dsp:cNvPr id="0" name=""/>
        <dsp:cNvSpPr/>
      </dsp:nvSpPr>
      <dsp:spPr>
        <a:xfrm>
          <a:off x="335516" y="1422798"/>
          <a:ext cx="3306606" cy="10085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Script from command line</a:t>
          </a:r>
          <a:endParaRPr lang="en-US" sz="2300" kern="1200"/>
        </a:p>
      </dsp:txBody>
      <dsp:txXfrm>
        <a:off x="335516" y="1422798"/>
        <a:ext cx="3306606" cy="1008515"/>
      </dsp:txXfrm>
    </dsp:sp>
    <dsp:sp modelId="{068D570D-BFFA-43CC-9DD6-EFA82BAC69C7}">
      <dsp:nvSpPr>
        <dsp:cNvPr id="0" name=""/>
        <dsp:cNvSpPr/>
      </dsp:nvSpPr>
      <dsp:spPr>
        <a:xfrm>
          <a:off x="335516" y="2844639"/>
          <a:ext cx="3306606" cy="10085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Integrated development environment</a:t>
          </a:r>
          <a:endParaRPr lang="en-US" sz="2300" kern="1200"/>
        </a:p>
      </dsp:txBody>
      <dsp:txXfrm>
        <a:off x="335516" y="2844639"/>
        <a:ext cx="3306606" cy="100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3AB35-9B73-4F8C-94B1-3A5F98EC63A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9724C-B542-4128-AD65-287BEA601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NumericAndScientific" TargetMode="External"/><Relationship Id="rId7" Type="http://schemas.openxmlformats.org/officeDocument/2006/relationships/hyperlink" Target="http://software-carpentry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ipython.org/" TargetMode="External"/><Relationship Id="rId5" Type="http://schemas.openxmlformats.org/officeDocument/2006/relationships/hyperlink" Target="http://pandas.pydata.org/" TargetMode="External"/><Relationship Id="rId4" Type="http://schemas.openxmlformats.org/officeDocument/2006/relationships/hyperlink" Target="http://scipy.org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 mean with real python</a:t>
            </a:r>
          </a:p>
          <a:p>
            <a:endParaRPr lang="en-IN" dirty="0"/>
          </a:p>
          <a:p>
            <a:r>
              <a:rPr lang="en-IN" dirty="0"/>
              <a:t>Python offers many choices for web development:</a:t>
            </a:r>
          </a:p>
          <a:p>
            <a:endParaRPr lang="en-IN" dirty="0"/>
          </a:p>
          <a:p>
            <a:r>
              <a:rPr lang="en-IN" dirty="0"/>
              <a:t>Frameworks such as Django and Pyramid.</a:t>
            </a:r>
          </a:p>
          <a:p>
            <a:r>
              <a:rPr lang="en-IN" dirty="0"/>
              <a:t>Micro-frameworks such as Flask and Bottle.</a:t>
            </a:r>
          </a:p>
          <a:p>
            <a:r>
              <a:rPr lang="en-IN" dirty="0"/>
              <a:t>Advanced content management systems such as </a:t>
            </a:r>
            <a:r>
              <a:rPr lang="en-IN" dirty="0" err="1"/>
              <a:t>Plone</a:t>
            </a:r>
            <a:r>
              <a:rPr lang="en-IN" dirty="0"/>
              <a:t> and </a:t>
            </a:r>
            <a:r>
              <a:rPr lang="en-IN" dirty="0" err="1"/>
              <a:t>django</a:t>
            </a:r>
            <a:r>
              <a:rPr lang="en-IN" dirty="0"/>
              <a:t> CMS.</a:t>
            </a:r>
          </a:p>
          <a:p>
            <a:r>
              <a:rPr lang="en-IN" dirty="0"/>
              <a:t>Python's standard library supports many Internet protocols:</a:t>
            </a:r>
          </a:p>
          <a:p>
            <a:endParaRPr lang="en-IN" dirty="0"/>
          </a:p>
          <a:p>
            <a:r>
              <a:rPr lang="en-IN" dirty="0"/>
              <a:t>HTML and XML</a:t>
            </a:r>
          </a:p>
          <a:p>
            <a:r>
              <a:rPr lang="en-IN" dirty="0"/>
              <a:t>JSON</a:t>
            </a:r>
          </a:p>
          <a:p>
            <a:r>
              <a:rPr lang="en-IN" dirty="0"/>
              <a:t>E-mail processing.</a:t>
            </a:r>
          </a:p>
          <a:p>
            <a:r>
              <a:rPr lang="en-IN" dirty="0"/>
              <a:t>Support for FTP, IMAP, and other Internet protocols.</a:t>
            </a:r>
          </a:p>
          <a:p>
            <a:r>
              <a:rPr lang="en-IN" dirty="0"/>
              <a:t>Easy-to-use socket interface.</a:t>
            </a:r>
          </a:p>
          <a:p>
            <a:r>
              <a:rPr lang="en-IN" dirty="0"/>
              <a:t>And the Package Index has yet more libraries:</a:t>
            </a:r>
          </a:p>
          <a:p>
            <a:endParaRPr lang="en-IN" dirty="0"/>
          </a:p>
          <a:p>
            <a:r>
              <a:rPr lang="en-IN" dirty="0"/>
              <a:t>Requests, a powerful HTTP client library.</a:t>
            </a:r>
          </a:p>
          <a:p>
            <a:r>
              <a:rPr lang="en-IN" dirty="0" err="1"/>
              <a:t>BeautifulSoup</a:t>
            </a:r>
            <a:r>
              <a:rPr lang="en-IN" dirty="0"/>
              <a:t>, an HTML parser that can handle all sorts of oddball HTML.</a:t>
            </a:r>
          </a:p>
          <a:p>
            <a:r>
              <a:rPr lang="en-IN" dirty="0" err="1"/>
              <a:t>Feedparser</a:t>
            </a:r>
            <a:r>
              <a:rPr lang="en-IN" dirty="0"/>
              <a:t> for parsing RSS/Atom feeds.</a:t>
            </a:r>
          </a:p>
          <a:p>
            <a:r>
              <a:rPr lang="en-IN" dirty="0" err="1"/>
              <a:t>Paramiko</a:t>
            </a:r>
            <a:r>
              <a:rPr lang="en-IN" dirty="0"/>
              <a:t>, implementing the SSH2 protocol.</a:t>
            </a:r>
          </a:p>
          <a:p>
            <a:r>
              <a:rPr lang="en-IN" dirty="0"/>
              <a:t>Twisted Python, a framework for asynchronous network programming.</a:t>
            </a:r>
          </a:p>
          <a:p>
            <a:endParaRPr lang="en-IN" dirty="0"/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widely used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scientific and numeric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computing: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SciPy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collection of packages for mathematics, science, and engineering.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Pandas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data analysis and modeling library.</a:t>
            </a:r>
          </a:p>
          <a:p>
            <a:pPr fontAlgn="base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IPython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powerful interactive shell that features easy editing and recording of a work session, and supports visualizations and parallel computing.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Software Carpentry Course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teaches basic skills for scientific computing, running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bootcamps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providing open-access teaching materials.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Python is a superb language for teaching programming, both at the introductory level and in more advanced courses.</a:t>
            </a:r>
          </a:p>
          <a:p>
            <a:endParaRPr lang="en-US" dirty="0"/>
          </a:p>
          <a:p>
            <a:r>
              <a:rPr lang="en-US" dirty="0"/>
              <a:t>Books such as How to Think Like a Computer Scientist, Python Programming: An Introduction to Computer Science, and Practical Programming.</a:t>
            </a:r>
          </a:p>
          <a:p>
            <a:r>
              <a:rPr lang="en-US" dirty="0"/>
              <a:t>The Education Special Interest Group is a good place to discuss teaching issues.</a:t>
            </a:r>
          </a:p>
          <a:p>
            <a:endParaRPr lang="en-US" dirty="0"/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SourceSansProRegular"/>
              </a:rPr>
              <a:t>The </a:t>
            </a:r>
            <a:r>
              <a:rPr lang="en-US" b="0" i="0" u="none" strike="noStrike" dirty="0">
                <a:solidFill>
                  <a:srgbClr val="3776AB"/>
                </a:solidFill>
                <a:effectLst/>
                <a:latin typeface="SourceSansProRegular"/>
              </a:rPr>
              <a:t>Tk</a:t>
            </a:r>
            <a:r>
              <a:rPr lang="en-US" b="0" i="0" dirty="0">
                <a:solidFill>
                  <a:srgbClr val="444444"/>
                </a:solidFill>
                <a:effectLst/>
                <a:latin typeface="SourceSansProRegular"/>
              </a:rPr>
              <a:t> GUI library is included with most binary distributions of Python.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SourceSansProRegular"/>
              </a:rPr>
              <a:t>Some toolkits that are usable on several platforms are available separately: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3776AB"/>
                </a:solidFill>
                <a:effectLst/>
                <a:latin typeface="inherit"/>
              </a:rPr>
              <a:t>wxWidgets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3776AB"/>
                </a:solidFill>
                <a:effectLst/>
                <a:latin typeface="inherit"/>
              </a:rPr>
              <a:t>Kivy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, for writing multitouch applications.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Qt via </a:t>
            </a:r>
            <a:r>
              <a:rPr lang="en-US" b="0" i="0" u="none" strike="noStrike" dirty="0" err="1">
                <a:solidFill>
                  <a:srgbClr val="3776AB"/>
                </a:solidFill>
                <a:effectLst/>
                <a:latin typeface="inherit"/>
              </a:rPr>
              <a:t>pyqt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0" i="0" u="none" strike="noStrike" dirty="0" err="1">
                <a:solidFill>
                  <a:srgbClr val="3776AB"/>
                </a:solidFill>
                <a:effectLst/>
                <a:latin typeface="inherit"/>
              </a:rPr>
              <a:t>pyside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SourceSansProRegular"/>
              </a:rPr>
              <a:t>Platform-specific toolkits are also available: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76AB"/>
                </a:solidFill>
                <a:effectLst/>
                <a:latin typeface="inherit"/>
              </a:rPr>
              <a:t>GTK+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Microsoft Foundation Classes through the </a:t>
            </a:r>
            <a:r>
              <a:rPr lang="en-US" b="0" i="0" u="none" strike="noStrike" dirty="0">
                <a:solidFill>
                  <a:srgbClr val="3776AB"/>
                </a:solidFill>
                <a:effectLst/>
                <a:latin typeface="inherit"/>
              </a:rPr>
              <a:t>win32 extensions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76AB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Python is often used as a support language for software developers, for build control and management, testing, and in many other ways.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44444"/>
                </a:solidFill>
                <a:effectLst/>
                <a:latin typeface="inherit"/>
              </a:rPr>
              <a:t>SCons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 for build control.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44444"/>
                </a:solidFill>
                <a:effectLst/>
                <a:latin typeface="inherit"/>
              </a:rPr>
              <a:t>Buildbot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 and Apache Gump for automated continuous compilation and testing.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Roundup or Trac for bug tracking and project management.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Python is also used to build ERP and e-commerce systems: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Odoo is an all-in-one management software that offers a range of business applications that form a complete suite of enterprise management applications.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44444"/>
                </a:solidFill>
                <a:effectLst/>
                <a:latin typeface="inherit"/>
              </a:rPr>
              <a:t>Tryton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 is a three-tier high-level general purpose application platform.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724C-B542-4128-AD65-287BEA6011A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7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724C-B542-4128-AD65-287BEA6011A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4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tm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508E-D444-46F9-A4ED-E6732CF5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IN"/>
              <a:t>Python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F05B1-4692-40EC-B8C1-2FAFE3691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IN"/>
              <a:t>By Rajath 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3663B-D1F3-42A1-889F-24DFF879B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2"/>
          <a:stretch/>
        </p:blipFill>
        <p:spPr>
          <a:xfrm>
            <a:off x="1444752" y="1885213"/>
            <a:ext cx="2660904" cy="24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6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4E66-8E52-42BF-B34C-C87412C1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 management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7A912AE-FAE2-4779-812C-51C71D0D5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237" y="2895328"/>
            <a:ext cx="6759526" cy="2621507"/>
          </a:xfrm>
        </p:spPr>
      </p:pic>
    </p:spTree>
    <p:extLst>
      <p:ext uri="{BB962C8B-B14F-4D97-AF65-F5344CB8AC3E}">
        <p14:creationId xmlns:p14="http://schemas.microsoft.com/office/powerpoint/2010/main" val="341786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C7E5-0FD6-4DF9-8C02-9C43BAFD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874D-4ECE-4887-A50C-41BB657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kill someone</a:t>
            </a:r>
          </a:p>
          <a:p>
            <a:r>
              <a:rPr lang="en-IN" dirty="0"/>
              <a:t>Web and internet development</a:t>
            </a:r>
          </a:p>
          <a:p>
            <a:r>
              <a:rPr lang="en-IN" dirty="0"/>
              <a:t>Scientific and Numeric</a:t>
            </a:r>
          </a:p>
          <a:p>
            <a:r>
              <a:rPr lang="en-IN" dirty="0"/>
              <a:t>Education</a:t>
            </a:r>
          </a:p>
          <a:p>
            <a:r>
              <a:rPr lang="en-IN" dirty="0"/>
              <a:t>Desktop GUI’s</a:t>
            </a:r>
          </a:p>
          <a:p>
            <a:r>
              <a:rPr lang="en-IN" dirty="0"/>
              <a:t>Software development</a:t>
            </a:r>
          </a:p>
          <a:p>
            <a:r>
              <a:rPr lang="en-IN" dirty="0"/>
              <a:t>Business application</a:t>
            </a:r>
          </a:p>
          <a:p>
            <a:endParaRPr lang="en-IN" dirty="0"/>
          </a:p>
        </p:txBody>
      </p:sp>
      <p:pic>
        <p:nvPicPr>
          <p:cNvPr id="5" name="Picture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0FBA3A35-1FB2-4825-8118-D2DB86E4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097" y="1938908"/>
            <a:ext cx="3248614" cy="39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7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6C8E-81D6-4ABE-9D83-3F75625C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392" y="3429000"/>
            <a:ext cx="8610600" cy="1293028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1D15F29-E7C6-48B9-832E-D5B5E409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275" y="1869112"/>
            <a:ext cx="3779551" cy="3520011"/>
          </a:xfrm>
        </p:spPr>
      </p:pic>
    </p:spTree>
    <p:extLst>
      <p:ext uri="{BB962C8B-B14F-4D97-AF65-F5344CB8AC3E}">
        <p14:creationId xmlns:p14="http://schemas.microsoft.com/office/powerpoint/2010/main" val="230182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3592-389B-438A-988D-D0170141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IN" dirty="0"/>
              <a:t>What is python?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883AB48-59FF-47D8-8014-9DAEA562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05" y="1309599"/>
            <a:ext cx="3644962" cy="451388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B4E48D-B3F9-4C54-BC19-4243E207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Object oriented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Strongly typed and Dynamically typed</a:t>
            </a:r>
          </a:p>
          <a:p>
            <a:r>
              <a:rPr lang="en-US" dirty="0"/>
              <a:t>Focus on reliability and productivity</a:t>
            </a:r>
          </a:p>
          <a:p>
            <a:r>
              <a:rPr lang="en-US" dirty="0"/>
              <a:t>Multi-purpose(Web , GUI ,Scripting ,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74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7393-AB80-49F1-B5AC-927EA6B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IN" dirty="0"/>
              <a:t>Features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C82561B4-82CD-472C-97C9-1BBB14C5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1" y="2272748"/>
            <a:ext cx="3630238" cy="363933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DC4ACEF-D3FB-40A0-87AF-E0A1D419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Easy to learn</a:t>
            </a:r>
          </a:p>
          <a:p>
            <a:r>
              <a:rPr lang="en-US" dirty="0"/>
              <a:t>Easy to read</a:t>
            </a:r>
          </a:p>
          <a:p>
            <a:r>
              <a:rPr lang="en-US" dirty="0"/>
              <a:t>Easy to maintain</a:t>
            </a:r>
          </a:p>
          <a:p>
            <a:r>
              <a:rPr lang="en-US" dirty="0"/>
              <a:t>Interactive mode</a:t>
            </a:r>
          </a:p>
          <a:p>
            <a:r>
              <a:rPr lang="en-US" dirty="0"/>
              <a:t>Standard library</a:t>
            </a:r>
          </a:p>
          <a:p>
            <a:r>
              <a:rPr lang="en-US" dirty="0"/>
              <a:t>Portable can run on many hardware</a:t>
            </a:r>
          </a:p>
          <a:p>
            <a:r>
              <a:rPr lang="en-US" dirty="0"/>
              <a:t>GUI Programming</a:t>
            </a:r>
          </a:p>
          <a:p>
            <a:r>
              <a:rPr lang="en-US" dirty="0"/>
              <a:t>Multi-purpose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5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E561C-EA08-45B3-B246-2894B603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IN" sz="3200"/>
              <a:t>Who uses python?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A209BF8-2001-454D-A657-24AAE48B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NASA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Google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Library of congress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ONION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PBS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Rajath V (extensively :P)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List goes on …..</a:t>
            </a: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A9516C1-A756-4478-8DF3-2827B2A54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0" r="-1" b="7715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5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4E466-2C2C-4AE7-93F1-C1B059F1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Syntax</a:t>
            </a:r>
            <a:br>
              <a:rPr lang="en-US" sz="4800"/>
            </a:br>
            <a:endParaRPr lang="en-US" sz="4800"/>
          </a:p>
        </p:txBody>
      </p: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35889E-9BF1-4354-92F3-90C2B9B456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9" r="8263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3C080-AC21-49F4-A04F-56800B04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F501-E312-45F4-9DC9-16F9FF943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Most languages don’t care about indentation</a:t>
            </a:r>
          </a:p>
          <a:p>
            <a:r>
              <a:rPr lang="en-IN" sz="2400" dirty="0">
                <a:solidFill>
                  <a:schemeClr val="bg1"/>
                </a:solidFill>
              </a:rPr>
              <a:t>Most humans do and even python do</a:t>
            </a:r>
          </a:p>
          <a:p>
            <a:r>
              <a:rPr lang="en-IN" sz="2400" dirty="0">
                <a:solidFill>
                  <a:schemeClr val="bg1"/>
                </a:solidFill>
              </a:rPr>
              <a:t>We tend to group similar things together 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D6E73-2B33-42AD-BDC1-D03D288F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008959"/>
            <a:ext cx="6127287" cy="32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5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EFBB-433E-4172-846B-20A1A49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F1E9-C310-4EFF-BB43-8754B7D9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# A traditional one line comment </a:t>
            </a:r>
          </a:p>
          <a:p>
            <a:r>
              <a:rPr lang="en-IN" sz="3600" dirty="0"/>
              <a:t>‘’’  Multi line comment ‘’’</a:t>
            </a:r>
          </a:p>
        </p:txBody>
      </p:sp>
    </p:spTree>
    <p:extLst>
      <p:ext uri="{BB962C8B-B14F-4D97-AF65-F5344CB8AC3E}">
        <p14:creationId xmlns:p14="http://schemas.microsoft.com/office/powerpoint/2010/main" val="323246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53472-5D2F-4D32-9FA7-65669E62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IN" sz="3200"/>
              <a:t>Running python</a:t>
            </a:r>
          </a:p>
        </p:txBody>
      </p:sp>
      <p:pic>
        <p:nvPicPr>
          <p:cNvPr id="8" name="Picture 7" descr="Python 3.7.0 Shell">
            <a:extLst>
              <a:ext uri="{FF2B5EF4-FFF2-40B4-BE49-F238E27FC236}">
                <a16:creationId xmlns:a16="http://schemas.microsoft.com/office/drawing/2014/main" id="{7E4C822D-7A88-4E99-B14D-85FC28DA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825" y="746126"/>
            <a:ext cx="5185248" cy="5472558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5FF2EC6-46D6-4648-AC5F-5A918CCCD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671780"/>
              </p:ext>
            </p:extLst>
          </p:nvPr>
        </p:nvGraphicFramePr>
        <p:xfrm>
          <a:off x="685800" y="2364573"/>
          <a:ext cx="3977639" cy="385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968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89E7-2AE6-4491-A636-30AAF457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E8DB-A134-45CE-A99E-FEBF77D9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Django</a:t>
            </a:r>
          </a:p>
          <a:p>
            <a:r>
              <a:rPr lang="en-IN" dirty="0"/>
              <a:t>Flask</a:t>
            </a:r>
          </a:p>
          <a:p>
            <a:r>
              <a:rPr lang="en-IN" dirty="0"/>
              <a:t>Bottle</a:t>
            </a:r>
          </a:p>
          <a:p>
            <a:r>
              <a:rPr lang="en-IN" dirty="0"/>
              <a:t>Pylons</a:t>
            </a:r>
          </a:p>
          <a:p>
            <a:r>
              <a:rPr lang="en-IN" dirty="0" err="1"/>
              <a:t>Turbogears</a:t>
            </a:r>
            <a:endParaRPr lang="en-IN" dirty="0"/>
          </a:p>
          <a:p>
            <a:r>
              <a:rPr lang="en-IN" dirty="0" err="1"/>
              <a:t>Zope</a:t>
            </a:r>
            <a:endParaRPr lang="en-IN" dirty="0"/>
          </a:p>
          <a:p>
            <a:r>
              <a:rPr lang="en-IN" dirty="0"/>
              <a:t>Grok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5582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117</TotalTime>
  <Words>287</Words>
  <Application>Microsoft Office PowerPoint</Application>
  <PresentationFormat>Widescreen</PresentationFormat>
  <Paragraphs>111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inherit</vt:lpstr>
      <vt:lpstr>SourceSansProRegular</vt:lpstr>
      <vt:lpstr>Vapor Trail</vt:lpstr>
      <vt:lpstr>Python Applications</vt:lpstr>
      <vt:lpstr>What is python?</vt:lpstr>
      <vt:lpstr>Features</vt:lpstr>
      <vt:lpstr>Who uses python?</vt:lpstr>
      <vt:lpstr>Syntax </vt:lpstr>
      <vt:lpstr>INDEntation</vt:lpstr>
      <vt:lpstr>comments</vt:lpstr>
      <vt:lpstr>Running python</vt:lpstr>
      <vt:lpstr>Web frameworks</vt:lpstr>
      <vt:lpstr>Package management </vt:lpstr>
      <vt:lpstr>Applications of python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Applications</dc:title>
  <dc:creator>RVG</dc:creator>
  <cp:lastModifiedBy>Rajath V</cp:lastModifiedBy>
  <cp:revision>7</cp:revision>
  <dcterms:created xsi:type="dcterms:W3CDTF">2018-07-15T11:40:39Z</dcterms:created>
  <dcterms:modified xsi:type="dcterms:W3CDTF">2018-07-15T13:38:10Z</dcterms:modified>
</cp:coreProperties>
</file>