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95" r:id="rId12"/>
    <p:sldId id="271" r:id="rId13"/>
    <p:sldId id="272" r:id="rId14"/>
    <p:sldId id="273" r:id="rId15"/>
    <p:sldId id="274" r:id="rId16"/>
    <p:sldId id="275" r:id="rId17"/>
    <p:sldId id="276" r:id="rId18"/>
    <p:sldId id="296" r:id="rId19"/>
    <p:sldId id="277" r:id="rId20"/>
    <p:sldId id="278" r:id="rId21"/>
    <p:sldId id="279" r:id="rId22"/>
    <p:sldId id="297" r:id="rId23"/>
    <p:sldId id="280" r:id="rId24"/>
    <p:sldId id="299" r:id="rId25"/>
    <p:sldId id="281" r:id="rId26"/>
    <p:sldId id="303" r:id="rId27"/>
    <p:sldId id="282" r:id="rId28"/>
    <p:sldId id="304" r:id="rId29"/>
    <p:sldId id="283" r:id="rId30"/>
    <p:sldId id="284" r:id="rId31"/>
    <p:sldId id="285" r:id="rId32"/>
    <p:sldId id="286" r:id="rId33"/>
    <p:sldId id="300" r:id="rId34"/>
    <p:sldId id="305" r:id="rId35"/>
    <p:sldId id="301" r:id="rId36"/>
    <p:sldId id="302" r:id="rId37"/>
    <p:sldId id="287" r:id="rId38"/>
    <p:sldId id="288" r:id="rId39"/>
    <p:sldId id="292" r:id="rId40"/>
    <p:sldId id="293" r:id="rId41"/>
    <p:sldId id="294" r:id="rId42"/>
  </p:sldIdLst>
  <p:sldSz cx="9144000" cy="5143500" type="screen16x9"/>
  <p:notesSz cx="6858000" cy="9144000"/>
  <p:embeddedFontLst>
    <p:embeddedFont>
      <p:font typeface="PT Sans Narrow" panose="020B0604020202020204" charset="0"/>
      <p:regular r:id="rId44"/>
      <p:bold r:id="rId45"/>
    </p:embeddedFont>
    <p:embeddedFont>
      <p:font typeface="Baskerville Old Face" panose="02020602080505020303" pitchFamily="18" charset="0"/>
      <p:regular r:id="rId46"/>
    </p:embeddedFont>
    <p:embeddedFont>
      <p:font typeface="Calibri" panose="020F0502020204030204" pitchFamily="34" charset="0"/>
      <p:regular r:id="rId47"/>
      <p:bold r:id="rId48"/>
      <p:italic r:id="rId49"/>
      <p:boldItalic r:id="rId50"/>
    </p:embeddedFont>
    <p:embeddedFont>
      <p:font typeface="Open Sans" panose="020B0604020202020204" charset="0"/>
      <p:regular r:id="rId51"/>
      <p:bold r:id="rId52"/>
      <p:italic r:id="rId53"/>
      <p:boldItalic r:id="rId54"/>
    </p:embeddedFont>
    <p:embeddedFont>
      <p:font typeface="Alegreya"/>
      <p:regular r:id="rId55"/>
      <p:bold r:id="rId56"/>
      <p:italic r:id="rId57"/>
      <p:boldItalic r:id="rId58"/>
    </p:embeddedFont>
    <p:embeddedFont>
      <p:font typeface="Mangal" panose="02040503050203030202" pitchFamily="18" charset="0"/>
      <p:regular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1.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font" Target="fonts/font14.fntdata"/><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font" Target="fonts/font13.fntdata"/><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59"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9" name="Shape 2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5" name="Shape 2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1" name="Shape 25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4" name="Shape 2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4" name="Shape 2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1" name="Shape 2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7" name="Shape 29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8"/>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5" y="3158252"/>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022025"/>
            <a:ext cx="7136668" cy="152400"/>
            <a:chOff x="1346429" y="1011300"/>
            <a:chExt cx="6452100" cy="152400"/>
          </a:xfrm>
        </p:grpSpPr>
        <p:cxnSp>
          <p:nvCxnSpPr>
            <p:cNvPr id="13" name="Shape 13"/>
            <p:cNvCxnSpPr/>
            <p:nvPr/>
          </p:nvCxnSpPr>
          <p:spPr>
            <a:xfrm rot="10800000">
              <a:off x="1346429"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9"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3969100"/>
            <a:ext cx="7136668" cy="152400"/>
            <a:chOff x="1346435" y="3969088"/>
            <a:chExt cx="6452100" cy="152400"/>
          </a:xfrm>
        </p:grpSpPr>
        <p:cxnSp>
          <p:nvCxnSpPr>
            <p:cNvPr id="16" name="Shape 16"/>
            <p:cNvCxnSpPr/>
            <p:nvPr/>
          </p:nvCxnSpPr>
          <p:spPr>
            <a:xfrm>
              <a:off x="1346435" y="4121488"/>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8"/>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400"/>
          </a:xfrm>
          <a:prstGeom prst="rect">
            <a:avLst/>
          </a:prstGeom>
        </p:spPr>
        <p:txBody>
          <a:bodyPr wrap="square"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20" name="Shape 2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57" name="Shape 57"/>
          <p:cNvSpPr txBox="1">
            <a:spLocks noGrp="1"/>
          </p:cNvSpPr>
          <p:nvPr>
            <p:ph type="title"/>
          </p:nvPr>
        </p:nvSpPr>
        <p:spPr>
          <a:xfrm>
            <a:off x="311700" y="1304850"/>
            <a:ext cx="8520600" cy="1538400"/>
          </a:xfrm>
          <a:prstGeom prst="rect">
            <a:avLst/>
          </a:prstGeom>
        </p:spPr>
        <p:txBody>
          <a:bodyPr wrap="square" lIns="91425" tIns="91425" rIns="91425" bIns="91425" anchor="ctr" anchorCtr="0"/>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a:endParaRPr/>
          </a:p>
        </p:txBody>
      </p:sp>
      <p:sp>
        <p:nvSpPr>
          <p:cNvPr id="58" name="Shape 58"/>
          <p:cNvSpPr txBox="1">
            <a:spLocks noGrp="1"/>
          </p:cNvSpPr>
          <p:nvPr>
            <p:ph type="body" idx="1"/>
          </p:nvPr>
        </p:nvSpPr>
        <p:spPr>
          <a:xfrm>
            <a:off x="311700" y="2995650"/>
            <a:ext cx="8520600" cy="10716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9" name="Shape 5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23" name="Shape 23"/>
          <p:cNvSpPr txBox="1">
            <a:spLocks noGrp="1"/>
          </p:cNvSpPr>
          <p:nvPr>
            <p:ph type="title"/>
          </p:nvPr>
        </p:nvSpPr>
        <p:spPr>
          <a:xfrm>
            <a:off x="311700" y="814800"/>
            <a:ext cx="8571300" cy="942000"/>
          </a:xfrm>
          <a:prstGeom prst="rect">
            <a:avLst/>
          </a:prstGeom>
        </p:spPr>
        <p:txBody>
          <a:bodyPr wrap="square"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311700" y="445025"/>
            <a:ext cx="8520600" cy="707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wrap="square" lIns="91425" tIns="91425" rIns="91425" bIns="91425" anchor="ctr" anchorCtr="0"/>
          <a:lstStyle>
            <a:lvl1pPr lvl="0">
              <a:spcBef>
                <a:spcPts val="0"/>
              </a:spcBef>
              <a:buClr>
                <a:schemeClr val="dk2"/>
              </a:buClr>
              <a:buSzPct val="100000"/>
              <a:defRPr sz="5400" b="0">
                <a:solidFill>
                  <a:schemeClr val="dk2"/>
                </a:solidFill>
              </a:defRPr>
            </a:lvl1pPr>
            <a:lvl2pPr lvl="1">
              <a:spcBef>
                <a:spcPts val="0"/>
              </a:spcBef>
              <a:buClr>
                <a:schemeClr val="dk2"/>
              </a:buClr>
              <a:buSzPct val="100000"/>
              <a:defRPr sz="5400" b="0">
                <a:solidFill>
                  <a:schemeClr val="dk2"/>
                </a:solidFill>
              </a:defRPr>
            </a:lvl2pPr>
            <a:lvl3pPr lvl="2">
              <a:spcBef>
                <a:spcPts val="0"/>
              </a:spcBef>
              <a:buClr>
                <a:schemeClr val="dk2"/>
              </a:buClr>
              <a:buSzPct val="100000"/>
              <a:defRPr sz="5400" b="0">
                <a:solidFill>
                  <a:schemeClr val="dk2"/>
                </a:solidFill>
              </a:defRPr>
            </a:lvl3pPr>
            <a:lvl4pPr lvl="3">
              <a:spcBef>
                <a:spcPts val="0"/>
              </a:spcBef>
              <a:buClr>
                <a:schemeClr val="dk2"/>
              </a:buClr>
              <a:buSzPct val="100000"/>
              <a:defRPr sz="5400" b="0">
                <a:solidFill>
                  <a:schemeClr val="dk2"/>
                </a:solidFill>
              </a:defRPr>
            </a:lvl4pPr>
            <a:lvl5pPr lvl="4">
              <a:spcBef>
                <a:spcPts val="0"/>
              </a:spcBef>
              <a:buClr>
                <a:schemeClr val="dk2"/>
              </a:buClr>
              <a:buSzPct val="100000"/>
              <a:defRPr sz="5400" b="0">
                <a:solidFill>
                  <a:schemeClr val="dk2"/>
                </a:solidFill>
              </a:defRPr>
            </a:lvl5pPr>
            <a:lvl6pPr lvl="5">
              <a:spcBef>
                <a:spcPts val="0"/>
              </a:spcBef>
              <a:buClr>
                <a:schemeClr val="dk2"/>
              </a:buClr>
              <a:buSzPct val="100000"/>
              <a:defRPr sz="5400" b="0">
                <a:solidFill>
                  <a:schemeClr val="dk2"/>
                </a:solidFill>
              </a:defRPr>
            </a:lvl6pPr>
            <a:lvl7pPr lvl="6">
              <a:spcBef>
                <a:spcPts val="0"/>
              </a:spcBef>
              <a:buClr>
                <a:schemeClr val="dk2"/>
              </a:buClr>
              <a:buSzPct val="100000"/>
              <a:defRPr sz="5400" b="0">
                <a:solidFill>
                  <a:schemeClr val="dk2"/>
                </a:solidFill>
              </a:defRPr>
            </a:lvl7pPr>
            <a:lvl8pPr lvl="7">
              <a:spcBef>
                <a:spcPts val="0"/>
              </a:spcBef>
              <a:buClr>
                <a:schemeClr val="dk2"/>
              </a:buClr>
              <a:buSzPct val="100000"/>
              <a:defRPr sz="5400" b="0">
                <a:solidFill>
                  <a:schemeClr val="dk2"/>
                </a:solidFill>
              </a:defRPr>
            </a:lvl8pPr>
            <a:lvl9pPr lvl="8">
              <a:spcBef>
                <a:spcPts val="0"/>
              </a:spcBef>
              <a:buClr>
                <a:schemeClr val="dk2"/>
              </a:buClr>
              <a:buSzPct val="100000"/>
              <a:defRPr sz="5400" b="0">
                <a:solidFill>
                  <a:schemeClr val="dk2"/>
                </a:solidFill>
              </a:defRPr>
            </a:lvl9pPr>
          </a:lstStyle>
          <a:p>
            <a:endParaRPr/>
          </a:p>
        </p:txBody>
      </p:sp>
      <p:sp>
        <p:nvSpPr>
          <p:cNvPr id="44" name="Shape 4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039675"/>
            <a:ext cx="4045200" cy="16758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wrap="square" lIns="91425" tIns="91425" rIns="91425" bIns="91425" anchor="ctr" anchorCtr="0"/>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wrap="square" lIns="91425" tIns="91425" rIns="91425" bIns="91425" anchor="t" anchorCtr="0"/>
          <a:lstStyle>
            <a:lvl1pPr lvl="0">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Font typeface="Open Sans"/>
              <a:buChar char="●"/>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endParaRPr lang="en"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www.obitko.com/tutorials/genetic-algorithms/ga-basic-description.php#outline"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www.obitko.com/tutorials/genetic-algorithms/ga-basic-description.php#outline"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4.gif"/></Relationships>
</file>

<file path=ppt/slides/_rels/slide1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s://www.codeproject.com/"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1751764"/>
            <a:ext cx="7136700" cy="1022400"/>
          </a:xfrm>
          <a:prstGeom prst="rect">
            <a:avLst/>
          </a:prstGeom>
        </p:spPr>
        <p:txBody>
          <a:bodyPr wrap="square" lIns="91425" tIns="91425" rIns="91425" bIns="91425" anchor="b" anchorCtr="0">
            <a:noAutofit/>
          </a:bodyPr>
          <a:lstStyle/>
          <a:p>
            <a:pPr lvl="0">
              <a:spcBef>
                <a:spcPts val="0"/>
              </a:spcBef>
              <a:buNone/>
            </a:pPr>
            <a:r>
              <a:rPr lang="en"/>
              <a:t>Heart Disease Predictor</a:t>
            </a:r>
          </a:p>
        </p:txBody>
      </p:sp>
      <p:sp>
        <p:nvSpPr>
          <p:cNvPr id="67" name="Shape 67"/>
          <p:cNvSpPr txBox="1">
            <a:spLocks noGrp="1"/>
          </p:cNvSpPr>
          <p:nvPr>
            <p:ph type="subTitle" idx="1"/>
          </p:nvPr>
        </p:nvSpPr>
        <p:spPr>
          <a:xfrm>
            <a:off x="2136750" y="2682314"/>
            <a:ext cx="4870500" cy="792600"/>
          </a:xfrm>
          <a:prstGeom prst="rect">
            <a:avLst/>
          </a:prstGeom>
        </p:spPr>
        <p:txBody>
          <a:bodyPr wrap="square" lIns="91425" tIns="91425" rIns="91425" bIns="91425" anchor="t" anchorCtr="0">
            <a:noAutofit/>
          </a:bodyPr>
          <a:lstStyle/>
          <a:p>
            <a:pPr lvl="0">
              <a:spcBef>
                <a:spcPts val="0"/>
              </a:spcBef>
              <a:buNone/>
            </a:pPr>
            <a:r>
              <a:rPr lang="en" sz="1800"/>
              <a:t>A new hybrid knowledge-based system using PRISM classifier and parallel genetic algorithm for diagnosis of heart disease</a:t>
            </a:r>
          </a:p>
        </p:txBody>
      </p:sp>
      <p:sp>
        <p:nvSpPr>
          <p:cNvPr id="68" name="Shape 68"/>
          <p:cNvSpPr txBox="1"/>
          <p:nvPr/>
        </p:nvSpPr>
        <p:spPr>
          <a:xfrm>
            <a:off x="5432175" y="4172525"/>
            <a:ext cx="3711900" cy="792600"/>
          </a:xfrm>
          <a:prstGeom prst="rect">
            <a:avLst/>
          </a:prstGeom>
          <a:noFill/>
          <a:ln>
            <a:noFill/>
          </a:ln>
        </p:spPr>
        <p:txBody>
          <a:bodyPr wrap="square" lIns="91425" tIns="91425" rIns="91425" bIns="91425" anchor="t" anchorCtr="0">
            <a:noAutofit/>
          </a:bodyPr>
          <a:lstStyle/>
          <a:p>
            <a:pPr lvl="0">
              <a:spcBef>
                <a:spcPts val="0"/>
              </a:spcBef>
              <a:buNone/>
            </a:pPr>
            <a:r>
              <a:rPr lang="en"/>
              <a:t>        </a:t>
            </a:r>
            <a:r>
              <a:rPr lang="en" b="1">
                <a:solidFill>
                  <a:srgbClr val="4C1130"/>
                </a:solidFill>
                <a:latin typeface="Alegreya"/>
                <a:ea typeface="Alegreya"/>
                <a:cs typeface="Alegreya"/>
                <a:sym typeface="Alegreya"/>
              </a:rPr>
              <a:t>Vibhor Chaturvedi (BE/10223/2014)</a:t>
            </a:r>
          </a:p>
          <a:p>
            <a:pPr lvl="0">
              <a:spcBef>
                <a:spcPts val="0"/>
              </a:spcBef>
              <a:buNone/>
            </a:pPr>
            <a:r>
              <a:rPr lang="en" b="1">
                <a:solidFill>
                  <a:srgbClr val="4C1130"/>
                </a:solidFill>
                <a:latin typeface="Alegreya"/>
                <a:ea typeface="Alegreya"/>
                <a:cs typeface="Alegreya"/>
                <a:sym typeface="Alegreya"/>
              </a:rPr>
              <a:t>             Rajat Jain (BE/10235/2014)</a:t>
            </a:r>
          </a:p>
          <a:p>
            <a:pPr lvl="0">
              <a:spcBef>
                <a:spcPts val="0"/>
              </a:spcBef>
              <a:buNone/>
            </a:pPr>
            <a:r>
              <a:rPr lang="en" b="1">
                <a:solidFill>
                  <a:srgbClr val="4C1130"/>
                </a:solidFill>
                <a:latin typeface="Alegreya"/>
                <a:ea typeface="Alegreya"/>
                <a:cs typeface="Alegreya"/>
                <a:sym typeface="Alegreya"/>
              </a:rPr>
              <a:t>             S.Shree Vignesh (BE/10242/2014)</a:t>
            </a:r>
          </a:p>
        </p:txBody>
      </p:sp>
      <p:sp>
        <p:nvSpPr>
          <p:cNvPr id="69" name="Shape 69"/>
          <p:cNvSpPr txBox="1"/>
          <p:nvPr/>
        </p:nvSpPr>
        <p:spPr>
          <a:xfrm>
            <a:off x="406750" y="4329975"/>
            <a:ext cx="3030900" cy="564300"/>
          </a:xfrm>
          <a:prstGeom prst="rect">
            <a:avLst/>
          </a:prstGeom>
          <a:noFill/>
          <a:ln>
            <a:noFill/>
          </a:ln>
        </p:spPr>
        <p:txBody>
          <a:bodyPr wrap="square" lIns="91425" tIns="91425" rIns="91425" bIns="91425" anchor="t" anchorCtr="0">
            <a:noAutofit/>
          </a:bodyPr>
          <a:lstStyle/>
          <a:p>
            <a:pPr lvl="0">
              <a:spcBef>
                <a:spcPts val="0"/>
              </a:spcBef>
              <a:buNone/>
            </a:pPr>
            <a:r>
              <a:rPr lang="en" b="1">
                <a:solidFill>
                  <a:srgbClr val="4C1130"/>
                </a:solidFill>
                <a:latin typeface="Alegreya"/>
                <a:ea typeface="Alegreya"/>
                <a:cs typeface="Alegreya"/>
                <a:sym typeface="Alegreya"/>
              </a:rPr>
              <a:t>    Mentor : Dr. B.K. Sarkar Sir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11700" y="1927750"/>
            <a:ext cx="8520600" cy="707400"/>
          </a:xfrm>
          <a:prstGeom prst="rect">
            <a:avLst/>
          </a:prstGeom>
        </p:spPr>
        <p:txBody>
          <a:bodyPr wrap="square" lIns="91425" tIns="91425" rIns="91425" bIns="91425" anchor="t" anchorCtr="0">
            <a:noAutofit/>
          </a:bodyPr>
          <a:lstStyle/>
          <a:p>
            <a:pPr lvl="0" algn="ctr">
              <a:spcBef>
                <a:spcPts val="0"/>
              </a:spcBef>
              <a:buNone/>
            </a:pPr>
            <a:r>
              <a:rPr lang="en" sz="4800"/>
              <a:t>Literature Review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1FB8-88DF-4006-825D-14A4BBB71FFA}"/>
              </a:ext>
            </a:extLst>
          </p:cNvPr>
          <p:cNvSpPr>
            <a:spLocks noGrp="1"/>
          </p:cNvSpPr>
          <p:nvPr>
            <p:ph type="title"/>
          </p:nvPr>
        </p:nvSpPr>
        <p:spPr/>
        <p:txBody>
          <a:bodyPr/>
          <a:lstStyle/>
          <a:p>
            <a:r>
              <a:rPr lang="en-IN" dirty="0"/>
              <a:t>Literature reviewed</a:t>
            </a:r>
          </a:p>
        </p:txBody>
      </p:sp>
      <p:graphicFrame>
        <p:nvGraphicFramePr>
          <p:cNvPr id="5" name="Table 4">
            <a:extLst>
              <a:ext uri="{FF2B5EF4-FFF2-40B4-BE49-F238E27FC236}">
                <a16:creationId xmlns:a16="http://schemas.microsoft.com/office/drawing/2014/main" id="{58CBB6AC-E70C-4278-A407-737C001CBC7A}"/>
              </a:ext>
            </a:extLst>
          </p:cNvPr>
          <p:cNvGraphicFramePr>
            <a:graphicFrameLocks noGrp="1"/>
          </p:cNvGraphicFramePr>
          <p:nvPr>
            <p:extLst>
              <p:ext uri="{D42A27DB-BD31-4B8C-83A1-F6EECF244321}">
                <p14:modId xmlns:p14="http://schemas.microsoft.com/office/powerpoint/2010/main" val="3687557449"/>
              </p:ext>
            </p:extLst>
          </p:nvPr>
        </p:nvGraphicFramePr>
        <p:xfrm>
          <a:off x="946298" y="1339702"/>
          <a:ext cx="7038753" cy="3271762"/>
        </p:xfrm>
        <a:graphic>
          <a:graphicData uri="http://schemas.openxmlformats.org/drawingml/2006/table">
            <a:tbl>
              <a:tblPr firstRow="1" bandRow="1">
                <a:tableStyleId>{5940675A-B579-460E-94D1-54222C63F5DA}</a:tableStyleId>
              </a:tblPr>
              <a:tblGrid>
                <a:gridCol w="692790">
                  <a:extLst>
                    <a:ext uri="{9D8B030D-6E8A-4147-A177-3AD203B41FA5}">
                      <a16:colId xmlns:a16="http://schemas.microsoft.com/office/drawing/2014/main" val="20000"/>
                    </a:ext>
                  </a:extLst>
                </a:gridCol>
                <a:gridCol w="3101624">
                  <a:extLst>
                    <a:ext uri="{9D8B030D-6E8A-4147-A177-3AD203B41FA5}">
                      <a16:colId xmlns:a16="http://schemas.microsoft.com/office/drawing/2014/main" val="20001"/>
                    </a:ext>
                  </a:extLst>
                </a:gridCol>
                <a:gridCol w="3244339">
                  <a:extLst>
                    <a:ext uri="{9D8B030D-6E8A-4147-A177-3AD203B41FA5}">
                      <a16:colId xmlns:a16="http://schemas.microsoft.com/office/drawing/2014/main" val="20002"/>
                    </a:ext>
                  </a:extLst>
                </a:gridCol>
              </a:tblGrid>
              <a:tr h="543094">
                <a:tc>
                  <a:txBody>
                    <a:bodyPr/>
                    <a:lstStyle/>
                    <a:p>
                      <a:pPr algn="ctr"/>
                      <a:r>
                        <a:rPr lang="en-GB" sz="1200" b="1" dirty="0">
                          <a:solidFill>
                            <a:schemeClr val="bg2">
                              <a:lumMod val="50000"/>
                            </a:schemeClr>
                          </a:solidFill>
                        </a:rPr>
                        <a:t>Sr. No.</a:t>
                      </a:r>
                      <a:endParaRPr lang="en-GB" sz="1200" b="1" dirty="0">
                        <a:solidFill>
                          <a:schemeClr val="bg2">
                            <a:lumMod val="50000"/>
                          </a:schemeClr>
                        </a:solidFill>
                        <a:latin typeface="Calibri" panose="020F0502020204030204" pitchFamily="34" charset="0"/>
                      </a:endParaRPr>
                    </a:p>
                  </a:txBody>
                  <a:tcPr/>
                </a:tc>
                <a:tc>
                  <a:txBody>
                    <a:bodyPr/>
                    <a:lstStyle/>
                    <a:p>
                      <a:pPr algn="ctr"/>
                      <a:r>
                        <a:rPr lang="en-GB" sz="1200" b="1" dirty="0">
                          <a:solidFill>
                            <a:schemeClr val="bg2">
                              <a:lumMod val="50000"/>
                            </a:schemeClr>
                          </a:solidFill>
                        </a:rPr>
                        <a:t>Analysis</a:t>
                      </a:r>
                      <a:endParaRPr lang="en-GB" sz="1200" b="1" dirty="0">
                        <a:solidFill>
                          <a:schemeClr val="bg2">
                            <a:lumMod val="50000"/>
                          </a:schemeClr>
                        </a:solidFill>
                        <a:latin typeface="Calibri" panose="020F0502020204030204" pitchFamily="34" charset="0"/>
                      </a:endParaRPr>
                    </a:p>
                  </a:txBody>
                  <a:tcPr/>
                </a:tc>
                <a:tc>
                  <a:txBody>
                    <a:bodyPr/>
                    <a:lstStyle/>
                    <a:p>
                      <a:pPr algn="ctr"/>
                      <a:r>
                        <a:rPr lang="en-GB" sz="1200" b="1" dirty="0">
                          <a:solidFill>
                            <a:schemeClr val="bg2">
                              <a:lumMod val="50000"/>
                            </a:schemeClr>
                          </a:solidFill>
                        </a:rPr>
                        <a:t>Date</a:t>
                      </a:r>
                      <a:endParaRPr lang="en-GB" sz="1200" b="1" dirty="0">
                        <a:solidFill>
                          <a:schemeClr val="bg2">
                            <a:lumMod val="50000"/>
                          </a:schemeClr>
                        </a:solidFill>
                        <a:latin typeface="Calibri" panose="020F0502020204030204" pitchFamily="34" charset="0"/>
                      </a:endParaRPr>
                    </a:p>
                  </a:txBody>
                  <a:tcPr/>
                </a:tc>
                <a:extLst>
                  <a:ext uri="{0D108BD9-81ED-4DB2-BD59-A6C34878D82A}">
                    <a16:rowId xmlns:a16="http://schemas.microsoft.com/office/drawing/2014/main" val="10000"/>
                  </a:ext>
                </a:extLst>
              </a:tr>
              <a:tr h="977568">
                <a:tc>
                  <a:txBody>
                    <a:bodyPr/>
                    <a:lstStyle/>
                    <a:p>
                      <a:pPr algn="ctr"/>
                      <a:r>
                        <a:rPr lang="en-GB" sz="1200" b="1" dirty="0">
                          <a:solidFill>
                            <a:schemeClr val="bg2">
                              <a:lumMod val="50000"/>
                            </a:schemeClr>
                          </a:solidFill>
                        </a:rPr>
                        <a:t>1.</a:t>
                      </a:r>
                      <a:endParaRPr lang="en-GB" sz="1200" b="1" dirty="0">
                        <a:solidFill>
                          <a:schemeClr val="bg2">
                            <a:lumMod val="50000"/>
                          </a:schemeClr>
                        </a:solidFill>
                        <a:latin typeface="Calibri" panose="020F0502020204030204" pitchFamily="34" charset="0"/>
                      </a:endParaRPr>
                    </a:p>
                  </a:txBody>
                  <a:tcPr/>
                </a:tc>
                <a:tc>
                  <a:txBody>
                    <a:bodyPr/>
                    <a:lstStyle/>
                    <a:p>
                      <a:pPr algn="ctr"/>
                      <a:r>
                        <a:rPr lang="en-GB" sz="1200" b="1" kern="1200" dirty="0">
                          <a:solidFill>
                            <a:schemeClr val="bg2">
                              <a:lumMod val="50000"/>
                            </a:schemeClr>
                          </a:solidFill>
                          <a:latin typeface="+mn-lt"/>
                          <a:ea typeface="+mn-ea"/>
                          <a:cs typeface="+mn-cs"/>
                        </a:rPr>
                        <a:t>JADZIA CENDROWSKA </a:t>
                      </a:r>
                      <a:r>
                        <a:rPr lang="en-GB" sz="1200" kern="1200" dirty="0">
                          <a:solidFill>
                            <a:schemeClr val="bg2">
                              <a:lumMod val="50000"/>
                            </a:schemeClr>
                          </a:solidFill>
                          <a:latin typeface="+mn-lt"/>
                          <a:ea typeface="+mn-ea"/>
                          <a:cs typeface="+mn-cs"/>
                        </a:rPr>
                        <a:t>C/O The Faculty of Mathematics, The Open University, Walton Hall, Milton Keynes, MK7 6AA, U.K. </a:t>
                      </a:r>
                      <a:endParaRPr lang="en-GB" sz="1200" dirty="0">
                        <a:solidFill>
                          <a:schemeClr val="bg2">
                            <a:lumMod val="50000"/>
                          </a:schemeClr>
                        </a:solidFill>
                        <a:latin typeface="Calibri" panose="020F0502020204030204" pitchFamily="34" charset="0"/>
                      </a:endParaRPr>
                    </a:p>
                  </a:txBody>
                  <a:tcPr/>
                </a:tc>
                <a:tc>
                  <a:txBody>
                    <a:bodyPr/>
                    <a:lstStyle/>
                    <a:p>
                      <a:pPr algn="ctr"/>
                      <a:r>
                        <a:rPr lang="en-GB" sz="1200" kern="1200" dirty="0">
                          <a:solidFill>
                            <a:schemeClr val="bg2">
                              <a:lumMod val="50000"/>
                            </a:schemeClr>
                          </a:solidFill>
                          <a:latin typeface="+mn-lt"/>
                          <a:ea typeface="+mn-ea"/>
                          <a:cs typeface="+mn-cs"/>
                        </a:rPr>
                        <a:t>(29/05/1987)</a:t>
                      </a:r>
                      <a:endParaRPr lang="en-GB" sz="1200" dirty="0">
                        <a:solidFill>
                          <a:schemeClr val="bg2">
                            <a:lumMod val="50000"/>
                          </a:schemeClr>
                        </a:solidFill>
                        <a:latin typeface="Calibri" panose="020F0502020204030204" pitchFamily="34" charset="0"/>
                      </a:endParaRPr>
                    </a:p>
                  </a:txBody>
                  <a:tcPr/>
                </a:tc>
                <a:extLst>
                  <a:ext uri="{0D108BD9-81ED-4DB2-BD59-A6C34878D82A}">
                    <a16:rowId xmlns:a16="http://schemas.microsoft.com/office/drawing/2014/main" val="10001"/>
                  </a:ext>
                </a:extLst>
              </a:tr>
              <a:tr h="325856">
                <a:tc gridSpan="3">
                  <a:txBody>
                    <a:bodyPr/>
                    <a:lstStyle/>
                    <a:p>
                      <a:pPr algn="ctr"/>
                      <a:endParaRPr lang="en-GB" sz="1200" dirty="0">
                        <a:solidFill>
                          <a:schemeClr val="bg2">
                            <a:lumMod val="50000"/>
                          </a:schemeClr>
                        </a:solidFill>
                        <a:latin typeface="Calibri" panose="020F0502020204030204" pitchFamily="34" charset="0"/>
                      </a:endParaRPr>
                    </a:p>
                  </a:txBody>
                  <a:tcPr/>
                </a:tc>
                <a:tc hMerge="1">
                  <a:txBody>
                    <a:bodyPr/>
                    <a:lstStyle/>
                    <a:p>
                      <a:pPr algn="ctr"/>
                      <a:endParaRPr lang="en-GB" dirty="0">
                        <a:latin typeface="Calibri" panose="020F0502020204030204" pitchFamily="34" charset="0"/>
                      </a:endParaRPr>
                    </a:p>
                  </a:txBody>
                  <a:tcPr/>
                </a:tc>
                <a:tc hMerge="1">
                  <a:txBody>
                    <a:bodyPr/>
                    <a:lstStyle/>
                    <a:p>
                      <a:pPr algn="ctr"/>
                      <a:endParaRPr lang="en-GB" dirty="0">
                        <a:latin typeface="Calibri" panose="020F0502020204030204" pitchFamily="34" charset="0"/>
                      </a:endParaRPr>
                    </a:p>
                  </a:txBody>
                  <a:tcPr/>
                </a:tc>
                <a:extLst>
                  <a:ext uri="{0D108BD9-81ED-4DB2-BD59-A6C34878D82A}">
                    <a16:rowId xmlns:a16="http://schemas.microsoft.com/office/drawing/2014/main" val="10002"/>
                  </a:ext>
                </a:extLst>
              </a:tr>
              <a:tr h="556294">
                <a:tc>
                  <a:txBody>
                    <a:bodyPr/>
                    <a:lstStyle/>
                    <a:p>
                      <a:pPr algn="ctr"/>
                      <a:r>
                        <a:rPr lang="en-GB" sz="1200" b="1" dirty="0">
                          <a:solidFill>
                            <a:schemeClr val="bg2">
                              <a:lumMod val="50000"/>
                            </a:schemeClr>
                          </a:solidFill>
                        </a:rPr>
                        <a:t>2.</a:t>
                      </a:r>
                      <a:endParaRPr lang="en-GB" sz="1200" b="1" dirty="0">
                        <a:solidFill>
                          <a:schemeClr val="bg2">
                            <a:lumMod val="50000"/>
                          </a:schemeClr>
                        </a:solidFill>
                        <a:latin typeface="Calibri" panose="020F0502020204030204" pitchFamily="34" charset="0"/>
                      </a:endParaRPr>
                    </a:p>
                  </a:txBody>
                  <a:tcPr/>
                </a:tc>
                <a:tc>
                  <a:txBody>
                    <a:bodyPr/>
                    <a:lstStyle/>
                    <a:p>
                      <a:pPr algn="ctr"/>
                      <a:r>
                        <a:rPr lang="en-US" sz="1200" kern="1200" dirty="0">
                          <a:solidFill>
                            <a:schemeClr val="bg2">
                              <a:lumMod val="50000"/>
                            </a:schemeClr>
                          </a:solidFill>
                          <a:latin typeface="+mn-lt"/>
                          <a:ea typeface="+mn-ea"/>
                          <a:cs typeface="+mn-cs"/>
                        </a:rPr>
                        <a:t>A Classification Rules Mining Method based on Dynamic Rules' Frequency</a:t>
                      </a:r>
                      <a:endParaRPr lang="en-GB" sz="1200" dirty="0">
                        <a:solidFill>
                          <a:schemeClr val="bg2">
                            <a:lumMod val="50000"/>
                          </a:schemeClr>
                        </a:solidFill>
                        <a:latin typeface="Calibri" panose="020F050202020403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2">
                              <a:lumMod val="50000"/>
                            </a:schemeClr>
                          </a:solidFill>
                          <a:latin typeface="+mn-lt"/>
                          <a:ea typeface="+mn-ea"/>
                          <a:cs typeface="+mn-cs"/>
                        </a:rPr>
                        <a:t>(2015)</a:t>
                      </a:r>
                      <a:endParaRPr lang="en-GB" sz="1200" dirty="0">
                        <a:solidFill>
                          <a:schemeClr val="bg2">
                            <a:lumMod val="50000"/>
                          </a:schemeClr>
                        </a:solidFill>
                        <a:latin typeface="Calibri" panose="020F0502020204030204" pitchFamily="34" charset="0"/>
                      </a:endParaRPr>
                    </a:p>
                    <a:p>
                      <a:pPr algn="ctr"/>
                      <a:endParaRPr lang="en-GB" sz="1200" dirty="0">
                        <a:solidFill>
                          <a:schemeClr val="bg2">
                            <a:lumMod val="50000"/>
                          </a:schemeClr>
                        </a:solidFill>
                        <a:latin typeface="Calibri" panose="020F0502020204030204" pitchFamily="34" charset="0"/>
                      </a:endParaRPr>
                    </a:p>
                  </a:txBody>
                  <a:tcPr/>
                </a:tc>
                <a:extLst>
                  <a:ext uri="{0D108BD9-81ED-4DB2-BD59-A6C34878D82A}">
                    <a16:rowId xmlns:a16="http://schemas.microsoft.com/office/drawing/2014/main" val="10003"/>
                  </a:ext>
                </a:extLst>
              </a:tr>
              <a:tr h="325856">
                <a:tc gridSpan="3">
                  <a:txBody>
                    <a:bodyPr/>
                    <a:lstStyle/>
                    <a:p>
                      <a:pPr algn="ctr"/>
                      <a:endParaRPr lang="en-GB" sz="1200" dirty="0">
                        <a:solidFill>
                          <a:schemeClr val="bg2">
                            <a:lumMod val="50000"/>
                          </a:schemeClr>
                        </a:solidFill>
                        <a:latin typeface="Calibri" panose="020F0502020204030204" pitchFamily="34" charset="0"/>
                      </a:endParaRPr>
                    </a:p>
                  </a:txBody>
                  <a:tcPr/>
                </a:tc>
                <a:tc hMerge="1">
                  <a:txBody>
                    <a:bodyPr/>
                    <a:lstStyle/>
                    <a:p>
                      <a:pPr algn="ctr"/>
                      <a:endParaRPr lang="en-GB" dirty="0">
                        <a:latin typeface="Calibri" panose="020F0502020204030204" pitchFamily="34" charset="0"/>
                      </a:endParaRPr>
                    </a:p>
                  </a:txBody>
                  <a:tcPr/>
                </a:tc>
                <a:tc hMerge="1">
                  <a:txBody>
                    <a:bodyPr/>
                    <a:lstStyle/>
                    <a:p>
                      <a:pPr algn="ctr"/>
                      <a:endParaRPr lang="en-GB" dirty="0">
                        <a:latin typeface="Calibri" panose="020F0502020204030204" pitchFamily="34" charset="0"/>
                      </a:endParaRPr>
                    </a:p>
                  </a:txBody>
                  <a:tcPr/>
                </a:tc>
                <a:extLst>
                  <a:ext uri="{0D108BD9-81ED-4DB2-BD59-A6C34878D82A}">
                    <a16:rowId xmlns:a16="http://schemas.microsoft.com/office/drawing/2014/main" val="10004"/>
                  </a:ext>
                </a:extLst>
              </a:tr>
              <a:tr h="543094">
                <a:tc>
                  <a:txBody>
                    <a:bodyPr/>
                    <a:lstStyle/>
                    <a:p>
                      <a:pPr algn="ctr"/>
                      <a:r>
                        <a:rPr lang="en-GB" sz="1200" b="1" dirty="0">
                          <a:solidFill>
                            <a:schemeClr val="bg2">
                              <a:lumMod val="50000"/>
                            </a:schemeClr>
                          </a:solidFill>
                        </a:rPr>
                        <a:t>3. </a:t>
                      </a:r>
                      <a:endParaRPr lang="en-GB" sz="1200" b="1" dirty="0">
                        <a:solidFill>
                          <a:schemeClr val="bg2">
                            <a:lumMod val="50000"/>
                          </a:schemeClr>
                        </a:solidFill>
                        <a:latin typeface="Calibri" panose="020F0502020204030204" pitchFamily="34" charset="0"/>
                      </a:endParaRPr>
                    </a:p>
                  </a:txBody>
                  <a:tcPr/>
                </a:tc>
                <a:tc>
                  <a:txBody>
                    <a:bodyPr/>
                    <a:lstStyle/>
                    <a:p>
                      <a:pPr algn="ctr"/>
                      <a:r>
                        <a:rPr lang="en-US" sz="1200" kern="1200" dirty="0">
                          <a:solidFill>
                            <a:schemeClr val="bg2">
                              <a:lumMod val="50000"/>
                            </a:schemeClr>
                          </a:solidFill>
                          <a:latin typeface="+mn-lt"/>
                          <a:ea typeface="+mn-ea"/>
                          <a:cs typeface="+mn-cs"/>
                        </a:rPr>
                        <a:t>Article on Malnutrition Detection and Management System </a:t>
                      </a:r>
                      <a:endParaRPr lang="en-GB" sz="1200" dirty="0">
                        <a:solidFill>
                          <a:schemeClr val="bg2">
                            <a:lumMod val="50000"/>
                          </a:schemeClr>
                        </a:solidFill>
                        <a:latin typeface="Calibri" panose="020F0502020204030204" pitchFamily="34" charset="0"/>
                      </a:endParaRPr>
                    </a:p>
                  </a:txBody>
                  <a:tcPr/>
                </a:tc>
                <a:tc>
                  <a:txBody>
                    <a:bodyPr/>
                    <a:lstStyle/>
                    <a:p>
                      <a:pPr algn="ctr"/>
                      <a:r>
                        <a:rPr lang="en-GB" sz="1200" dirty="0">
                          <a:solidFill>
                            <a:schemeClr val="bg2">
                              <a:lumMod val="50000"/>
                            </a:schemeClr>
                          </a:solidFill>
                          <a:latin typeface="Calibri" panose="020F0502020204030204" pitchFamily="34" charset="0"/>
                        </a:rPr>
                        <a:t>(Jan-March</a:t>
                      </a:r>
                      <a:r>
                        <a:rPr lang="en-GB" sz="1200" baseline="0" dirty="0">
                          <a:solidFill>
                            <a:schemeClr val="bg2">
                              <a:lumMod val="50000"/>
                            </a:schemeClr>
                          </a:solidFill>
                          <a:latin typeface="Calibri" panose="020F0502020204030204" pitchFamily="34" charset="0"/>
                        </a:rPr>
                        <a:t> 2015)</a:t>
                      </a:r>
                      <a:endParaRPr lang="en-GB" sz="1200" dirty="0">
                        <a:solidFill>
                          <a:schemeClr val="bg2">
                            <a:lumMod val="50000"/>
                          </a:schemeClr>
                        </a:solidFill>
                        <a:latin typeface="Calibri" panose="020F0502020204030204" pitchFamily="34"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43480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lvl="0">
              <a:spcBef>
                <a:spcPts val="0"/>
              </a:spcBef>
              <a:buNone/>
            </a:pPr>
            <a:r>
              <a:rPr lang="en"/>
              <a:t>Genetic Operators</a:t>
            </a:r>
          </a:p>
        </p:txBody>
      </p:sp>
      <p:sp>
        <p:nvSpPr>
          <p:cNvPr id="164" name="Shape 164"/>
          <p:cNvSpPr txBox="1">
            <a:spLocks noGrp="1"/>
          </p:cNvSpPr>
          <p:nvPr>
            <p:ph type="body" idx="1"/>
          </p:nvPr>
        </p:nvSpPr>
        <p:spPr>
          <a:xfrm>
            <a:off x="311700" y="1525365"/>
            <a:ext cx="8520600" cy="3302700"/>
          </a:xfrm>
          <a:prstGeom prst="rect">
            <a:avLst/>
          </a:prstGeom>
        </p:spPr>
        <p:txBody>
          <a:bodyPr wrap="square" lIns="91425" tIns="91425" rIns="91425" bIns="91425" anchor="t" anchorCtr="0">
            <a:noAutofit/>
          </a:bodyPr>
          <a:lstStyle/>
          <a:p>
            <a:pPr lvl="0" algn="just" rtl="0">
              <a:lnSpc>
                <a:spcPct val="150000"/>
              </a:lnSpc>
              <a:spcBef>
                <a:spcPts val="0"/>
              </a:spcBef>
              <a:spcAft>
                <a:spcPts val="0"/>
              </a:spcAft>
              <a:buNone/>
            </a:pPr>
            <a:r>
              <a:rPr lang="en" sz="2400">
                <a:solidFill>
                  <a:srgbClr val="000000"/>
                </a:solidFill>
              </a:rPr>
              <a:t>Selection,  crossover  and mutation</a:t>
            </a:r>
          </a:p>
          <a:p>
            <a:pPr lvl="0" rtl="0">
              <a:spcBef>
                <a:spcPts val="0"/>
              </a:spcBef>
              <a:buNone/>
            </a:pPr>
            <a:r>
              <a:rPr lang="en" sz="1400">
                <a:solidFill>
                  <a:srgbClr val="000000"/>
                </a:solidFill>
                <a:highlight>
                  <a:srgbClr val="FFFFF0"/>
                </a:highlight>
              </a:rPr>
              <a:t>As you can see from the </a:t>
            </a:r>
            <a:r>
              <a:rPr lang="en" sz="1400">
                <a:solidFill>
                  <a:srgbClr val="000000"/>
                </a:solidFill>
                <a:highlight>
                  <a:srgbClr val="FFFFF0"/>
                </a:highlight>
                <a:hlinkClick r:id="rId3"/>
              </a:rPr>
              <a:t>genetic algorithm outline</a:t>
            </a:r>
            <a:r>
              <a:rPr lang="en" sz="1400">
                <a:solidFill>
                  <a:srgbClr val="000000"/>
                </a:solidFill>
                <a:highlight>
                  <a:srgbClr val="FFFFF0"/>
                </a:highlight>
              </a:rPr>
              <a:t>, the crossover and mutation are the most important part of the genetic algorithm. The performance is influenced mainly by these two operators.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body" idx="1"/>
          </p:nvPr>
        </p:nvSpPr>
        <p:spPr>
          <a:xfrm>
            <a:off x="311700" y="308500"/>
            <a:ext cx="8520600" cy="3302700"/>
          </a:xfrm>
          <a:prstGeom prst="rect">
            <a:avLst/>
          </a:prstGeom>
          <a:ln w="9525" cap="flat" cmpd="sng">
            <a:solidFill>
              <a:schemeClr val="lt1"/>
            </a:solidFill>
            <a:prstDash val="solid"/>
            <a:round/>
            <a:headEnd type="none" w="med" len="med"/>
            <a:tailEnd type="none" w="med" len="med"/>
          </a:ln>
        </p:spPr>
        <p:txBody>
          <a:bodyPr wrap="square" lIns="91425" tIns="91425" rIns="91425" bIns="91425" anchor="t" anchorCtr="0">
            <a:noAutofit/>
          </a:bodyPr>
          <a:lstStyle/>
          <a:p>
            <a:pPr lvl="0">
              <a:spcBef>
                <a:spcPts val="0"/>
              </a:spcBef>
              <a:buNone/>
            </a:pPr>
            <a:endParaRPr sz="2400"/>
          </a:p>
          <a:p>
            <a:pPr lvl="0">
              <a:spcBef>
                <a:spcPts val="0"/>
              </a:spcBef>
              <a:buNone/>
            </a:pPr>
            <a:r>
              <a:rPr lang="en" sz="2400" b="1" u="sng"/>
              <a:t>Selection of rules</a:t>
            </a:r>
            <a:r>
              <a:rPr lang="en" sz="2400"/>
              <a:t> </a:t>
            </a:r>
            <a:r>
              <a:rPr lang="en"/>
              <a:t>: </a:t>
            </a:r>
          </a:p>
          <a:p>
            <a:pPr lvl="0" rtl="0">
              <a:lnSpc>
                <a:spcPct val="115000"/>
              </a:lnSpc>
              <a:spcBef>
                <a:spcPts val="0"/>
              </a:spcBef>
              <a:spcAft>
                <a:spcPts val="0"/>
              </a:spcAft>
              <a:buNone/>
            </a:pPr>
            <a:r>
              <a:rPr lang="en" sz="1100">
                <a:solidFill>
                  <a:srgbClr val="000000"/>
                </a:solidFill>
                <a:latin typeface="Times New Roman"/>
                <a:ea typeface="Times New Roman"/>
                <a:cs typeface="Times New Roman"/>
                <a:sym typeface="Times New Roman"/>
              </a:rPr>
              <a:t> </a:t>
            </a:r>
            <a:r>
              <a:rPr lang="en" sz="1400">
                <a:solidFill>
                  <a:srgbClr val="000000"/>
                </a:solidFill>
                <a:highlight>
                  <a:srgbClr val="FFFFF0"/>
                </a:highlight>
              </a:rPr>
              <a:t>As we already know from the </a:t>
            </a:r>
            <a:r>
              <a:rPr lang="en" sz="1400">
                <a:solidFill>
                  <a:srgbClr val="000000"/>
                </a:solidFill>
                <a:highlight>
                  <a:srgbClr val="FFFFF0"/>
                </a:highlight>
                <a:hlinkClick r:id="rId3"/>
              </a:rPr>
              <a:t>GA outline</a:t>
            </a:r>
            <a:r>
              <a:rPr lang="en" sz="1400">
                <a:solidFill>
                  <a:srgbClr val="000000"/>
                </a:solidFill>
                <a:highlight>
                  <a:srgbClr val="FFFFF0"/>
                </a:highlight>
              </a:rPr>
              <a:t>, chromosomes are selected from the population to be parents to crossover. The problem is how to select these chromosomes. According to Darwin's evolution theory the best ones should survive and create new offspring. There are many methods how to select the best chromosomes, for example roulette wheel selection, Boltzman selection, tournament selection, rank selection, steady state selection and some others.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311700" y="505300"/>
            <a:ext cx="8520600" cy="3302700"/>
          </a:xfrm>
          <a:prstGeom prst="rect">
            <a:avLst/>
          </a:prstGeom>
        </p:spPr>
        <p:txBody>
          <a:bodyPr wrap="square" lIns="91425" tIns="91425" rIns="91425" bIns="91425" anchor="t" anchorCtr="0">
            <a:noAutofit/>
          </a:bodyPr>
          <a:lstStyle/>
          <a:p>
            <a:pPr lvl="0" rtl="0">
              <a:spcBef>
                <a:spcPts val="0"/>
              </a:spcBef>
              <a:buNone/>
            </a:pPr>
            <a:r>
              <a:rPr lang="en" sz="2400" b="1" u="sng"/>
              <a:t>Crossover (reproduction operator)</a:t>
            </a:r>
            <a:r>
              <a:rPr lang="en"/>
              <a:t>:</a:t>
            </a:r>
          </a:p>
        </p:txBody>
      </p:sp>
      <p:pic>
        <p:nvPicPr>
          <p:cNvPr id="175" name="Shape 175"/>
          <p:cNvPicPr preferRelativeResize="0"/>
          <p:nvPr/>
        </p:nvPicPr>
        <p:blipFill>
          <a:blip r:embed="rId3">
            <a:alphaModFix/>
          </a:blip>
          <a:stretch>
            <a:fillRect/>
          </a:stretch>
        </p:blipFill>
        <p:spPr>
          <a:xfrm>
            <a:off x="755650" y="2153425"/>
            <a:ext cx="7632700" cy="1092200"/>
          </a:xfrm>
          <a:prstGeom prst="rect">
            <a:avLst/>
          </a:prstGeom>
          <a:noFill/>
          <a:ln>
            <a:noFill/>
          </a:ln>
        </p:spPr>
      </p:pic>
      <p:pic>
        <p:nvPicPr>
          <p:cNvPr id="176" name="Shape 176"/>
          <p:cNvPicPr preferRelativeResize="0"/>
          <p:nvPr/>
        </p:nvPicPr>
        <p:blipFill>
          <a:blip r:embed="rId4">
            <a:alphaModFix/>
          </a:blip>
          <a:stretch>
            <a:fillRect/>
          </a:stretch>
        </p:blipFill>
        <p:spPr>
          <a:xfrm>
            <a:off x="970538" y="3999775"/>
            <a:ext cx="7202914" cy="1030700"/>
          </a:xfrm>
          <a:prstGeom prst="rect">
            <a:avLst/>
          </a:prstGeom>
          <a:noFill/>
          <a:ln>
            <a:noFill/>
          </a:ln>
        </p:spPr>
      </p:pic>
      <p:sp>
        <p:nvSpPr>
          <p:cNvPr id="177" name="Shape 177"/>
          <p:cNvSpPr txBox="1"/>
          <p:nvPr/>
        </p:nvSpPr>
        <p:spPr>
          <a:xfrm>
            <a:off x="457500" y="2153421"/>
            <a:ext cx="8229000" cy="1147800"/>
          </a:xfrm>
          <a:prstGeom prst="rect">
            <a:avLst/>
          </a:prstGeom>
          <a:noFill/>
          <a:ln>
            <a:noFill/>
          </a:ln>
        </p:spPr>
        <p:txBody>
          <a:bodyPr wrap="square" lIns="91425" tIns="91425" rIns="91425" bIns="91425" anchor="ctr" anchorCtr="0">
            <a:noAutofit/>
          </a:bodyPr>
          <a:lstStyle/>
          <a:p>
            <a:pPr lvl="0" rtl="0">
              <a:spcBef>
                <a:spcPts val="0"/>
              </a:spcBef>
              <a:buNone/>
            </a:pPr>
            <a:r>
              <a:rPr lang="en" sz="1200" b="1">
                <a:highlight>
                  <a:srgbClr val="FFFFF0"/>
                </a:highlight>
                <a:latin typeface="Open Sans"/>
                <a:ea typeface="Open Sans"/>
                <a:cs typeface="Open Sans"/>
                <a:sym typeface="Open Sans"/>
              </a:rPr>
              <a:t>Single point crossover</a:t>
            </a:r>
            <a:r>
              <a:rPr lang="en" sz="1200">
                <a:highlight>
                  <a:srgbClr val="FFFFF0"/>
                </a:highlight>
                <a:latin typeface="Open Sans"/>
                <a:ea typeface="Open Sans"/>
                <a:cs typeface="Open Sans"/>
                <a:sym typeface="Open Sans"/>
              </a:rPr>
              <a:t> - one crossover point is selected, binary string from beginning of chromosome to the crossover point is copied from one parent, the rest is copied from the second parent</a:t>
            </a:r>
          </a:p>
          <a:p>
            <a:pPr marL="139700" marR="139700" lvl="0" indent="0" algn="ctr" rtl="0">
              <a:lnSpc>
                <a:spcPct val="115000"/>
              </a:lnSpc>
              <a:spcBef>
                <a:spcPts val="1100"/>
              </a:spcBef>
              <a:spcAft>
                <a:spcPts val="1100"/>
              </a:spcAft>
              <a:buNone/>
            </a:pPr>
            <a:r>
              <a:rPr lang="en" sz="1200" b="1">
                <a:highlight>
                  <a:srgbClr val="FFFFF0"/>
                </a:highlight>
                <a:latin typeface="Open Sans"/>
                <a:ea typeface="Open Sans"/>
                <a:cs typeface="Open Sans"/>
                <a:sym typeface="Open Sans"/>
              </a:rPr>
              <a:t>11001</a:t>
            </a:r>
            <a:r>
              <a:rPr lang="en" sz="1200">
                <a:highlight>
                  <a:srgbClr val="FFFFF0"/>
                </a:highlight>
                <a:latin typeface="Open Sans"/>
                <a:ea typeface="Open Sans"/>
                <a:cs typeface="Open Sans"/>
                <a:sym typeface="Open Sans"/>
              </a:rPr>
              <a:t>011+11011</a:t>
            </a:r>
            <a:r>
              <a:rPr lang="en" sz="1200" b="1">
                <a:highlight>
                  <a:srgbClr val="FFFFF0"/>
                </a:highlight>
                <a:latin typeface="Open Sans"/>
                <a:ea typeface="Open Sans"/>
                <a:cs typeface="Open Sans"/>
                <a:sym typeface="Open Sans"/>
              </a:rPr>
              <a:t>111</a:t>
            </a:r>
            <a:r>
              <a:rPr lang="en" sz="1200">
                <a:highlight>
                  <a:srgbClr val="FFFFF0"/>
                </a:highlight>
                <a:latin typeface="Open Sans"/>
                <a:ea typeface="Open Sans"/>
                <a:cs typeface="Open Sans"/>
                <a:sym typeface="Open Sans"/>
              </a:rPr>
              <a:t> = </a:t>
            </a:r>
            <a:r>
              <a:rPr lang="en" sz="1200" b="1">
                <a:highlight>
                  <a:srgbClr val="FFFFF0"/>
                </a:highlight>
                <a:latin typeface="Open Sans"/>
                <a:ea typeface="Open Sans"/>
                <a:cs typeface="Open Sans"/>
                <a:sym typeface="Open Sans"/>
              </a:rPr>
              <a:t>11001111</a:t>
            </a:r>
          </a:p>
          <a:p>
            <a:pPr marL="0" marR="139700" lvl="0" indent="0" algn="just" rtl="0">
              <a:lnSpc>
                <a:spcPct val="115000"/>
              </a:lnSpc>
              <a:spcBef>
                <a:spcPts val="1100"/>
              </a:spcBef>
              <a:spcAft>
                <a:spcPts val="1100"/>
              </a:spcAft>
              <a:buNone/>
            </a:pPr>
            <a:endParaRPr sz="1100" b="1">
              <a:highlight>
                <a:srgbClr val="FFFFF0"/>
              </a:highlight>
            </a:endParaRPr>
          </a:p>
          <a:p>
            <a:pPr marL="0" marR="139700" lvl="0" indent="0" algn="just" rtl="0">
              <a:lnSpc>
                <a:spcPct val="115000"/>
              </a:lnSpc>
              <a:spcBef>
                <a:spcPts val="1100"/>
              </a:spcBef>
              <a:spcAft>
                <a:spcPts val="1100"/>
              </a:spcAft>
              <a:buNone/>
            </a:pPr>
            <a:endParaRPr sz="1100" b="1">
              <a:highlight>
                <a:srgbClr val="FFFFF0"/>
              </a:highlight>
            </a:endParaRPr>
          </a:p>
          <a:p>
            <a:pPr marL="0" marR="139700" lvl="0" indent="0" algn="just" rtl="0">
              <a:lnSpc>
                <a:spcPct val="115000"/>
              </a:lnSpc>
              <a:spcBef>
                <a:spcPts val="1100"/>
              </a:spcBef>
              <a:spcAft>
                <a:spcPts val="1100"/>
              </a:spcAft>
              <a:buNone/>
            </a:pPr>
            <a:endParaRPr sz="1200" b="1">
              <a:highlight>
                <a:srgbClr val="FFFFF0"/>
              </a:highlight>
              <a:latin typeface="Open Sans"/>
              <a:ea typeface="Open Sans"/>
              <a:cs typeface="Open Sans"/>
              <a:sym typeface="Open Sans"/>
            </a:endParaRPr>
          </a:p>
          <a:p>
            <a:pPr marL="0" marR="139700" lvl="0" indent="0" algn="just" rtl="0">
              <a:lnSpc>
                <a:spcPct val="115000"/>
              </a:lnSpc>
              <a:spcBef>
                <a:spcPts val="1100"/>
              </a:spcBef>
              <a:spcAft>
                <a:spcPts val="1100"/>
              </a:spcAft>
              <a:buNone/>
            </a:pPr>
            <a:r>
              <a:rPr lang="en" sz="1200" b="1">
                <a:highlight>
                  <a:srgbClr val="FFFFF0"/>
                </a:highlight>
                <a:latin typeface="Open Sans"/>
                <a:ea typeface="Open Sans"/>
                <a:cs typeface="Open Sans"/>
                <a:sym typeface="Open Sans"/>
              </a:rPr>
              <a:t>Two point crossover</a:t>
            </a:r>
            <a:r>
              <a:rPr lang="en" sz="1200">
                <a:highlight>
                  <a:srgbClr val="FFFFF0"/>
                </a:highlight>
                <a:latin typeface="Open Sans"/>
                <a:ea typeface="Open Sans"/>
                <a:cs typeface="Open Sans"/>
                <a:sym typeface="Open Sans"/>
              </a:rPr>
              <a:t> - two crossover point are selected, binary string from beginning of chromosome to the first crossover point is copied from one parent, the part from the first to the second crossover point is copied from the second parent and the rest is copied from the first parent</a:t>
            </a:r>
          </a:p>
          <a:p>
            <a:pPr marL="139700" marR="139700" lvl="0" indent="0" algn="ctr" rtl="0">
              <a:lnSpc>
                <a:spcPct val="115000"/>
              </a:lnSpc>
              <a:spcBef>
                <a:spcPts val="1100"/>
              </a:spcBef>
              <a:spcAft>
                <a:spcPts val="1100"/>
              </a:spcAft>
              <a:buNone/>
            </a:pPr>
            <a:r>
              <a:rPr lang="en" sz="1200" b="1">
                <a:highlight>
                  <a:srgbClr val="FFFFF0"/>
                </a:highlight>
                <a:latin typeface="Open Sans"/>
                <a:ea typeface="Open Sans"/>
                <a:cs typeface="Open Sans"/>
                <a:sym typeface="Open Sans"/>
              </a:rPr>
              <a:t>11</a:t>
            </a:r>
            <a:r>
              <a:rPr lang="en" sz="1200">
                <a:highlight>
                  <a:srgbClr val="FFFFF0"/>
                </a:highlight>
                <a:latin typeface="Open Sans"/>
                <a:ea typeface="Open Sans"/>
                <a:cs typeface="Open Sans"/>
                <a:sym typeface="Open Sans"/>
              </a:rPr>
              <a:t>0010</a:t>
            </a:r>
            <a:r>
              <a:rPr lang="en" sz="1200" b="1">
                <a:highlight>
                  <a:srgbClr val="FFFFF0"/>
                </a:highlight>
                <a:latin typeface="Open Sans"/>
                <a:ea typeface="Open Sans"/>
                <a:cs typeface="Open Sans"/>
                <a:sym typeface="Open Sans"/>
              </a:rPr>
              <a:t>11</a:t>
            </a:r>
            <a:r>
              <a:rPr lang="en" sz="1200">
                <a:highlight>
                  <a:srgbClr val="FFFFF0"/>
                </a:highlight>
                <a:latin typeface="Open Sans"/>
                <a:ea typeface="Open Sans"/>
                <a:cs typeface="Open Sans"/>
                <a:sym typeface="Open Sans"/>
              </a:rPr>
              <a:t> + 11</a:t>
            </a:r>
            <a:r>
              <a:rPr lang="en" sz="1200" b="1">
                <a:highlight>
                  <a:srgbClr val="FFFFF0"/>
                </a:highlight>
                <a:latin typeface="Open Sans"/>
                <a:ea typeface="Open Sans"/>
                <a:cs typeface="Open Sans"/>
                <a:sym typeface="Open Sans"/>
              </a:rPr>
              <a:t>0111</a:t>
            </a:r>
            <a:r>
              <a:rPr lang="en" sz="1200">
                <a:highlight>
                  <a:srgbClr val="FFFFF0"/>
                </a:highlight>
                <a:latin typeface="Open Sans"/>
                <a:ea typeface="Open Sans"/>
                <a:cs typeface="Open Sans"/>
                <a:sym typeface="Open Sans"/>
              </a:rPr>
              <a:t>11 = </a:t>
            </a:r>
            <a:r>
              <a:rPr lang="en" sz="1200" b="1">
                <a:highlight>
                  <a:srgbClr val="FFFFF0"/>
                </a:highlight>
                <a:latin typeface="Open Sans"/>
                <a:ea typeface="Open Sans"/>
                <a:cs typeface="Open Sans"/>
                <a:sym typeface="Open Sans"/>
              </a:rPr>
              <a:t>11011111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a:off x="311700" y="570900"/>
            <a:ext cx="8520600" cy="3302700"/>
          </a:xfrm>
          <a:prstGeom prst="rect">
            <a:avLst/>
          </a:prstGeom>
        </p:spPr>
        <p:txBody>
          <a:bodyPr wrap="square" lIns="91425" tIns="91425" rIns="91425" bIns="91425" anchor="t" anchorCtr="0">
            <a:noAutofit/>
          </a:bodyPr>
          <a:lstStyle/>
          <a:p>
            <a:pPr lvl="0">
              <a:spcBef>
                <a:spcPts val="0"/>
              </a:spcBef>
              <a:buNone/>
            </a:pPr>
            <a:r>
              <a:rPr lang="en" sz="2400" b="1" u="sng"/>
              <a:t>Mutation</a:t>
            </a:r>
            <a:r>
              <a:rPr lang="en" sz="2400"/>
              <a:t> </a:t>
            </a:r>
            <a:r>
              <a:rPr lang="en"/>
              <a:t>: </a:t>
            </a:r>
          </a:p>
          <a:p>
            <a:pPr lvl="0" rtl="0">
              <a:lnSpc>
                <a:spcPct val="100000"/>
              </a:lnSpc>
              <a:spcBef>
                <a:spcPts val="0"/>
              </a:spcBef>
              <a:spcAft>
                <a:spcPts val="0"/>
              </a:spcAft>
              <a:buNone/>
            </a:pPr>
            <a:endParaRPr sz="1100">
              <a:solidFill>
                <a:srgbClr val="000000"/>
              </a:solidFill>
              <a:latin typeface="Times New Roman"/>
              <a:ea typeface="Times New Roman"/>
              <a:cs typeface="Times New Roman"/>
              <a:sym typeface="Times New Roman"/>
            </a:endParaRPr>
          </a:p>
        </p:txBody>
      </p:sp>
      <p:pic>
        <p:nvPicPr>
          <p:cNvPr id="183" name="Shape 183"/>
          <p:cNvPicPr preferRelativeResize="0"/>
          <p:nvPr/>
        </p:nvPicPr>
        <p:blipFill>
          <a:blip r:embed="rId3">
            <a:alphaModFix/>
          </a:blip>
          <a:stretch>
            <a:fillRect/>
          </a:stretch>
        </p:blipFill>
        <p:spPr>
          <a:xfrm>
            <a:off x="2166575" y="2311025"/>
            <a:ext cx="4612280" cy="965100"/>
          </a:xfrm>
          <a:prstGeom prst="rect">
            <a:avLst/>
          </a:prstGeom>
          <a:noFill/>
          <a:ln>
            <a:noFill/>
          </a:ln>
        </p:spPr>
      </p:pic>
      <p:sp>
        <p:nvSpPr>
          <p:cNvPr id="184" name="Shape 184"/>
          <p:cNvSpPr txBox="1"/>
          <p:nvPr/>
        </p:nvSpPr>
        <p:spPr>
          <a:xfrm>
            <a:off x="311722" y="276125"/>
            <a:ext cx="8322000" cy="3000000"/>
          </a:xfrm>
          <a:prstGeom prst="rect">
            <a:avLst/>
          </a:prstGeom>
          <a:noFill/>
          <a:ln>
            <a:noFill/>
          </a:ln>
        </p:spPr>
        <p:txBody>
          <a:bodyPr wrap="square" lIns="91425" tIns="91425" rIns="91425" bIns="91425" anchor="ctr" anchorCtr="0">
            <a:noAutofit/>
          </a:bodyPr>
          <a:lstStyle/>
          <a:p>
            <a:pPr marL="2286000" lvl="0" indent="0" rtl="0">
              <a:spcBef>
                <a:spcPts val="0"/>
              </a:spcBef>
              <a:buNone/>
            </a:pPr>
            <a:r>
              <a:rPr lang="en" b="1">
                <a:highlight>
                  <a:srgbClr val="FFFFF0"/>
                </a:highlight>
                <a:latin typeface="Open Sans"/>
                <a:ea typeface="Open Sans"/>
                <a:cs typeface="Open Sans"/>
                <a:sym typeface="Open Sans"/>
              </a:rPr>
              <a:t>Bit inversion</a:t>
            </a:r>
            <a:r>
              <a:rPr lang="en">
                <a:highlight>
                  <a:srgbClr val="FFFFF0"/>
                </a:highlight>
                <a:latin typeface="Open Sans"/>
                <a:ea typeface="Open Sans"/>
                <a:cs typeface="Open Sans"/>
                <a:sym typeface="Open Sans"/>
              </a:rPr>
              <a:t> - selected bits are inverted</a:t>
            </a:r>
          </a:p>
          <a:p>
            <a:pPr marL="139700" marR="139700" lvl="0" indent="0" algn="ctr" rtl="0">
              <a:lnSpc>
                <a:spcPct val="115000"/>
              </a:lnSpc>
              <a:spcBef>
                <a:spcPts val="1100"/>
              </a:spcBef>
              <a:spcAft>
                <a:spcPts val="1100"/>
              </a:spcAft>
              <a:buNone/>
            </a:pPr>
            <a:r>
              <a:rPr lang="en">
                <a:highlight>
                  <a:srgbClr val="FFFFF0"/>
                </a:highlight>
                <a:latin typeface="Open Sans"/>
                <a:ea typeface="Open Sans"/>
                <a:cs typeface="Open Sans"/>
                <a:sym typeface="Open Sans"/>
              </a:rPr>
              <a:t>1</a:t>
            </a:r>
            <a:r>
              <a:rPr lang="en" b="1">
                <a:highlight>
                  <a:srgbClr val="FFFFF0"/>
                </a:highlight>
                <a:latin typeface="Open Sans"/>
                <a:ea typeface="Open Sans"/>
                <a:cs typeface="Open Sans"/>
                <a:sym typeface="Open Sans"/>
              </a:rPr>
              <a:t>1</a:t>
            </a:r>
            <a:r>
              <a:rPr lang="en">
                <a:highlight>
                  <a:srgbClr val="FFFFF0"/>
                </a:highlight>
                <a:latin typeface="Open Sans"/>
                <a:ea typeface="Open Sans"/>
                <a:cs typeface="Open Sans"/>
                <a:sym typeface="Open Sans"/>
              </a:rPr>
              <a:t>001001 =&gt;  1</a:t>
            </a:r>
            <a:r>
              <a:rPr lang="en" b="1">
                <a:highlight>
                  <a:srgbClr val="FFFFF0"/>
                </a:highlight>
                <a:latin typeface="Open Sans"/>
                <a:ea typeface="Open Sans"/>
                <a:cs typeface="Open Sans"/>
                <a:sym typeface="Open Sans"/>
              </a:rPr>
              <a:t>0</a:t>
            </a:r>
            <a:r>
              <a:rPr lang="en">
                <a:highlight>
                  <a:srgbClr val="FFFFF0"/>
                </a:highlight>
                <a:latin typeface="Open Sans"/>
                <a:ea typeface="Open Sans"/>
                <a:cs typeface="Open Sans"/>
                <a:sym typeface="Open Sans"/>
              </a:rPr>
              <a:t>001001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lvl="0">
              <a:spcBef>
                <a:spcPts val="0"/>
              </a:spcBef>
              <a:buNone/>
            </a:pPr>
            <a:r>
              <a:rPr lang="en"/>
              <a:t>Fitness Function</a:t>
            </a:r>
          </a:p>
        </p:txBody>
      </p:sp>
      <p:sp>
        <p:nvSpPr>
          <p:cNvPr id="190" name="Shape 190"/>
          <p:cNvSpPr txBox="1">
            <a:spLocks noGrp="1"/>
          </p:cNvSpPr>
          <p:nvPr>
            <p:ph type="body" idx="1"/>
          </p:nvPr>
        </p:nvSpPr>
        <p:spPr>
          <a:xfrm>
            <a:off x="311700" y="1266325"/>
            <a:ext cx="8520600" cy="3302700"/>
          </a:xfrm>
          <a:prstGeom prst="rect">
            <a:avLst/>
          </a:prstGeom>
        </p:spPr>
        <p:txBody>
          <a:bodyPr wrap="square" lIns="91425" tIns="91425" rIns="91425" bIns="91425" anchor="t" anchorCtr="0">
            <a:noAutofit/>
          </a:bodyPr>
          <a:lstStyle/>
          <a:p>
            <a:pPr marL="114300" lvl="0" indent="0" algn="just" rtl="0">
              <a:lnSpc>
                <a:spcPct val="115000"/>
              </a:lnSpc>
              <a:spcBef>
                <a:spcPts val="0"/>
              </a:spcBef>
              <a:spcAft>
                <a:spcPts val="0"/>
              </a:spcAft>
              <a:buNone/>
            </a:pPr>
            <a:r>
              <a:rPr lang="en">
                <a:solidFill>
                  <a:srgbClr val="000000"/>
                </a:solidFill>
              </a:rPr>
              <a:t>A fitness  function  is  essentially  an objective  function  for  any problem, and it depends upon  the nature of the problem. The function gives  a  means  of  evaluating a solution for its inclusion in the resulting set.   From the perspective of decision making, factors such as </a:t>
            </a:r>
            <a:r>
              <a:rPr lang="en" i="1">
                <a:solidFill>
                  <a:srgbClr val="000000"/>
                </a:solidFill>
              </a:rPr>
              <a:t>prediction</a:t>
            </a:r>
            <a:r>
              <a:rPr lang="en">
                <a:solidFill>
                  <a:srgbClr val="000000"/>
                </a:solidFill>
              </a:rPr>
              <a:t>-</a:t>
            </a:r>
            <a:r>
              <a:rPr lang="en" i="1">
                <a:solidFill>
                  <a:srgbClr val="000000"/>
                </a:solidFill>
              </a:rPr>
              <a:t>accuracy</a:t>
            </a:r>
            <a:r>
              <a:rPr lang="en">
                <a:solidFill>
                  <a:srgbClr val="000000"/>
                </a:solidFill>
              </a:rPr>
              <a:t>, </a:t>
            </a:r>
            <a:r>
              <a:rPr lang="en" i="1">
                <a:solidFill>
                  <a:srgbClr val="000000"/>
                </a:solidFill>
              </a:rPr>
              <a:t>error </a:t>
            </a:r>
            <a:r>
              <a:rPr lang="en">
                <a:solidFill>
                  <a:srgbClr val="000000"/>
                </a:solidFill>
              </a:rPr>
              <a:t>(i.e.,  misclassification)  </a:t>
            </a:r>
            <a:r>
              <a:rPr lang="en" i="1">
                <a:solidFill>
                  <a:srgbClr val="000000"/>
                </a:solidFill>
              </a:rPr>
              <a:t>rate</a:t>
            </a:r>
            <a:r>
              <a:rPr lang="en">
                <a:solidFill>
                  <a:srgbClr val="000000"/>
                </a:solidFill>
              </a:rPr>
              <a:t>, </a:t>
            </a:r>
            <a:r>
              <a:rPr lang="en" i="1">
                <a:solidFill>
                  <a:srgbClr val="000000"/>
                </a:solidFill>
              </a:rPr>
              <a:t>true positive rate</a:t>
            </a:r>
            <a:r>
              <a:rPr lang="en">
                <a:solidFill>
                  <a:srgbClr val="000000"/>
                </a:solidFill>
              </a:rPr>
              <a:t>, etc. are essentially considered for constructing fitness function.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311700" y="1824425"/>
            <a:ext cx="8520600" cy="707400"/>
          </a:xfrm>
          <a:prstGeom prst="rect">
            <a:avLst/>
          </a:prstGeom>
        </p:spPr>
        <p:txBody>
          <a:bodyPr wrap="square" lIns="91425" tIns="91425" rIns="91425" bIns="91425" anchor="t" anchorCtr="0">
            <a:noAutofit/>
          </a:bodyPr>
          <a:lstStyle/>
          <a:p>
            <a:pPr lvl="0" algn="ctr">
              <a:spcBef>
                <a:spcPts val="0"/>
              </a:spcBef>
              <a:buNone/>
            </a:pPr>
            <a:r>
              <a:rPr lang="en" sz="4800"/>
              <a:t>Proposed Methodology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utoShape 38">
            <a:extLst>
              <a:ext uri="{FF2B5EF4-FFF2-40B4-BE49-F238E27FC236}">
                <a16:creationId xmlns:a16="http://schemas.microsoft.com/office/drawing/2014/main" id="{F6A1CBE1-0140-4AF4-814F-29701F42D865}"/>
              </a:ext>
            </a:extLst>
          </p:cNvPr>
          <p:cNvSpPr>
            <a:spLocks noChangeArrowheads="1"/>
          </p:cNvSpPr>
          <p:nvPr/>
        </p:nvSpPr>
        <p:spPr bwMode="auto">
          <a:xfrm>
            <a:off x="193933" y="481012"/>
            <a:ext cx="1619250" cy="1000125"/>
          </a:xfrm>
          <a:prstGeom prst="plaque">
            <a:avLst>
              <a:gd name="adj" fmla="val 16667"/>
            </a:avLst>
          </a:prstGeom>
          <a:ln>
            <a:headEnd/>
            <a:tailEnd/>
          </a:ln>
          <a:extLst>
            <a:ext uri="{AF507438-7753-43E0-B8FC-AC1667EBCBE1}">
              <a14:hiddenEffects xmlns:a14="http://schemas.microsoft.com/office/drawing/2010/main">
                <a:effectLst>
                  <a:outerShdw dist="35921" dir="2700000" algn="ctr" rotWithShape="0">
                    <a:srgbClr val="868686"/>
                  </a:outerShdw>
                </a:effectLst>
              </a14:hiddenEffects>
            </a:ext>
          </a:extLst>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IN" altLang="en-US" sz="1000" b="0" i="0" u="none" strike="noStrike" cap="none" normalizeH="0" baseline="0" dirty="0">
                <a:ln>
                  <a:noFill/>
                </a:ln>
                <a:solidFill>
                  <a:schemeClr val="bg2">
                    <a:lumMod val="50000"/>
                  </a:schemeClr>
                </a:solidFill>
                <a:effectLst/>
                <a:latin typeface="Calibri" panose="020F0502020204030204" pitchFamily="34" charset="0"/>
              </a:rPr>
              <a:t>Best dataset classified using rule based induction (PRISM Algorithm</a:t>
            </a:r>
            <a:endParaRPr kumimoji="0" lang="en-US" altLang="en-US" sz="1800" b="0" i="0" u="none" strike="noStrike" cap="none" normalizeH="0" baseline="0" dirty="0">
              <a:ln>
                <a:noFill/>
              </a:ln>
              <a:solidFill>
                <a:schemeClr val="bg2">
                  <a:lumMod val="50000"/>
                </a:schemeClr>
              </a:solidFill>
              <a:effectLst/>
              <a:latin typeface="Arial" panose="020B0604020202020204" pitchFamily="34" charset="0"/>
            </a:endParaRPr>
          </a:p>
        </p:txBody>
      </p:sp>
      <p:sp>
        <p:nvSpPr>
          <p:cNvPr id="33" name="AutoShape 39">
            <a:extLst>
              <a:ext uri="{FF2B5EF4-FFF2-40B4-BE49-F238E27FC236}">
                <a16:creationId xmlns:a16="http://schemas.microsoft.com/office/drawing/2014/main" id="{53563505-81E3-4F44-9739-474A746ED517}"/>
              </a:ext>
            </a:extLst>
          </p:cNvPr>
          <p:cNvSpPr>
            <a:spLocks noChangeArrowheads="1"/>
          </p:cNvSpPr>
          <p:nvPr/>
        </p:nvSpPr>
        <p:spPr bwMode="auto">
          <a:xfrm>
            <a:off x="757459" y="2211739"/>
            <a:ext cx="1266825" cy="962025"/>
          </a:xfrm>
          <a:prstGeom prst="flowChartMultidocument">
            <a:avLst/>
          </a:prstGeom>
          <a:ln>
            <a:headEnd/>
            <a:tailEn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IN" altLang="en-US" sz="1100" b="0" i="0" u="none" strike="noStrike" cap="none" normalizeH="0" baseline="0" dirty="0">
                <a:ln>
                  <a:noFill/>
                </a:ln>
                <a:solidFill>
                  <a:schemeClr val="bg2">
                    <a:lumMod val="50000"/>
                  </a:schemeClr>
                </a:solidFill>
                <a:effectLst/>
                <a:latin typeface="Calibri" panose="020F0502020204030204" pitchFamily="34" charset="0"/>
              </a:rPr>
              <a:t>Encoding and creation of population</a:t>
            </a:r>
            <a:endParaRPr kumimoji="0" lang="en-US" altLang="en-US" sz="1800" b="0" i="0" u="none" strike="noStrike" cap="none" normalizeH="0" baseline="0" dirty="0">
              <a:ln>
                <a:noFill/>
              </a:ln>
              <a:solidFill>
                <a:schemeClr val="bg2">
                  <a:lumMod val="50000"/>
                </a:schemeClr>
              </a:solidFill>
              <a:effectLst/>
              <a:latin typeface="Arial" panose="020B0604020202020204" pitchFamily="34" charset="0"/>
            </a:endParaRPr>
          </a:p>
        </p:txBody>
      </p:sp>
      <p:sp>
        <p:nvSpPr>
          <p:cNvPr id="34" name="AutoShape 40">
            <a:extLst>
              <a:ext uri="{FF2B5EF4-FFF2-40B4-BE49-F238E27FC236}">
                <a16:creationId xmlns:a16="http://schemas.microsoft.com/office/drawing/2014/main" id="{181BB788-A1D3-4C3F-BFCD-6E626245CBC9}"/>
              </a:ext>
            </a:extLst>
          </p:cNvPr>
          <p:cNvSpPr>
            <a:spLocks noChangeArrowheads="1"/>
          </p:cNvSpPr>
          <p:nvPr/>
        </p:nvSpPr>
        <p:spPr bwMode="auto">
          <a:xfrm>
            <a:off x="1650594" y="3700463"/>
            <a:ext cx="1266825" cy="962025"/>
          </a:xfrm>
          <a:prstGeom prst="flowChartMultidocument">
            <a:avLst/>
          </a:prstGeom>
          <a:ln>
            <a:headEnd/>
            <a:tailEn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IN" altLang="en-US" sz="1100" i="0" u="none" strike="noStrike" cap="none" normalizeH="0" baseline="0" dirty="0">
                <a:ln>
                  <a:noFill/>
                </a:ln>
                <a:solidFill>
                  <a:schemeClr val="bg2">
                    <a:lumMod val="50000"/>
                  </a:schemeClr>
                </a:solidFill>
                <a:effectLst/>
                <a:latin typeface="Calibri" panose="020F0502020204030204" pitchFamily="34" charset="0"/>
              </a:rPr>
              <a:t>Selection of two random species</a:t>
            </a:r>
            <a:endParaRPr kumimoji="0" lang="en-US" altLang="en-US" sz="1800" i="0" u="none" strike="noStrike" cap="none" normalizeH="0" baseline="0" dirty="0">
              <a:ln>
                <a:noFill/>
              </a:ln>
              <a:solidFill>
                <a:schemeClr val="bg2">
                  <a:lumMod val="50000"/>
                </a:schemeClr>
              </a:solidFill>
              <a:effectLst/>
              <a:latin typeface="Arial" panose="020B0604020202020204" pitchFamily="34" charset="0"/>
            </a:endParaRPr>
          </a:p>
        </p:txBody>
      </p:sp>
      <p:sp>
        <p:nvSpPr>
          <p:cNvPr id="36" name="AutoShape 41">
            <a:extLst>
              <a:ext uri="{FF2B5EF4-FFF2-40B4-BE49-F238E27FC236}">
                <a16:creationId xmlns:a16="http://schemas.microsoft.com/office/drawing/2014/main" id="{1208BAF6-DA55-4816-8EA9-CC730A90842A}"/>
              </a:ext>
            </a:extLst>
          </p:cNvPr>
          <p:cNvSpPr>
            <a:spLocks noChangeArrowheads="1"/>
          </p:cNvSpPr>
          <p:nvPr/>
        </p:nvSpPr>
        <p:spPr bwMode="auto">
          <a:xfrm>
            <a:off x="3586827" y="3523032"/>
            <a:ext cx="1266825" cy="962025"/>
          </a:xfrm>
          <a:prstGeom prst="flowChartMultidocument">
            <a:avLst/>
          </a:prstGeom>
          <a:ln>
            <a:headEnd/>
            <a:tailEn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IN" altLang="en-US" sz="1100" b="0" i="0" u="none" strike="noStrike" cap="none" normalizeH="0" baseline="0" dirty="0">
                <a:ln>
                  <a:noFill/>
                </a:ln>
                <a:solidFill>
                  <a:schemeClr val="bg2">
                    <a:lumMod val="50000"/>
                  </a:schemeClr>
                </a:solidFill>
                <a:effectLst/>
                <a:latin typeface="Calibri" panose="020F0502020204030204" pitchFamily="34" charset="0"/>
              </a:rPr>
              <a:t>Two point crossover</a:t>
            </a:r>
            <a:endParaRPr kumimoji="0" lang="en-US" altLang="en-US" sz="1800" b="0" i="0" u="none" strike="noStrike" cap="none" normalizeH="0" baseline="0" dirty="0">
              <a:ln>
                <a:noFill/>
              </a:ln>
              <a:solidFill>
                <a:schemeClr val="bg2">
                  <a:lumMod val="50000"/>
                </a:schemeClr>
              </a:solidFill>
              <a:effectLst/>
              <a:latin typeface="Arial" panose="020B0604020202020204" pitchFamily="34" charset="0"/>
            </a:endParaRPr>
          </a:p>
        </p:txBody>
      </p:sp>
      <p:sp>
        <p:nvSpPr>
          <p:cNvPr id="37" name="AutoShape 42">
            <a:extLst>
              <a:ext uri="{FF2B5EF4-FFF2-40B4-BE49-F238E27FC236}">
                <a16:creationId xmlns:a16="http://schemas.microsoft.com/office/drawing/2014/main" id="{F6A4AA2F-9D70-4EFE-9FDB-F4BABFE23BE6}"/>
              </a:ext>
            </a:extLst>
          </p:cNvPr>
          <p:cNvSpPr>
            <a:spLocks noChangeArrowheads="1"/>
          </p:cNvSpPr>
          <p:nvPr/>
        </p:nvSpPr>
        <p:spPr bwMode="auto">
          <a:xfrm>
            <a:off x="6259365" y="3219450"/>
            <a:ext cx="1266825" cy="962025"/>
          </a:xfrm>
          <a:prstGeom prst="flowChartMultidocument">
            <a:avLst/>
          </a:prstGeom>
          <a:ln>
            <a:headEnd/>
            <a:tailEn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IN" altLang="en-US" sz="1100" b="0" i="0" u="none" strike="noStrike" cap="none" normalizeH="0" baseline="0" dirty="0">
                <a:ln>
                  <a:noFill/>
                </a:ln>
                <a:solidFill>
                  <a:schemeClr val="bg2">
                    <a:lumMod val="50000"/>
                  </a:schemeClr>
                </a:solidFill>
                <a:effectLst/>
                <a:latin typeface="Calibri" panose="020F0502020204030204" pitchFamily="34" charset="0"/>
              </a:rPr>
              <a:t>Mutation </a:t>
            </a:r>
            <a:endParaRPr kumimoji="0" lang="en-US" altLang="en-US" sz="1800" b="0" i="0" u="none" strike="noStrike" cap="none" normalizeH="0" baseline="0" dirty="0">
              <a:ln>
                <a:noFill/>
              </a:ln>
              <a:solidFill>
                <a:schemeClr val="bg2">
                  <a:lumMod val="50000"/>
                </a:schemeClr>
              </a:solidFill>
              <a:effectLst/>
              <a:latin typeface="Arial" panose="020B0604020202020204" pitchFamily="34" charset="0"/>
            </a:endParaRPr>
          </a:p>
        </p:txBody>
      </p:sp>
      <p:sp>
        <p:nvSpPr>
          <p:cNvPr id="38" name="AutoShape 43">
            <a:extLst>
              <a:ext uri="{FF2B5EF4-FFF2-40B4-BE49-F238E27FC236}">
                <a16:creationId xmlns:a16="http://schemas.microsoft.com/office/drawing/2014/main" id="{1357CA02-D333-489C-8EE3-FCDED730B699}"/>
              </a:ext>
            </a:extLst>
          </p:cNvPr>
          <p:cNvSpPr>
            <a:spLocks noChangeArrowheads="1"/>
          </p:cNvSpPr>
          <p:nvPr/>
        </p:nvSpPr>
        <p:spPr bwMode="auto">
          <a:xfrm>
            <a:off x="7180964" y="1778351"/>
            <a:ext cx="1181100" cy="914400"/>
          </a:xfrm>
          <a:prstGeom prst="flowChartMultidocument">
            <a:avLst/>
          </a:prstGeom>
          <a:ln>
            <a:headEnd/>
            <a:tailEn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IN" altLang="en-US" sz="1100" b="0" i="0" u="none" strike="noStrike" cap="none" normalizeH="0" baseline="0" dirty="0">
                <a:ln>
                  <a:noFill/>
                </a:ln>
                <a:solidFill>
                  <a:schemeClr val="bg2">
                    <a:lumMod val="50000"/>
                  </a:schemeClr>
                </a:solidFill>
                <a:effectLst/>
                <a:latin typeface="Calibri" panose="020F0502020204030204" pitchFamily="34" charset="0"/>
              </a:rPr>
              <a:t>Decoding</a:t>
            </a:r>
            <a:endParaRPr kumimoji="0" lang="en-US" altLang="en-US" sz="1800" b="0" i="0" u="none" strike="noStrike" cap="none" normalizeH="0" baseline="0" dirty="0">
              <a:ln>
                <a:noFill/>
              </a:ln>
              <a:solidFill>
                <a:schemeClr val="bg2">
                  <a:lumMod val="50000"/>
                </a:schemeClr>
              </a:solidFill>
              <a:effectLst/>
              <a:latin typeface="Arial" panose="020B0604020202020204" pitchFamily="34" charset="0"/>
            </a:endParaRPr>
          </a:p>
        </p:txBody>
      </p:sp>
      <p:sp>
        <p:nvSpPr>
          <p:cNvPr id="39" name="AutoShape 44">
            <a:extLst>
              <a:ext uri="{FF2B5EF4-FFF2-40B4-BE49-F238E27FC236}">
                <a16:creationId xmlns:a16="http://schemas.microsoft.com/office/drawing/2014/main" id="{BCC6ECB1-CE06-455D-B112-76694F303221}"/>
              </a:ext>
            </a:extLst>
          </p:cNvPr>
          <p:cNvSpPr>
            <a:spLocks noChangeArrowheads="1"/>
          </p:cNvSpPr>
          <p:nvPr/>
        </p:nvSpPr>
        <p:spPr bwMode="auto">
          <a:xfrm>
            <a:off x="5734382" y="366712"/>
            <a:ext cx="1504950" cy="1190625"/>
          </a:xfrm>
          <a:prstGeom prst="flowChartMultidocument">
            <a:avLst/>
          </a:prstGeom>
          <a:ln>
            <a:headEnd/>
            <a:tailEn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IN" altLang="en-US" sz="1100" b="0" i="0" u="none" strike="noStrike" cap="none" normalizeH="0" baseline="0" dirty="0">
                <a:ln>
                  <a:noFill/>
                </a:ln>
                <a:solidFill>
                  <a:schemeClr val="bg2">
                    <a:lumMod val="50000"/>
                  </a:schemeClr>
                </a:solidFill>
                <a:effectLst/>
                <a:latin typeface="Calibri" panose="020F0502020204030204" pitchFamily="34" charset="0"/>
              </a:rPr>
              <a:t>Calculation of fitness values of species new </a:t>
            </a:r>
            <a:r>
              <a:rPr kumimoji="0" lang="en-IN" altLang="en-US" sz="1100" b="0" i="0" u="none" strike="noStrike" cap="none" normalizeH="0" baseline="0" dirty="0" err="1">
                <a:ln>
                  <a:noFill/>
                </a:ln>
                <a:solidFill>
                  <a:schemeClr val="bg2">
                    <a:lumMod val="50000"/>
                  </a:schemeClr>
                </a:solidFill>
                <a:effectLst/>
                <a:latin typeface="Calibri" panose="020F0502020204030204" pitchFamily="34" charset="0"/>
              </a:rPr>
              <a:t>offsprings</a:t>
            </a:r>
            <a:endParaRPr kumimoji="0" lang="en-US" altLang="en-US" sz="1800" b="0" i="0" u="none" strike="noStrike" cap="none" normalizeH="0" baseline="0" dirty="0">
              <a:ln>
                <a:noFill/>
              </a:ln>
              <a:solidFill>
                <a:schemeClr val="bg2">
                  <a:lumMod val="50000"/>
                </a:schemeClr>
              </a:solidFill>
              <a:effectLst/>
              <a:latin typeface="Arial" panose="020B0604020202020204" pitchFamily="34" charset="0"/>
            </a:endParaRPr>
          </a:p>
        </p:txBody>
      </p:sp>
      <p:sp>
        <p:nvSpPr>
          <p:cNvPr id="40" name="Oval 45">
            <a:extLst>
              <a:ext uri="{FF2B5EF4-FFF2-40B4-BE49-F238E27FC236}">
                <a16:creationId xmlns:a16="http://schemas.microsoft.com/office/drawing/2014/main" id="{803CB162-EAC7-4F78-A565-CA9EEF5C610A}"/>
              </a:ext>
            </a:extLst>
          </p:cNvPr>
          <p:cNvSpPr>
            <a:spLocks noChangeArrowheads="1"/>
          </p:cNvSpPr>
          <p:nvPr/>
        </p:nvSpPr>
        <p:spPr bwMode="auto">
          <a:xfrm>
            <a:off x="3496339" y="1632485"/>
            <a:ext cx="1447800" cy="1028700"/>
          </a:xfrm>
          <a:prstGeom prst="ellipse">
            <a:avLst/>
          </a:prstGeom>
          <a:ln>
            <a:headEnd/>
            <a:tailEnd/>
          </a:ln>
        </p:spPr>
        <p:style>
          <a:lnRef idx="3">
            <a:schemeClr val="lt1"/>
          </a:lnRef>
          <a:fillRef idx="1">
            <a:schemeClr val="accent4"/>
          </a:fillRef>
          <a:effectRef idx="1">
            <a:schemeClr val="accent4"/>
          </a:effectRef>
          <a:fontRef idx="minor">
            <a:schemeClr val="lt1"/>
          </a:fontRef>
        </p:style>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IN" altLang="en-US" sz="1100" b="0" i="0" u="none" strike="noStrike" cap="none" normalizeH="0" baseline="0" dirty="0">
                <a:ln>
                  <a:noFill/>
                </a:ln>
                <a:solidFill>
                  <a:schemeClr val="bg2">
                    <a:lumMod val="50000"/>
                  </a:schemeClr>
                </a:solidFill>
                <a:effectLst/>
                <a:latin typeface="Calibri" panose="020F0502020204030204" pitchFamily="34" charset="0"/>
              </a:rPr>
              <a:t>Adding the </a:t>
            </a:r>
            <a:r>
              <a:rPr kumimoji="0" lang="en-IN" altLang="en-US" sz="1100" b="0" i="0" u="none" strike="noStrike" cap="none" normalizeH="0" baseline="0" dirty="0" err="1">
                <a:ln>
                  <a:noFill/>
                </a:ln>
                <a:solidFill>
                  <a:schemeClr val="bg2">
                    <a:lumMod val="50000"/>
                  </a:schemeClr>
                </a:solidFill>
                <a:effectLst/>
                <a:latin typeface="Calibri" panose="020F0502020204030204" pitchFamily="34" charset="0"/>
              </a:rPr>
              <a:t>offsprings</a:t>
            </a:r>
            <a:r>
              <a:rPr kumimoji="0" lang="en-IN" altLang="en-US" sz="1100" b="0" i="0" u="none" strike="noStrike" cap="none" normalizeH="0" baseline="0" dirty="0">
                <a:ln>
                  <a:noFill/>
                </a:ln>
                <a:solidFill>
                  <a:schemeClr val="bg2">
                    <a:lumMod val="50000"/>
                  </a:schemeClr>
                </a:solidFill>
                <a:effectLst/>
                <a:latin typeface="Calibri" panose="020F0502020204030204" pitchFamily="34" charset="0"/>
              </a:rPr>
              <a:t> back to population</a:t>
            </a:r>
            <a:endParaRPr kumimoji="0" lang="en-US" altLang="en-US" sz="1800" b="0" i="0" u="none" strike="noStrike" cap="none" normalizeH="0" baseline="0" dirty="0">
              <a:ln>
                <a:noFill/>
              </a:ln>
              <a:solidFill>
                <a:schemeClr val="bg2">
                  <a:lumMod val="50000"/>
                </a:schemeClr>
              </a:solidFill>
              <a:effectLst/>
              <a:latin typeface="Arial" panose="020B0604020202020204" pitchFamily="34" charset="0"/>
            </a:endParaRPr>
          </a:p>
        </p:txBody>
      </p:sp>
      <p:sp>
        <p:nvSpPr>
          <p:cNvPr id="41" name="AutoShape 46">
            <a:extLst>
              <a:ext uri="{FF2B5EF4-FFF2-40B4-BE49-F238E27FC236}">
                <a16:creationId xmlns:a16="http://schemas.microsoft.com/office/drawing/2014/main" id="{F6103B0F-4B92-4702-A608-2059CDBF0783}"/>
              </a:ext>
            </a:extLst>
          </p:cNvPr>
          <p:cNvSpPr>
            <a:spLocks noChangeArrowheads="1"/>
          </p:cNvSpPr>
          <p:nvPr/>
        </p:nvSpPr>
        <p:spPr bwMode="auto">
          <a:xfrm>
            <a:off x="3429664" y="170563"/>
            <a:ext cx="1581150" cy="1200150"/>
          </a:xfrm>
          <a:prstGeom prst="foldedCorner">
            <a:avLst>
              <a:gd name="adj" fmla="val 12500"/>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IN" altLang="en-US" sz="1100" b="0" i="0" u="none" strike="noStrike" cap="none" normalizeH="0" baseline="0" dirty="0">
                <a:ln>
                  <a:noFill/>
                </a:ln>
                <a:solidFill>
                  <a:schemeClr val="bg2">
                    <a:lumMod val="50000"/>
                  </a:schemeClr>
                </a:solidFill>
                <a:effectLst/>
                <a:latin typeface="Calibri" panose="020F0502020204030204" pitchFamily="34" charset="0"/>
              </a:rPr>
              <a:t>Sort all species according to their fitness values and pick the topmost n species.</a:t>
            </a:r>
            <a:endParaRPr kumimoji="0" lang="en-US" altLang="en-US" sz="1800" b="0" i="0" u="none" strike="noStrike" cap="none" normalizeH="0" baseline="0" dirty="0">
              <a:ln>
                <a:noFill/>
              </a:ln>
              <a:solidFill>
                <a:schemeClr val="bg2">
                  <a:lumMod val="50000"/>
                </a:schemeClr>
              </a:solidFill>
              <a:effectLst/>
              <a:latin typeface="Arial" panose="020B0604020202020204" pitchFamily="34" charset="0"/>
            </a:endParaRPr>
          </a:p>
        </p:txBody>
      </p:sp>
      <p:cxnSp>
        <p:nvCxnSpPr>
          <p:cNvPr id="43" name="Connector: Curved 42">
            <a:extLst>
              <a:ext uri="{FF2B5EF4-FFF2-40B4-BE49-F238E27FC236}">
                <a16:creationId xmlns:a16="http://schemas.microsoft.com/office/drawing/2014/main" id="{A75F7BBF-2B8F-4E18-B87A-514F1781E978}"/>
              </a:ext>
            </a:extLst>
          </p:cNvPr>
          <p:cNvCxnSpPr/>
          <p:nvPr/>
        </p:nvCxnSpPr>
        <p:spPr>
          <a:xfrm rot="16200000" flipH="1">
            <a:off x="925558" y="1746426"/>
            <a:ext cx="730602" cy="20002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4C163591-C6AC-43C9-861B-9EC82C646D82}"/>
              </a:ext>
            </a:extLst>
          </p:cNvPr>
          <p:cNvCxnSpPr>
            <a:cxnSpLocks/>
          </p:cNvCxnSpPr>
          <p:nvPr/>
        </p:nvCxnSpPr>
        <p:spPr>
          <a:xfrm rot="16200000" flipH="1">
            <a:off x="1410202" y="3260043"/>
            <a:ext cx="680811" cy="20002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Curved 46">
            <a:extLst>
              <a:ext uri="{FF2B5EF4-FFF2-40B4-BE49-F238E27FC236}">
                <a16:creationId xmlns:a16="http://schemas.microsoft.com/office/drawing/2014/main" id="{31E4C961-A284-4F1B-BCA8-D04C145D18B1}"/>
              </a:ext>
            </a:extLst>
          </p:cNvPr>
          <p:cNvCxnSpPr>
            <a:cxnSpLocks/>
            <a:stCxn id="34" idx="3"/>
          </p:cNvCxnSpPr>
          <p:nvPr/>
        </p:nvCxnSpPr>
        <p:spPr>
          <a:xfrm>
            <a:off x="2917419" y="4181476"/>
            <a:ext cx="669407"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DAF0F731-2B4F-4F6D-84BA-D72AFB104F27}"/>
              </a:ext>
            </a:extLst>
          </p:cNvPr>
          <p:cNvCxnSpPr>
            <a:cxnSpLocks/>
            <a:endCxn id="37" idx="1"/>
          </p:cNvCxnSpPr>
          <p:nvPr/>
        </p:nvCxnSpPr>
        <p:spPr>
          <a:xfrm flipV="1">
            <a:off x="4853652" y="3700463"/>
            <a:ext cx="1405713" cy="19747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2720228A-678C-4A28-A286-4669ED42576D}"/>
              </a:ext>
            </a:extLst>
          </p:cNvPr>
          <p:cNvCxnSpPr>
            <a:cxnSpLocks/>
            <a:stCxn id="37" idx="0"/>
          </p:cNvCxnSpPr>
          <p:nvPr/>
        </p:nvCxnSpPr>
        <p:spPr>
          <a:xfrm rot="5400000" flipH="1" flipV="1">
            <a:off x="6982013" y="2675273"/>
            <a:ext cx="542094" cy="54626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or: Curved 54">
            <a:extLst>
              <a:ext uri="{FF2B5EF4-FFF2-40B4-BE49-F238E27FC236}">
                <a16:creationId xmlns:a16="http://schemas.microsoft.com/office/drawing/2014/main" id="{224A0C4C-8CDC-498A-AF3C-70448C048E6E}"/>
              </a:ext>
            </a:extLst>
          </p:cNvPr>
          <p:cNvCxnSpPr>
            <a:cxnSpLocks/>
            <a:endCxn id="39" idx="2"/>
          </p:cNvCxnSpPr>
          <p:nvPr/>
        </p:nvCxnSpPr>
        <p:spPr>
          <a:xfrm rot="10800000">
            <a:off x="6382208" y="1512248"/>
            <a:ext cx="798757" cy="52610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Curved 57">
            <a:extLst>
              <a:ext uri="{FF2B5EF4-FFF2-40B4-BE49-F238E27FC236}">
                <a16:creationId xmlns:a16="http://schemas.microsoft.com/office/drawing/2014/main" id="{69945836-78EC-4B7D-A4D2-1829FE6FDD9B}"/>
              </a:ext>
            </a:extLst>
          </p:cNvPr>
          <p:cNvCxnSpPr>
            <a:cxnSpLocks/>
            <a:endCxn id="40" idx="7"/>
          </p:cNvCxnSpPr>
          <p:nvPr/>
        </p:nvCxnSpPr>
        <p:spPr>
          <a:xfrm rot="10800000" flipV="1">
            <a:off x="4732114" y="1324793"/>
            <a:ext cx="1002268" cy="45834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nector: Curved 61">
            <a:extLst>
              <a:ext uri="{FF2B5EF4-FFF2-40B4-BE49-F238E27FC236}">
                <a16:creationId xmlns:a16="http://schemas.microsoft.com/office/drawing/2014/main" id="{86A83412-F53E-42CE-BDC4-3123E29531A1}"/>
              </a:ext>
            </a:extLst>
          </p:cNvPr>
          <p:cNvCxnSpPr>
            <a:cxnSpLocks/>
          </p:cNvCxnSpPr>
          <p:nvPr/>
        </p:nvCxnSpPr>
        <p:spPr>
          <a:xfrm rot="10800000" flipV="1">
            <a:off x="2038698" y="2038350"/>
            <a:ext cx="1457641" cy="42637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Connector: Curved 63">
            <a:extLst>
              <a:ext uri="{FF2B5EF4-FFF2-40B4-BE49-F238E27FC236}">
                <a16:creationId xmlns:a16="http://schemas.microsoft.com/office/drawing/2014/main" id="{546FDAC0-FFEA-4349-A4A3-CB4B754B0777}"/>
              </a:ext>
            </a:extLst>
          </p:cNvPr>
          <p:cNvCxnSpPr>
            <a:cxnSpLocks/>
          </p:cNvCxnSpPr>
          <p:nvPr/>
        </p:nvCxnSpPr>
        <p:spPr>
          <a:xfrm rot="10800000" flipV="1">
            <a:off x="1902598" y="1118581"/>
            <a:ext cx="1538730" cy="109315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nector: Curved 65">
            <a:extLst>
              <a:ext uri="{FF2B5EF4-FFF2-40B4-BE49-F238E27FC236}">
                <a16:creationId xmlns:a16="http://schemas.microsoft.com/office/drawing/2014/main" id="{3E32133E-9034-40B5-9D9C-AFEE92899D7C}"/>
              </a:ext>
            </a:extLst>
          </p:cNvPr>
          <p:cNvCxnSpPr>
            <a:cxnSpLocks/>
          </p:cNvCxnSpPr>
          <p:nvPr/>
        </p:nvCxnSpPr>
        <p:spPr>
          <a:xfrm rot="5400000" flipH="1" flipV="1">
            <a:off x="3594042" y="1571598"/>
            <a:ext cx="413506" cy="127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6A1ADC96-A4F2-4583-98E8-ABA13961281B}"/>
              </a:ext>
            </a:extLst>
          </p:cNvPr>
          <p:cNvSpPr/>
          <p:nvPr/>
        </p:nvSpPr>
        <p:spPr>
          <a:xfrm>
            <a:off x="3050193" y="1364845"/>
            <a:ext cx="1253869" cy="276999"/>
          </a:xfrm>
          <a:prstGeom prst="rect">
            <a:avLst/>
          </a:prstGeom>
        </p:spPr>
        <p:txBody>
          <a:bodyPr wrap="none">
            <a:spAutoFit/>
          </a:bodyPr>
          <a:lstStyle/>
          <a:p>
            <a:r>
              <a:rPr lang="en-GB" sz="1200" dirty="0">
                <a:latin typeface="Baskerville Old Face" panose="02020602080505020303" pitchFamily="18" charset="0"/>
                <a:ea typeface="Calibri" panose="020F0502020204030204" pitchFamily="34" charset="0"/>
                <a:cs typeface="Mangal" panose="02040503050203030202" pitchFamily="18" charset="0"/>
              </a:rPr>
              <a:t>After m iterations</a:t>
            </a:r>
            <a:endParaRPr lang="en-IN" sz="1200" dirty="0"/>
          </a:p>
        </p:txBody>
      </p:sp>
      <p:sp>
        <p:nvSpPr>
          <p:cNvPr id="69" name="Rectangle 68">
            <a:extLst>
              <a:ext uri="{FF2B5EF4-FFF2-40B4-BE49-F238E27FC236}">
                <a16:creationId xmlns:a16="http://schemas.microsoft.com/office/drawing/2014/main" id="{7DE38397-9B08-40B6-A0EE-C3228976E06B}"/>
              </a:ext>
            </a:extLst>
          </p:cNvPr>
          <p:cNvSpPr/>
          <p:nvPr/>
        </p:nvSpPr>
        <p:spPr>
          <a:xfrm rot="18892536">
            <a:off x="1940739" y="1178617"/>
            <a:ext cx="1524776" cy="282193"/>
          </a:xfrm>
          <a:prstGeom prst="rect">
            <a:avLst/>
          </a:prstGeom>
        </p:spPr>
        <p:txBody>
          <a:bodyPr wrap="none">
            <a:spAutoFit/>
          </a:bodyPr>
          <a:lstStyle/>
          <a:p>
            <a:pPr>
              <a:lnSpc>
                <a:spcPct val="107000"/>
              </a:lnSpc>
              <a:spcAft>
                <a:spcPts val="800"/>
              </a:spcAft>
              <a:tabLst>
                <a:tab pos="1914525" algn="l"/>
              </a:tabLst>
            </a:pPr>
            <a:r>
              <a:rPr lang="en-GB" sz="1200" dirty="0">
                <a:latin typeface="Baskerville Old Face" panose="02020602080505020303" pitchFamily="18" charset="0"/>
                <a:ea typeface="Calibri" panose="020F0502020204030204" pitchFamily="34" charset="0"/>
                <a:cs typeface="Mangal" panose="02040503050203030202" pitchFamily="18" charset="0"/>
              </a:rPr>
              <a:t>Repeat for 1000 times</a:t>
            </a:r>
            <a:endParaRPr lang="en-IN" sz="12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70" name="Rectangle 69">
            <a:extLst>
              <a:ext uri="{FF2B5EF4-FFF2-40B4-BE49-F238E27FC236}">
                <a16:creationId xmlns:a16="http://schemas.microsoft.com/office/drawing/2014/main" id="{6BD5AC41-0D64-49CA-90F4-D65358893F85}"/>
              </a:ext>
            </a:extLst>
          </p:cNvPr>
          <p:cNvSpPr/>
          <p:nvPr/>
        </p:nvSpPr>
        <p:spPr>
          <a:xfrm>
            <a:off x="3800795" y="2815994"/>
            <a:ext cx="1542410" cy="322845"/>
          </a:xfrm>
          <a:prstGeom prst="rect">
            <a:avLst/>
          </a:prstGeom>
        </p:spPr>
        <p:txBody>
          <a:bodyPr wrap="none">
            <a:spAutoFit/>
          </a:bodyPr>
          <a:lstStyle/>
          <a:p>
            <a:pPr>
              <a:lnSpc>
                <a:spcPct val="107000"/>
              </a:lnSpc>
              <a:spcAft>
                <a:spcPts val="800"/>
              </a:spcAft>
              <a:tabLst>
                <a:tab pos="2266950" algn="l"/>
              </a:tabLst>
            </a:pPr>
            <a:r>
              <a:rPr lang="en-GB" dirty="0">
                <a:latin typeface="Baskerville Old Face" panose="02020602080505020303" pitchFamily="18" charset="0"/>
                <a:ea typeface="Calibri" panose="020F0502020204030204" pitchFamily="34" charset="0"/>
                <a:cs typeface="Mangal" panose="02040503050203030202" pitchFamily="18" charset="0"/>
              </a:rPr>
              <a:t>Repeat for m times</a:t>
            </a:r>
            <a:endParaRPr lang="en-IN" sz="12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743582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lvl="0">
              <a:spcBef>
                <a:spcPts val="0"/>
              </a:spcBef>
              <a:buNone/>
            </a:pPr>
            <a:r>
              <a:rPr lang="en"/>
              <a:t>Suggested Encoding scheme</a:t>
            </a:r>
          </a:p>
        </p:txBody>
      </p:sp>
      <p:sp>
        <p:nvSpPr>
          <p:cNvPr id="201" name="Shape 201"/>
          <p:cNvSpPr txBox="1">
            <a:spLocks noGrp="1"/>
          </p:cNvSpPr>
          <p:nvPr>
            <p:ph type="body" idx="1"/>
          </p:nvPr>
        </p:nvSpPr>
        <p:spPr>
          <a:xfrm>
            <a:off x="311700" y="1266325"/>
            <a:ext cx="8520600" cy="3302700"/>
          </a:xfrm>
          <a:prstGeom prst="rect">
            <a:avLst/>
          </a:prstGeom>
        </p:spPr>
        <p:txBody>
          <a:bodyPr wrap="square" lIns="91425" tIns="91425" rIns="91425" bIns="91425" anchor="t" anchorCtr="0">
            <a:noAutofit/>
          </a:bodyPr>
          <a:lstStyle/>
          <a:p>
            <a:pPr marL="114300" lvl="0" indent="0" algn="just" rtl="0">
              <a:lnSpc>
                <a:spcPct val="150000"/>
              </a:lnSpc>
              <a:spcBef>
                <a:spcPts val="0"/>
              </a:spcBef>
              <a:spcAft>
                <a:spcPts val="0"/>
              </a:spcAft>
              <a:buNone/>
            </a:pPr>
            <a:r>
              <a:rPr lang="en" sz="1300">
                <a:solidFill>
                  <a:srgbClr val="000000"/>
                </a:solidFill>
              </a:rPr>
              <a:t>From the chosen discretized heart datasets, it has been observed that the largest value of any attributes among all the datasets does not exceed 7. Hence, 3 bits are sufficient to encode each attribute. Accordingly,  3x13=39 bits in total are necessary to represent every rule of the datasets, viz., Heart(Cleveland), Heart(Hungarian) and Heart(Swiss), since each of these databases has total 13 attributes (including) the class attribute. However, this size becomes 3x14=42 bits for Heart(Statlog) because this set contains total 14 attributes (including the class attribute).</a:t>
            </a:r>
          </a:p>
          <a:p>
            <a:pPr marL="114300" lvl="0" indent="0" algn="just" rtl="0">
              <a:lnSpc>
                <a:spcPct val="150000"/>
              </a:lnSpc>
              <a:spcBef>
                <a:spcPts val="0"/>
              </a:spcBef>
              <a:spcAft>
                <a:spcPts val="0"/>
              </a:spcAft>
              <a:buNone/>
            </a:pPr>
            <a:endParaRPr sz="1300">
              <a:solidFill>
                <a:srgbClr val="000000"/>
              </a:solidFill>
            </a:endParaRPr>
          </a:p>
          <a:p>
            <a:pPr marL="114300" lvl="0" indent="0" algn="just" rtl="0">
              <a:lnSpc>
                <a:spcPct val="150000"/>
              </a:lnSpc>
              <a:spcBef>
                <a:spcPts val="0"/>
              </a:spcBef>
              <a:spcAft>
                <a:spcPts val="0"/>
              </a:spcAft>
              <a:buNone/>
            </a:pPr>
            <a:r>
              <a:rPr lang="en" sz="1300">
                <a:solidFill>
                  <a:srgbClr val="000000"/>
                </a:solidFill>
              </a:rPr>
              <a:t>As per this representation, if   ‘*’ appears  in a rule for an attribute, then this symbol is simply encoded as: 000. On the other hand, an equivalent binary coding is adopted for values other than ‘*’. This technique is undoubtedly one of  the easiest implementation techniques for encoding the rules.</a:t>
            </a:r>
          </a:p>
          <a:p>
            <a:pPr lvl="0">
              <a:spcBef>
                <a:spcPts val="0"/>
              </a:spcBef>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lvl="0">
              <a:spcBef>
                <a:spcPts val="0"/>
              </a:spcBef>
              <a:buNone/>
            </a:pPr>
            <a:r>
              <a:rPr lang="en"/>
              <a:t>Why of the project</a:t>
            </a:r>
          </a:p>
        </p:txBody>
      </p:sp>
      <p:sp>
        <p:nvSpPr>
          <p:cNvPr id="75" name="Shape 75"/>
          <p:cNvSpPr txBox="1">
            <a:spLocks noGrp="1"/>
          </p:cNvSpPr>
          <p:nvPr>
            <p:ph type="body" idx="1"/>
          </p:nvPr>
        </p:nvSpPr>
        <p:spPr>
          <a:xfrm>
            <a:off x="311700" y="1266325"/>
            <a:ext cx="8520600" cy="3302700"/>
          </a:xfrm>
          <a:prstGeom prst="rect">
            <a:avLst/>
          </a:prstGeom>
        </p:spPr>
        <p:txBody>
          <a:bodyPr wrap="square" lIns="91425" tIns="91425" rIns="91425" bIns="91425" anchor="t" anchorCtr="0">
            <a:noAutofit/>
          </a:bodyPr>
          <a:lstStyle/>
          <a:p>
            <a:pPr lvl="0">
              <a:spcBef>
                <a:spcPts val="0"/>
              </a:spcBef>
              <a:buNone/>
            </a:pPr>
            <a:r>
              <a:rPr lang="en">
                <a:solidFill>
                  <a:srgbClr val="000000"/>
                </a:solidFill>
              </a:rPr>
              <a:t>Heart diseases are and have been very common in elderly people, complicating lives and posing danger. According to 2009 WHO survey, 1 out of every 4 deaths in the world on an average is caused from a heart disease. To get a premature knowledge and understanding of the ailment before it has taken a big form, is an important aspect in its diagnosis. This is why we chose this project so as to help make this world a better place to live in.</a:t>
            </a:r>
          </a:p>
        </p:txBody>
      </p:sp>
      <p:pic>
        <p:nvPicPr>
          <p:cNvPr id="76" name="Shape 76" descr="Free illustration: Heart Rate, Exemplary, Healthy - Free Image on ..."/>
          <p:cNvPicPr preferRelativeResize="0"/>
          <p:nvPr/>
        </p:nvPicPr>
        <p:blipFill>
          <a:blip r:embed="rId3">
            <a:alphaModFix/>
          </a:blip>
          <a:stretch>
            <a:fillRect/>
          </a:stretch>
        </p:blipFill>
        <p:spPr>
          <a:xfrm>
            <a:off x="3390575" y="3356661"/>
            <a:ext cx="2362850" cy="166876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lvl="0">
              <a:spcBef>
                <a:spcPts val="0"/>
              </a:spcBef>
              <a:buNone/>
            </a:pPr>
            <a:r>
              <a:rPr lang="en"/>
              <a:t>Suggested Decoding scheme</a:t>
            </a:r>
          </a:p>
        </p:txBody>
      </p:sp>
      <p:sp>
        <p:nvSpPr>
          <p:cNvPr id="207" name="Shape 207"/>
          <p:cNvSpPr txBox="1">
            <a:spLocks noGrp="1"/>
          </p:cNvSpPr>
          <p:nvPr>
            <p:ph type="body" idx="1"/>
          </p:nvPr>
        </p:nvSpPr>
        <p:spPr>
          <a:xfrm>
            <a:off x="311700" y="1266325"/>
            <a:ext cx="8520600" cy="3302700"/>
          </a:xfrm>
          <a:prstGeom prst="rect">
            <a:avLst/>
          </a:prstGeom>
        </p:spPr>
        <p:txBody>
          <a:bodyPr wrap="square" lIns="91425" tIns="91425" rIns="91425" bIns="91425" anchor="t" anchorCtr="0">
            <a:noAutofit/>
          </a:bodyPr>
          <a:lstStyle/>
          <a:p>
            <a:pPr marL="114300" lvl="0" indent="0" algn="just" rtl="0">
              <a:spcBef>
                <a:spcPts val="0"/>
              </a:spcBef>
              <a:spcAft>
                <a:spcPts val="0"/>
              </a:spcAft>
              <a:buNone/>
            </a:pPr>
            <a:r>
              <a:rPr lang="en" sz="1300">
                <a:solidFill>
                  <a:srgbClr val="000000"/>
                </a:solidFill>
              </a:rPr>
              <a:t>We know that decoding is the reverse process of encoding. The decoding strategy adopted in the present study is briefly stated below. In particular, the following steps are applied during decoding.</a:t>
            </a:r>
          </a:p>
          <a:p>
            <a:pPr marL="114300" lvl="0" indent="0" algn="just" rtl="0">
              <a:spcBef>
                <a:spcPts val="0"/>
              </a:spcBef>
              <a:spcAft>
                <a:spcPts val="0"/>
              </a:spcAft>
              <a:buNone/>
            </a:pPr>
            <a:r>
              <a:rPr lang="en" sz="1300">
                <a:solidFill>
                  <a:srgbClr val="000000"/>
                </a:solidFill>
              </a:rPr>
              <a:t>   Step-1:   Access the binary stream block by block, each of size 3 bits.</a:t>
            </a:r>
          </a:p>
          <a:p>
            <a:pPr marL="114300" lvl="0" indent="0" algn="just" rtl="0">
              <a:spcBef>
                <a:spcPts val="0"/>
              </a:spcBef>
              <a:spcAft>
                <a:spcPts val="0"/>
              </a:spcAft>
              <a:buNone/>
            </a:pPr>
            <a:r>
              <a:rPr lang="en" sz="1300">
                <a:solidFill>
                  <a:srgbClr val="000000"/>
                </a:solidFill>
              </a:rPr>
              <a:t>   Step-2: For each block, the value </a:t>
            </a:r>
            <a:r>
              <a:rPr lang="en" sz="1300" i="1">
                <a:solidFill>
                  <a:srgbClr val="000000"/>
                </a:solidFill>
              </a:rPr>
              <a:t>v</a:t>
            </a:r>
            <a:r>
              <a:rPr lang="en" sz="1300">
                <a:solidFill>
                  <a:srgbClr val="000000"/>
                </a:solidFill>
              </a:rPr>
              <a:t> is computed as the decimal equivalent of that stream.</a:t>
            </a:r>
          </a:p>
          <a:p>
            <a:pPr marL="114300" lvl="0" indent="0" algn="just" rtl="0">
              <a:spcBef>
                <a:spcPts val="0"/>
              </a:spcBef>
              <a:spcAft>
                <a:spcPts val="0"/>
              </a:spcAft>
              <a:buNone/>
            </a:pPr>
            <a:r>
              <a:rPr lang="en" sz="1300">
                <a:solidFill>
                  <a:srgbClr val="000000"/>
                </a:solidFill>
              </a:rPr>
              <a:t>   Step-3: </a:t>
            </a:r>
            <a:r>
              <a:rPr lang="en" sz="1300" i="1">
                <a:solidFill>
                  <a:srgbClr val="000000"/>
                </a:solidFill>
              </a:rPr>
              <a:t>If v</a:t>
            </a:r>
            <a:r>
              <a:rPr lang="en" sz="1300">
                <a:solidFill>
                  <a:srgbClr val="000000"/>
                </a:solidFill>
              </a:rPr>
              <a:t>=0, </a:t>
            </a:r>
            <a:r>
              <a:rPr lang="en" sz="1300" i="1">
                <a:solidFill>
                  <a:srgbClr val="000000"/>
                </a:solidFill>
              </a:rPr>
              <a:t>then</a:t>
            </a:r>
            <a:r>
              <a:rPr lang="en" sz="1300">
                <a:solidFill>
                  <a:srgbClr val="000000"/>
                </a:solidFill>
              </a:rPr>
              <a:t> place ‘*’ at the position of the attribute corresponding to its block,</a:t>
            </a:r>
          </a:p>
          <a:p>
            <a:pPr marL="114300" lvl="0" indent="0" algn="just" rtl="0">
              <a:spcBef>
                <a:spcPts val="0"/>
              </a:spcBef>
              <a:spcAft>
                <a:spcPts val="0"/>
              </a:spcAft>
              <a:buNone/>
            </a:pPr>
            <a:r>
              <a:rPr lang="en" sz="1300">
                <a:solidFill>
                  <a:srgbClr val="000000"/>
                </a:solidFill>
              </a:rPr>
              <a:t>                        	                                                                      (except for the target attribute)</a:t>
            </a:r>
          </a:p>
          <a:p>
            <a:pPr marL="114300" lvl="0" indent="0" algn="just" rtl="0">
              <a:spcBef>
                <a:spcPts val="0"/>
              </a:spcBef>
              <a:spcAft>
                <a:spcPts val="0"/>
              </a:spcAft>
              <a:buNone/>
            </a:pPr>
            <a:r>
              <a:rPr lang="en" sz="1300">
                <a:solidFill>
                  <a:srgbClr val="000000"/>
                </a:solidFill>
              </a:rPr>
              <a:t>                </a:t>
            </a:r>
            <a:r>
              <a:rPr lang="en" sz="1300" i="1">
                <a:solidFill>
                  <a:srgbClr val="000000"/>
                </a:solidFill>
              </a:rPr>
              <a:t>else</a:t>
            </a:r>
            <a:r>
              <a:rPr lang="en" sz="1300">
                <a:solidFill>
                  <a:srgbClr val="000000"/>
                </a:solidFill>
              </a:rPr>
              <a:t>   </a:t>
            </a:r>
            <a:r>
              <a:rPr lang="en" sz="1300" i="1">
                <a:solidFill>
                  <a:srgbClr val="000000"/>
                </a:solidFill>
              </a:rPr>
              <a:t>if</a:t>
            </a:r>
            <a:r>
              <a:rPr lang="en" sz="1300">
                <a:solidFill>
                  <a:srgbClr val="000000"/>
                </a:solidFill>
              </a:rPr>
              <a:t>  (v &gt; a</a:t>
            </a:r>
            <a:r>
              <a:rPr lang="en" sz="1300" baseline="-25000">
                <a:solidFill>
                  <a:srgbClr val="000000"/>
                </a:solidFill>
              </a:rPr>
              <a:t>max</a:t>
            </a:r>
            <a:r>
              <a:rPr lang="en" sz="1300">
                <a:solidFill>
                  <a:srgbClr val="000000"/>
                </a:solidFill>
              </a:rPr>
              <a:t>),  </a:t>
            </a:r>
            <a:r>
              <a:rPr lang="en" sz="1300" i="1">
                <a:solidFill>
                  <a:srgbClr val="000000"/>
                </a:solidFill>
              </a:rPr>
              <a:t>then</a:t>
            </a:r>
            <a:r>
              <a:rPr lang="en" sz="1300">
                <a:solidFill>
                  <a:srgbClr val="000000"/>
                </a:solidFill>
              </a:rPr>
              <a:t> place the scaled value v</a:t>
            </a:r>
            <a:r>
              <a:rPr lang="en" sz="1300" baseline="-25000">
                <a:solidFill>
                  <a:srgbClr val="000000"/>
                </a:solidFill>
              </a:rPr>
              <a:t>s </a:t>
            </a:r>
            <a:r>
              <a:rPr lang="en" sz="1300">
                <a:solidFill>
                  <a:srgbClr val="000000"/>
                </a:solidFill>
              </a:rPr>
              <a:t> = ceil( v</a:t>
            </a:r>
            <a:r>
              <a:rPr lang="en" sz="1300" baseline="-25000">
                <a:solidFill>
                  <a:srgbClr val="000000"/>
                </a:solidFill>
              </a:rPr>
              <a:t>s</a:t>
            </a:r>
            <a:r>
              <a:rPr lang="en" sz="1300">
                <a:solidFill>
                  <a:srgbClr val="000000"/>
                </a:solidFill>
              </a:rPr>
              <a:t>/a</a:t>
            </a:r>
            <a:r>
              <a:rPr lang="en" sz="1300" baseline="-25000">
                <a:solidFill>
                  <a:srgbClr val="000000"/>
                </a:solidFill>
              </a:rPr>
              <a:t>max</a:t>
            </a:r>
            <a:r>
              <a:rPr lang="en" sz="1300">
                <a:solidFill>
                  <a:srgbClr val="000000"/>
                </a:solidFill>
              </a:rPr>
              <a:t>) at that position, </a:t>
            </a:r>
          </a:p>
          <a:p>
            <a:pPr marL="114300" lvl="0" indent="0" algn="just" rtl="0">
              <a:spcBef>
                <a:spcPts val="0"/>
              </a:spcBef>
              <a:spcAft>
                <a:spcPts val="0"/>
              </a:spcAft>
              <a:buNone/>
            </a:pPr>
            <a:r>
              <a:rPr lang="en" sz="1300">
                <a:solidFill>
                  <a:srgbClr val="000000"/>
                </a:solidFill>
              </a:rPr>
              <a:t>                                               where </a:t>
            </a:r>
            <a:r>
              <a:rPr lang="en" sz="1300" i="1">
                <a:solidFill>
                  <a:srgbClr val="000000"/>
                </a:solidFill>
              </a:rPr>
              <a:t>a</a:t>
            </a:r>
            <a:r>
              <a:rPr lang="en" sz="1300" baseline="-25000">
                <a:solidFill>
                  <a:srgbClr val="000000"/>
                </a:solidFill>
              </a:rPr>
              <a:t>max </a:t>
            </a:r>
            <a:r>
              <a:rPr lang="en" sz="1300">
                <a:solidFill>
                  <a:srgbClr val="000000"/>
                </a:solidFill>
              </a:rPr>
              <a:t>  denotes the </a:t>
            </a:r>
            <a:r>
              <a:rPr lang="en" sz="1300" i="1">
                <a:solidFill>
                  <a:srgbClr val="000000"/>
                </a:solidFill>
              </a:rPr>
              <a:t>maximum </a:t>
            </a:r>
            <a:r>
              <a:rPr lang="en" sz="1300">
                <a:solidFill>
                  <a:srgbClr val="000000"/>
                </a:solidFill>
              </a:rPr>
              <a:t>value yield by that attribute,</a:t>
            </a:r>
          </a:p>
          <a:p>
            <a:pPr marL="114300" lvl="0" indent="0" algn="just" rtl="0">
              <a:spcBef>
                <a:spcPts val="0"/>
              </a:spcBef>
              <a:spcAft>
                <a:spcPts val="0"/>
              </a:spcAft>
              <a:buNone/>
            </a:pPr>
            <a:r>
              <a:rPr lang="en" sz="1300">
                <a:solidFill>
                  <a:srgbClr val="000000"/>
                </a:solidFill>
              </a:rPr>
              <a:t>   	        </a:t>
            </a:r>
          </a:p>
          <a:p>
            <a:pPr marL="114300" lvl="0" indent="0" algn="just" rtl="0">
              <a:spcBef>
                <a:spcPts val="0"/>
              </a:spcBef>
              <a:spcAft>
                <a:spcPts val="0"/>
              </a:spcAft>
              <a:buNone/>
            </a:pPr>
            <a:r>
              <a:rPr lang="en" sz="1300">
                <a:solidFill>
                  <a:srgbClr val="000000"/>
                </a:solidFill>
              </a:rPr>
              <a:t>                </a:t>
            </a:r>
            <a:r>
              <a:rPr lang="en" sz="1300" i="1">
                <a:solidFill>
                  <a:srgbClr val="000000"/>
                </a:solidFill>
              </a:rPr>
              <a:t>else</a:t>
            </a:r>
            <a:r>
              <a:rPr lang="en" sz="1300">
                <a:solidFill>
                  <a:srgbClr val="000000"/>
                </a:solidFill>
              </a:rPr>
              <a:t> place simply the  computed value at that position.</a:t>
            </a:r>
          </a:p>
          <a:p>
            <a:pPr lvl="0">
              <a:spcBef>
                <a:spcPts val="0"/>
              </a:spcBef>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lvl="0">
              <a:spcBef>
                <a:spcPts val="0"/>
              </a:spcBef>
              <a:buNone/>
            </a:pPr>
            <a:r>
              <a:rPr lang="en"/>
              <a:t>Selection of rules:</a:t>
            </a:r>
          </a:p>
        </p:txBody>
      </p:sp>
      <p:sp>
        <p:nvSpPr>
          <p:cNvPr id="213" name="Shape 213"/>
          <p:cNvSpPr txBox="1">
            <a:spLocks noGrp="1"/>
          </p:cNvSpPr>
          <p:nvPr>
            <p:ph type="body" idx="1"/>
          </p:nvPr>
        </p:nvSpPr>
        <p:spPr>
          <a:xfrm>
            <a:off x="311700" y="1266325"/>
            <a:ext cx="8520600" cy="3302700"/>
          </a:xfrm>
          <a:prstGeom prst="rect">
            <a:avLst/>
          </a:prstGeom>
        </p:spPr>
        <p:txBody>
          <a:bodyPr wrap="square" lIns="91425" tIns="91425" rIns="91425" bIns="91425" anchor="t" anchorCtr="0">
            <a:noAutofit/>
          </a:bodyPr>
          <a:lstStyle/>
          <a:p>
            <a:pPr lvl="0" rtl="0">
              <a:lnSpc>
                <a:spcPct val="100000"/>
              </a:lnSpc>
              <a:spcBef>
                <a:spcPts val="0"/>
              </a:spcBef>
              <a:spcAft>
                <a:spcPts val="0"/>
              </a:spcAft>
              <a:buNone/>
            </a:pPr>
            <a:r>
              <a:rPr lang="en">
                <a:solidFill>
                  <a:srgbClr val="000000"/>
                </a:solidFill>
              </a:rPr>
              <a:t>In  this  research,  the  selection  of  parents  for  performing  </a:t>
            </a:r>
            <a:r>
              <a:rPr lang="en" i="1">
                <a:solidFill>
                  <a:srgbClr val="000000"/>
                </a:solidFill>
              </a:rPr>
              <a:t>crossover</a:t>
            </a:r>
            <a:r>
              <a:rPr lang="en">
                <a:solidFill>
                  <a:srgbClr val="000000"/>
                </a:solidFill>
              </a:rPr>
              <a:t> is  made at  random.  Here, the rules  in  the  rule  set (</a:t>
            </a:r>
            <a:r>
              <a:rPr lang="en" i="1">
                <a:solidFill>
                  <a:srgbClr val="000000"/>
                </a:solidFill>
              </a:rPr>
              <a:t>i.e</a:t>
            </a:r>
            <a:r>
              <a:rPr lang="en">
                <a:solidFill>
                  <a:srgbClr val="000000"/>
                </a:solidFill>
              </a:rPr>
              <a:t>.,  population)  are numbered as:  1,  2,  .  .  ., </a:t>
            </a:r>
            <a:r>
              <a:rPr lang="en" i="1">
                <a:solidFill>
                  <a:srgbClr val="000000"/>
                </a:solidFill>
              </a:rPr>
              <a:t>n.</a:t>
            </a:r>
            <a:r>
              <a:rPr lang="en">
                <a:solidFill>
                  <a:srgbClr val="000000"/>
                </a:solidFill>
              </a:rPr>
              <a:t>  Now,  two  parents  say:  p</a:t>
            </a:r>
            <a:r>
              <a:rPr lang="en" baseline="-25000">
                <a:solidFill>
                  <a:srgbClr val="000000"/>
                </a:solidFill>
              </a:rPr>
              <a:t>1</a:t>
            </a:r>
            <a:r>
              <a:rPr lang="en">
                <a:solidFill>
                  <a:srgbClr val="000000"/>
                </a:solidFill>
              </a:rPr>
              <a:t>and  p</a:t>
            </a:r>
            <a:r>
              <a:rPr lang="en" baseline="-25000">
                <a:solidFill>
                  <a:srgbClr val="000000"/>
                </a:solidFill>
              </a:rPr>
              <a:t>2  </a:t>
            </a:r>
            <a:r>
              <a:rPr lang="en">
                <a:solidFill>
                  <a:srgbClr val="000000"/>
                </a:solidFill>
              </a:rPr>
              <a:t>are  picked </a:t>
            </a:r>
            <a:r>
              <a:rPr lang="en" i="1">
                <a:solidFill>
                  <a:srgbClr val="000000"/>
                </a:solidFill>
              </a:rPr>
              <a:t>randomly</a:t>
            </a:r>
            <a:r>
              <a:rPr lang="en">
                <a:solidFill>
                  <a:srgbClr val="000000"/>
                </a:solidFill>
              </a:rPr>
              <a:t>  from  the  current  rule  set with </a:t>
            </a:r>
            <a:r>
              <a:rPr lang="en" i="1">
                <a:solidFill>
                  <a:srgbClr val="000000"/>
                </a:solidFill>
              </a:rPr>
              <a:t>n</a:t>
            </a:r>
            <a:r>
              <a:rPr lang="en">
                <a:solidFill>
                  <a:srgbClr val="000000"/>
                </a:solidFill>
              </a:rPr>
              <a:t>  rules,  and  placed  them  into  a  mating  pool (say M).  Thus, the probability of a selecting rule in a rule set (with</a:t>
            </a:r>
            <a:r>
              <a:rPr lang="en" i="1">
                <a:solidFill>
                  <a:srgbClr val="000000"/>
                </a:solidFill>
              </a:rPr>
              <a:t> n</a:t>
            </a:r>
            <a:r>
              <a:rPr lang="en">
                <a:solidFill>
                  <a:srgbClr val="000000"/>
                </a:solidFill>
              </a:rPr>
              <a:t> rules) is: 1/n.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F19C2C-07CF-4141-8E8D-60D8C68FEA91}"/>
              </a:ext>
            </a:extLst>
          </p:cNvPr>
          <p:cNvPicPr>
            <a:picLocks noChangeAspect="1"/>
          </p:cNvPicPr>
          <p:nvPr/>
        </p:nvPicPr>
        <p:blipFill>
          <a:blip r:embed="rId2"/>
          <a:stretch>
            <a:fillRect/>
          </a:stretch>
        </p:blipFill>
        <p:spPr>
          <a:xfrm>
            <a:off x="76762" y="85061"/>
            <a:ext cx="4420810" cy="4942968"/>
          </a:xfrm>
          <a:prstGeom prst="rect">
            <a:avLst/>
          </a:prstGeom>
        </p:spPr>
      </p:pic>
      <p:pic>
        <p:nvPicPr>
          <p:cNvPr id="6" name="Picture 5">
            <a:extLst>
              <a:ext uri="{FF2B5EF4-FFF2-40B4-BE49-F238E27FC236}">
                <a16:creationId xmlns:a16="http://schemas.microsoft.com/office/drawing/2014/main" id="{D646107E-D18A-4216-9068-0682CA0F24C9}"/>
              </a:ext>
            </a:extLst>
          </p:cNvPr>
          <p:cNvPicPr>
            <a:picLocks noChangeAspect="1"/>
          </p:cNvPicPr>
          <p:nvPr/>
        </p:nvPicPr>
        <p:blipFill>
          <a:blip r:embed="rId3"/>
          <a:stretch>
            <a:fillRect/>
          </a:stretch>
        </p:blipFill>
        <p:spPr>
          <a:xfrm>
            <a:off x="5053238" y="85061"/>
            <a:ext cx="3609524" cy="2800000"/>
          </a:xfrm>
          <a:prstGeom prst="rect">
            <a:avLst/>
          </a:prstGeom>
        </p:spPr>
      </p:pic>
    </p:spTree>
    <p:extLst>
      <p:ext uri="{BB962C8B-B14F-4D97-AF65-F5344CB8AC3E}">
        <p14:creationId xmlns:p14="http://schemas.microsoft.com/office/powerpoint/2010/main" val="622382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lvl="0">
              <a:spcBef>
                <a:spcPts val="0"/>
              </a:spcBef>
              <a:buNone/>
            </a:pPr>
            <a:r>
              <a:rPr lang="en"/>
              <a:t>Crossover of selected rules :</a:t>
            </a:r>
          </a:p>
        </p:txBody>
      </p:sp>
      <p:sp>
        <p:nvSpPr>
          <p:cNvPr id="219" name="Shape 219"/>
          <p:cNvSpPr txBox="1">
            <a:spLocks noGrp="1"/>
          </p:cNvSpPr>
          <p:nvPr>
            <p:ph type="body" idx="1"/>
          </p:nvPr>
        </p:nvSpPr>
        <p:spPr>
          <a:xfrm>
            <a:off x="311700" y="1476250"/>
            <a:ext cx="8520600" cy="3302700"/>
          </a:xfrm>
          <a:prstGeom prst="rect">
            <a:avLst/>
          </a:prstGeom>
        </p:spPr>
        <p:txBody>
          <a:bodyPr wrap="square" lIns="91425" tIns="91425" rIns="91425" bIns="91425" anchor="t" anchorCtr="0">
            <a:noAutofit/>
          </a:bodyPr>
          <a:lstStyle/>
          <a:p>
            <a:pPr lvl="0" rtl="0">
              <a:lnSpc>
                <a:spcPct val="100000"/>
              </a:lnSpc>
              <a:spcBef>
                <a:spcPts val="0"/>
              </a:spcBef>
              <a:spcAft>
                <a:spcPts val="0"/>
              </a:spcAft>
              <a:buNone/>
            </a:pPr>
            <a:r>
              <a:rPr lang="en">
                <a:solidFill>
                  <a:srgbClr val="000000"/>
                </a:solidFill>
              </a:rPr>
              <a:t>The  present study performs  two-point cross-over technique, where two  distinct points: x</a:t>
            </a:r>
            <a:r>
              <a:rPr lang="en" baseline="-25000">
                <a:solidFill>
                  <a:srgbClr val="000000"/>
                </a:solidFill>
              </a:rPr>
              <a:t>i</a:t>
            </a:r>
            <a:r>
              <a:rPr lang="en">
                <a:solidFill>
                  <a:srgbClr val="000000"/>
                </a:solidFill>
              </a:rPr>
              <a:t>  (i  =  1,  2)  are  again chosen </a:t>
            </a:r>
            <a:r>
              <a:rPr lang="en" i="1">
                <a:solidFill>
                  <a:srgbClr val="000000"/>
                </a:solidFill>
              </a:rPr>
              <a:t>randomly</a:t>
            </a:r>
            <a:r>
              <a:rPr lang="en">
                <a:solidFill>
                  <a:srgbClr val="000000"/>
                </a:solidFill>
              </a:rPr>
              <a:t>  within  1  &lt;  x</a:t>
            </a:r>
            <a:r>
              <a:rPr lang="en" baseline="-25000">
                <a:solidFill>
                  <a:srgbClr val="000000"/>
                </a:solidFill>
              </a:rPr>
              <a:t>i</a:t>
            </a:r>
            <a:r>
              <a:rPr lang="en">
                <a:solidFill>
                  <a:srgbClr val="000000"/>
                </a:solidFill>
              </a:rPr>
              <a:t> &lt;  L.  Finally,  the heads  and  tails  (the  parts  respectively  before  and  after  the  cutting points)  of  the  parents  are  swapped. Obviously, probability (p</a:t>
            </a:r>
            <a:r>
              <a:rPr lang="en" baseline="-25000">
                <a:solidFill>
                  <a:srgbClr val="000000"/>
                </a:solidFill>
              </a:rPr>
              <a:t>c</a:t>
            </a:r>
            <a:r>
              <a:rPr lang="en">
                <a:solidFill>
                  <a:srgbClr val="000000"/>
                </a:solidFill>
              </a:rPr>
              <a:t>) of selecting any crossover point is : 1/L. </a:t>
            </a:r>
          </a:p>
          <a:p>
            <a:pPr lvl="0" rtl="0">
              <a:lnSpc>
                <a:spcPct val="100000"/>
              </a:lnSpc>
              <a:spcBef>
                <a:spcPts val="0"/>
              </a:spcBef>
              <a:spcAft>
                <a:spcPts val="0"/>
              </a:spcAft>
              <a:buNone/>
            </a:pPr>
            <a:endParaRPr>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F64C69B-E55E-4D39-8114-AFE923E6DD2B}"/>
              </a:ext>
            </a:extLst>
          </p:cNvPr>
          <p:cNvPicPr>
            <a:picLocks noChangeAspect="1"/>
          </p:cNvPicPr>
          <p:nvPr/>
        </p:nvPicPr>
        <p:blipFill>
          <a:blip r:embed="rId2"/>
          <a:stretch>
            <a:fillRect/>
          </a:stretch>
        </p:blipFill>
        <p:spPr>
          <a:xfrm>
            <a:off x="148856" y="47940"/>
            <a:ext cx="3944679" cy="4385786"/>
          </a:xfrm>
          <a:prstGeom prst="rect">
            <a:avLst/>
          </a:prstGeom>
        </p:spPr>
      </p:pic>
      <p:pic>
        <p:nvPicPr>
          <p:cNvPr id="6" name="Picture 5">
            <a:extLst>
              <a:ext uri="{FF2B5EF4-FFF2-40B4-BE49-F238E27FC236}">
                <a16:creationId xmlns:a16="http://schemas.microsoft.com/office/drawing/2014/main" id="{694CEE67-B44F-4180-AD90-86629E93BD03}"/>
              </a:ext>
            </a:extLst>
          </p:cNvPr>
          <p:cNvPicPr>
            <a:picLocks noChangeAspect="1"/>
          </p:cNvPicPr>
          <p:nvPr/>
        </p:nvPicPr>
        <p:blipFill>
          <a:blip r:embed="rId3"/>
          <a:stretch>
            <a:fillRect/>
          </a:stretch>
        </p:blipFill>
        <p:spPr>
          <a:xfrm>
            <a:off x="291400" y="4433727"/>
            <a:ext cx="1207791" cy="520144"/>
          </a:xfrm>
          <a:prstGeom prst="rect">
            <a:avLst/>
          </a:prstGeom>
        </p:spPr>
      </p:pic>
    </p:spTree>
    <p:extLst>
      <p:ext uri="{BB962C8B-B14F-4D97-AF65-F5344CB8AC3E}">
        <p14:creationId xmlns:p14="http://schemas.microsoft.com/office/powerpoint/2010/main" val="109862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lvl="0">
              <a:spcBef>
                <a:spcPts val="0"/>
              </a:spcBef>
              <a:buNone/>
            </a:pPr>
            <a:r>
              <a:rPr lang="en"/>
              <a:t>Mutation :</a:t>
            </a:r>
          </a:p>
        </p:txBody>
      </p:sp>
      <p:sp>
        <p:nvSpPr>
          <p:cNvPr id="225" name="Shape 225"/>
          <p:cNvSpPr txBox="1">
            <a:spLocks noGrp="1"/>
          </p:cNvSpPr>
          <p:nvPr>
            <p:ph type="body" idx="1"/>
          </p:nvPr>
        </p:nvSpPr>
        <p:spPr>
          <a:xfrm>
            <a:off x="311700" y="1266325"/>
            <a:ext cx="8520600" cy="3302700"/>
          </a:xfrm>
          <a:prstGeom prst="rect">
            <a:avLst/>
          </a:prstGeom>
        </p:spPr>
        <p:txBody>
          <a:bodyPr wrap="square" lIns="91425" tIns="91425" rIns="91425" bIns="91425" anchor="t" anchorCtr="0">
            <a:noAutofit/>
          </a:bodyPr>
          <a:lstStyle/>
          <a:p>
            <a:pPr lvl="0" rtl="0">
              <a:lnSpc>
                <a:spcPct val="100000"/>
              </a:lnSpc>
              <a:spcBef>
                <a:spcPts val="0"/>
              </a:spcBef>
              <a:spcAft>
                <a:spcPts val="0"/>
              </a:spcAft>
              <a:buNone/>
            </a:pPr>
            <a:r>
              <a:rPr lang="en">
                <a:solidFill>
                  <a:srgbClr val="000000"/>
                </a:solidFill>
              </a:rPr>
              <a:t>As per the basic concept of mutation operation in GA,  a  zero  (‘0’)  is  changed  to  one  (‘1’)  and vice  versa  for a binary coded solution. </a:t>
            </a:r>
            <a:r>
              <a:rPr lang="en" baseline="-25000">
                <a:solidFill>
                  <a:srgbClr val="000000"/>
                </a:solidFill>
              </a:rPr>
              <a:t> </a:t>
            </a:r>
            <a:r>
              <a:rPr lang="en">
                <a:solidFill>
                  <a:srgbClr val="000000"/>
                </a:solidFill>
              </a:rPr>
              <a:t>Here, single point  mutation (selected at random within the length L) is performed after crossover. Thus, p</a:t>
            </a:r>
            <a:r>
              <a:rPr lang="en" baseline="-25000">
                <a:solidFill>
                  <a:srgbClr val="000000"/>
                </a:solidFill>
              </a:rPr>
              <a:t>m</a:t>
            </a:r>
            <a:r>
              <a:rPr lang="en">
                <a:solidFill>
                  <a:srgbClr val="000000"/>
                </a:solidFill>
              </a:rPr>
              <a:t>(probability of selecting any mutation point) is 1/L .  Now, the above mentioned three steps combinedly result two  new  individuals: say  O</a:t>
            </a:r>
            <a:r>
              <a:rPr lang="en" baseline="-25000">
                <a:solidFill>
                  <a:srgbClr val="000000"/>
                </a:solidFill>
              </a:rPr>
              <a:t>1   </a:t>
            </a:r>
            <a:r>
              <a:rPr lang="en">
                <a:solidFill>
                  <a:srgbClr val="000000"/>
                </a:solidFill>
              </a:rPr>
              <a:t>and  O</a:t>
            </a:r>
            <a:r>
              <a:rPr lang="en" baseline="-25000">
                <a:solidFill>
                  <a:srgbClr val="000000"/>
                </a:solidFill>
              </a:rPr>
              <a:t>2.</a:t>
            </a:r>
          </a:p>
          <a:p>
            <a:pPr lvl="0">
              <a:spcBef>
                <a:spcPts val="0"/>
              </a:spcBef>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853F9B-F9F6-4B5A-9EAD-2197933D438F}"/>
              </a:ext>
            </a:extLst>
          </p:cNvPr>
          <p:cNvPicPr>
            <a:picLocks noChangeAspect="1"/>
          </p:cNvPicPr>
          <p:nvPr/>
        </p:nvPicPr>
        <p:blipFill>
          <a:blip r:embed="rId2"/>
          <a:stretch>
            <a:fillRect/>
          </a:stretch>
        </p:blipFill>
        <p:spPr>
          <a:xfrm>
            <a:off x="285161" y="294252"/>
            <a:ext cx="2980952" cy="2447619"/>
          </a:xfrm>
          <a:prstGeom prst="rect">
            <a:avLst/>
          </a:prstGeom>
        </p:spPr>
      </p:pic>
    </p:spTree>
    <p:extLst>
      <p:ext uri="{BB962C8B-B14F-4D97-AF65-F5344CB8AC3E}">
        <p14:creationId xmlns:p14="http://schemas.microsoft.com/office/powerpoint/2010/main" val="238096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lvl="0">
              <a:spcBef>
                <a:spcPts val="0"/>
              </a:spcBef>
              <a:buNone/>
            </a:pPr>
            <a:r>
              <a:rPr lang="en"/>
              <a:t>Fitness Function </a:t>
            </a:r>
          </a:p>
        </p:txBody>
      </p:sp>
      <p:sp>
        <p:nvSpPr>
          <p:cNvPr id="231" name="Shape 231"/>
          <p:cNvSpPr txBox="1">
            <a:spLocks noGrp="1"/>
          </p:cNvSpPr>
          <p:nvPr>
            <p:ph type="body" idx="1"/>
          </p:nvPr>
        </p:nvSpPr>
        <p:spPr>
          <a:xfrm>
            <a:off x="311700" y="1266325"/>
            <a:ext cx="8520600" cy="3302700"/>
          </a:xfrm>
          <a:prstGeom prst="rect">
            <a:avLst/>
          </a:prstGeom>
        </p:spPr>
        <p:txBody>
          <a:bodyPr wrap="square" lIns="91425" tIns="91425" rIns="91425" bIns="91425" anchor="t" anchorCtr="0">
            <a:noAutofit/>
          </a:bodyPr>
          <a:lstStyle/>
          <a:p>
            <a:pPr marL="114300" lvl="0" indent="0" algn="just" rtl="0">
              <a:lnSpc>
                <a:spcPct val="150000"/>
              </a:lnSpc>
              <a:spcBef>
                <a:spcPts val="0"/>
              </a:spcBef>
              <a:spcAft>
                <a:spcPts val="0"/>
              </a:spcAft>
              <a:buNone/>
            </a:pPr>
            <a:r>
              <a:rPr lang="en" sz="1400">
                <a:solidFill>
                  <a:srgbClr val="000000"/>
                </a:solidFill>
              </a:rPr>
              <a:t>Keeping the point in mind that the heart databases are imbalanced in nature,  </a:t>
            </a:r>
            <a:r>
              <a:rPr lang="en" sz="1400" i="1">
                <a:solidFill>
                  <a:srgbClr val="000000"/>
                </a:solidFill>
              </a:rPr>
              <a:t>fitness  function</a:t>
            </a:r>
            <a:r>
              <a:rPr lang="en" sz="1400">
                <a:solidFill>
                  <a:srgbClr val="000000"/>
                </a:solidFill>
              </a:rPr>
              <a:t>  for  measuring fitness value of each rule (</a:t>
            </a:r>
            <a:r>
              <a:rPr lang="en" sz="1400" i="1">
                <a:solidFill>
                  <a:srgbClr val="000000"/>
                </a:solidFill>
              </a:rPr>
              <a:t>r</a:t>
            </a:r>
            <a:r>
              <a:rPr lang="en" sz="1400">
                <a:solidFill>
                  <a:srgbClr val="000000"/>
                </a:solidFill>
              </a:rPr>
              <a:t> ) in rule set (I(R)) is</a:t>
            </a:r>
          </a:p>
          <a:p>
            <a:pPr marL="114300" lvl="0" indent="0" algn="just" rtl="0">
              <a:lnSpc>
                <a:spcPct val="150000"/>
              </a:lnSpc>
              <a:spcBef>
                <a:spcPts val="0"/>
              </a:spcBef>
              <a:spcAft>
                <a:spcPts val="0"/>
              </a:spcAft>
              <a:buNone/>
            </a:pPr>
            <a:endParaRPr sz="1400">
              <a:solidFill>
                <a:srgbClr val="000000"/>
              </a:solidFill>
            </a:endParaRPr>
          </a:p>
          <a:p>
            <a:pPr marL="114300" lvl="0" indent="0" algn="just" rtl="0">
              <a:lnSpc>
                <a:spcPct val="150000"/>
              </a:lnSpc>
              <a:spcBef>
                <a:spcPts val="0"/>
              </a:spcBef>
              <a:spcAft>
                <a:spcPts val="0"/>
              </a:spcAft>
              <a:buNone/>
            </a:pPr>
            <a:r>
              <a:rPr lang="en" sz="1400">
                <a:solidFill>
                  <a:srgbClr val="000000"/>
                </a:solidFill>
              </a:rPr>
              <a:t>				</a:t>
            </a:r>
            <a:r>
              <a:rPr lang="en" sz="1400" b="1">
                <a:solidFill>
                  <a:srgbClr val="000000"/>
                </a:solidFill>
              </a:rPr>
              <a:t>f(r) =( ( m - n ) / n</a:t>
            </a:r>
            <a:r>
              <a:rPr lang="en" sz="1400" b="1" baseline="-25000">
                <a:solidFill>
                  <a:srgbClr val="000000"/>
                </a:solidFill>
              </a:rPr>
              <a:t>ci </a:t>
            </a:r>
            <a:r>
              <a:rPr lang="en" sz="1400" b="1">
                <a:solidFill>
                  <a:srgbClr val="000000"/>
                </a:solidFill>
              </a:rPr>
              <a:t>) + ( 1/k )</a:t>
            </a:r>
          </a:p>
          <a:p>
            <a:pPr marL="114300" lvl="0" indent="0" algn="just" rtl="0">
              <a:lnSpc>
                <a:spcPct val="150000"/>
              </a:lnSpc>
              <a:spcBef>
                <a:spcPts val="0"/>
              </a:spcBef>
              <a:spcAft>
                <a:spcPts val="0"/>
              </a:spcAft>
              <a:buNone/>
            </a:pPr>
            <a:endParaRPr sz="1400" b="1">
              <a:solidFill>
                <a:srgbClr val="000000"/>
              </a:solidFill>
            </a:endParaRPr>
          </a:p>
          <a:p>
            <a:pPr marL="114300" lvl="0" indent="0" algn="just" rtl="0">
              <a:spcBef>
                <a:spcPts val="0"/>
              </a:spcBef>
              <a:spcAft>
                <a:spcPts val="0"/>
              </a:spcAft>
              <a:buNone/>
            </a:pPr>
            <a:r>
              <a:rPr lang="en" sz="1400">
                <a:solidFill>
                  <a:srgbClr val="000000"/>
                </a:solidFill>
              </a:rPr>
              <a:t>    	 where </a:t>
            </a:r>
            <a:r>
              <a:rPr lang="en" sz="1400" i="1">
                <a:solidFill>
                  <a:srgbClr val="000000"/>
                </a:solidFill>
              </a:rPr>
              <a:t>m </a:t>
            </a:r>
            <a:r>
              <a:rPr lang="en" sz="1400">
                <a:solidFill>
                  <a:srgbClr val="000000"/>
                </a:solidFill>
              </a:rPr>
              <a:t> and </a:t>
            </a:r>
            <a:r>
              <a:rPr lang="en" sz="1400" i="1">
                <a:solidFill>
                  <a:srgbClr val="000000"/>
                </a:solidFill>
              </a:rPr>
              <a:t>n</a:t>
            </a:r>
            <a:r>
              <a:rPr lang="en" sz="1400">
                <a:solidFill>
                  <a:srgbClr val="000000"/>
                </a:solidFill>
              </a:rPr>
              <a:t> represent respectively the numbers of training examples </a:t>
            </a:r>
            <a:r>
              <a:rPr lang="en" sz="1400" i="1">
                <a:solidFill>
                  <a:srgbClr val="000000"/>
                </a:solidFill>
              </a:rPr>
              <a:t>correctly</a:t>
            </a:r>
            <a:r>
              <a:rPr lang="en" sz="1400">
                <a:solidFill>
                  <a:srgbClr val="000000"/>
                </a:solidFill>
              </a:rPr>
              <a:t>  and </a:t>
            </a:r>
            <a:r>
              <a:rPr lang="en" sz="1400" i="1">
                <a:solidFill>
                  <a:srgbClr val="000000"/>
                </a:solidFill>
              </a:rPr>
              <a:t> incorrectly</a:t>
            </a:r>
            <a:r>
              <a:rPr lang="en" sz="1400">
                <a:solidFill>
                  <a:srgbClr val="000000"/>
                </a:solidFill>
              </a:rPr>
              <a:t> classified by </a:t>
            </a:r>
            <a:r>
              <a:rPr lang="en" sz="1400" i="1">
                <a:solidFill>
                  <a:srgbClr val="000000"/>
                </a:solidFill>
              </a:rPr>
              <a:t>r </a:t>
            </a:r>
            <a:r>
              <a:rPr lang="en" sz="1400">
                <a:solidFill>
                  <a:srgbClr val="000000"/>
                </a:solidFill>
              </a:rPr>
              <a:t>over T</a:t>
            </a:r>
            <a:r>
              <a:rPr lang="en" sz="1400" baseline="-25000">
                <a:solidFill>
                  <a:srgbClr val="000000"/>
                </a:solidFill>
              </a:rPr>
              <a:t>2</a:t>
            </a:r>
            <a:r>
              <a:rPr lang="en" sz="1400">
                <a:solidFill>
                  <a:srgbClr val="000000"/>
                </a:solidFill>
              </a:rPr>
              <a:t>.  Further, </a:t>
            </a:r>
            <a:r>
              <a:rPr lang="en" sz="1400" i="1">
                <a:solidFill>
                  <a:srgbClr val="000000"/>
                </a:solidFill>
              </a:rPr>
              <a:t>k</a:t>
            </a:r>
            <a:r>
              <a:rPr lang="en" sz="1400">
                <a:solidFill>
                  <a:srgbClr val="000000"/>
                </a:solidFill>
              </a:rPr>
              <a:t>  represents the number of </a:t>
            </a:r>
            <a:r>
              <a:rPr lang="en" sz="1400" i="1">
                <a:solidFill>
                  <a:srgbClr val="000000"/>
                </a:solidFill>
              </a:rPr>
              <a:t>pre-conditions</a:t>
            </a:r>
            <a:r>
              <a:rPr lang="en" sz="1400">
                <a:solidFill>
                  <a:srgbClr val="000000"/>
                </a:solidFill>
              </a:rPr>
              <a:t> present in the rule  </a:t>
            </a:r>
            <a:r>
              <a:rPr lang="en" sz="1400" i="1">
                <a:solidFill>
                  <a:srgbClr val="000000"/>
                </a:solidFill>
              </a:rPr>
              <a:t>r</a:t>
            </a:r>
            <a:r>
              <a:rPr lang="en" sz="1400">
                <a:solidFill>
                  <a:srgbClr val="000000"/>
                </a:solidFill>
              </a:rPr>
              <a:t>  and n</a:t>
            </a:r>
            <a:r>
              <a:rPr lang="en" sz="1400" baseline="-25000">
                <a:solidFill>
                  <a:srgbClr val="000000"/>
                </a:solidFill>
              </a:rPr>
              <a:t>ci</a:t>
            </a:r>
            <a:r>
              <a:rPr lang="en" sz="1400">
                <a:solidFill>
                  <a:srgbClr val="000000"/>
                </a:solidFill>
              </a:rPr>
              <a:t> is the number of examples of class </a:t>
            </a:r>
            <a:r>
              <a:rPr lang="en" sz="1400" i="1">
                <a:solidFill>
                  <a:srgbClr val="000000"/>
                </a:solidFill>
              </a:rPr>
              <a:t>c</a:t>
            </a:r>
            <a:r>
              <a:rPr lang="en" sz="1400" i="1" baseline="-25000">
                <a:solidFill>
                  <a:srgbClr val="000000"/>
                </a:solidFill>
              </a:rPr>
              <a:t>i   </a:t>
            </a:r>
            <a:r>
              <a:rPr lang="en" sz="1400">
                <a:solidFill>
                  <a:srgbClr val="000000"/>
                </a:solidFill>
              </a:rPr>
              <a:t>present in T</a:t>
            </a:r>
            <a:r>
              <a:rPr lang="en" sz="1400" baseline="-25000">
                <a:solidFill>
                  <a:srgbClr val="000000"/>
                </a:solidFill>
              </a:rPr>
              <a:t>2</a:t>
            </a:r>
            <a:r>
              <a:rPr lang="en" sz="1400">
                <a:solidFill>
                  <a:srgbClr val="000000"/>
                </a:solidFill>
              </a:rPr>
              <a:t> such that the class-label of rule </a:t>
            </a:r>
            <a:r>
              <a:rPr lang="en" sz="1400" i="1">
                <a:solidFill>
                  <a:srgbClr val="000000"/>
                </a:solidFill>
              </a:rPr>
              <a:t>r</a:t>
            </a:r>
            <a:r>
              <a:rPr lang="en" sz="1400">
                <a:solidFill>
                  <a:srgbClr val="000000"/>
                </a:solidFill>
              </a:rPr>
              <a:t> is also </a:t>
            </a:r>
            <a:r>
              <a:rPr lang="en" sz="1400" i="1">
                <a:solidFill>
                  <a:srgbClr val="000000"/>
                </a:solidFill>
              </a:rPr>
              <a:t>c</a:t>
            </a:r>
            <a:r>
              <a:rPr lang="en" sz="1400" i="1" baseline="-25000">
                <a:solidFill>
                  <a:srgbClr val="000000"/>
                </a:solidFill>
              </a:rPr>
              <a:t>i</a:t>
            </a:r>
            <a:r>
              <a:rPr lang="en" sz="1400">
                <a:solidFill>
                  <a:srgbClr val="000000"/>
                </a:solidFill>
              </a:rPr>
              <a:t>.</a:t>
            </a:r>
          </a:p>
          <a:p>
            <a:pPr lvl="0">
              <a:spcBef>
                <a:spcPts val="0"/>
              </a:spcBef>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5E5FF1-015A-40B6-B99A-81094BEAB715}"/>
              </a:ext>
            </a:extLst>
          </p:cNvPr>
          <p:cNvPicPr>
            <a:picLocks noChangeAspect="1"/>
          </p:cNvPicPr>
          <p:nvPr/>
        </p:nvPicPr>
        <p:blipFill>
          <a:blip r:embed="rId2"/>
          <a:stretch>
            <a:fillRect/>
          </a:stretch>
        </p:blipFill>
        <p:spPr>
          <a:xfrm>
            <a:off x="97855" y="95693"/>
            <a:ext cx="4559205" cy="4869712"/>
          </a:xfrm>
          <a:prstGeom prst="rect">
            <a:avLst/>
          </a:prstGeom>
        </p:spPr>
      </p:pic>
      <p:pic>
        <p:nvPicPr>
          <p:cNvPr id="7" name="Picture 6">
            <a:extLst>
              <a:ext uri="{FF2B5EF4-FFF2-40B4-BE49-F238E27FC236}">
                <a16:creationId xmlns:a16="http://schemas.microsoft.com/office/drawing/2014/main" id="{5A124ADF-2561-405B-8FD0-985F32116FC2}"/>
              </a:ext>
            </a:extLst>
          </p:cNvPr>
          <p:cNvPicPr>
            <a:picLocks noChangeAspect="1"/>
          </p:cNvPicPr>
          <p:nvPr/>
        </p:nvPicPr>
        <p:blipFill>
          <a:blip r:embed="rId3"/>
          <a:stretch>
            <a:fillRect/>
          </a:stretch>
        </p:blipFill>
        <p:spPr>
          <a:xfrm>
            <a:off x="4657060" y="95693"/>
            <a:ext cx="4486940" cy="3870251"/>
          </a:xfrm>
          <a:prstGeom prst="rect">
            <a:avLst/>
          </a:prstGeom>
        </p:spPr>
      </p:pic>
    </p:spTree>
    <p:extLst>
      <p:ext uri="{BB962C8B-B14F-4D97-AF65-F5344CB8AC3E}">
        <p14:creationId xmlns:p14="http://schemas.microsoft.com/office/powerpoint/2010/main" val="23495070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body" idx="1"/>
          </p:nvPr>
        </p:nvSpPr>
        <p:spPr>
          <a:xfrm>
            <a:off x="311700" y="216650"/>
            <a:ext cx="8520600" cy="3302700"/>
          </a:xfrm>
          <a:prstGeom prst="rect">
            <a:avLst/>
          </a:prstGeom>
        </p:spPr>
        <p:txBody>
          <a:bodyPr wrap="square" lIns="91425" tIns="91425" rIns="91425" bIns="91425" anchor="t" anchorCtr="0">
            <a:noAutofit/>
          </a:bodyPr>
          <a:lstStyle/>
          <a:p>
            <a:pPr lvl="0" rtl="0">
              <a:lnSpc>
                <a:spcPct val="150000"/>
              </a:lnSpc>
              <a:spcBef>
                <a:spcPts val="0"/>
              </a:spcBef>
              <a:spcAft>
                <a:spcPts val="0"/>
              </a:spcAft>
              <a:buNone/>
            </a:pPr>
            <a:r>
              <a:rPr lang="en" b="1" dirty="0">
                <a:solidFill>
                  <a:srgbClr val="000000"/>
                </a:solidFill>
              </a:rPr>
              <a:t>Algorithmic version of the proposed SGA model</a:t>
            </a:r>
          </a:p>
          <a:p>
            <a:pPr lvl="0" algn="just" rtl="0">
              <a:lnSpc>
                <a:spcPct val="150000"/>
              </a:lnSpc>
              <a:spcBef>
                <a:spcPts val="0"/>
              </a:spcBef>
              <a:spcAft>
                <a:spcPts val="0"/>
              </a:spcAft>
              <a:buNone/>
            </a:pPr>
            <a:r>
              <a:rPr lang="en" sz="1100" b="1" i="1" dirty="0">
                <a:solidFill>
                  <a:srgbClr val="000000"/>
                </a:solidFill>
                <a:latin typeface="Times New Roman"/>
                <a:ea typeface="Times New Roman"/>
                <a:cs typeface="Times New Roman"/>
                <a:sym typeface="Times New Roman"/>
              </a:rPr>
              <a:t>  </a:t>
            </a:r>
            <a:r>
              <a:rPr lang="en" sz="1250" i="1" dirty="0">
                <a:solidFill>
                  <a:srgbClr val="000000"/>
                </a:solidFill>
              </a:rPr>
              <a:t>Variable</a:t>
            </a:r>
            <a:r>
              <a:rPr lang="en" sz="1250" dirty="0">
                <a:solidFill>
                  <a:srgbClr val="000000"/>
                </a:solidFill>
              </a:rPr>
              <a:t>: 	 R: rule set where each rules in ‘IF- THEN’ format</a:t>
            </a:r>
          </a:p>
          <a:p>
            <a:pPr lvl="0" algn="just" rtl="0">
              <a:lnSpc>
                <a:spcPct val="150000"/>
              </a:lnSpc>
              <a:spcBef>
                <a:spcPts val="0"/>
              </a:spcBef>
              <a:spcAft>
                <a:spcPts val="0"/>
              </a:spcAft>
              <a:buNone/>
            </a:pPr>
            <a:r>
              <a:rPr lang="en" sz="1250" i="1" dirty="0">
                <a:solidFill>
                  <a:srgbClr val="000000"/>
                </a:solidFill>
              </a:rPr>
              <a:t>	     	 </a:t>
            </a:r>
            <a:r>
              <a:rPr lang="en" sz="1250" dirty="0">
                <a:solidFill>
                  <a:srgbClr val="000000"/>
                </a:solidFill>
              </a:rPr>
              <a:t>I(R) :   Rule set (R) in tabular form</a:t>
            </a:r>
          </a:p>
          <a:p>
            <a:pPr lvl="0" algn="just" rtl="0">
              <a:lnSpc>
                <a:spcPct val="150000"/>
              </a:lnSpc>
              <a:spcBef>
                <a:spcPts val="0"/>
              </a:spcBef>
              <a:spcAft>
                <a:spcPts val="0"/>
              </a:spcAft>
              <a:buNone/>
            </a:pPr>
            <a:r>
              <a:rPr lang="en" sz="1250" dirty="0">
                <a:solidFill>
                  <a:srgbClr val="000000"/>
                </a:solidFill>
              </a:rPr>
              <a:t> 		O</a:t>
            </a:r>
            <a:r>
              <a:rPr lang="en" sz="1250" baseline="-25000" dirty="0">
                <a:solidFill>
                  <a:srgbClr val="000000"/>
                </a:solidFill>
              </a:rPr>
              <a:t>1</a:t>
            </a:r>
            <a:r>
              <a:rPr lang="en" sz="1250" dirty="0">
                <a:solidFill>
                  <a:srgbClr val="000000"/>
                </a:solidFill>
              </a:rPr>
              <a:t>, O</a:t>
            </a:r>
            <a:r>
              <a:rPr lang="en" sz="1250" baseline="-25000" dirty="0">
                <a:solidFill>
                  <a:srgbClr val="000000"/>
                </a:solidFill>
              </a:rPr>
              <a:t>2</a:t>
            </a:r>
            <a:r>
              <a:rPr lang="en" sz="1250" dirty="0">
                <a:solidFill>
                  <a:srgbClr val="000000"/>
                </a:solidFill>
              </a:rPr>
              <a:t>, r</a:t>
            </a:r>
            <a:r>
              <a:rPr lang="en" sz="1250" baseline="-25000" dirty="0">
                <a:solidFill>
                  <a:srgbClr val="000000"/>
                </a:solidFill>
              </a:rPr>
              <a:t>1</a:t>
            </a:r>
            <a:r>
              <a:rPr lang="en" sz="1250" dirty="0">
                <a:solidFill>
                  <a:srgbClr val="000000"/>
                </a:solidFill>
              </a:rPr>
              <a:t>, r</a:t>
            </a:r>
            <a:r>
              <a:rPr lang="en" sz="1250" baseline="-25000" dirty="0">
                <a:solidFill>
                  <a:srgbClr val="000000"/>
                </a:solidFill>
              </a:rPr>
              <a:t>2</a:t>
            </a:r>
            <a:r>
              <a:rPr lang="en" sz="1250" dirty="0">
                <a:solidFill>
                  <a:srgbClr val="000000"/>
                </a:solidFill>
              </a:rPr>
              <a:t> : rule  of  I(R) format   </a:t>
            </a:r>
          </a:p>
          <a:p>
            <a:pPr lvl="0" algn="just" rtl="0">
              <a:lnSpc>
                <a:spcPct val="150000"/>
              </a:lnSpc>
              <a:spcBef>
                <a:spcPts val="0"/>
              </a:spcBef>
              <a:spcAft>
                <a:spcPts val="0"/>
              </a:spcAft>
              <a:buNone/>
            </a:pPr>
            <a:r>
              <a:rPr lang="en" sz="1250" i="1" dirty="0">
                <a:solidFill>
                  <a:srgbClr val="000000"/>
                </a:solidFill>
              </a:rPr>
              <a:t> 		</a:t>
            </a:r>
            <a:r>
              <a:rPr lang="en" sz="1250" dirty="0">
                <a:solidFill>
                  <a:srgbClr val="000000"/>
                </a:solidFill>
              </a:rPr>
              <a:t>ctr = 0, Max_itr	// Max_itr  says  the  </a:t>
            </a:r>
            <a:r>
              <a:rPr lang="en" sz="1250" i="1" dirty="0">
                <a:solidFill>
                  <a:srgbClr val="000000"/>
                </a:solidFill>
              </a:rPr>
              <a:t>maximum number of iterations</a:t>
            </a:r>
          </a:p>
          <a:p>
            <a:pPr lvl="0" algn="just" rtl="0">
              <a:lnSpc>
                <a:spcPct val="150000"/>
              </a:lnSpc>
              <a:spcBef>
                <a:spcPts val="0"/>
              </a:spcBef>
              <a:spcAft>
                <a:spcPts val="0"/>
              </a:spcAft>
              <a:buNone/>
            </a:pPr>
            <a:r>
              <a:rPr lang="en" sz="1250" dirty="0">
                <a:solidFill>
                  <a:srgbClr val="000000"/>
                </a:solidFill>
              </a:rPr>
              <a:t> </a:t>
            </a:r>
            <a:r>
              <a:rPr lang="en" sz="1250" i="1" dirty="0">
                <a:solidFill>
                  <a:srgbClr val="000000"/>
                </a:solidFill>
              </a:rPr>
              <a:t>Step</a:t>
            </a:r>
            <a:r>
              <a:rPr lang="en" sz="1250" dirty="0">
                <a:solidFill>
                  <a:srgbClr val="000000"/>
                </a:solidFill>
              </a:rPr>
              <a:t>-1 Randomly selects two rules (solutions), say r</a:t>
            </a:r>
            <a:r>
              <a:rPr lang="en" sz="1250" baseline="-25000" dirty="0">
                <a:solidFill>
                  <a:srgbClr val="000000"/>
                </a:solidFill>
              </a:rPr>
              <a:t>1</a:t>
            </a:r>
            <a:r>
              <a:rPr lang="en" sz="1250" dirty="0">
                <a:solidFill>
                  <a:srgbClr val="000000"/>
                </a:solidFill>
              </a:rPr>
              <a:t> and r</a:t>
            </a:r>
            <a:r>
              <a:rPr lang="en" sz="1250" baseline="-25000" dirty="0">
                <a:solidFill>
                  <a:srgbClr val="000000"/>
                </a:solidFill>
              </a:rPr>
              <a:t>2</a:t>
            </a:r>
            <a:r>
              <a:rPr lang="en" sz="1250" dirty="0">
                <a:solidFill>
                  <a:srgbClr val="000000"/>
                </a:solidFill>
              </a:rPr>
              <a:t> from I(R)</a:t>
            </a:r>
          </a:p>
          <a:p>
            <a:pPr lvl="0" algn="just" rtl="0">
              <a:lnSpc>
                <a:spcPct val="150000"/>
              </a:lnSpc>
              <a:spcBef>
                <a:spcPts val="0"/>
              </a:spcBef>
              <a:spcAft>
                <a:spcPts val="0"/>
              </a:spcAft>
              <a:buNone/>
            </a:pPr>
            <a:r>
              <a:rPr lang="en" sz="1250" dirty="0">
                <a:solidFill>
                  <a:srgbClr val="000000"/>
                </a:solidFill>
              </a:rPr>
              <a:t> </a:t>
            </a:r>
            <a:r>
              <a:rPr lang="en" sz="1250" i="1" dirty="0">
                <a:solidFill>
                  <a:srgbClr val="000000"/>
                </a:solidFill>
              </a:rPr>
              <a:t>Step</a:t>
            </a:r>
            <a:r>
              <a:rPr lang="en" sz="1250" dirty="0">
                <a:solidFill>
                  <a:srgbClr val="000000"/>
                </a:solidFill>
              </a:rPr>
              <a:t>-2:   Apply  the suggested </a:t>
            </a:r>
            <a:r>
              <a:rPr lang="en" sz="1250" i="1" dirty="0">
                <a:solidFill>
                  <a:srgbClr val="000000"/>
                </a:solidFill>
              </a:rPr>
              <a:t>two-point</a:t>
            </a:r>
            <a:r>
              <a:rPr lang="en" sz="1250" dirty="0">
                <a:solidFill>
                  <a:srgbClr val="000000"/>
                </a:solidFill>
              </a:rPr>
              <a:t> crossover and then  </a:t>
            </a:r>
            <a:r>
              <a:rPr lang="en" sz="1250" i="1" dirty="0">
                <a:solidFill>
                  <a:srgbClr val="000000"/>
                </a:solidFill>
              </a:rPr>
              <a:t>mutation </a:t>
            </a:r>
            <a:r>
              <a:rPr lang="en" sz="1250" dirty="0">
                <a:solidFill>
                  <a:srgbClr val="000000"/>
                </a:solidFill>
              </a:rPr>
              <a:t>points  on  r</a:t>
            </a:r>
            <a:r>
              <a:rPr lang="en" sz="1250" baseline="-25000" dirty="0">
                <a:solidFill>
                  <a:srgbClr val="000000"/>
                </a:solidFill>
              </a:rPr>
              <a:t>1</a:t>
            </a:r>
          </a:p>
          <a:p>
            <a:pPr lvl="0" algn="just" rtl="0">
              <a:lnSpc>
                <a:spcPct val="150000"/>
              </a:lnSpc>
              <a:spcBef>
                <a:spcPts val="0"/>
              </a:spcBef>
              <a:spcAft>
                <a:spcPts val="0"/>
              </a:spcAft>
              <a:buNone/>
            </a:pPr>
            <a:r>
              <a:rPr lang="en" sz="1250" dirty="0">
                <a:solidFill>
                  <a:srgbClr val="000000"/>
                </a:solidFill>
              </a:rPr>
              <a:t>              	and r</a:t>
            </a:r>
            <a:r>
              <a:rPr lang="en" sz="1250" baseline="-25000" dirty="0">
                <a:solidFill>
                  <a:srgbClr val="000000"/>
                </a:solidFill>
              </a:rPr>
              <a:t>2</a:t>
            </a:r>
            <a:r>
              <a:rPr lang="en" sz="1250" dirty="0">
                <a:solidFill>
                  <a:srgbClr val="000000"/>
                </a:solidFill>
              </a:rPr>
              <a:t> to result two new  </a:t>
            </a:r>
            <a:r>
              <a:rPr lang="en" sz="1250" i="1" dirty="0">
                <a:solidFill>
                  <a:srgbClr val="000000"/>
                </a:solidFill>
              </a:rPr>
              <a:t>distinct</a:t>
            </a:r>
            <a:r>
              <a:rPr lang="en" sz="1250" dirty="0">
                <a:solidFill>
                  <a:srgbClr val="000000"/>
                </a:solidFill>
              </a:rPr>
              <a:t> offspring:  O</a:t>
            </a:r>
            <a:r>
              <a:rPr lang="en" sz="1250" baseline="-25000" dirty="0">
                <a:solidFill>
                  <a:srgbClr val="000000"/>
                </a:solidFill>
              </a:rPr>
              <a:t>1</a:t>
            </a:r>
            <a:r>
              <a:rPr lang="en" sz="1250" dirty="0">
                <a:solidFill>
                  <a:srgbClr val="000000"/>
                </a:solidFill>
              </a:rPr>
              <a:t> and O</a:t>
            </a:r>
            <a:r>
              <a:rPr lang="en" sz="1250" baseline="-25000" dirty="0">
                <a:solidFill>
                  <a:srgbClr val="000000"/>
                </a:solidFill>
              </a:rPr>
              <a:t>2 </a:t>
            </a:r>
            <a:r>
              <a:rPr lang="en" sz="1250" dirty="0">
                <a:solidFill>
                  <a:srgbClr val="000000"/>
                </a:solidFill>
              </a:rPr>
              <a:t>(in decoded form).</a:t>
            </a:r>
          </a:p>
          <a:p>
            <a:pPr lvl="0" algn="just" rtl="0">
              <a:lnSpc>
                <a:spcPct val="150000"/>
              </a:lnSpc>
              <a:spcBef>
                <a:spcPts val="0"/>
              </a:spcBef>
              <a:spcAft>
                <a:spcPts val="0"/>
              </a:spcAft>
              <a:buNone/>
            </a:pPr>
            <a:r>
              <a:rPr lang="en" sz="1250" i="1" dirty="0">
                <a:solidFill>
                  <a:srgbClr val="000000"/>
                </a:solidFill>
              </a:rPr>
              <a:t>   Step</a:t>
            </a:r>
            <a:r>
              <a:rPr lang="en" sz="1250" dirty="0">
                <a:solidFill>
                  <a:srgbClr val="000000"/>
                </a:solidFill>
              </a:rPr>
              <a:t>-3: Check the </a:t>
            </a:r>
            <a:r>
              <a:rPr lang="en" sz="1250" i="1" dirty="0">
                <a:solidFill>
                  <a:srgbClr val="000000"/>
                </a:solidFill>
              </a:rPr>
              <a:t>rule-redundancy</a:t>
            </a:r>
            <a:r>
              <a:rPr lang="en" sz="1250" dirty="0">
                <a:solidFill>
                  <a:srgbClr val="000000"/>
                </a:solidFill>
              </a:rPr>
              <a:t> and  </a:t>
            </a:r>
            <a:r>
              <a:rPr lang="en" sz="1250" i="1" dirty="0">
                <a:solidFill>
                  <a:srgbClr val="000000"/>
                </a:solidFill>
              </a:rPr>
              <a:t>rule-conflict</a:t>
            </a:r>
            <a:r>
              <a:rPr lang="en" sz="1250" dirty="0">
                <a:solidFill>
                  <a:srgbClr val="000000"/>
                </a:solidFill>
              </a:rPr>
              <a:t>  cases for each  of  O</a:t>
            </a:r>
            <a:r>
              <a:rPr lang="en" sz="1250" baseline="-25000" dirty="0">
                <a:solidFill>
                  <a:srgbClr val="000000"/>
                </a:solidFill>
              </a:rPr>
              <a:t>i</a:t>
            </a:r>
            <a:r>
              <a:rPr lang="en" sz="1250" dirty="0">
                <a:solidFill>
                  <a:srgbClr val="000000"/>
                </a:solidFill>
              </a:rPr>
              <a:t> (</a:t>
            </a:r>
            <a:r>
              <a:rPr lang="en" sz="1250" i="1" dirty="0">
                <a:solidFill>
                  <a:srgbClr val="000000"/>
                </a:solidFill>
              </a:rPr>
              <a:t>i </a:t>
            </a:r>
            <a:r>
              <a:rPr lang="en" sz="1250" dirty="0">
                <a:solidFill>
                  <a:srgbClr val="000000"/>
                </a:solidFill>
              </a:rPr>
              <a:t>=1, 2) with the rules</a:t>
            </a:r>
          </a:p>
          <a:p>
            <a:pPr lvl="0" algn="just" rtl="0">
              <a:lnSpc>
                <a:spcPct val="150000"/>
              </a:lnSpc>
              <a:spcBef>
                <a:spcPts val="0"/>
              </a:spcBef>
              <a:spcAft>
                <a:spcPts val="0"/>
              </a:spcAft>
              <a:buNone/>
            </a:pPr>
            <a:r>
              <a:rPr lang="en" sz="1250" dirty="0">
                <a:solidFill>
                  <a:srgbClr val="000000"/>
                </a:solidFill>
              </a:rPr>
              <a:t>       	present in R following the strategy presented in the next section, and  take action(s) appropriately.</a:t>
            </a:r>
          </a:p>
          <a:p>
            <a:pPr lvl="0" algn="just" rtl="0">
              <a:lnSpc>
                <a:spcPct val="150000"/>
              </a:lnSpc>
              <a:spcBef>
                <a:spcPts val="0"/>
              </a:spcBef>
              <a:spcAft>
                <a:spcPts val="0"/>
              </a:spcAft>
              <a:buNone/>
            </a:pPr>
            <a:r>
              <a:rPr lang="en" sz="1250" dirty="0">
                <a:solidFill>
                  <a:srgbClr val="000000"/>
                </a:solidFill>
              </a:rPr>
              <a:t>   </a:t>
            </a:r>
            <a:r>
              <a:rPr lang="en" sz="1250" i="1" dirty="0">
                <a:solidFill>
                  <a:srgbClr val="000000"/>
                </a:solidFill>
              </a:rPr>
              <a:t>Step</a:t>
            </a:r>
            <a:r>
              <a:rPr lang="en" sz="1250" dirty="0">
                <a:solidFill>
                  <a:srgbClr val="000000"/>
                </a:solidFill>
              </a:rPr>
              <a:t>-4:    If   O</a:t>
            </a:r>
            <a:r>
              <a:rPr lang="en" sz="1250" baseline="-25000" dirty="0">
                <a:solidFill>
                  <a:srgbClr val="000000"/>
                </a:solidFill>
              </a:rPr>
              <a:t>i</a:t>
            </a:r>
            <a:r>
              <a:rPr lang="en" sz="1250" dirty="0">
                <a:solidFill>
                  <a:srgbClr val="000000"/>
                </a:solidFill>
              </a:rPr>
              <a:t> (i=1, 2) is correct (</a:t>
            </a:r>
            <a:r>
              <a:rPr lang="en" sz="1250" i="1" dirty="0">
                <a:solidFill>
                  <a:srgbClr val="000000"/>
                </a:solidFill>
              </a:rPr>
              <a:t>i.e</a:t>
            </a:r>
            <a:r>
              <a:rPr lang="en" sz="1250" dirty="0">
                <a:solidFill>
                  <a:srgbClr val="000000"/>
                </a:solidFill>
              </a:rPr>
              <a:t>., neither redundant nor conflict),  then evaluate fitness score of</a:t>
            </a:r>
          </a:p>
          <a:p>
            <a:pPr lvl="0" algn="just" rtl="0">
              <a:lnSpc>
                <a:spcPct val="150000"/>
              </a:lnSpc>
              <a:spcBef>
                <a:spcPts val="0"/>
              </a:spcBef>
              <a:spcAft>
                <a:spcPts val="0"/>
              </a:spcAft>
              <a:buNone/>
            </a:pPr>
            <a:r>
              <a:rPr lang="en" sz="1250" dirty="0">
                <a:solidFill>
                  <a:srgbClr val="000000"/>
                </a:solidFill>
              </a:rPr>
              <a:t>         	each  O</a:t>
            </a:r>
            <a:r>
              <a:rPr lang="en" sz="1250" baseline="-25000" dirty="0">
                <a:solidFill>
                  <a:srgbClr val="000000"/>
                </a:solidFill>
              </a:rPr>
              <a:t>i</a:t>
            </a:r>
            <a:r>
              <a:rPr lang="en" sz="1250" dirty="0">
                <a:solidFill>
                  <a:srgbClr val="000000"/>
                </a:solidFill>
              </a:rPr>
              <a:t> (i=1, 2).</a:t>
            </a:r>
          </a:p>
          <a:p>
            <a:pPr lvl="0" algn="just" rtl="0">
              <a:lnSpc>
                <a:spcPct val="150000"/>
              </a:lnSpc>
              <a:spcBef>
                <a:spcPts val="0"/>
              </a:spcBef>
              <a:spcAft>
                <a:spcPts val="0"/>
              </a:spcAft>
              <a:buNone/>
            </a:pPr>
            <a:r>
              <a:rPr lang="en" sz="1250" dirty="0">
                <a:solidFill>
                  <a:srgbClr val="000000"/>
                </a:solidFill>
              </a:rPr>
              <a:t>    </a:t>
            </a:r>
            <a:r>
              <a:rPr lang="en" sz="1250" i="1" dirty="0">
                <a:solidFill>
                  <a:srgbClr val="000000"/>
                </a:solidFill>
              </a:rPr>
              <a:t>Step</a:t>
            </a:r>
            <a:r>
              <a:rPr lang="en" sz="1250" dirty="0">
                <a:solidFill>
                  <a:srgbClr val="000000"/>
                </a:solidFill>
              </a:rPr>
              <a:t>-5:   Choose the best rule (r</a:t>
            </a:r>
            <a:r>
              <a:rPr lang="en" sz="1250" baseline="-25000" dirty="0">
                <a:solidFill>
                  <a:srgbClr val="000000"/>
                </a:solidFill>
              </a:rPr>
              <a:t>best</a:t>
            </a:r>
            <a:r>
              <a:rPr lang="en" sz="1250" dirty="0">
                <a:solidFill>
                  <a:srgbClr val="000000"/>
                </a:solidFill>
              </a:rPr>
              <a:t>) based on fitness score over T</a:t>
            </a:r>
            <a:r>
              <a:rPr lang="en" sz="1250" baseline="-25000" dirty="0">
                <a:solidFill>
                  <a:srgbClr val="000000"/>
                </a:solidFill>
              </a:rPr>
              <a:t>2</a:t>
            </a:r>
            <a:r>
              <a:rPr lang="en" sz="1250" dirty="0">
                <a:solidFill>
                  <a:srgbClr val="000000"/>
                </a:solidFill>
              </a:rPr>
              <a:t>.  </a:t>
            </a:r>
          </a:p>
          <a:p>
            <a:pPr lvl="0" rtl="0">
              <a:lnSpc>
                <a:spcPct val="150000"/>
              </a:lnSpc>
              <a:spcBef>
                <a:spcPts val="0"/>
              </a:spcBef>
              <a:spcAft>
                <a:spcPts val="0"/>
              </a:spcAft>
              <a:buNone/>
            </a:pPr>
            <a:r>
              <a:rPr lang="en" sz="1250" dirty="0">
                <a:solidFill>
                  <a:srgbClr val="000000"/>
                </a:solidFill>
              </a:rPr>
              <a:t>     </a:t>
            </a:r>
            <a:r>
              <a:rPr lang="en" sz="1250" i="1" dirty="0">
                <a:solidFill>
                  <a:srgbClr val="000000"/>
                </a:solidFill>
              </a:rPr>
              <a:t>Step</a:t>
            </a:r>
            <a:r>
              <a:rPr lang="en" sz="1250" dirty="0">
                <a:solidFill>
                  <a:srgbClr val="000000"/>
                </a:solidFill>
              </a:rPr>
              <a:t>-6:  Replace the worst rule:  r</a:t>
            </a:r>
            <a:r>
              <a:rPr lang="en" sz="1250" baseline="-25000" dirty="0">
                <a:solidFill>
                  <a:srgbClr val="000000"/>
                </a:solidFill>
              </a:rPr>
              <a:t>worst   </a:t>
            </a:r>
            <a:r>
              <a:rPr lang="en" sz="1250" dirty="0">
                <a:solidFill>
                  <a:srgbClr val="000000"/>
                </a:solidFill>
              </a:rPr>
              <a:t>with   the  r</a:t>
            </a:r>
            <a:r>
              <a:rPr lang="en" sz="1250" baseline="-25000" dirty="0">
                <a:solidFill>
                  <a:srgbClr val="000000"/>
                </a:solidFill>
              </a:rPr>
              <a:t>best </a:t>
            </a:r>
            <a:r>
              <a:rPr lang="en" sz="1250" dirty="0">
                <a:solidFill>
                  <a:srgbClr val="000000"/>
                </a:solidFill>
              </a:rPr>
              <a:t> if possible.</a:t>
            </a:r>
          </a:p>
          <a:p>
            <a:pPr lvl="0" algn="just" rtl="0">
              <a:lnSpc>
                <a:spcPct val="150000"/>
              </a:lnSpc>
              <a:spcBef>
                <a:spcPts val="0"/>
              </a:spcBef>
              <a:spcAft>
                <a:spcPts val="0"/>
              </a:spcAft>
              <a:buNone/>
            </a:pPr>
            <a:r>
              <a:rPr lang="en" sz="1250" i="1" dirty="0">
                <a:solidFill>
                  <a:srgbClr val="000000"/>
                </a:solidFill>
              </a:rPr>
              <a:t>     Step</a:t>
            </a:r>
            <a:r>
              <a:rPr lang="en" sz="1250" dirty="0">
                <a:solidFill>
                  <a:srgbClr val="000000"/>
                </a:solidFill>
              </a:rPr>
              <a:t>-7: ctr =ctr +1. If (ctr &lt; Max_itr),  then  goto  Step-1.</a:t>
            </a:r>
          </a:p>
          <a:p>
            <a:pPr lvl="0">
              <a:spcBef>
                <a:spcPts val="0"/>
              </a:spcBef>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lvl="0">
              <a:spcBef>
                <a:spcPts val="0"/>
              </a:spcBef>
              <a:buNone/>
            </a:pPr>
            <a:r>
              <a:rPr lang="en"/>
              <a:t>Abstract</a:t>
            </a:r>
          </a:p>
        </p:txBody>
      </p:sp>
      <p:sp>
        <p:nvSpPr>
          <p:cNvPr id="82" name="Shape 82"/>
          <p:cNvSpPr txBox="1">
            <a:spLocks noGrp="1"/>
          </p:cNvSpPr>
          <p:nvPr>
            <p:ph type="body" idx="1"/>
          </p:nvPr>
        </p:nvSpPr>
        <p:spPr>
          <a:xfrm>
            <a:off x="311700" y="1266325"/>
            <a:ext cx="8520600" cy="3302700"/>
          </a:xfrm>
          <a:prstGeom prst="rect">
            <a:avLst/>
          </a:prstGeom>
        </p:spPr>
        <p:txBody>
          <a:bodyPr wrap="square" lIns="91425" tIns="91425" rIns="91425" bIns="91425" anchor="t" anchorCtr="0">
            <a:noAutofit/>
          </a:bodyPr>
          <a:lstStyle/>
          <a:p>
            <a:pPr lvl="0">
              <a:spcBef>
                <a:spcPts val="0"/>
              </a:spcBef>
              <a:buNone/>
            </a:pPr>
            <a:r>
              <a:rPr lang="en">
                <a:solidFill>
                  <a:srgbClr val="000000"/>
                </a:solidFill>
              </a:rPr>
              <a:t>In the present  research, a new hybrid model (integrating PRISM learner and GA) is to be  introduced for effective diagnosis of heart disease, addressing the limitations of the existing systems. In particular, the model suggests  here a two-level optimization strategy, where </a:t>
            </a:r>
            <a:r>
              <a:rPr lang="en" i="1">
                <a:solidFill>
                  <a:srgbClr val="000000"/>
                </a:solidFill>
              </a:rPr>
              <a:t>level</a:t>
            </a:r>
            <a:r>
              <a:rPr lang="en">
                <a:solidFill>
                  <a:srgbClr val="000000"/>
                </a:solidFill>
              </a:rPr>
              <a:t>-1 first attempts to identify parallelly an </a:t>
            </a:r>
            <a:r>
              <a:rPr lang="en" i="1">
                <a:solidFill>
                  <a:srgbClr val="000000"/>
                </a:solidFill>
              </a:rPr>
              <a:t>optimal</a:t>
            </a:r>
            <a:r>
              <a:rPr lang="en">
                <a:solidFill>
                  <a:srgbClr val="000000"/>
                </a:solidFill>
              </a:rPr>
              <a:t> proportion (P</a:t>
            </a:r>
            <a:r>
              <a:rPr lang="en" baseline="-25000">
                <a:solidFill>
                  <a:srgbClr val="000000"/>
                </a:solidFill>
              </a:rPr>
              <a:t>opt</a:t>
            </a:r>
            <a:r>
              <a:rPr lang="en">
                <a:solidFill>
                  <a:srgbClr val="000000"/>
                </a:solidFill>
              </a:rPr>
              <a:t>) for  training and test sets for each Heart dataset  using PRISM learner on Cluster-based HPC machine. Next, the best training set (T</a:t>
            </a:r>
            <a:r>
              <a:rPr lang="en" baseline="-25000">
                <a:solidFill>
                  <a:srgbClr val="000000"/>
                </a:solidFill>
              </a:rPr>
              <a:t>best</a:t>
            </a:r>
            <a:r>
              <a:rPr lang="en">
                <a:solidFill>
                  <a:srgbClr val="000000"/>
                </a:solidFill>
              </a:rPr>
              <a:t>)  for  P</a:t>
            </a:r>
            <a:r>
              <a:rPr lang="en" baseline="-25000">
                <a:solidFill>
                  <a:srgbClr val="000000"/>
                </a:solidFill>
              </a:rPr>
              <a:t>opt</a:t>
            </a:r>
            <a:r>
              <a:rPr lang="en">
                <a:solidFill>
                  <a:srgbClr val="000000"/>
                </a:solidFill>
              </a:rPr>
              <a:t>  is to be searched again parallelly by the same learner. On the other hand, </a:t>
            </a:r>
            <a:r>
              <a:rPr lang="en" i="1">
                <a:solidFill>
                  <a:srgbClr val="000000"/>
                </a:solidFill>
              </a:rPr>
              <a:t>level</a:t>
            </a:r>
            <a:r>
              <a:rPr lang="en">
                <a:solidFill>
                  <a:srgbClr val="000000"/>
                </a:solidFill>
              </a:rPr>
              <a:t>-2 optimization aims to refine the rule-set(R) generated by the PRISM learner on T</a:t>
            </a:r>
            <a:r>
              <a:rPr lang="en" baseline="-25000">
                <a:solidFill>
                  <a:srgbClr val="000000"/>
                </a:solidFill>
              </a:rPr>
              <a:t>best </a:t>
            </a:r>
            <a:r>
              <a:rPr lang="en">
                <a:solidFill>
                  <a:srgbClr val="000000"/>
                </a:solidFill>
              </a:rPr>
              <a:t>by employing parallel genetic algorithm(PGA).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lvl="0">
              <a:spcBef>
                <a:spcPts val="0"/>
              </a:spcBef>
              <a:buNone/>
            </a:pPr>
            <a:r>
              <a:rPr lang="en"/>
              <a:t>Managing redundant and conflict rules</a:t>
            </a:r>
          </a:p>
        </p:txBody>
      </p:sp>
      <p:sp>
        <p:nvSpPr>
          <p:cNvPr id="242" name="Shape 242"/>
          <p:cNvSpPr txBox="1">
            <a:spLocks noGrp="1"/>
          </p:cNvSpPr>
          <p:nvPr>
            <p:ph type="body" idx="1"/>
          </p:nvPr>
        </p:nvSpPr>
        <p:spPr>
          <a:xfrm>
            <a:off x="311700" y="1266325"/>
            <a:ext cx="8520600" cy="3302700"/>
          </a:xfrm>
          <a:prstGeom prst="rect">
            <a:avLst/>
          </a:prstGeom>
        </p:spPr>
        <p:txBody>
          <a:bodyPr wrap="square" lIns="91425" tIns="91425" rIns="91425" bIns="91425" anchor="t" anchorCtr="0">
            <a:noAutofit/>
          </a:bodyPr>
          <a:lstStyle/>
          <a:p>
            <a:pPr lvl="0" algn="just" rtl="0">
              <a:lnSpc>
                <a:spcPct val="150000"/>
              </a:lnSpc>
              <a:spcBef>
                <a:spcPts val="0"/>
              </a:spcBef>
              <a:spcAft>
                <a:spcPts val="0"/>
              </a:spcAft>
              <a:buNone/>
            </a:pPr>
            <a:r>
              <a:rPr lang="en" sz="1400">
                <a:solidFill>
                  <a:srgbClr val="000000"/>
                </a:solidFill>
              </a:rPr>
              <a:t>To  understand  the  idea on  </a:t>
            </a:r>
            <a:r>
              <a:rPr lang="en" sz="1400" i="1">
                <a:solidFill>
                  <a:srgbClr val="000000"/>
                </a:solidFill>
              </a:rPr>
              <a:t>distinct  rule</a:t>
            </a:r>
            <a:r>
              <a:rPr lang="en" sz="1400">
                <a:solidFill>
                  <a:srgbClr val="000000"/>
                </a:solidFill>
              </a:rPr>
              <a:t>, </a:t>
            </a:r>
            <a:r>
              <a:rPr lang="en" sz="1400" i="1">
                <a:solidFill>
                  <a:srgbClr val="000000"/>
                </a:solidFill>
              </a:rPr>
              <a:t>identical  rule</a:t>
            </a:r>
            <a:r>
              <a:rPr lang="en" sz="1400">
                <a:solidFill>
                  <a:srgbClr val="000000"/>
                </a:solidFill>
              </a:rPr>
              <a:t>  and  </a:t>
            </a:r>
            <a:r>
              <a:rPr lang="en" sz="1400" i="1">
                <a:solidFill>
                  <a:srgbClr val="000000"/>
                </a:solidFill>
              </a:rPr>
              <a:t>conflict  rule</a:t>
            </a:r>
            <a:r>
              <a:rPr lang="en" sz="1400">
                <a:solidFill>
                  <a:srgbClr val="000000"/>
                </a:solidFill>
              </a:rPr>
              <a:t>, let us take  a  </a:t>
            </a:r>
            <a:r>
              <a:rPr lang="en" sz="1400" i="1">
                <a:solidFill>
                  <a:srgbClr val="000000"/>
                </a:solidFill>
              </a:rPr>
              <a:t>discretized </a:t>
            </a:r>
            <a:r>
              <a:rPr lang="en" sz="1400">
                <a:solidFill>
                  <a:srgbClr val="000000"/>
                </a:solidFill>
              </a:rPr>
              <a:t>dataset of a</a:t>
            </a:r>
            <a:r>
              <a:rPr lang="en" sz="1400" i="1">
                <a:solidFill>
                  <a:srgbClr val="000000"/>
                </a:solidFill>
              </a:rPr>
              <a:t>  </a:t>
            </a:r>
            <a:r>
              <a:rPr lang="en" sz="1400">
                <a:solidFill>
                  <a:srgbClr val="000000"/>
                </a:solidFill>
              </a:rPr>
              <a:t>classification problem (P) with 4 non-target attributes, say  A</a:t>
            </a:r>
            <a:r>
              <a:rPr lang="en" sz="1400" baseline="-25000">
                <a:solidFill>
                  <a:srgbClr val="000000"/>
                </a:solidFill>
              </a:rPr>
              <a:t>1</a:t>
            </a:r>
            <a:r>
              <a:rPr lang="en" sz="1400">
                <a:solidFill>
                  <a:srgbClr val="000000"/>
                </a:solidFill>
              </a:rPr>
              <a:t>, A</a:t>
            </a:r>
            <a:r>
              <a:rPr lang="en" sz="1400" baseline="-25000">
                <a:solidFill>
                  <a:srgbClr val="000000"/>
                </a:solidFill>
              </a:rPr>
              <a:t>2</a:t>
            </a:r>
            <a:r>
              <a:rPr lang="en" sz="1400">
                <a:solidFill>
                  <a:srgbClr val="000000"/>
                </a:solidFill>
              </a:rPr>
              <a:t>, A</a:t>
            </a:r>
            <a:r>
              <a:rPr lang="en" sz="1400" baseline="-25000">
                <a:solidFill>
                  <a:srgbClr val="000000"/>
                </a:solidFill>
              </a:rPr>
              <a:t>3</a:t>
            </a:r>
            <a:r>
              <a:rPr lang="en" sz="1400">
                <a:solidFill>
                  <a:srgbClr val="000000"/>
                </a:solidFill>
              </a:rPr>
              <a:t> and A</a:t>
            </a:r>
            <a:r>
              <a:rPr lang="en" sz="1400" baseline="-25000">
                <a:solidFill>
                  <a:srgbClr val="000000"/>
                </a:solidFill>
              </a:rPr>
              <a:t>4</a:t>
            </a:r>
            <a:r>
              <a:rPr lang="en" sz="1400">
                <a:solidFill>
                  <a:srgbClr val="000000"/>
                </a:solidFill>
              </a:rPr>
              <a:t>  and class (</a:t>
            </a:r>
            <a:r>
              <a:rPr lang="en" sz="1400" i="1">
                <a:solidFill>
                  <a:srgbClr val="000000"/>
                </a:solidFill>
              </a:rPr>
              <a:t>i.e</a:t>
            </a:r>
            <a:r>
              <a:rPr lang="en" sz="1400">
                <a:solidFill>
                  <a:srgbClr val="000000"/>
                </a:solidFill>
              </a:rPr>
              <a:t>., target) attribute, say </a:t>
            </a:r>
            <a:r>
              <a:rPr lang="en" sz="1400" i="1">
                <a:solidFill>
                  <a:srgbClr val="000000"/>
                </a:solidFill>
              </a:rPr>
              <a:t>C</a:t>
            </a:r>
            <a:r>
              <a:rPr lang="en" sz="1400">
                <a:solidFill>
                  <a:srgbClr val="000000"/>
                </a:solidFill>
              </a:rPr>
              <a:t>.</a:t>
            </a:r>
          </a:p>
          <a:p>
            <a:pPr lvl="0">
              <a:spcBef>
                <a:spcPts val="0"/>
              </a:spcBef>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lvl="0">
              <a:spcBef>
                <a:spcPts val="0"/>
              </a:spcBef>
              <a:buNone/>
            </a:pPr>
            <a:r>
              <a:rPr lang="en" sz="2400"/>
              <a:t>Managing redundant rules</a:t>
            </a:r>
          </a:p>
        </p:txBody>
      </p:sp>
      <p:sp>
        <p:nvSpPr>
          <p:cNvPr id="248" name="Shape 248"/>
          <p:cNvSpPr txBox="1">
            <a:spLocks noGrp="1"/>
          </p:cNvSpPr>
          <p:nvPr>
            <p:ph type="body" idx="1"/>
          </p:nvPr>
        </p:nvSpPr>
        <p:spPr>
          <a:xfrm>
            <a:off x="311700" y="1152425"/>
            <a:ext cx="8520600" cy="3302700"/>
          </a:xfrm>
          <a:prstGeom prst="rect">
            <a:avLst/>
          </a:prstGeom>
        </p:spPr>
        <p:txBody>
          <a:bodyPr wrap="square" lIns="91425" tIns="91425" rIns="91425" bIns="91425" anchor="t" anchorCtr="0">
            <a:noAutofit/>
          </a:bodyPr>
          <a:lstStyle/>
          <a:p>
            <a:pPr lvl="0" algn="just" rtl="0">
              <a:lnSpc>
                <a:spcPct val="150000"/>
              </a:lnSpc>
              <a:spcBef>
                <a:spcPts val="0"/>
              </a:spcBef>
              <a:spcAft>
                <a:spcPts val="0"/>
              </a:spcAft>
              <a:buNone/>
            </a:pPr>
            <a:r>
              <a:rPr lang="en" sz="1200">
                <a:solidFill>
                  <a:srgbClr val="000000"/>
                </a:solidFill>
              </a:rPr>
              <a:t>Two rules:  r</a:t>
            </a:r>
            <a:r>
              <a:rPr lang="en" sz="1200" baseline="-25000">
                <a:solidFill>
                  <a:srgbClr val="000000"/>
                </a:solidFill>
              </a:rPr>
              <a:t>1</a:t>
            </a:r>
            <a:r>
              <a:rPr lang="en" sz="1200">
                <a:solidFill>
                  <a:srgbClr val="000000"/>
                </a:solidFill>
              </a:rPr>
              <a:t> and r</a:t>
            </a:r>
            <a:r>
              <a:rPr lang="en" sz="1200" baseline="-25000">
                <a:solidFill>
                  <a:srgbClr val="000000"/>
                </a:solidFill>
              </a:rPr>
              <a:t>2</a:t>
            </a:r>
            <a:r>
              <a:rPr lang="en" sz="1200">
                <a:solidFill>
                  <a:srgbClr val="000000"/>
                </a:solidFill>
              </a:rPr>
              <a:t> are identical if  </a:t>
            </a:r>
            <a:r>
              <a:rPr lang="en" sz="1200" i="1">
                <a:solidFill>
                  <a:srgbClr val="000000"/>
                </a:solidFill>
              </a:rPr>
              <a:t>min</a:t>
            </a:r>
            <a:r>
              <a:rPr lang="en" sz="1200">
                <a:solidFill>
                  <a:srgbClr val="000000"/>
                </a:solidFill>
              </a:rPr>
              <a:t> (|pre(r</a:t>
            </a:r>
            <a:r>
              <a:rPr lang="en" sz="1200" baseline="-25000">
                <a:solidFill>
                  <a:srgbClr val="000000"/>
                </a:solidFill>
              </a:rPr>
              <a:t>1</a:t>
            </a:r>
            <a:r>
              <a:rPr lang="en" sz="1200">
                <a:solidFill>
                  <a:srgbClr val="000000"/>
                </a:solidFill>
              </a:rPr>
              <a:t>)|, |pre(r</a:t>
            </a:r>
            <a:r>
              <a:rPr lang="en" sz="1200" baseline="-25000">
                <a:solidFill>
                  <a:srgbClr val="000000"/>
                </a:solidFill>
              </a:rPr>
              <a:t>2</a:t>
            </a:r>
            <a:r>
              <a:rPr lang="en" sz="1200">
                <a:solidFill>
                  <a:srgbClr val="000000"/>
                </a:solidFill>
              </a:rPr>
              <a:t>)|) = </a:t>
            </a:r>
            <a:r>
              <a:rPr lang="en" sz="1200" i="1">
                <a:solidFill>
                  <a:srgbClr val="000000"/>
                </a:solidFill>
              </a:rPr>
              <a:t>match</a:t>
            </a:r>
            <a:r>
              <a:rPr lang="en" sz="1200">
                <a:solidFill>
                  <a:srgbClr val="000000"/>
                </a:solidFill>
              </a:rPr>
              <a:t>(pre(r</a:t>
            </a:r>
            <a:r>
              <a:rPr lang="en" sz="1200" baseline="-25000">
                <a:solidFill>
                  <a:srgbClr val="000000"/>
                </a:solidFill>
              </a:rPr>
              <a:t>1</a:t>
            </a:r>
            <a:r>
              <a:rPr lang="en" sz="1200">
                <a:solidFill>
                  <a:srgbClr val="000000"/>
                </a:solidFill>
              </a:rPr>
              <a:t>), pre(r</a:t>
            </a:r>
            <a:r>
              <a:rPr lang="en" sz="1200" baseline="-25000">
                <a:solidFill>
                  <a:srgbClr val="000000"/>
                </a:solidFill>
              </a:rPr>
              <a:t>2</a:t>
            </a:r>
            <a:r>
              <a:rPr lang="en" sz="1200">
                <a:solidFill>
                  <a:srgbClr val="000000"/>
                </a:solidFill>
              </a:rPr>
              <a:t>)), where |pre(</a:t>
            </a:r>
            <a:r>
              <a:rPr lang="en" sz="1200" i="1">
                <a:solidFill>
                  <a:srgbClr val="000000"/>
                </a:solidFill>
              </a:rPr>
              <a:t>r</a:t>
            </a:r>
            <a:r>
              <a:rPr lang="en" sz="1200" i="1" baseline="-25000">
                <a:solidFill>
                  <a:srgbClr val="000000"/>
                </a:solidFill>
              </a:rPr>
              <a:t>i</a:t>
            </a:r>
            <a:r>
              <a:rPr lang="en" sz="1200">
                <a:solidFill>
                  <a:srgbClr val="000000"/>
                </a:solidFill>
              </a:rPr>
              <a:t>)|  results the number of  </a:t>
            </a:r>
            <a:r>
              <a:rPr lang="en" sz="1200" i="1">
                <a:solidFill>
                  <a:srgbClr val="000000"/>
                </a:solidFill>
              </a:rPr>
              <a:t>pre-conditions</a:t>
            </a:r>
            <a:r>
              <a:rPr lang="en" sz="1200">
                <a:solidFill>
                  <a:srgbClr val="000000"/>
                </a:solidFill>
              </a:rPr>
              <a:t> (each with a numerical value) present in rule: </a:t>
            </a:r>
            <a:r>
              <a:rPr lang="en" sz="1200" i="1">
                <a:solidFill>
                  <a:srgbClr val="000000"/>
                </a:solidFill>
              </a:rPr>
              <a:t>r</a:t>
            </a:r>
            <a:r>
              <a:rPr lang="en" sz="1200" i="1" baseline="-25000">
                <a:solidFill>
                  <a:srgbClr val="000000"/>
                </a:solidFill>
              </a:rPr>
              <a:t>i</a:t>
            </a:r>
            <a:r>
              <a:rPr lang="en" sz="1200" baseline="-25000">
                <a:solidFill>
                  <a:srgbClr val="000000"/>
                </a:solidFill>
              </a:rPr>
              <a:t>  </a:t>
            </a:r>
            <a:r>
              <a:rPr lang="en" sz="1200">
                <a:solidFill>
                  <a:srgbClr val="000000"/>
                </a:solidFill>
              </a:rPr>
              <a:t>and  the function: </a:t>
            </a:r>
            <a:r>
              <a:rPr lang="en" sz="1200" i="1">
                <a:solidFill>
                  <a:srgbClr val="000000"/>
                </a:solidFill>
              </a:rPr>
              <a:t>min</a:t>
            </a:r>
            <a:r>
              <a:rPr lang="en" sz="1200">
                <a:solidFill>
                  <a:srgbClr val="000000"/>
                </a:solidFill>
              </a:rPr>
              <a:t>(m</a:t>
            </a:r>
            <a:r>
              <a:rPr lang="en" sz="1200" baseline="-25000">
                <a:solidFill>
                  <a:srgbClr val="000000"/>
                </a:solidFill>
              </a:rPr>
              <a:t>1</a:t>
            </a:r>
            <a:r>
              <a:rPr lang="en" sz="1200">
                <a:solidFill>
                  <a:srgbClr val="000000"/>
                </a:solidFill>
              </a:rPr>
              <a:t>, m</a:t>
            </a:r>
            <a:r>
              <a:rPr lang="en" sz="1200" baseline="-25000">
                <a:solidFill>
                  <a:srgbClr val="000000"/>
                </a:solidFill>
              </a:rPr>
              <a:t>2</a:t>
            </a:r>
            <a:r>
              <a:rPr lang="en" sz="1200">
                <a:solidFill>
                  <a:srgbClr val="000000"/>
                </a:solidFill>
              </a:rPr>
              <a:t>) returns the </a:t>
            </a:r>
            <a:r>
              <a:rPr lang="en" sz="1200" i="1">
                <a:solidFill>
                  <a:srgbClr val="000000"/>
                </a:solidFill>
              </a:rPr>
              <a:t>minimum</a:t>
            </a:r>
            <a:r>
              <a:rPr lang="en" sz="1200">
                <a:solidFill>
                  <a:srgbClr val="000000"/>
                </a:solidFill>
              </a:rPr>
              <a:t> between two numbers: </a:t>
            </a:r>
            <a:r>
              <a:rPr lang="en" sz="1200" i="1">
                <a:solidFill>
                  <a:srgbClr val="000000"/>
                </a:solidFill>
              </a:rPr>
              <a:t>m</a:t>
            </a:r>
            <a:r>
              <a:rPr lang="en" sz="1200" i="1" baseline="-25000">
                <a:solidFill>
                  <a:srgbClr val="000000"/>
                </a:solidFill>
              </a:rPr>
              <a:t>1</a:t>
            </a:r>
            <a:r>
              <a:rPr lang="en" sz="1200" i="1">
                <a:solidFill>
                  <a:srgbClr val="000000"/>
                </a:solidFill>
              </a:rPr>
              <a:t>, m</a:t>
            </a:r>
            <a:r>
              <a:rPr lang="en" sz="1200" i="1" baseline="-25000">
                <a:solidFill>
                  <a:srgbClr val="000000"/>
                </a:solidFill>
              </a:rPr>
              <a:t>2</a:t>
            </a:r>
            <a:r>
              <a:rPr lang="en" sz="1200">
                <a:solidFill>
                  <a:srgbClr val="000000"/>
                </a:solidFill>
              </a:rPr>
              <a:t>.</a:t>
            </a:r>
          </a:p>
          <a:p>
            <a:pPr lvl="0" algn="just" rtl="0">
              <a:lnSpc>
                <a:spcPct val="150000"/>
              </a:lnSpc>
              <a:spcBef>
                <a:spcPts val="0"/>
              </a:spcBef>
              <a:spcAft>
                <a:spcPts val="0"/>
              </a:spcAft>
              <a:buNone/>
            </a:pPr>
            <a:r>
              <a:rPr lang="en" sz="1200">
                <a:solidFill>
                  <a:srgbClr val="000000"/>
                </a:solidFill>
              </a:rPr>
              <a:t> Let  r</a:t>
            </a:r>
            <a:r>
              <a:rPr lang="en" sz="1200" baseline="-25000">
                <a:solidFill>
                  <a:srgbClr val="000000"/>
                </a:solidFill>
              </a:rPr>
              <a:t>1</a:t>
            </a:r>
            <a:r>
              <a:rPr lang="en" sz="1200">
                <a:solidFill>
                  <a:srgbClr val="000000"/>
                </a:solidFill>
              </a:rPr>
              <a:t> and  r</a:t>
            </a:r>
            <a:r>
              <a:rPr lang="en" sz="1200" baseline="-25000">
                <a:solidFill>
                  <a:srgbClr val="000000"/>
                </a:solidFill>
              </a:rPr>
              <a:t>2</a:t>
            </a:r>
            <a:r>
              <a:rPr lang="en" sz="1200">
                <a:solidFill>
                  <a:srgbClr val="000000"/>
                </a:solidFill>
              </a:rPr>
              <a:t>   be  two decision  rules for  P  as follows:	</a:t>
            </a:r>
          </a:p>
          <a:p>
            <a:pPr marL="457200" lvl="0" indent="-228600" algn="just" rtl="0">
              <a:lnSpc>
                <a:spcPct val="150000"/>
              </a:lnSpc>
              <a:spcBef>
                <a:spcPts val="0"/>
              </a:spcBef>
              <a:spcAft>
                <a:spcPts val="0"/>
              </a:spcAft>
              <a:buNone/>
            </a:pPr>
            <a:r>
              <a:rPr lang="en" sz="1200">
                <a:solidFill>
                  <a:srgbClr val="000000"/>
                </a:solidFill>
              </a:rPr>
              <a:t>·         r</a:t>
            </a:r>
            <a:r>
              <a:rPr lang="en" sz="1200" baseline="-25000">
                <a:solidFill>
                  <a:srgbClr val="000000"/>
                </a:solidFill>
              </a:rPr>
              <a:t>1</a:t>
            </a:r>
            <a:r>
              <a:rPr lang="en" sz="1200">
                <a:solidFill>
                  <a:srgbClr val="000000"/>
                </a:solidFill>
              </a:rPr>
              <a:t>:   </a:t>
            </a:r>
            <a:r>
              <a:rPr lang="en" sz="1200" i="1">
                <a:solidFill>
                  <a:srgbClr val="000000"/>
                </a:solidFill>
              </a:rPr>
              <a:t>If</a:t>
            </a:r>
            <a:r>
              <a:rPr lang="en" sz="1200">
                <a:solidFill>
                  <a:srgbClr val="000000"/>
                </a:solidFill>
              </a:rPr>
              <a:t> (A</a:t>
            </a:r>
            <a:r>
              <a:rPr lang="en" sz="1200" baseline="-25000">
                <a:solidFill>
                  <a:srgbClr val="000000"/>
                </a:solidFill>
              </a:rPr>
              <a:t>1</a:t>
            </a:r>
            <a:r>
              <a:rPr lang="en" sz="1200">
                <a:solidFill>
                  <a:srgbClr val="000000"/>
                </a:solidFill>
              </a:rPr>
              <a:t>=4) </a:t>
            </a:r>
            <a:r>
              <a:rPr lang="en" sz="1200" i="1">
                <a:solidFill>
                  <a:srgbClr val="000000"/>
                </a:solidFill>
              </a:rPr>
              <a:t>and</a:t>
            </a:r>
            <a:r>
              <a:rPr lang="en" sz="1200">
                <a:solidFill>
                  <a:srgbClr val="000000"/>
                </a:solidFill>
              </a:rPr>
              <a:t> (A</a:t>
            </a:r>
            <a:r>
              <a:rPr lang="en" sz="1200" baseline="-25000">
                <a:solidFill>
                  <a:srgbClr val="000000"/>
                </a:solidFill>
              </a:rPr>
              <a:t>2</a:t>
            </a:r>
            <a:r>
              <a:rPr lang="en" sz="1200">
                <a:solidFill>
                  <a:srgbClr val="000000"/>
                </a:solidFill>
              </a:rPr>
              <a:t>= 2) </a:t>
            </a:r>
            <a:r>
              <a:rPr lang="en" sz="1200" i="1">
                <a:solidFill>
                  <a:srgbClr val="000000"/>
                </a:solidFill>
              </a:rPr>
              <a:t> and</a:t>
            </a:r>
            <a:r>
              <a:rPr lang="en" sz="1200">
                <a:solidFill>
                  <a:srgbClr val="000000"/>
                </a:solidFill>
              </a:rPr>
              <a:t>  (A</a:t>
            </a:r>
            <a:r>
              <a:rPr lang="en" sz="1200" baseline="-25000">
                <a:solidFill>
                  <a:srgbClr val="000000"/>
                </a:solidFill>
              </a:rPr>
              <a:t>4</a:t>
            </a:r>
            <a:r>
              <a:rPr lang="en" sz="1200">
                <a:solidFill>
                  <a:srgbClr val="000000"/>
                </a:solidFill>
              </a:rPr>
              <a:t>=1), </a:t>
            </a:r>
            <a:r>
              <a:rPr lang="en" sz="1200" i="1">
                <a:solidFill>
                  <a:srgbClr val="000000"/>
                </a:solidFill>
              </a:rPr>
              <a:t>then </a:t>
            </a:r>
            <a:r>
              <a:rPr lang="en" sz="1200">
                <a:solidFill>
                  <a:srgbClr val="000000"/>
                </a:solidFill>
              </a:rPr>
              <a:t> C=1	</a:t>
            </a:r>
          </a:p>
          <a:p>
            <a:pPr marL="457200" lvl="0" indent="-228600" algn="just" rtl="0">
              <a:lnSpc>
                <a:spcPct val="150000"/>
              </a:lnSpc>
              <a:spcBef>
                <a:spcPts val="0"/>
              </a:spcBef>
              <a:spcAft>
                <a:spcPts val="0"/>
              </a:spcAft>
              <a:buNone/>
            </a:pPr>
            <a:r>
              <a:rPr lang="en" sz="1200">
                <a:solidFill>
                  <a:srgbClr val="000000"/>
                </a:solidFill>
              </a:rPr>
              <a:t>·         r</a:t>
            </a:r>
            <a:r>
              <a:rPr lang="en" sz="1200" baseline="-25000">
                <a:solidFill>
                  <a:srgbClr val="000000"/>
                </a:solidFill>
              </a:rPr>
              <a:t>2</a:t>
            </a:r>
            <a:r>
              <a:rPr lang="en" sz="1200">
                <a:solidFill>
                  <a:srgbClr val="000000"/>
                </a:solidFill>
              </a:rPr>
              <a:t>:  </a:t>
            </a:r>
            <a:r>
              <a:rPr lang="en" sz="1200" i="1">
                <a:solidFill>
                  <a:srgbClr val="000000"/>
                </a:solidFill>
              </a:rPr>
              <a:t> If </a:t>
            </a:r>
            <a:r>
              <a:rPr lang="en" sz="1200">
                <a:solidFill>
                  <a:srgbClr val="000000"/>
                </a:solidFill>
              </a:rPr>
              <a:t>(A</a:t>
            </a:r>
            <a:r>
              <a:rPr lang="en" sz="1200" baseline="-25000">
                <a:solidFill>
                  <a:srgbClr val="000000"/>
                </a:solidFill>
              </a:rPr>
              <a:t>1</a:t>
            </a:r>
            <a:r>
              <a:rPr lang="en" sz="1200">
                <a:solidFill>
                  <a:srgbClr val="000000"/>
                </a:solidFill>
              </a:rPr>
              <a:t>=4)  </a:t>
            </a:r>
            <a:r>
              <a:rPr lang="en" sz="1200" i="1">
                <a:solidFill>
                  <a:srgbClr val="000000"/>
                </a:solidFill>
              </a:rPr>
              <a:t>and</a:t>
            </a:r>
            <a:r>
              <a:rPr lang="en" sz="1200">
                <a:solidFill>
                  <a:srgbClr val="000000"/>
                </a:solidFill>
              </a:rPr>
              <a:t>  (A</a:t>
            </a:r>
            <a:r>
              <a:rPr lang="en" sz="1200" baseline="-25000">
                <a:solidFill>
                  <a:srgbClr val="000000"/>
                </a:solidFill>
              </a:rPr>
              <a:t>4</a:t>
            </a:r>
            <a:r>
              <a:rPr lang="en" sz="1200">
                <a:solidFill>
                  <a:srgbClr val="000000"/>
                </a:solidFill>
              </a:rPr>
              <a:t>=1), </a:t>
            </a:r>
            <a:r>
              <a:rPr lang="en" sz="1200" i="1">
                <a:solidFill>
                  <a:srgbClr val="000000"/>
                </a:solidFill>
              </a:rPr>
              <a:t>then</a:t>
            </a:r>
            <a:r>
              <a:rPr lang="en" sz="1200">
                <a:solidFill>
                  <a:srgbClr val="000000"/>
                </a:solidFill>
              </a:rPr>
              <a:t>  C</a:t>
            </a:r>
            <a:r>
              <a:rPr lang="en" sz="1200" baseline="-25000">
                <a:solidFill>
                  <a:srgbClr val="000000"/>
                </a:solidFill>
              </a:rPr>
              <a:t> </a:t>
            </a:r>
            <a:r>
              <a:rPr lang="en" sz="1200">
                <a:solidFill>
                  <a:srgbClr val="000000"/>
                </a:solidFill>
              </a:rPr>
              <a:t>=1</a:t>
            </a:r>
          </a:p>
          <a:p>
            <a:pPr lvl="0" algn="just" rtl="0">
              <a:lnSpc>
                <a:spcPct val="150000"/>
              </a:lnSpc>
              <a:spcBef>
                <a:spcPts val="0"/>
              </a:spcBef>
              <a:spcAft>
                <a:spcPts val="0"/>
              </a:spcAft>
              <a:buNone/>
            </a:pPr>
            <a:r>
              <a:rPr lang="en" sz="1200">
                <a:solidFill>
                  <a:srgbClr val="000000"/>
                </a:solidFill>
              </a:rPr>
              <a:t>The number of pre-conditions  present in  r</a:t>
            </a:r>
            <a:r>
              <a:rPr lang="en" sz="1200" baseline="-25000">
                <a:solidFill>
                  <a:srgbClr val="000000"/>
                </a:solidFill>
              </a:rPr>
              <a:t>1</a:t>
            </a:r>
            <a:r>
              <a:rPr lang="en" sz="1200">
                <a:solidFill>
                  <a:srgbClr val="000000"/>
                </a:solidFill>
              </a:rPr>
              <a:t>  is  3, whereas it is 2 in r</a:t>
            </a:r>
            <a:r>
              <a:rPr lang="en" sz="1200" baseline="-25000">
                <a:solidFill>
                  <a:srgbClr val="000000"/>
                </a:solidFill>
              </a:rPr>
              <a:t>2</a:t>
            </a:r>
            <a:r>
              <a:rPr lang="en" sz="1200">
                <a:solidFill>
                  <a:srgbClr val="000000"/>
                </a:solidFill>
              </a:rPr>
              <a:t>. In fact, the rules  </a:t>
            </a:r>
            <a:r>
              <a:rPr lang="en" sz="1200" i="1">
                <a:solidFill>
                  <a:srgbClr val="000000"/>
                </a:solidFill>
              </a:rPr>
              <a:t>match </a:t>
            </a:r>
            <a:r>
              <a:rPr lang="en" sz="1200">
                <a:solidFill>
                  <a:srgbClr val="000000"/>
                </a:solidFill>
              </a:rPr>
              <a:t> at  </a:t>
            </a:r>
            <a:r>
              <a:rPr lang="en" sz="1200" i="1">
                <a:solidFill>
                  <a:srgbClr val="000000"/>
                </a:solidFill>
              </a:rPr>
              <a:t>two</a:t>
            </a:r>
            <a:r>
              <a:rPr lang="en" sz="1200">
                <a:solidFill>
                  <a:srgbClr val="000000"/>
                </a:solidFill>
              </a:rPr>
              <a:t>  places except for (A</a:t>
            </a:r>
            <a:r>
              <a:rPr lang="en" sz="1200" baseline="-25000">
                <a:solidFill>
                  <a:srgbClr val="000000"/>
                </a:solidFill>
              </a:rPr>
              <a:t>2</a:t>
            </a:r>
            <a:r>
              <a:rPr lang="en" sz="1200">
                <a:solidFill>
                  <a:srgbClr val="000000"/>
                </a:solidFill>
              </a:rPr>
              <a:t>=2) in  r</a:t>
            </a:r>
            <a:r>
              <a:rPr lang="en" sz="1200" baseline="-25000">
                <a:solidFill>
                  <a:srgbClr val="000000"/>
                </a:solidFill>
              </a:rPr>
              <a:t>1</a:t>
            </a:r>
            <a:r>
              <a:rPr lang="en" sz="1200">
                <a:solidFill>
                  <a:srgbClr val="000000"/>
                </a:solidFill>
              </a:rPr>
              <a:t>. Clearly, the number of  </a:t>
            </a:r>
            <a:r>
              <a:rPr lang="en" sz="1200" i="1">
                <a:solidFill>
                  <a:srgbClr val="000000"/>
                </a:solidFill>
              </a:rPr>
              <a:t>matched  </a:t>
            </a:r>
            <a:r>
              <a:rPr lang="en" sz="1200">
                <a:solidFill>
                  <a:srgbClr val="000000"/>
                </a:solidFill>
              </a:rPr>
              <a:t>pre-conditions (</a:t>
            </a:r>
            <a:r>
              <a:rPr lang="en" sz="1200" i="1">
                <a:solidFill>
                  <a:srgbClr val="000000"/>
                </a:solidFill>
              </a:rPr>
              <a:t>m</a:t>
            </a:r>
            <a:r>
              <a:rPr lang="en" sz="1200">
                <a:solidFill>
                  <a:srgbClr val="000000"/>
                </a:solidFill>
              </a:rPr>
              <a:t>) is here 2 (</a:t>
            </a:r>
            <a:r>
              <a:rPr lang="en" sz="1200" i="1">
                <a:solidFill>
                  <a:srgbClr val="000000"/>
                </a:solidFill>
              </a:rPr>
              <a:t>i.e</a:t>
            </a:r>
            <a:r>
              <a:rPr lang="en" sz="1200">
                <a:solidFill>
                  <a:srgbClr val="000000"/>
                </a:solidFill>
              </a:rPr>
              <a:t>.,</a:t>
            </a:r>
            <a:r>
              <a:rPr lang="en" sz="1200" i="1">
                <a:solidFill>
                  <a:srgbClr val="000000"/>
                </a:solidFill>
              </a:rPr>
              <a:t>m</a:t>
            </a:r>
            <a:r>
              <a:rPr lang="en" sz="1200">
                <a:solidFill>
                  <a:srgbClr val="000000"/>
                </a:solidFill>
              </a:rPr>
              <a:t> =2).  Again,  </a:t>
            </a:r>
            <a:r>
              <a:rPr lang="en" sz="1200" i="1">
                <a:solidFill>
                  <a:srgbClr val="000000"/>
                </a:solidFill>
              </a:rPr>
              <a:t>min </a:t>
            </a:r>
            <a:r>
              <a:rPr lang="en" sz="1200">
                <a:solidFill>
                  <a:srgbClr val="000000"/>
                </a:solidFill>
              </a:rPr>
              <a:t>(|pre(r</a:t>
            </a:r>
            <a:r>
              <a:rPr lang="en" sz="1200" baseline="-25000">
                <a:solidFill>
                  <a:srgbClr val="000000"/>
                </a:solidFill>
              </a:rPr>
              <a:t>1</a:t>
            </a:r>
            <a:r>
              <a:rPr lang="en" sz="1200">
                <a:solidFill>
                  <a:srgbClr val="000000"/>
                </a:solidFill>
              </a:rPr>
              <a:t>)|, |pre(r</a:t>
            </a:r>
            <a:r>
              <a:rPr lang="en" sz="1200" baseline="-25000">
                <a:solidFill>
                  <a:srgbClr val="000000"/>
                </a:solidFill>
              </a:rPr>
              <a:t>2</a:t>
            </a:r>
            <a:r>
              <a:rPr lang="en" sz="1200">
                <a:solidFill>
                  <a:srgbClr val="000000"/>
                </a:solidFill>
              </a:rPr>
              <a:t>)|)= </a:t>
            </a:r>
            <a:r>
              <a:rPr lang="en" sz="1200" i="1">
                <a:solidFill>
                  <a:srgbClr val="000000"/>
                </a:solidFill>
              </a:rPr>
              <a:t>min</a:t>
            </a:r>
            <a:r>
              <a:rPr lang="en" sz="1200">
                <a:solidFill>
                  <a:srgbClr val="000000"/>
                </a:solidFill>
              </a:rPr>
              <a:t>(3,2) returns 2,   and it  equals  to  </a:t>
            </a:r>
            <a:r>
              <a:rPr lang="en" sz="1200" i="1">
                <a:solidFill>
                  <a:srgbClr val="000000"/>
                </a:solidFill>
              </a:rPr>
              <a:t>m</a:t>
            </a:r>
            <a:r>
              <a:rPr lang="en" sz="1200">
                <a:solidFill>
                  <a:srgbClr val="000000"/>
                </a:solidFill>
              </a:rPr>
              <a:t>.  </a:t>
            </a:r>
          </a:p>
          <a:p>
            <a:pPr lvl="0" algn="just" rtl="0">
              <a:lnSpc>
                <a:spcPct val="150000"/>
              </a:lnSpc>
              <a:spcBef>
                <a:spcPts val="0"/>
              </a:spcBef>
              <a:spcAft>
                <a:spcPts val="0"/>
              </a:spcAft>
              <a:buNone/>
            </a:pPr>
            <a:r>
              <a:rPr lang="en" sz="1200">
                <a:solidFill>
                  <a:srgbClr val="000000"/>
                </a:solidFill>
              </a:rPr>
              <a:t>	Hence, both  the  rules  are  </a:t>
            </a:r>
            <a:r>
              <a:rPr lang="en" sz="1200" i="1">
                <a:solidFill>
                  <a:srgbClr val="000000"/>
                </a:solidFill>
              </a:rPr>
              <a:t>identical</a:t>
            </a:r>
            <a:r>
              <a:rPr lang="en" sz="1200" baseline="-25000">
                <a:solidFill>
                  <a:srgbClr val="000000"/>
                </a:solidFill>
              </a:rPr>
              <a:t> </a:t>
            </a:r>
            <a:r>
              <a:rPr lang="en" sz="1200">
                <a:solidFill>
                  <a:srgbClr val="000000"/>
                </a:solidFill>
              </a:rPr>
              <a:t>  but one  supersedes  the  other. In other words, out of these two rules, one is  the </a:t>
            </a:r>
            <a:r>
              <a:rPr lang="en" sz="1200" i="1">
                <a:solidFill>
                  <a:srgbClr val="000000"/>
                </a:solidFill>
              </a:rPr>
              <a:t>super </a:t>
            </a:r>
            <a:r>
              <a:rPr lang="en" sz="1200">
                <a:solidFill>
                  <a:srgbClr val="000000"/>
                </a:solidFill>
              </a:rPr>
              <a:t>rule of the other. It is observed that  |pre(r</a:t>
            </a:r>
            <a:r>
              <a:rPr lang="en" sz="1200" baseline="-25000">
                <a:solidFill>
                  <a:srgbClr val="000000"/>
                </a:solidFill>
              </a:rPr>
              <a:t>2</a:t>
            </a:r>
            <a:r>
              <a:rPr lang="en" sz="1200">
                <a:solidFill>
                  <a:srgbClr val="000000"/>
                </a:solidFill>
              </a:rPr>
              <a:t>)| =2 , and  it is </a:t>
            </a:r>
            <a:r>
              <a:rPr lang="en" sz="1200" i="1">
                <a:solidFill>
                  <a:srgbClr val="000000"/>
                </a:solidFill>
              </a:rPr>
              <a:t>less</a:t>
            </a:r>
            <a:r>
              <a:rPr lang="en" sz="1200">
                <a:solidFill>
                  <a:srgbClr val="000000"/>
                </a:solidFill>
              </a:rPr>
              <a:t> than |pre(r</a:t>
            </a:r>
            <a:r>
              <a:rPr lang="en" sz="1200" baseline="-25000">
                <a:solidFill>
                  <a:srgbClr val="000000"/>
                </a:solidFill>
              </a:rPr>
              <a:t>1</a:t>
            </a:r>
            <a:r>
              <a:rPr lang="en" sz="1200">
                <a:solidFill>
                  <a:srgbClr val="000000"/>
                </a:solidFill>
              </a:rPr>
              <a:t>)|=3. So,  rule  r</a:t>
            </a:r>
            <a:r>
              <a:rPr lang="en" sz="1200" baseline="-25000">
                <a:solidFill>
                  <a:srgbClr val="000000"/>
                </a:solidFill>
              </a:rPr>
              <a:t>2</a:t>
            </a:r>
            <a:r>
              <a:rPr lang="en" sz="1200">
                <a:solidFill>
                  <a:srgbClr val="000000"/>
                </a:solidFill>
              </a:rPr>
              <a:t>  is here treated as  the </a:t>
            </a:r>
            <a:r>
              <a:rPr lang="en" sz="1200" i="1">
                <a:solidFill>
                  <a:srgbClr val="000000"/>
                </a:solidFill>
              </a:rPr>
              <a:t>super</a:t>
            </a:r>
            <a:r>
              <a:rPr lang="en" sz="1200">
                <a:solidFill>
                  <a:srgbClr val="000000"/>
                </a:solidFill>
              </a:rPr>
              <a:t> rule of  r</a:t>
            </a:r>
            <a:r>
              <a:rPr lang="en" sz="1200" baseline="-25000">
                <a:solidFill>
                  <a:srgbClr val="000000"/>
                </a:solidFill>
              </a:rPr>
              <a:t>1</a:t>
            </a:r>
            <a:r>
              <a:rPr lang="en" sz="1200">
                <a:solidFill>
                  <a:srgbClr val="000000"/>
                </a:solidFill>
              </a:rPr>
              <a:t>, and  r</a:t>
            </a:r>
            <a:r>
              <a:rPr lang="en" sz="1200" baseline="-25000">
                <a:solidFill>
                  <a:srgbClr val="000000"/>
                </a:solidFill>
              </a:rPr>
              <a:t>2</a:t>
            </a:r>
            <a:r>
              <a:rPr lang="en" sz="1200">
                <a:solidFill>
                  <a:srgbClr val="000000"/>
                </a:solidFill>
              </a:rPr>
              <a:t> (instead  of  r</a:t>
            </a:r>
            <a:r>
              <a:rPr lang="en" sz="1200" baseline="-25000">
                <a:solidFill>
                  <a:srgbClr val="000000"/>
                </a:solidFill>
              </a:rPr>
              <a:t>1</a:t>
            </a:r>
            <a:r>
              <a:rPr lang="en" sz="1200">
                <a:solidFill>
                  <a:srgbClr val="000000"/>
                </a:solidFill>
              </a:rPr>
              <a:t>)  is  well expected to be present in  rule set with  the aim  to classify more </a:t>
            </a:r>
            <a:r>
              <a:rPr lang="en" sz="1200" i="1">
                <a:solidFill>
                  <a:srgbClr val="000000"/>
                </a:solidFill>
              </a:rPr>
              <a:t>test</a:t>
            </a:r>
            <a:r>
              <a:rPr lang="en" sz="1200">
                <a:solidFill>
                  <a:srgbClr val="000000"/>
                </a:solidFill>
              </a:rPr>
              <a:t> examples. Definitely, r</a:t>
            </a:r>
            <a:r>
              <a:rPr lang="en" sz="1200" baseline="-25000">
                <a:solidFill>
                  <a:srgbClr val="000000"/>
                </a:solidFill>
              </a:rPr>
              <a:t>1</a:t>
            </a:r>
            <a:r>
              <a:rPr lang="en" sz="1200">
                <a:solidFill>
                  <a:srgbClr val="000000"/>
                </a:solidFill>
              </a:rPr>
              <a:t> is </a:t>
            </a:r>
            <a:r>
              <a:rPr lang="en" sz="1200" i="1">
                <a:solidFill>
                  <a:srgbClr val="000000"/>
                </a:solidFill>
              </a:rPr>
              <a:t>redundant</a:t>
            </a:r>
            <a:r>
              <a:rPr lang="en" sz="1200">
                <a:solidFill>
                  <a:srgbClr val="000000"/>
                </a:solidFill>
              </a:rPr>
              <a:t>, and it is to be removed from rule set, R.</a:t>
            </a:r>
            <a:r>
              <a:rPr lang="en" sz="1200" i="1">
                <a:solidFill>
                  <a:srgbClr val="000000"/>
                </a:solidFill>
              </a:rPr>
              <a:t>  </a:t>
            </a:r>
          </a:p>
          <a:p>
            <a:pPr lvl="0">
              <a:spcBef>
                <a:spcPts val="0"/>
              </a:spcBef>
              <a:buNone/>
            </a:pPr>
            <a:endParaRPr sz="12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lvl="0" rtl="0">
              <a:spcBef>
                <a:spcPts val="0"/>
              </a:spcBef>
              <a:buNone/>
            </a:pPr>
            <a:r>
              <a:rPr lang="en" sz="2400"/>
              <a:t>Managing conflict rules</a:t>
            </a:r>
          </a:p>
        </p:txBody>
      </p:sp>
      <p:sp>
        <p:nvSpPr>
          <p:cNvPr id="254" name="Shape 254"/>
          <p:cNvSpPr txBox="1">
            <a:spLocks noGrp="1"/>
          </p:cNvSpPr>
          <p:nvPr>
            <p:ph type="body" idx="1"/>
          </p:nvPr>
        </p:nvSpPr>
        <p:spPr>
          <a:xfrm>
            <a:off x="311700" y="1152425"/>
            <a:ext cx="8520600" cy="3302700"/>
          </a:xfrm>
          <a:prstGeom prst="rect">
            <a:avLst/>
          </a:prstGeom>
        </p:spPr>
        <p:txBody>
          <a:bodyPr wrap="square" lIns="91425" tIns="91425" rIns="91425" bIns="91425" anchor="t" anchorCtr="0">
            <a:noAutofit/>
          </a:bodyPr>
          <a:lstStyle/>
          <a:p>
            <a:pPr lvl="0" algn="just" rtl="0">
              <a:lnSpc>
                <a:spcPct val="150000"/>
              </a:lnSpc>
              <a:spcBef>
                <a:spcPts val="0"/>
              </a:spcBef>
              <a:spcAft>
                <a:spcPts val="0"/>
              </a:spcAft>
              <a:buNone/>
            </a:pPr>
            <a:r>
              <a:rPr lang="en" sz="1200">
                <a:solidFill>
                  <a:srgbClr val="000000"/>
                </a:solidFill>
              </a:rPr>
              <a:t>Two rules are termed as </a:t>
            </a:r>
            <a:r>
              <a:rPr lang="en" sz="1200" i="1">
                <a:solidFill>
                  <a:srgbClr val="000000"/>
                </a:solidFill>
              </a:rPr>
              <a:t>conflict</a:t>
            </a:r>
            <a:r>
              <a:rPr lang="en" sz="1200">
                <a:solidFill>
                  <a:srgbClr val="000000"/>
                </a:solidFill>
              </a:rPr>
              <a:t> rules if their  antecedent parts  are </a:t>
            </a:r>
            <a:r>
              <a:rPr lang="en" sz="1200" i="1">
                <a:solidFill>
                  <a:srgbClr val="000000"/>
                </a:solidFill>
              </a:rPr>
              <a:t> identical</a:t>
            </a:r>
            <a:r>
              <a:rPr lang="en" sz="1200">
                <a:solidFill>
                  <a:srgbClr val="000000"/>
                </a:solidFill>
              </a:rPr>
              <a:t>  but consequent parts (</a:t>
            </a:r>
            <a:r>
              <a:rPr lang="en" sz="1200" i="1">
                <a:solidFill>
                  <a:srgbClr val="000000"/>
                </a:solidFill>
              </a:rPr>
              <a:t>i.e.,</a:t>
            </a:r>
            <a:r>
              <a:rPr lang="en" sz="1200">
                <a:solidFill>
                  <a:srgbClr val="000000"/>
                </a:solidFill>
              </a:rPr>
              <a:t> class values) are </a:t>
            </a:r>
            <a:r>
              <a:rPr lang="en" sz="1200" i="1">
                <a:solidFill>
                  <a:srgbClr val="000000"/>
                </a:solidFill>
              </a:rPr>
              <a:t>different</a:t>
            </a:r>
            <a:r>
              <a:rPr lang="en" sz="1200">
                <a:solidFill>
                  <a:srgbClr val="000000"/>
                </a:solidFill>
              </a:rPr>
              <a:t>. For better realization, let  </a:t>
            </a:r>
            <a:r>
              <a:rPr lang="en" sz="1200" i="1">
                <a:solidFill>
                  <a:srgbClr val="000000"/>
                </a:solidFill>
              </a:rPr>
              <a:t>r</a:t>
            </a:r>
            <a:r>
              <a:rPr lang="en" sz="1200" baseline="-25000">
                <a:solidFill>
                  <a:srgbClr val="000000"/>
                </a:solidFill>
              </a:rPr>
              <a:t>1   </a:t>
            </a:r>
            <a:r>
              <a:rPr lang="en" sz="1200">
                <a:solidFill>
                  <a:srgbClr val="000000"/>
                </a:solidFill>
              </a:rPr>
              <a:t>and   </a:t>
            </a:r>
            <a:r>
              <a:rPr lang="en" sz="1200" i="1">
                <a:solidFill>
                  <a:srgbClr val="000000"/>
                </a:solidFill>
              </a:rPr>
              <a:t>r</a:t>
            </a:r>
            <a:r>
              <a:rPr lang="en" sz="1200" baseline="-25000">
                <a:solidFill>
                  <a:srgbClr val="000000"/>
                </a:solidFill>
              </a:rPr>
              <a:t>2</a:t>
            </a:r>
            <a:r>
              <a:rPr lang="en" sz="1200">
                <a:solidFill>
                  <a:srgbClr val="000000"/>
                </a:solidFill>
              </a:rPr>
              <a:t>  be two rules  of  P  as:	</a:t>
            </a:r>
          </a:p>
          <a:p>
            <a:pPr marL="482600" lvl="0" indent="-228600" algn="just" rtl="0">
              <a:lnSpc>
                <a:spcPct val="150000"/>
              </a:lnSpc>
              <a:spcBef>
                <a:spcPts val="0"/>
              </a:spcBef>
              <a:spcAft>
                <a:spcPts val="0"/>
              </a:spcAft>
              <a:buNone/>
            </a:pPr>
            <a:r>
              <a:rPr lang="en" sz="1200">
                <a:solidFill>
                  <a:srgbClr val="000000"/>
                </a:solidFill>
              </a:rPr>
              <a:t>·         r</a:t>
            </a:r>
            <a:r>
              <a:rPr lang="en" sz="1200" baseline="-25000">
                <a:solidFill>
                  <a:srgbClr val="000000"/>
                </a:solidFill>
              </a:rPr>
              <a:t>1</a:t>
            </a:r>
            <a:r>
              <a:rPr lang="en" sz="1200">
                <a:solidFill>
                  <a:srgbClr val="000000"/>
                </a:solidFill>
              </a:rPr>
              <a:t>:   </a:t>
            </a:r>
            <a:r>
              <a:rPr lang="en" sz="1200" i="1">
                <a:solidFill>
                  <a:srgbClr val="000000"/>
                </a:solidFill>
              </a:rPr>
              <a:t>If</a:t>
            </a:r>
            <a:r>
              <a:rPr lang="en" sz="1200">
                <a:solidFill>
                  <a:srgbClr val="000000"/>
                </a:solidFill>
              </a:rPr>
              <a:t> (A</a:t>
            </a:r>
            <a:r>
              <a:rPr lang="en" sz="1200" baseline="-25000">
                <a:solidFill>
                  <a:srgbClr val="000000"/>
                </a:solidFill>
              </a:rPr>
              <a:t>1</a:t>
            </a:r>
            <a:r>
              <a:rPr lang="en" sz="1200">
                <a:solidFill>
                  <a:srgbClr val="000000"/>
                </a:solidFill>
              </a:rPr>
              <a:t>=4) </a:t>
            </a:r>
            <a:r>
              <a:rPr lang="en" sz="1200" i="1">
                <a:solidFill>
                  <a:srgbClr val="000000"/>
                </a:solidFill>
              </a:rPr>
              <a:t>and</a:t>
            </a:r>
            <a:r>
              <a:rPr lang="en" sz="1200">
                <a:solidFill>
                  <a:srgbClr val="000000"/>
                </a:solidFill>
              </a:rPr>
              <a:t> (A</a:t>
            </a:r>
            <a:r>
              <a:rPr lang="en" sz="1200" baseline="-25000">
                <a:solidFill>
                  <a:srgbClr val="000000"/>
                </a:solidFill>
              </a:rPr>
              <a:t>2</a:t>
            </a:r>
            <a:r>
              <a:rPr lang="en" sz="1200">
                <a:solidFill>
                  <a:srgbClr val="000000"/>
                </a:solidFill>
              </a:rPr>
              <a:t>= 2) </a:t>
            </a:r>
            <a:r>
              <a:rPr lang="en" sz="1200" i="1">
                <a:solidFill>
                  <a:srgbClr val="000000"/>
                </a:solidFill>
              </a:rPr>
              <a:t> and</a:t>
            </a:r>
            <a:r>
              <a:rPr lang="en" sz="1200">
                <a:solidFill>
                  <a:srgbClr val="000000"/>
                </a:solidFill>
              </a:rPr>
              <a:t>  (A</a:t>
            </a:r>
            <a:r>
              <a:rPr lang="en" sz="1200" baseline="-25000">
                <a:solidFill>
                  <a:srgbClr val="000000"/>
                </a:solidFill>
              </a:rPr>
              <a:t>4</a:t>
            </a:r>
            <a:r>
              <a:rPr lang="en" sz="1200">
                <a:solidFill>
                  <a:srgbClr val="000000"/>
                </a:solidFill>
              </a:rPr>
              <a:t>=1), </a:t>
            </a:r>
            <a:r>
              <a:rPr lang="en" sz="1200" i="1">
                <a:solidFill>
                  <a:srgbClr val="000000"/>
                </a:solidFill>
              </a:rPr>
              <a:t>then </a:t>
            </a:r>
            <a:r>
              <a:rPr lang="en" sz="1200">
                <a:solidFill>
                  <a:srgbClr val="000000"/>
                </a:solidFill>
              </a:rPr>
              <a:t> C=1	</a:t>
            </a:r>
          </a:p>
          <a:p>
            <a:pPr marL="482600" lvl="0" indent="-228600" algn="just" rtl="0">
              <a:lnSpc>
                <a:spcPct val="150000"/>
              </a:lnSpc>
              <a:spcBef>
                <a:spcPts val="0"/>
              </a:spcBef>
              <a:spcAft>
                <a:spcPts val="0"/>
              </a:spcAft>
              <a:buNone/>
            </a:pPr>
            <a:r>
              <a:rPr lang="en" sz="1200">
                <a:solidFill>
                  <a:srgbClr val="000000"/>
                </a:solidFill>
              </a:rPr>
              <a:t>·          r</a:t>
            </a:r>
            <a:r>
              <a:rPr lang="en" sz="1200" baseline="-25000">
                <a:solidFill>
                  <a:srgbClr val="000000"/>
                </a:solidFill>
              </a:rPr>
              <a:t>2</a:t>
            </a:r>
            <a:r>
              <a:rPr lang="en" sz="1200">
                <a:solidFill>
                  <a:srgbClr val="000000"/>
                </a:solidFill>
              </a:rPr>
              <a:t>:  </a:t>
            </a:r>
            <a:r>
              <a:rPr lang="en" sz="1200" i="1">
                <a:solidFill>
                  <a:srgbClr val="000000"/>
                </a:solidFill>
              </a:rPr>
              <a:t> If</a:t>
            </a:r>
            <a:r>
              <a:rPr lang="en" sz="1200">
                <a:solidFill>
                  <a:srgbClr val="000000"/>
                </a:solidFill>
              </a:rPr>
              <a:t> (A</a:t>
            </a:r>
            <a:r>
              <a:rPr lang="en" sz="1200" baseline="-25000">
                <a:solidFill>
                  <a:srgbClr val="000000"/>
                </a:solidFill>
              </a:rPr>
              <a:t>1</a:t>
            </a:r>
            <a:r>
              <a:rPr lang="en" sz="1200">
                <a:solidFill>
                  <a:srgbClr val="000000"/>
                </a:solidFill>
              </a:rPr>
              <a:t>=4) </a:t>
            </a:r>
            <a:r>
              <a:rPr lang="en" sz="1200" i="1">
                <a:solidFill>
                  <a:srgbClr val="000000"/>
                </a:solidFill>
              </a:rPr>
              <a:t>and</a:t>
            </a:r>
            <a:r>
              <a:rPr lang="en" sz="1200">
                <a:solidFill>
                  <a:srgbClr val="000000"/>
                </a:solidFill>
              </a:rPr>
              <a:t> (A</a:t>
            </a:r>
            <a:r>
              <a:rPr lang="en" sz="1200" baseline="-25000">
                <a:solidFill>
                  <a:srgbClr val="000000"/>
                </a:solidFill>
              </a:rPr>
              <a:t>2</a:t>
            </a:r>
            <a:r>
              <a:rPr lang="en" sz="1200">
                <a:solidFill>
                  <a:srgbClr val="000000"/>
                </a:solidFill>
              </a:rPr>
              <a:t>= 2) </a:t>
            </a:r>
            <a:r>
              <a:rPr lang="en" sz="1200" i="1">
                <a:solidFill>
                  <a:srgbClr val="000000"/>
                </a:solidFill>
              </a:rPr>
              <a:t> and</a:t>
            </a:r>
            <a:r>
              <a:rPr lang="en" sz="1200">
                <a:solidFill>
                  <a:srgbClr val="000000"/>
                </a:solidFill>
              </a:rPr>
              <a:t>  (A</a:t>
            </a:r>
            <a:r>
              <a:rPr lang="en" sz="1200" baseline="-25000">
                <a:solidFill>
                  <a:srgbClr val="000000"/>
                </a:solidFill>
              </a:rPr>
              <a:t>4</a:t>
            </a:r>
            <a:r>
              <a:rPr lang="en" sz="1200">
                <a:solidFill>
                  <a:srgbClr val="000000"/>
                </a:solidFill>
              </a:rPr>
              <a:t>=1), </a:t>
            </a:r>
            <a:r>
              <a:rPr lang="en" sz="1200" i="1">
                <a:solidFill>
                  <a:srgbClr val="000000"/>
                </a:solidFill>
              </a:rPr>
              <a:t>then </a:t>
            </a:r>
            <a:r>
              <a:rPr lang="en" sz="1200">
                <a:solidFill>
                  <a:srgbClr val="000000"/>
                </a:solidFill>
              </a:rPr>
              <a:t> C=2</a:t>
            </a:r>
          </a:p>
          <a:p>
            <a:pPr lvl="0" algn="just" rtl="0">
              <a:lnSpc>
                <a:spcPct val="150000"/>
              </a:lnSpc>
              <a:spcBef>
                <a:spcPts val="0"/>
              </a:spcBef>
              <a:spcAft>
                <a:spcPts val="0"/>
              </a:spcAft>
              <a:buNone/>
            </a:pPr>
            <a:r>
              <a:rPr lang="en" sz="1200">
                <a:solidFill>
                  <a:srgbClr val="000000"/>
                </a:solidFill>
              </a:rPr>
              <a:t>   Clearly, these two rules present an example of conflict rules, since their </a:t>
            </a:r>
            <a:r>
              <a:rPr lang="en" sz="1200" i="1">
                <a:solidFill>
                  <a:srgbClr val="000000"/>
                </a:solidFill>
              </a:rPr>
              <a:t>antecedent</a:t>
            </a:r>
            <a:r>
              <a:rPr lang="en" sz="1200">
                <a:solidFill>
                  <a:srgbClr val="000000"/>
                </a:solidFill>
              </a:rPr>
              <a:t> parts are same but class values  are different (</a:t>
            </a:r>
            <a:r>
              <a:rPr lang="en" sz="1200" i="1">
                <a:solidFill>
                  <a:srgbClr val="000000"/>
                </a:solidFill>
              </a:rPr>
              <a:t>i.e</a:t>
            </a:r>
            <a:r>
              <a:rPr lang="en" sz="1200">
                <a:solidFill>
                  <a:srgbClr val="000000"/>
                </a:solidFill>
              </a:rPr>
              <a:t>., these are  C=1  and  C=2 respectively).</a:t>
            </a:r>
          </a:p>
          <a:p>
            <a:pPr lvl="0" algn="just" rtl="0">
              <a:lnSpc>
                <a:spcPct val="150000"/>
              </a:lnSpc>
              <a:spcBef>
                <a:spcPts val="0"/>
              </a:spcBef>
              <a:spcAft>
                <a:spcPts val="0"/>
              </a:spcAft>
              <a:buNone/>
            </a:pPr>
            <a:r>
              <a:rPr lang="en" sz="1200">
                <a:solidFill>
                  <a:srgbClr val="000000"/>
                </a:solidFill>
              </a:rPr>
              <a:t> 	Now, if r</a:t>
            </a:r>
            <a:r>
              <a:rPr lang="en" sz="1200" baseline="-25000">
                <a:solidFill>
                  <a:srgbClr val="000000"/>
                </a:solidFill>
              </a:rPr>
              <a:t>1</a:t>
            </a:r>
            <a:r>
              <a:rPr lang="en" sz="1200">
                <a:solidFill>
                  <a:srgbClr val="000000"/>
                </a:solidFill>
              </a:rPr>
              <a:t>  and  r</a:t>
            </a:r>
            <a:r>
              <a:rPr lang="en" sz="1200" baseline="-25000">
                <a:solidFill>
                  <a:srgbClr val="000000"/>
                </a:solidFill>
              </a:rPr>
              <a:t>2</a:t>
            </a:r>
            <a:r>
              <a:rPr lang="en" sz="1200">
                <a:solidFill>
                  <a:srgbClr val="000000"/>
                </a:solidFill>
              </a:rPr>
              <a:t> are </a:t>
            </a:r>
            <a:r>
              <a:rPr lang="en" sz="1200" i="1">
                <a:solidFill>
                  <a:srgbClr val="000000"/>
                </a:solidFill>
              </a:rPr>
              <a:t>conflict</a:t>
            </a:r>
            <a:r>
              <a:rPr lang="en" sz="1200">
                <a:solidFill>
                  <a:srgbClr val="000000"/>
                </a:solidFill>
              </a:rPr>
              <a:t>, then keep the rule with maximum prediction rate on T</a:t>
            </a:r>
            <a:r>
              <a:rPr lang="en" sz="1200" baseline="-25000">
                <a:solidFill>
                  <a:srgbClr val="000000"/>
                </a:solidFill>
              </a:rPr>
              <a:t>2</a:t>
            </a:r>
            <a:r>
              <a:rPr lang="en" sz="1200">
                <a:solidFill>
                  <a:srgbClr val="000000"/>
                </a:solidFill>
              </a:rPr>
              <a:t> and discard the other.</a:t>
            </a:r>
          </a:p>
          <a:p>
            <a:pPr lvl="0" rtl="0">
              <a:spcBef>
                <a:spcPts val="0"/>
              </a:spcBef>
              <a:buNone/>
            </a:pPr>
            <a:endParaRPr sz="1200">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44B609D-308A-4ABC-A51E-514D17B16F1D}"/>
              </a:ext>
            </a:extLst>
          </p:cNvPr>
          <p:cNvPicPr>
            <a:picLocks noChangeAspect="1"/>
          </p:cNvPicPr>
          <p:nvPr/>
        </p:nvPicPr>
        <p:blipFill>
          <a:blip r:embed="rId2"/>
          <a:stretch>
            <a:fillRect/>
          </a:stretch>
        </p:blipFill>
        <p:spPr>
          <a:xfrm>
            <a:off x="450378" y="219824"/>
            <a:ext cx="4266667" cy="4447619"/>
          </a:xfrm>
          <a:prstGeom prst="rect">
            <a:avLst/>
          </a:prstGeom>
        </p:spPr>
      </p:pic>
    </p:spTree>
    <p:extLst>
      <p:ext uri="{BB962C8B-B14F-4D97-AF65-F5344CB8AC3E}">
        <p14:creationId xmlns:p14="http://schemas.microsoft.com/office/powerpoint/2010/main" val="26584074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C41873-BB47-4F5E-AC39-DC5A65710DD2}"/>
              </a:ext>
            </a:extLst>
          </p:cNvPr>
          <p:cNvSpPr/>
          <p:nvPr/>
        </p:nvSpPr>
        <p:spPr>
          <a:xfrm>
            <a:off x="0" y="-625279"/>
            <a:ext cx="8070112" cy="6394058"/>
          </a:xfrm>
          <a:prstGeom prst="rect">
            <a:avLst/>
          </a:prstGeom>
        </p:spPr>
        <p:txBody>
          <a:bodyPr wrap="square">
            <a:spAutoFit/>
          </a:bodyPr>
          <a:lstStyle/>
          <a:p>
            <a:r>
              <a:rPr lang="en-US" sz="1050" dirty="0"/>
              <a:t>This database contains 13 attributes (which have been extracted from</a:t>
            </a:r>
            <a:br>
              <a:rPr lang="en-US" sz="1050" dirty="0"/>
            </a:br>
            <a:r>
              <a:rPr lang="en-US" sz="1050" dirty="0"/>
              <a:t>a larger set of 75)       </a:t>
            </a:r>
            <a:br>
              <a:rPr lang="en-US" sz="1050" dirty="0"/>
            </a:br>
            <a:r>
              <a:rPr lang="en-US" sz="1050" dirty="0"/>
              <a:t>  </a:t>
            </a:r>
            <a:br>
              <a:rPr lang="en-US" sz="1050" dirty="0"/>
            </a:br>
            <a:br>
              <a:rPr lang="en-US" sz="1050" dirty="0"/>
            </a:br>
            <a:br>
              <a:rPr lang="en-US" sz="1050" dirty="0"/>
            </a:br>
            <a:r>
              <a:rPr lang="en-US" sz="1050" dirty="0"/>
              <a:t>Attribute Information:</a:t>
            </a:r>
            <a:br>
              <a:rPr lang="en-US" sz="1050" dirty="0"/>
            </a:br>
            <a:r>
              <a:rPr lang="en-US" sz="1050" dirty="0"/>
              <a:t>------------------------</a:t>
            </a:r>
            <a:br>
              <a:rPr lang="en-US" sz="1050" dirty="0"/>
            </a:br>
            <a:r>
              <a:rPr lang="en-US" sz="1050" dirty="0"/>
              <a:t>      -- 1. age       </a:t>
            </a:r>
            <a:br>
              <a:rPr lang="en-US" sz="1050" dirty="0"/>
            </a:br>
            <a:r>
              <a:rPr lang="en-US" sz="1050" dirty="0"/>
              <a:t>      -- 2. sex       </a:t>
            </a:r>
            <a:br>
              <a:rPr lang="en-US" sz="1050" dirty="0"/>
            </a:br>
            <a:r>
              <a:rPr lang="en-US" sz="1050" dirty="0"/>
              <a:t>      -- 3. chest pain type  (4 values)       </a:t>
            </a:r>
            <a:br>
              <a:rPr lang="en-US" sz="1050" dirty="0"/>
            </a:br>
            <a:r>
              <a:rPr lang="en-US" sz="1050" dirty="0"/>
              <a:t>      -- 4. resting blood pressure  </a:t>
            </a:r>
            <a:br>
              <a:rPr lang="en-US" sz="1050" dirty="0"/>
            </a:br>
            <a:r>
              <a:rPr lang="en-US" sz="1050" dirty="0"/>
              <a:t>      -- 5. serum </a:t>
            </a:r>
            <a:r>
              <a:rPr lang="en-US" sz="1050" dirty="0" err="1"/>
              <a:t>cholestoral</a:t>
            </a:r>
            <a:r>
              <a:rPr lang="en-US" sz="1050" dirty="0"/>
              <a:t> in mg/dl      </a:t>
            </a:r>
            <a:br>
              <a:rPr lang="en-US" sz="1050" dirty="0"/>
            </a:br>
            <a:r>
              <a:rPr lang="en-US" sz="1050" dirty="0"/>
              <a:t>      -- 6. fasting blood sugar &gt; 120 mg/dl       </a:t>
            </a:r>
            <a:br>
              <a:rPr lang="en-US" sz="1050" dirty="0"/>
            </a:br>
            <a:r>
              <a:rPr lang="en-US" sz="1050" dirty="0"/>
              <a:t>      -- 7. resting electrocardiographic results  (values 0,1,2) </a:t>
            </a:r>
            <a:br>
              <a:rPr lang="en-US" sz="1050" dirty="0"/>
            </a:br>
            <a:r>
              <a:rPr lang="en-US" sz="1050" dirty="0"/>
              <a:t>      -- 8. maximum heart rate achieved  </a:t>
            </a:r>
            <a:br>
              <a:rPr lang="en-US" sz="1050" dirty="0"/>
            </a:br>
            <a:r>
              <a:rPr lang="en-US" sz="1050" dirty="0"/>
              <a:t>      -- 9. exercise induced angina    </a:t>
            </a:r>
            <a:br>
              <a:rPr lang="en-US" sz="1050" dirty="0"/>
            </a:br>
            <a:r>
              <a:rPr lang="en-US" sz="1050" dirty="0"/>
              <a:t>      -- 10. </a:t>
            </a:r>
            <a:r>
              <a:rPr lang="en-US" sz="1050" dirty="0" err="1"/>
              <a:t>oldpeak</a:t>
            </a:r>
            <a:r>
              <a:rPr lang="en-US" sz="1050" dirty="0"/>
              <a:t> = ST depression induced by exercise relative to rest   </a:t>
            </a:r>
            <a:br>
              <a:rPr lang="en-US" sz="1050" dirty="0"/>
            </a:br>
            <a:r>
              <a:rPr lang="en-US" sz="1050" dirty="0"/>
              <a:t>      -- 11. the slope of the peak exercise ST segment     </a:t>
            </a:r>
            <a:br>
              <a:rPr lang="en-US" sz="1050" dirty="0"/>
            </a:br>
            <a:r>
              <a:rPr lang="en-US" sz="1050" dirty="0"/>
              <a:t>      -- 12. number of major vessels (0-3) colored by </a:t>
            </a:r>
            <a:r>
              <a:rPr lang="en-US" sz="1050" dirty="0" err="1"/>
              <a:t>flourosopy</a:t>
            </a:r>
            <a:r>
              <a:rPr lang="en-US" sz="1050" dirty="0"/>
              <a:t>        </a:t>
            </a:r>
            <a:br>
              <a:rPr lang="en-US" sz="1050" dirty="0"/>
            </a:br>
            <a:r>
              <a:rPr lang="en-US" sz="1050" dirty="0"/>
              <a:t>      -- 13.  </a:t>
            </a:r>
            <a:r>
              <a:rPr lang="en-US" sz="1050" dirty="0" err="1"/>
              <a:t>thal</a:t>
            </a:r>
            <a:r>
              <a:rPr lang="en-US" sz="1050" dirty="0"/>
              <a:t>: 3 = normal; 6 = fixed defect; 7 = </a:t>
            </a:r>
            <a:r>
              <a:rPr lang="en-US" sz="1050" dirty="0" err="1"/>
              <a:t>reversable</a:t>
            </a:r>
            <a:r>
              <a:rPr lang="en-US" sz="1050" dirty="0"/>
              <a:t> defect     </a:t>
            </a:r>
            <a:br>
              <a:rPr lang="en-US" sz="1050" dirty="0"/>
            </a:br>
            <a:br>
              <a:rPr lang="en-US" sz="1050" dirty="0"/>
            </a:br>
            <a:r>
              <a:rPr lang="en-US" sz="1050" dirty="0"/>
              <a:t>Attributes types</a:t>
            </a:r>
            <a:br>
              <a:rPr lang="en-US" sz="1050" dirty="0"/>
            </a:br>
            <a:r>
              <a:rPr lang="en-US" sz="1050" dirty="0"/>
              <a:t>-----------------</a:t>
            </a:r>
            <a:br>
              <a:rPr lang="en-US" sz="1050" dirty="0"/>
            </a:br>
            <a:br>
              <a:rPr lang="en-US" sz="1050" dirty="0"/>
            </a:br>
            <a:r>
              <a:rPr lang="en-US" sz="1050" dirty="0"/>
              <a:t>Real: 1,4,5,8,10,12</a:t>
            </a:r>
            <a:br>
              <a:rPr lang="en-US" sz="1050" dirty="0"/>
            </a:br>
            <a:r>
              <a:rPr lang="en-US" sz="1050" dirty="0"/>
              <a:t>Ordered:11,</a:t>
            </a:r>
            <a:br>
              <a:rPr lang="en-US" sz="1050" dirty="0"/>
            </a:br>
            <a:r>
              <a:rPr lang="en-US" sz="1050" dirty="0"/>
              <a:t>Binary: 2,6,9</a:t>
            </a:r>
            <a:br>
              <a:rPr lang="en-US" sz="1050" dirty="0"/>
            </a:br>
            <a:r>
              <a:rPr lang="en-US" sz="1050" dirty="0"/>
              <a:t>Nominal:7,3,13</a:t>
            </a:r>
            <a:br>
              <a:rPr lang="en-US" sz="1050" dirty="0"/>
            </a:br>
            <a:br>
              <a:rPr lang="en-US" sz="1050" dirty="0"/>
            </a:br>
            <a:r>
              <a:rPr lang="en-US" sz="1050" dirty="0"/>
              <a:t>Variable to be predicted</a:t>
            </a:r>
            <a:br>
              <a:rPr lang="en-US" sz="1050" dirty="0"/>
            </a:br>
            <a:r>
              <a:rPr lang="en-US" sz="1050" dirty="0"/>
              <a:t>------------------------</a:t>
            </a:r>
            <a:br>
              <a:rPr lang="en-US" sz="1050" dirty="0"/>
            </a:br>
            <a:r>
              <a:rPr lang="en-US" sz="1050" dirty="0"/>
              <a:t>Absence (1) or presence (2) of heart disease</a:t>
            </a:r>
            <a:br>
              <a:rPr lang="en-US" sz="1050" dirty="0"/>
            </a:br>
            <a:br>
              <a:rPr lang="en-US" sz="1050" dirty="0"/>
            </a:br>
            <a:r>
              <a:rPr lang="en-US" sz="1050" dirty="0"/>
              <a:t>where the rows represent the true values and the columns the predicted. No missing values and 270 observations.</a:t>
            </a:r>
            <a:br>
              <a:rPr lang="en-US" dirty="0"/>
            </a:br>
            <a:br>
              <a:rPr lang="en-US" dirty="0"/>
            </a:br>
            <a:endParaRPr lang="en-US" dirty="0"/>
          </a:p>
          <a:p>
            <a:endParaRPr lang="en-US" dirty="0"/>
          </a:p>
        </p:txBody>
      </p:sp>
    </p:spTree>
    <p:extLst>
      <p:ext uri="{BB962C8B-B14F-4D97-AF65-F5344CB8AC3E}">
        <p14:creationId xmlns:p14="http://schemas.microsoft.com/office/powerpoint/2010/main" val="13940127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CC3531-068A-476B-BDB4-438B1BD864DB}"/>
              </a:ext>
            </a:extLst>
          </p:cNvPr>
          <p:cNvSpPr/>
          <p:nvPr/>
        </p:nvSpPr>
        <p:spPr>
          <a:xfrm>
            <a:off x="361507" y="317416"/>
            <a:ext cx="2913321" cy="3784306"/>
          </a:xfrm>
          <a:prstGeom prst="rect">
            <a:avLst/>
          </a:prstGeom>
        </p:spPr>
        <p:txBody>
          <a:bodyPr wrap="square">
            <a:spAutoFit/>
          </a:bodyPr>
          <a:lstStyle/>
          <a:p>
            <a:pPr>
              <a:lnSpc>
                <a:spcPct val="107000"/>
              </a:lnSpc>
              <a:spcAft>
                <a:spcPts val="800"/>
              </a:spcAft>
            </a:pPr>
            <a:r>
              <a:rPr lang="en-IN" sz="1800" dirty="0">
                <a:latin typeface="Baskerville Old Face" panose="02020602080505020303" pitchFamily="18" charset="0"/>
                <a:ea typeface="Calibri" panose="020F0502020204030204" pitchFamily="34" charset="0"/>
                <a:cs typeface="Mangal" panose="02040503050203030202" pitchFamily="18" charset="0"/>
              </a:rPr>
              <a:t>         </a:t>
            </a:r>
            <a:r>
              <a:rPr lang="en-IN" sz="1800" u="sng" dirty="0">
                <a:latin typeface="Baskerville Old Face" panose="02020602080505020303" pitchFamily="18" charset="0"/>
                <a:ea typeface="Calibri" panose="020F0502020204030204" pitchFamily="34" charset="0"/>
                <a:cs typeface="Mangal" panose="02040503050203030202" pitchFamily="18" charset="0"/>
              </a:rPr>
              <a:t>Sample heart data</a:t>
            </a:r>
            <a:r>
              <a:rPr lang="en-IN" sz="1800" dirty="0">
                <a:latin typeface="Baskerville Old Face" panose="02020602080505020303" pitchFamily="18" charset="0"/>
                <a:ea typeface="Calibri" panose="020F0502020204030204" pitchFamily="34" charset="0"/>
                <a:cs typeface="Mangal" panose="02040503050203030202" pitchFamily="18" charset="0"/>
              </a:rPr>
              <a:t>		</a:t>
            </a:r>
            <a:endParaRPr lang="en-IN" dirty="0">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dirty="0">
                <a:latin typeface="Baskerville Old Face" panose="02020602080505020303" pitchFamily="18" charset="0"/>
                <a:ea typeface="Calibri" panose="020F0502020204030204" pitchFamily="34" charset="0"/>
                <a:cs typeface="Mangal" panose="02040503050203030202" pitchFamily="18" charset="0"/>
              </a:rPr>
              <a:t>1,2,2,2,1,2,1,3,1,1,1,1,1,0</a:t>
            </a:r>
            <a:endParaRPr lang="en-IN" dirty="0">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dirty="0">
                <a:latin typeface="Baskerville Old Face" panose="02020602080505020303" pitchFamily="18" charset="0"/>
                <a:ea typeface="Calibri" panose="020F0502020204030204" pitchFamily="34" charset="0"/>
                <a:cs typeface="Mangal" panose="02040503050203030202" pitchFamily="18" charset="0"/>
              </a:rPr>
              <a:t>2,1,3,2,3,2,3,2,1,1,1,2,1,0</a:t>
            </a:r>
            <a:endParaRPr lang="en-IN" dirty="0">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dirty="0">
                <a:latin typeface="Baskerville Old Face" panose="02020602080505020303" pitchFamily="18" charset="0"/>
                <a:ea typeface="Calibri" panose="020F0502020204030204" pitchFamily="34" charset="0"/>
                <a:cs typeface="Mangal" panose="02040503050203030202" pitchFamily="18" charset="0"/>
              </a:rPr>
              <a:t>2,2,3,2,1,2,1,3,1,1,1,2,3,0</a:t>
            </a:r>
            <a:endParaRPr lang="en-IN" dirty="0">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dirty="0">
                <a:latin typeface="Baskerville Old Face" panose="02020602080505020303" pitchFamily="18" charset="0"/>
                <a:ea typeface="Calibri" panose="020F0502020204030204" pitchFamily="34" charset="0"/>
                <a:cs typeface="Mangal" panose="02040503050203030202" pitchFamily="18" charset="0"/>
              </a:rPr>
              <a:t>2,2,1,2,2,2,3,2,1,3,3,1,2,0</a:t>
            </a:r>
            <a:endParaRPr lang="en-IN" dirty="0">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dirty="0">
                <a:latin typeface="Baskerville Old Face" panose="02020602080505020303" pitchFamily="18" charset="0"/>
                <a:ea typeface="Calibri" panose="020F0502020204030204" pitchFamily="34" charset="0"/>
                <a:cs typeface="Mangal" panose="02040503050203030202" pitchFamily="18" charset="0"/>
              </a:rPr>
              <a:t>2,2,2,2,2,1,3,1,1,1,1,1,1,0</a:t>
            </a:r>
            <a:endParaRPr lang="en-IN" dirty="0">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dirty="0">
                <a:latin typeface="Baskerville Old Face" panose="02020602080505020303" pitchFamily="18" charset="0"/>
                <a:ea typeface="Calibri" panose="020F0502020204030204" pitchFamily="34" charset="0"/>
                <a:cs typeface="Mangal" panose="02040503050203030202" pitchFamily="18" charset="0"/>
              </a:rPr>
              <a:t>2,1,4,1,1,1,1,1,1,1,1,3,1,0</a:t>
            </a:r>
            <a:endParaRPr lang="en-IN" dirty="0">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dirty="0">
                <a:latin typeface="Baskerville Old Face" panose="02020602080505020303" pitchFamily="18" charset="0"/>
                <a:ea typeface="Calibri" panose="020F0502020204030204" pitchFamily="34" charset="0"/>
                <a:cs typeface="Mangal" panose="02040503050203030202" pitchFamily="18" charset="0"/>
              </a:rPr>
              <a:t>2,2,2,2,2,1,1,3,1,1,1,1,1,0</a:t>
            </a:r>
            <a:endParaRPr lang="en-IN" dirty="0">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dirty="0">
                <a:latin typeface="Baskerville Old Face" panose="02020602080505020303" pitchFamily="18" charset="0"/>
                <a:ea typeface="Calibri" panose="020F0502020204030204" pitchFamily="34" charset="0"/>
                <a:cs typeface="Mangal" panose="02040503050203030202" pitchFamily="18" charset="0"/>
              </a:rPr>
              <a:t>2,2,2,2,1,2,3,1,1,1,1,1,1,0</a:t>
            </a:r>
            <a:endParaRPr lang="en-IN" dirty="0">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dirty="0">
                <a:latin typeface="Baskerville Old Face" panose="02020602080505020303" pitchFamily="18" charset="0"/>
                <a:ea typeface="Calibri" panose="020F0502020204030204" pitchFamily="34" charset="0"/>
                <a:cs typeface="Mangal" panose="02040503050203030202" pitchFamily="18" charset="0"/>
              </a:rPr>
              <a:t>2,2,4,2,3,1,3,2,1,1,2,1,1,0</a:t>
            </a:r>
            <a:endParaRPr lang="en-IN" dirty="0">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dirty="0">
                <a:latin typeface="Baskerville Old Face" panose="02020602080505020303" pitchFamily="18" charset="0"/>
                <a:ea typeface="Calibri" panose="020F0502020204030204" pitchFamily="34" charset="0"/>
                <a:cs typeface="Mangal" panose="02040503050203030202" pitchFamily="18" charset="0"/>
              </a:rPr>
              <a:t>1,1,3,2,1,1,1,3,1,1,2,1,1,0</a:t>
            </a:r>
            <a:endParaRPr lang="en-IN" dirty="0">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dirty="0">
                <a:latin typeface="Baskerville Old Face" panose="02020602080505020303" pitchFamily="18" charset="0"/>
                <a:ea typeface="Calibri" panose="020F0502020204030204" pitchFamily="34" charset="0"/>
                <a:cs typeface="Mangal" panose="02040503050203030202" pitchFamily="18" charset="0"/>
              </a:rPr>
              <a:t>1,1,3,2,3,2,1,3,1,1,1,1,1,0</a:t>
            </a:r>
            <a:endParaRPr lang="en-IN" dirty="0">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dirty="0">
                <a:latin typeface="Baskerville Old Face" panose="02020602080505020303" pitchFamily="18" charset="0"/>
                <a:ea typeface="Calibri" panose="020F0502020204030204" pitchFamily="34" charset="0"/>
                <a:cs typeface="Mangal" panose="02040503050203030202" pitchFamily="18" charset="0"/>
              </a:rPr>
              <a:t>1,1,3,2,1,1,1,2,1,1,1,2,1,0</a:t>
            </a:r>
            <a:endParaRPr lang="en-IN" dirty="0">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spcAft>
                <a:spcPts val="800"/>
              </a:spcAft>
            </a:pPr>
            <a:r>
              <a:rPr lang="en-IN" dirty="0">
                <a:latin typeface="Baskerville Old Face" panose="02020602080505020303" pitchFamily="18" charset="0"/>
                <a:ea typeface="Calibri" panose="020F0502020204030204" pitchFamily="34" charset="0"/>
                <a:cs typeface="Mangal" panose="02040503050203030202" pitchFamily="18" charset="0"/>
              </a:rPr>
              <a:t>2,1,3,2,3,1,1,3,1,1,1,2,1,0</a:t>
            </a:r>
            <a:endParaRPr lang="en-IN" dirty="0">
              <a:latin typeface="Calibri" panose="020F0502020204030204" pitchFamily="34" charset="0"/>
              <a:ea typeface="Calibri" panose="020F0502020204030204" pitchFamily="34" charset="0"/>
              <a:cs typeface="Mangal" panose="02040503050203030202" pitchFamily="18" charset="0"/>
            </a:endParaRPr>
          </a:p>
        </p:txBody>
      </p:sp>
      <p:sp>
        <p:nvSpPr>
          <p:cNvPr id="5" name="Rectangle 4">
            <a:extLst>
              <a:ext uri="{FF2B5EF4-FFF2-40B4-BE49-F238E27FC236}">
                <a16:creationId xmlns:a16="http://schemas.microsoft.com/office/drawing/2014/main" id="{4B1BE85B-C406-4A47-BEBE-A54B755991EA}"/>
              </a:ext>
            </a:extLst>
          </p:cNvPr>
          <p:cNvSpPr/>
          <p:nvPr/>
        </p:nvSpPr>
        <p:spPr>
          <a:xfrm>
            <a:off x="4827181" y="0"/>
            <a:ext cx="3125972" cy="4538678"/>
          </a:xfrm>
          <a:prstGeom prst="rect">
            <a:avLst/>
          </a:prstGeom>
        </p:spPr>
        <p:txBody>
          <a:bodyPr wrap="square">
            <a:spAutoFit/>
          </a:bodyPr>
          <a:lstStyle/>
          <a:p>
            <a:pPr marL="457200">
              <a:lnSpc>
                <a:spcPct val="107000"/>
              </a:lnSpc>
            </a:pPr>
            <a:r>
              <a:rPr lang="en-IN" sz="1800" u="sng" dirty="0">
                <a:latin typeface="Baskerville Old Face" panose="02020602080505020303" pitchFamily="18" charset="0"/>
                <a:ea typeface="Calibri" panose="020F0502020204030204" pitchFamily="34" charset="0"/>
                <a:cs typeface="Mangal" panose="02040503050203030202" pitchFamily="18" charset="0"/>
              </a:rPr>
              <a:t>Sample heart ruleset</a:t>
            </a:r>
            <a:endParaRPr lang="en-IN" u="sng" dirty="0">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sz="1200" dirty="0">
                <a:latin typeface="Baskerville Old Face" panose="02020602080505020303" pitchFamily="18" charset="0"/>
                <a:ea typeface="Calibri" panose="020F0502020204030204" pitchFamily="34" charset="0"/>
                <a:cs typeface="Mangal" panose="02040503050203030202" pitchFamily="18" charset="0"/>
              </a:rPr>
              <a:t>*,*,*,*,*,*,*,3,*,*,*,*,1,0</a:t>
            </a:r>
            <a:endParaRPr lang="en-IN" sz="1200" dirty="0">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sz="1200" dirty="0">
                <a:latin typeface="Baskerville Old Face" panose="02020602080505020303" pitchFamily="18" charset="0"/>
                <a:ea typeface="Calibri" panose="020F0502020204030204" pitchFamily="34" charset="0"/>
                <a:cs typeface="Mangal" panose="02040503050203030202" pitchFamily="18" charset="0"/>
              </a:rPr>
              <a:t>*,*,3,*,*,*,*,*,*,*,*,*,1,0</a:t>
            </a:r>
            <a:endParaRPr lang="en-IN" sz="1200" dirty="0">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sz="1200" dirty="0">
                <a:latin typeface="Baskerville Old Face" panose="02020602080505020303" pitchFamily="18" charset="0"/>
                <a:ea typeface="Calibri" panose="020F0502020204030204" pitchFamily="34" charset="0"/>
                <a:cs typeface="Mangal" panose="02040503050203030202" pitchFamily="18" charset="0"/>
              </a:rPr>
              <a:t>*,*,1,*,1,*,*,*,*,*,*,*,*,0</a:t>
            </a:r>
            <a:endParaRPr lang="en-IN" sz="1200" dirty="0">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sz="1200" dirty="0">
                <a:latin typeface="Baskerville Old Face" panose="02020602080505020303" pitchFamily="18" charset="0"/>
                <a:ea typeface="Calibri" panose="020F0502020204030204" pitchFamily="34" charset="0"/>
                <a:cs typeface="Mangal" panose="02040503050203030202" pitchFamily="18" charset="0"/>
              </a:rPr>
              <a:t>1,*,2,*,*,*,*,*,*,*,*,*,*,0</a:t>
            </a:r>
            <a:endParaRPr lang="en-IN" sz="1200" dirty="0">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sz="1200" dirty="0">
                <a:latin typeface="Baskerville Old Face" panose="02020602080505020303" pitchFamily="18" charset="0"/>
                <a:ea typeface="Calibri" panose="020F0502020204030204" pitchFamily="34" charset="0"/>
                <a:cs typeface="Mangal" panose="02040503050203030202" pitchFamily="18" charset="0"/>
              </a:rPr>
              <a:t>*,*,*,*,2,*,3,*,*,*,*,*,*,0</a:t>
            </a:r>
            <a:endParaRPr lang="en-IN" sz="1200" dirty="0">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sz="1200" dirty="0">
                <a:latin typeface="Baskerville Old Face" panose="02020602080505020303" pitchFamily="18" charset="0"/>
                <a:ea typeface="Calibri" panose="020F0502020204030204" pitchFamily="34" charset="0"/>
                <a:cs typeface="Mangal" panose="02040503050203030202" pitchFamily="18" charset="0"/>
              </a:rPr>
              <a:t>*,1,3,*,*,*,*,*,*,*,*,*,*,0</a:t>
            </a:r>
            <a:endParaRPr lang="en-IN" sz="1200" dirty="0">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sz="1200" dirty="0">
                <a:latin typeface="Baskerville Old Face" panose="02020602080505020303" pitchFamily="18" charset="0"/>
                <a:ea typeface="Calibri" panose="020F0502020204030204" pitchFamily="34" charset="0"/>
                <a:cs typeface="Mangal" panose="02040503050203030202" pitchFamily="18" charset="0"/>
              </a:rPr>
              <a:t>*,*,*,*,*,*,1,*,*,*,*,*,1,0</a:t>
            </a:r>
            <a:endParaRPr lang="en-IN" sz="1200" dirty="0">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sz="1200" dirty="0">
                <a:latin typeface="Baskerville Old Face" panose="02020602080505020303" pitchFamily="18" charset="0"/>
                <a:ea typeface="Calibri" panose="020F0502020204030204" pitchFamily="34" charset="0"/>
                <a:cs typeface="Mangal" panose="02040503050203030202" pitchFamily="18" charset="0"/>
              </a:rPr>
              <a:t>*,1,*,*,*,*,*,*,*,*,*,2,*,0</a:t>
            </a:r>
            <a:endParaRPr lang="en-IN" sz="1200" dirty="0">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sz="1200" dirty="0">
                <a:latin typeface="Baskerville Old Face" panose="02020602080505020303" pitchFamily="18" charset="0"/>
                <a:ea typeface="Calibri" panose="020F0502020204030204" pitchFamily="34" charset="0"/>
                <a:cs typeface="Mangal" panose="02040503050203030202" pitchFamily="18" charset="0"/>
              </a:rPr>
              <a:t>*,*,*,*,*,*,*,*,*,2,*,*,2,0</a:t>
            </a:r>
            <a:endParaRPr lang="en-IN" sz="1200" dirty="0">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sz="1200" dirty="0">
                <a:latin typeface="Baskerville Old Face" panose="02020602080505020303" pitchFamily="18" charset="0"/>
                <a:ea typeface="Calibri" panose="020F0502020204030204" pitchFamily="34" charset="0"/>
                <a:cs typeface="Mangal" panose="02040503050203030202" pitchFamily="18" charset="0"/>
              </a:rPr>
              <a:t>1,*,*,*,*,*,*,1,*,1,*,*,*,0</a:t>
            </a:r>
            <a:endParaRPr lang="en-IN" sz="1200" dirty="0">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sz="1200" dirty="0">
                <a:latin typeface="Baskerville Old Face" panose="02020602080505020303" pitchFamily="18" charset="0"/>
                <a:ea typeface="Calibri" panose="020F0502020204030204" pitchFamily="34" charset="0"/>
                <a:cs typeface="Mangal" panose="02040503050203030202" pitchFamily="18" charset="0"/>
              </a:rPr>
              <a:t>*,*,*,*,*,*,*,*,*,*,*,2,3,1</a:t>
            </a:r>
            <a:endParaRPr lang="en-IN" sz="1200" dirty="0">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sz="1200" dirty="0">
                <a:latin typeface="Baskerville Old Face" panose="02020602080505020303" pitchFamily="18" charset="0"/>
                <a:ea typeface="Calibri" panose="020F0502020204030204" pitchFamily="34" charset="0"/>
                <a:cs typeface="Mangal" panose="02040503050203030202" pitchFamily="18" charset="0"/>
              </a:rPr>
              <a:t>*,2,*,*,*,*,*,*,*,*,*,3,*,1</a:t>
            </a:r>
            <a:endParaRPr lang="en-IN" sz="1200" dirty="0">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sz="1200" dirty="0">
                <a:latin typeface="Baskerville Old Face" panose="02020602080505020303" pitchFamily="18" charset="0"/>
                <a:ea typeface="Calibri" panose="020F0502020204030204" pitchFamily="34" charset="0"/>
                <a:cs typeface="Mangal" panose="02040503050203030202" pitchFamily="18" charset="0"/>
              </a:rPr>
              <a:t>*,*,*,*,*,*,*,*,*,*,2,4,*,1</a:t>
            </a:r>
            <a:endParaRPr lang="en-IN" sz="1200" dirty="0">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sz="1200" dirty="0">
                <a:latin typeface="Baskerville Old Face" panose="02020602080505020303" pitchFamily="18" charset="0"/>
                <a:ea typeface="Calibri" panose="020F0502020204030204" pitchFamily="34" charset="0"/>
                <a:cs typeface="Mangal" panose="02040503050203030202" pitchFamily="18" charset="0"/>
              </a:rPr>
              <a:t>*,*,2,*,*,*,*,*,*,*,*,*,3,1</a:t>
            </a:r>
            <a:endParaRPr lang="en-IN" sz="1200" dirty="0">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sz="1200" dirty="0">
                <a:latin typeface="Baskerville Old Face" panose="02020602080505020303" pitchFamily="18" charset="0"/>
                <a:ea typeface="Calibri" panose="020F0502020204030204" pitchFamily="34" charset="0"/>
                <a:cs typeface="Mangal" panose="02040503050203030202" pitchFamily="18" charset="0"/>
              </a:rPr>
              <a:t>*,*,4,*,*,*,*,*,*,3,*,*,*,1</a:t>
            </a:r>
            <a:endParaRPr lang="en-IN" sz="1200" dirty="0">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sz="1200" dirty="0">
                <a:latin typeface="Baskerville Old Face" panose="02020602080505020303" pitchFamily="18" charset="0"/>
                <a:ea typeface="Calibri" panose="020F0502020204030204" pitchFamily="34" charset="0"/>
                <a:cs typeface="Mangal" panose="02040503050203030202" pitchFamily="18" charset="0"/>
              </a:rPr>
              <a:t>*,*,4,*,*,2,*,*,*,*,*,*,*,1</a:t>
            </a:r>
            <a:endParaRPr lang="en-IN" sz="1200" dirty="0">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sz="1200" dirty="0">
                <a:latin typeface="Baskerville Old Face" panose="02020602080505020303" pitchFamily="18" charset="0"/>
                <a:ea typeface="Calibri" panose="020F0502020204030204" pitchFamily="34" charset="0"/>
                <a:cs typeface="Mangal" panose="02040503050203030202" pitchFamily="18" charset="0"/>
              </a:rPr>
              <a:t>*,*,*,*,*,2,*,*,*,*,*,*,3,1</a:t>
            </a:r>
            <a:endParaRPr lang="en-IN" sz="1200" dirty="0">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sz="1200" dirty="0">
                <a:latin typeface="Baskerville Old Face" panose="02020602080505020303" pitchFamily="18" charset="0"/>
                <a:ea typeface="Calibri" panose="020F0502020204030204" pitchFamily="34" charset="0"/>
                <a:cs typeface="Mangal" panose="02040503050203030202" pitchFamily="18" charset="0"/>
              </a:rPr>
              <a:t>*,*,4,*,*,*,*,*,1,*,*,*,3,1</a:t>
            </a:r>
            <a:endParaRPr lang="en-IN" sz="1200" dirty="0">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sz="1200" dirty="0">
                <a:latin typeface="Baskerville Old Face" panose="02020602080505020303" pitchFamily="18" charset="0"/>
                <a:ea typeface="Calibri" panose="020F0502020204030204" pitchFamily="34" charset="0"/>
                <a:cs typeface="Mangal" panose="02040503050203030202" pitchFamily="18" charset="0"/>
              </a:rPr>
              <a:t>*,*,*,*,*,*,*,*,*,*,*,2,2,1</a:t>
            </a:r>
            <a:endParaRPr lang="en-IN" sz="1200" dirty="0">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sz="1200" dirty="0">
                <a:latin typeface="Baskerville Old Face" panose="02020602080505020303" pitchFamily="18" charset="0"/>
                <a:ea typeface="Calibri" panose="020F0502020204030204" pitchFamily="34" charset="0"/>
                <a:cs typeface="Mangal" panose="02040503050203030202" pitchFamily="18" charset="0"/>
              </a:rPr>
              <a:t>*,*,4,*,*,*,*,*,*,2,*,*,3,1</a:t>
            </a:r>
            <a:endParaRPr lang="en-IN" sz="1200" dirty="0">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spcAft>
                <a:spcPts val="800"/>
              </a:spcAft>
            </a:pPr>
            <a:r>
              <a:rPr lang="en-IN" sz="1200" dirty="0">
                <a:latin typeface="Baskerville Old Face" panose="02020602080505020303" pitchFamily="18" charset="0"/>
                <a:ea typeface="Calibri" panose="020F0502020204030204" pitchFamily="34" charset="0"/>
                <a:cs typeface="Mangal" panose="02040503050203030202" pitchFamily="18" charset="0"/>
              </a:rPr>
              <a:t>*,*,1,*,3,*,*,*,*,*,*,*,*,1</a:t>
            </a:r>
            <a:endParaRPr lang="en-IN" sz="1200" dirty="0">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5374513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44ED384-4494-4CF8-9043-7D98896E1BAF}"/>
              </a:ext>
            </a:extLst>
          </p:cNvPr>
          <p:cNvPicPr>
            <a:picLocks noChangeAspect="1"/>
          </p:cNvPicPr>
          <p:nvPr/>
        </p:nvPicPr>
        <p:blipFill>
          <a:blip r:embed="rId2"/>
          <a:stretch>
            <a:fillRect/>
          </a:stretch>
        </p:blipFill>
        <p:spPr>
          <a:xfrm>
            <a:off x="0" y="0"/>
            <a:ext cx="9144000" cy="5720316"/>
          </a:xfrm>
          <a:prstGeom prst="rect">
            <a:avLst/>
          </a:prstGeom>
        </p:spPr>
      </p:pic>
    </p:spTree>
    <p:extLst>
      <p:ext uri="{BB962C8B-B14F-4D97-AF65-F5344CB8AC3E}">
        <p14:creationId xmlns:p14="http://schemas.microsoft.com/office/powerpoint/2010/main" val="33369509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lvl="0">
              <a:spcBef>
                <a:spcPts val="0"/>
              </a:spcBef>
              <a:buNone/>
            </a:pPr>
            <a:r>
              <a:rPr lang="en" dirty="0"/>
              <a:t>Challenges faced</a:t>
            </a:r>
          </a:p>
        </p:txBody>
      </p:sp>
      <p:sp>
        <p:nvSpPr>
          <p:cNvPr id="260" name="Shape 260"/>
          <p:cNvSpPr txBox="1">
            <a:spLocks noGrp="1"/>
          </p:cNvSpPr>
          <p:nvPr>
            <p:ph type="body" idx="1"/>
          </p:nvPr>
        </p:nvSpPr>
        <p:spPr>
          <a:xfrm>
            <a:off x="311700" y="1266325"/>
            <a:ext cx="8520600" cy="3302700"/>
          </a:xfrm>
          <a:prstGeom prst="rect">
            <a:avLst/>
          </a:prstGeom>
        </p:spPr>
        <p:txBody>
          <a:bodyPr wrap="square" lIns="91425" tIns="91425" rIns="91425" bIns="91425" anchor="t" anchorCtr="0">
            <a:noAutofit/>
          </a:bodyPr>
          <a:lstStyle/>
          <a:p>
            <a:pPr marL="457200" lvl="0" indent="-317500" rtl="0">
              <a:spcBef>
                <a:spcPts val="0"/>
              </a:spcBef>
              <a:spcAft>
                <a:spcPts val="0"/>
              </a:spcAft>
              <a:buClr>
                <a:srgbClr val="000000"/>
              </a:buClr>
              <a:buSzPct val="100000"/>
              <a:buAutoNum type="arabicPeriod"/>
            </a:pPr>
            <a:r>
              <a:rPr lang="en" sz="1400" b="1" dirty="0">
                <a:solidFill>
                  <a:srgbClr val="000000"/>
                </a:solidFill>
              </a:rPr>
              <a:t>The programming language barrier </a:t>
            </a:r>
            <a:r>
              <a:rPr lang="en" sz="1400" dirty="0">
                <a:solidFill>
                  <a:srgbClr val="000000"/>
                </a:solidFill>
              </a:rPr>
              <a:t>: Due to the involvement of HPC, we had to code entirely in C and the lack of predefined libraries and modules, for example rand() function in C is very primitive, posed a big problem. We had to do everything from scratch.</a:t>
            </a:r>
          </a:p>
          <a:p>
            <a:pPr marL="457200" lvl="0" indent="-317500" rtl="0">
              <a:spcBef>
                <a:spcPts val="0"/>
              </a:spcBef>
              <a:buClr>
                <a:srgbClr val="000000"/>
              </a:buClr>
              <a:buSzPct val="100000"/>
              <a:buAutoNum type="arabicPeriod"/>
            </a:pPr>
            <a:r>
              <a:rPr lang="en" sz="1400" b="1" dirty="0">
                <a:solidFill>
                  <a:srgbClr val="000000"/>
                </a:solidFill>
              </a:rPr>
              <a:t>Scarcity of resources on PRISM learner </a:t>
            </a:r>
            <a:r>
              <a:rPr lang="en" sz="1400" dirty="0">
                <a:solidFill>
                  <a:srgbClr val="000000"/>
                </a:solidFill>
              </a:rPr>
              <a:t>: In search of resources for PRISM, we started learning other similar RI algorithms like ID3 and decision tree classifiers, which made us understand the problem statement even better. </a:t>
            </a:r>
          </a:p>
        </p:txBody>
      </p:sp>
      <p:pic>
        <p:nvPicPr>
          <p:cNvPr id="261" name="Shape 261" descr="challenge (1).jpg"/>
          <p:cNvPicPr preferRelativeResize="0"/>
          <p:nvPr/>
        </p:nvPicPr>
        <p:blipFill>
          <a:blip r:embed="rId3">
            <a:alphaModFix/>
          </a:blip>
          <a:stretch>
            <a:fillRect/>
          </a:stretch>
        </p:blipFill>
        <p:spPr>
          <a:xfrm>
            <a:off x="2895735" y="2917675"/>
            <a:ext cx="2519275" cy="185007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xfrm>
            <a:off x="311700" y="2099975"/>
            <a:ext cx="8520600" cy="707400"/>
          </a:xfrm>
          <a:prstGeom prst="rect">
            <a:avLst/>
          </a:prstGeom>
        </p:spPr>
        <p:txBody>
          <a:bodyPr wrap="square" lIns="91425" tIns="91425" rIns="91425" bIns="91425" anchor="t" anchorCtr="0">
            <a:noAutofit/>
          </a:bodyPr>
          <a:lstStyle/>
          <a:p>
            <a:pPr lvl="0" algn="ctr">
              <a:spcBef>
                <a:spcPts val="0"/>
              </a:spcBef>
              <a:buNone/>
            </a:pPr>
            <a:r>
              <a:rPr lang="en" sz="4800"/>
              <a:t>Current progress in the project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xfrm>
            <a:off x="311700" y="274450"/>
            <a:ext cx="8520600" cy="707400"/>
          </a:xfrm>
          <a:prstGeom prst="rect">
            <a:avLst/>
          </a:prstGeom>
        </p:spPr>
        <p:txBody>
          <a:bodyPr wrap="square" lIns="91425" tIns="91425" rIns="91425" bIns="91425" anchor="t" anchorCtr="0">
            <a:noAutofit/>
          </a:bodyPr>
          <a:lstStyle/>
          <a:p>
            <a:pPr lvl="0">
              <a:spcBef>
                <a:spcPts val="0"/>
              </a:spcBef>
              <a:buNone/>
            </a:pPr>
            <a:r>
              <a:rPr lang="en"/>
              <a:t>What is going to happen next?</a:t>
            </a:r>
          </a:p>
        </p:txBody>
      </p:sp>
      <p:sp>
        <p:nvSpPr>
          <p:cNvPr id="287" name="Shape 287"/>
          <p:cNvSpPr txBox="1">
            <a:spLocks noGrp="1"/>
          </p:cNvSpPr>
          <p:nvPr>
            <p:ph type="body" idx="1"/>
          </p:nvPr>
        </p:nvSpPr>
        <p:spPr>
          <a:xfrm>
            <a:off x="311700" y="920400"/>
            <a:ext cx="8520600" cy="3302700"/>
          </a:xfrm>
          <a:prstGeom prst="rect">
            <a:avLst/>
          </a:prstGeom>
        </p:spPr>
        <p:txBody>
          <a:bodyPr wrap="square" lIns="91425" tIns="91425" rIns="91425" bIns="91425" anchor="t" anchorCtr="0">
            <a:noAutofit/>
          </a:bodyPr>
          <a:lstStyle/>
          <a:p>
            <a:pPr lvl="0">
              <a:spcBef>
                <a:spcPts val="0"/>
              </a:spcBef>
              <a:buNone/>
            </a:pPr>
            <a:r>
              <a:rPr lang="en" sz="1400" dirty="0">
                <a:solidFill>
                  <a:srgbClr val="000000"/>
                </a:solidFill>
              </a:rPr>
              <a:t>Till now, we have been working on the sequential aspect of applying GA over the given problem statement. </a:t>
            </a:r>
            <a:r>
              <a:rPr lang="en-IN" sz="1400" dirty="0">
                <a:solidFill>
                  <a:srgbClr val="000000"/>
                </a:solidFill>
              </a:rPr>
              <a:t>Now</a:t>
            </a:r>
            <a:r>
              <a:rPr lang="en" sz="1400" dirty="0">
                <a:solidFill>
                  <a:srgbClr val="000000"/>
                </a:solidFill>
              </a:rPr>
              <a:t>, to enhance the performance we will parallelize the entire model and put endeavours towards getting the best performance out of it. </a:t>
            </a:r>
          </a:p>
        </p:txBody>
      </p:sp>
      <p:pic>
        <p:nvPicPr>
          <p:cNvPr id="288" name="Shape 288" descr="seq to paral.jpeg"/>
          <p:cNvPicPr preferRelativeResize="0"/>
          <p:nvPr/>
        </p:nvPicPr>
        <p:blipFill>
          <a:blip r:embed="rId3">
            <a:alphaModFix/>
          </a:blip>
          <a:stretch>
            <a:fillRect/>
          </a:stretch>
        </p:blipFill>
        <p:spPr>
          <a:xfrm>
            <a:off x="1758225" y="1836950"/>
            <a:ext cx="5484675" cy="3198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0" y="2124525"/>
            <a:ext cx="8520600" cy="707400"/>
          </a:xfrm>
          <a:prstGeom prst="rect">
            <a:avLst/>
          </a:prstGeom>
        </p:spPr>
        <p:txBody>
          <a:bodyPr wrap="square" lIns="91425" tIns="91425" rIns="91425" bIns="91425" anchor="t" anchorCtr="0">
            <a:noAutofit/>
          </a:bodyPr>
          <a:lstStyle/>
          <a:p>
            <a:pPr marL="2743200" lvl="0" indent="457200">
              <a:spcBef>
                <a:spcPts val="0"/>
              </a:spcBef>
              <a:buNone/>
            </a:pPr>
            <a:r>
              <a:rPr lang="en" sz="4800"/>
              <a:t>Introduction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lvl="0">
              <a:spcBef>
                <a:spcPts val="0"/>
              </a:spcBef>
              <a:buNone/>
            </a:pPr>
            <a:r>
              <a:rPr lang="en"/>
              <a:t>References</a:t>
            </a:r>
          </a:p>
        </p:txBody>
      </p:sp>
      <p:sp>
        <p:nvSpPr>
          <p:cNvPr id="294" name="Shape 294"/>
          <p:cNvSpPr txBox="1">
            <a:spLocks noGrp="1"/>
          </p:cNvSpPr>
          <p:nvPr>
            <p:ph type="body" idx="1"/>
          </p:nvPr>
        </p:nvSpPr>
        <p:spPr>
          <a:xfrm>
            <a:off x="311700" y="1266325"/>
            <a:ext cx="8520600" cy="3302700"/>
          </a:xfrm>
          <a:prstGeom prst="rect">
            <a:avLst/>
          </a:prstGeom>
          <a:ln w="9525" cap="flat" cmpd="sng">
            <a:solidFill>
              <a:srgbClr val="F1F0F0"/>
            </a:solidFill>
            <a:prstDash val="solid"/>
            <a:round/>
            <a:headEnd type="none" w="med" len="med"/>
            <a:tailEnd type="none" w="med" len="med"/>
          </a:ln>
        </p:spPr>
        <p:txBody>
          <a:bodyPr wrap="square" lIns="91425" tIns="91425" rIns="91425" bIns="91425" anchor="t" anchorCtr="0">
            <a:noAutofit/>
          </a:bodyPr>
          <a:lstStyle/>
          <a:p>
            <a:r>
              <a:rPr lang="en-GB" sz="1150" dirty="0">
                <a:solidFill>
                  <a:schemeClr val="bg2">
                    <a:lumMod val="50000"/>
                  </a:schemeClr>
                </a:solidFill>
              </a:rPr>
              <a:t>[1]  </a:t>
            </a:r>
            <a:r>
              <a:rPr lang="en-GB" sz="1150" b="1" dirty="0" err="1">
                <a:solidFill>
                  <a:schemeClr val="bg2">
                    <a:lumMod val="50000"/>
                  </a:schemeClr>
                </a:solidFill>
              </a:rPr>
              <a:t>Jadzia</a:t>
            </a:r>
            <a:r>
              <a:rPr lang="en-GB" sz="1150" b="1" dirty="0">
                <a:solidFill>
                  <a:schemeClr val="bg2">
                    <a:lumMod val="50000"/>
                  </a:schemeClr>
                </a:solidFill>
              </a:rPr>
              <a:t> </a:t>
            </a:r>
            <a:r>
              <a:rPr lang="en-GB" sz="1150" b="1" dirty="0" err="1">
                <a:solidFill>
                  <a:schemeClr val="bg2">
                    <a:lumMod val="50000"/>
                  </a:schemeClr>
                </a:solidFill>
              </a:rPr>
              <a:t>Cendrowska</a:t>
            </a:r>
            <a:r>
              <a:rPr lang="en-GB" sz="1150" dirty="0">
                <a:solidFill>
                  <a:schemeClr val="bg2">
                    <a:lumMod val="50000"/>
                  </a:schemeClr>
                </a:solidFill>
              </a:rPr>
              <a:t>, C/O The Faculty of Mathematics, The Open University, Walton Hall, Milton Keynes, MK7 6AA, U.K. (29/05/1987)</a:t>
            </a:r>
            <a:endParaRPr lang="en-IN" sz="1150" dirty="0">
              <a:solidFill>
                <a:schemeClr val="bg2">
                  <a:lumMod val="50000"/>
                </a:schemeClr>
              </a:solidFill>
            </a:endParaRPr>
          </a:p>
          <a:p>
            <a:r>
              <a:rPr lang="en-US" sz="1150" dirty="0">
                <a:solidFill>
                  <a:schemeClr val="bg2">
                    <a:lumMod val="50000"/>
                  </a:schemeClr>
                </a:solidFill>
              </a:rPr>
              <a:t>[2]  </a:t>
            </a:r>
            <a:r>
              <a:rPr lang="en-GB" sz="1150" b="1" dirty="0">
                <a:solidFill>
                  <a:schemeClr val="bg2">
                    <a:lumMod val="50000"/>
                  </a:schemeClr>
                </a:solidFill>
              </a:rPr>
              <a:t>Issa </a:t>
            </a:r>
            <a:r>
              <a:rPr lang="en-GB" sz="1150" b="1" dirty="0" err="1">
                <a:solidFill>
                  <a:schemeClr val="bg2">
                    <a:lumMod val="50000"/>
                  </a:schemeClr>
                </a:solidFill>
              </a:rPr>
              <a:t>Qabajeh</a:t>
            </a:r>
            <a:r>
              <a:rPr lang="en-GB" sz="1150" dirty="0">
                <a:solidFill>
                  <a:schemeClr val="bg2">
                    <a:lumMod val="50000"/>
                  </a:schemeClr>
                </a:solidFill>
              </a:rPr>
              <a:t>, </a:t>
            </a:r>
            <a:r>
              <a:rPr lang="en-GB" sz="1150" b="1" dirty="0">
                <a:solidFill>
                  <a:schemeClr val="bg2">
                    <a:lumMod val="50000"/>
                  </a:schemeClr>
                </a:solidFill>
              </a:rPr>
              <a:t>Francisco </a:t>
            </a:r>
            <a:r>
              <a:rPr lang="en-GB" sz="1150" b="1" dirty="0" err="1">
                <a:solidFill>
                  <a:schemeClr val="bg2">
                    <a:lumMod val="50000"/>
                  </a:schemeClr>
                </a:solidFill>
              </a:rPr>
              <a:t>Chiclana</a:t>
            </a:r>
            <a:r>
              <a:rPr lang="en-GB" sz="1150" dirty="0">
                <a:solidFill>
                  <a:schemeClr val="bg2">
                    <a:lumMod val="50000"/>
                  </a:schemeClr>
                </a:solidFill>
              </a:rPr>
              <a:t>, Centre for Computational Intelligence, De Montfort University, UK; </a:t>
            </a:r>
            <a:r>
              <a:rPr lang="en-GB" sz="1150" b="1" dirty="0" err="1">
                <a:solidFill>
                  <a:schemeClr val="bg2">
                    <a:lumMod val="50000"/>
                  </a:schemeClr>
                </a:solidFill>
              </a:rPr>
              <a:t>Fadi</a:t>
            </a:r>
            <a:r>
              <a:rPr lang="en-GB" sz="1150" b="1" dirty="0">
                <a:solidFill>
                  <a:schemeClr val="bg2">
                    <a:lumMod val="50000"/>
                  </a:schemeClr>
                </a:solidFill>
              </a:rPr>
              <a:t> </a:t>
            </a:r>
            <a:r>
              <a:rPr lang="en-GB" sz="1150" b="1" dirty="0" err="1">
                <a:solidFill>
                  <a:schemeClr val="bg2">
                    <a:lumMod val="50000"/>
                  </a:schemeClr>
                </a:solidFill>
              </a:rPr>
              <a:t>Thabtah</a:t>
            </a:r>
            <a:r>
              <a:rPr lang="en-GB" sz="1150" dirty="0">
                <a:solidFill>
                  <a:schemeClr val="bg2">
                    <a:lumMod val="50000"/>
                  </a:schemeClr>
                </a:solidFill>
              </a:rPr>
              <a:t>, </a:t>
            </a:r>
            <a:r>
              <a:rPr lang="en-GB" sz="1150" dirty="0" err="1">
                <a:solidFill>
                  <a:schemeClr val="bg2">
                    <a:lumMod val="50000"/>
                  </a:schemeClr>
                </a:solidFill>
              </a:rPr>
              <a:t>EBusiness</a:t>
            </a:r>
            <a:r>
              <a:rPr lang="en-GB" sz="1150" dirty="0">
                <a:solidFill>
                  <a:schemeClr val="bg2">
                    <a:lumMod val="50000"/>
                  </a:schemeClr>
                </a:solidFill>
              </a:rPr>
              <a:t> </a:t>
            </a:r>
            <a:r>
              <a:rPr lang="en-GB" sz="1150" dirty="0" err="1">
                <a:solidFill>
                  <a:schemeClr val="bg2">
                    <a:lumMod val="50000"/>
                  </a:schemeClr>
                </a:solidFill>
              </a:rPr>
              <a:t>Dept</a:t>
            </a:r>
            <a:r>
              <a:rPr lang="en-GB" sz="1150" dirty="0">
                <a:solidFill>
                  <a:schemeClr val="bg2">
                    <a:lumMod val="50000"/>
                  </a:schemeClr>
                </a:solidFill>
              </a:rPr>
              <a:t>, CUD, Dubai (UAE) : </a:t>
            </a:r>
            <a:r>
              <a:rPr lang="en-US" sz="1150" dirty="0">
                <a:solidFill>
                  <a:schemeClr val="bg2">
                    <a:lumMod val="50000"/>
                  </a:schemeClr>
                </a:solidFill>
              </a:rPr>
              <a:t>A Classification Rules Mining Method based on Dynamic Rules' Frequency (2015)</a:t>
            </a:r>
            <a:endParaRPr lang="en-IN" sz="1150" dirty="0">
              <a:solidFill>
                <a:schemeClr val="bg2">
                  <a:lumMod val="50000"/>
                </a:schemeClr>
              </a:solidFill>
            </a:endParaRPr>
          </a:p>
          <a:p>
            <a:r>
              <a:rPr lang="en-US" sz="1150" dirty="0">
                <a:solidFill>
                  <a:schemeClr val="bg2">
                    <a:lumMod val="50000"/>
                  </a:schemeClr>
                </a:solidFill>
              </a:rPr>
              <a:t>[3] Article on Malnutrition Detection and Management System </a:t>
            </a:r>
            <a:endParaRPr lang="en-IN" sz="1150" dirty="0">
              <a:solidFill>
                <a:schemeClr val="bg2">
                  <a:lumMod val="50000"/>
                </a:schemeClr>
              </a:solidFill>
            </a:endParaRPr>
          </a:p>
          <a:p>
            <a:r>
              <a:rPr lang="en-GB" sz="1150" dirty="0">
                <a:solidFill>
                  <a:schemeClr val="bg2">
                    <a:lumMod val="50000"/>
                  </a:schemeClr>
                </a:solidFill>
              </a:rPr>
              <a:t>[4] </a:t>
            </a:r>
            <a:r>
              <a:rPr lang="en-GB" sz="1150" b="1" dirty="0">
                <a:solidFill>
                  <a:schemeClr val="bg2">
                    <a:lumMod val="50000"/>
                  </a:schemeClr>
                </a:solidFill>
              </a:rPr>
              <a:t>J. Han, M. </a:t>
            </a:r>
            <a:r>
              <a:rPr lang="en-GB" sz="1150" b="1" dirty="0" err="1">
                <a:solidFill>
                  <a:schemeClr val="bg2">
                    <a:lumMod val="50000"/>
                  </a:schemeClr>
                </a:solidFill>
              </a:rPr>
              <a:t>Kamber</a:t>
            </a:r>
            <a:r>
              <a:rPr lang="en-GB" sz="1150" dirty="0">
                <a:solidFill>
                  <a:schemeClr val="bg2">
                    <a:lumMod val="50000"/>
                  </a:schemeClr>
                </a:solidFill>
              </a:rPr>
              <a:t>, Data Mining: Concepts and Techniques, Elsevier Inc..</a:t>
            </a:r>
            <a:endParaRPr lang="en-IN" sz="1150" dirty="0">
              <a:solidFill>
                <a:schemeClr val="bg2">
                  <a:lumMod val="50000"/>
                </a:schemeClr>
              </a:solidFill>
            </a:endParaRPr>
          </a:p>
          <a:p>
            <a:r>
              <a:rPr lang="en-GB" sz="1150" dirty="0">
                <a:solidFill>
                  <a:schemeClr val="bg2">
                    <a:lumMod val="50000"/>
                  </a:schemeClr>
                </a:solidFill>
              </a:rPr>
              <a:t>[5</a:t>
            </a:r>
            <a:r>
              <a:rPr lang="en-GB" sz="1150" b="1" dirty="0">
                <a:solidFill>
                  <a:schemeClr val="bg2">
                    <a:lumMod val="50000"/>
                  </a:schemeClr>
                </a:solidFill>
              </a:rPr>
              <a:t>] I. H. Witten and E. Frank</a:t>
            </a:r>
            <a:r>
              <a:rPr lang="en-GB" sz="1150" dirty="0">
                <a:solidFill>
                  <a:schemeClr val="bg2">
                    <a:lumMod val="50000"/>
                  </a:schemeClr>
                </a:solidFill>
              </a:rPr>
              <a:t>, Data Mining: Practical Machine Learning Tools and Techniques, 2nd Rule-Based Classification Edition, Elsevier Inc., 2005</a:t>
            </a:r>
            <a:endParaRPr lang="en-IN" sz="1150" dirty="0">
              <a:solidFill>
                <a:schemeClr val="bg2">
                  <a:lumMod val="50000"/>
                </a:schemeClr>
              </a:solidFill>
            </a:endParaRPr>
          </a:p>
          <a:p>
            <a:r>
              <a:rPr lang="en-GB" sz="1150" dirty="0">
                <a:solidFill>
                  <a:schemeClr val="bg2">
                    <a:lumMod val="50000"/>
                  </a:schemeClr>
                </a:solidFill>
              </a:rPr>
              <a:t>[6] </a:t>
            </a:r>
            <a:r>
              <a:rPr lang="en-GB" sz="1150" b="1" dirty="0">
                <a:solidFill>
                  <a:schemeClr val="bg2">
                    <a:lumMod val="50000"/>
                  </a:schemeClr>
                </a:solidFill>
              </a:rPr>
              <a:t>Marek </a:t>
            </a:r>
            <a:r>
              <a:rPr lang="en-GB" sz="1150" b="1" dirty="0" err="1">
                <a:solidFill>
                  <a:schemeClr val="bg2">
                    <a:lumMod val="50000"/>
                  </a:schemeClr>
                </a:solidFill>
              </a:rPr>
              <a:t>Obitko</a:t>
            </a:r>
            <a:r>
              <a:rPr lang="en-GB" sz="1150" dirty="0">
                <a:solidFill>
                  <a:schemeClr val="bg2">
                    <a:lumMod val="50000"/>
                  </a:schemeClr>
                </a:solidFill>
              </a:rPr>
              <a:t>: Genetic Algorithm Library,  </a:t>
            </a:r>
            <a:r>
              <a:rPr lang="en-GB" sz="1150" u="sng" dirty="0">
                <a:solidFill>
                  <a:schemeClr val="bg2">
                    <a:lumMod val="50000"/>
                  </a:schemeClr>
                </a:solidFill>
                <a:hlinkClick r:id="rId3"/>
              </a:rPr>
              <a:t>https://www.codeproject.com</a:t>
            </a:r>
            <a:r>
              <a:rPr lang="en-GB" sz="1150" dirty="0">
                <a:solidFill>
                  <a:schemeClr val="bg2">
                    <a:lumMod val="50000"/>
                  </a:schemeClr>
                </a:solidFill>
              </a:rPr>
              <a:t> </a:t>
            </a:r>
            <a:endParaRPr lang="en-IN" sz="1150" dirty="0">
              <a:solidFill>
                <a:schemeClr val="bg2">
                  <a:lumMod val="50000"/>
                </a:schemeClr>
              </a:solidFill>
            </a:endParaRPr>
          </a:p>
          <a:p>
            <a:r>
              <a:rPr lang="en-GB" sz="1150" dirty="0">
                <a:solidFill>
                  <a:schemeClr val="bg2">
                    <a:lumMod val="50000"/>
                  </a:schemeClr>
                </a:solidFill>
              </a:rPr>
              <a:t>[7] </a:t>
            </a:r>
            <a:r>
              <a:rPr lang="en-GB" sz="1150" b="1" dirty="0">
                <a:solidFill>
                  <a:schemeClr val="bg2">
                    <a:lumMod val="50000"/>
                  </a:schemeClr>
                </a:solidFill>
              </a:rPr>
              <a:t>Johannes </a:t>
            </a:r>
            <a:r>
              <a:rPr lang="en-GB" sz="1150" b="1" dirty="0" err="1">
                <a:solidFill>
                  <a:schemeClr val="bg2">
                    <a:lumMod val="50000"/>
                  </a:schemeClr>
                </a:solidFill>
              </a:rPr>
              <a:t>Furnkranz</a:t>
            </a:r>
            <a:r>
              <a:rPr lang="en-GB" sz="1150" dirty="0">
                <a:solidFill>
                  <a:schemeClr val="bg2">
                    <a:lumMod val="50000"/>
                  </a:schemeClr>
                </a:solidFill>
              </a:rPr>
              <a:t>, Separate-and-Conquer Rule Learning, Austrian Research Institute of Artificial Intelligence</a:t>
            </a:r>
            <a:endParaRPr lang="en-IN" sz="1150" dirty="0">
              <a:solidFill>
                <a:schemeClr val="bg2">
                  <a:lumMod val="50000"/>
                </a:schemeClr>
              </a:solidFill>
            </a:endParaRPr>
          </a:p>
          <a:p>
            <a:pPr marL="114300" lvl="0" rtl="0">
              <a:spcBef>
                <a:spcPts val="0"/>
              </a:spcBef>
              <a:spcAft>
                <a:spcPts val="0"/>
              </a:spcAft>
              <a:buSzPct val="100000"/>
              <a:buNone/>
            </a:pPr>
            <a:endParaRPr lang="en" sz="1150" dirty="0">
              <a:solidFill>
                <a:schemeClr val="bg2">
                  <a:lumMod val="50000"/>
                </a:schemeClr>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xfrm>
            <a:off x="429775" y="2045800"/>
            <a:ext cx="8520600" cy="707400"/>
          </a:xfrm>
          <a:prstGeom prst="rect">
            <a:avLst/>
          </a:prstGeom>
        </p:spPr>
        <p:txBody>
          <a:bodyPr wrap="square" lIns="91425" tIns="91425" rIns="91425" bIns="91425" anchor="t" anchorCtr="0">
            <a:noAutofit/>
          </a:bodyPr>
          <a:lstStyle/>
          <a:p>
            <a:pPr lvl="0" algn="ctr">
              <a:spcBef>
                <a:spcPts val="0"/>
              </a:spcBef>
              <a:buNone/>
            </a:pPr>
            <a:r>
              <a:rPr lang="en" sz="4800"/>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lvl="0">
              <a:spcBef>
                <a:spcPts val="0"/>
              </a:spcBef>
              <a:buNone/>
            </a:pPr>
            <a:r>
              <a:rPr lang="en"/>
              <a:t>What are genetic algorithms?</a:t>
            </a:r>
          </a:p>
        </p:txBody>
      </p:sp>
      <p:sp>
        <p:nvSpPr>
          <p:cNvPr id="93" name="Shape 93"/>
          <p:cNvSpPr txBox="1">
            <a:spLocks noGrp="1"/>
          </p:cNvSpPr>
          <p:nvPr>
            <p:ph type="body" idx="1"/>
          </p:nvPr>
        </p:nvSpPr>
        <p:spPr>
          <a:xfrm>
            <a:off x="311700" y="1266325"/>
            <a:ext cx="8520600" cy="3302700"/>
          </a:xfrm>
          <a:prstGeom prst="rect">
            <a:avLst/>
          </a:prstGeom>
        </p:spPr>
        <p:txBody>
          <a:bodyPr wrap="square" lIns="91425" tIns="91425" rIns="91425" bIns="91425" anchor="t" anchorCtr="0">
            <a:noAutofit/>
          </a:bodyPr>
          <a:lstStyle/>
          <a:p>
            <a:pPr marL="139700" marR="139700" lvl="0" indent="0" algn="just" rtl="0">
              <a:spcBef>
                <a:spcPts val="1100"/>
              </a:spcBef>
              <a:spcAft>
                <a:spcPts val="1100"/>
              </a:spcAft>
              <a:buNone/>
            </a:pPr>
            <a:r>
              <a:rPr lang="en" sz="1400">
                <a:solidFill>
                  <a:srgbClr val="000000"/>
                </a:solidFill>
                <a:highlight>
                  <a:srgbClr val="FFFFF0"/>
                </a:highlight>
              </a:rPr>
              <a:t>Genetic algorithms are inspired by Darwin's theory about evolution. Solution to a problem solved by genetic algorithms is evolved.</a:t>
            </a:r>
          </a:p>
          <a:p>
            <a:pPr marL="139700" marR="139700" lvl="0" indent="0" algn="just" rtl="0">
              <a:spcBef>
                <a:spcPts val="1100"/>
              </a:spcBef>
              <a:spcAft>
                <a:spcPts val="1100"/>
              </a:spcAft>
              <a:buNone/>
            </a:pPr>
            <a:r>
              <a:rPr lang="en" sz="1400">
                <a:solidFill>
                  <a:srgbClr val="000000"/>
                </a:solidFill>
                <a:highlight>
                  <a:srgbClr val="FFFFF0"/>
                </a:highlight>
              </a:rPr>
              <a:t>Algorithm is started with a </a:t>
            </a:r>
            <a:r>
              <a:rPr lang="en" sz="1400" b="1">
                <a:solidFill>
                  <a:srgbClr val="000000"/>
                </a:solidFill>
                <a:highlight>
                  <a:srgbClr val="FFFFF0"/>
                </a:highlight>
              </a:rPr>
              <a:t>set of solutions</a:t>
            </a:r>
            <a:r>
              <a:rPr lang="en" sz="1400">
                <a:solidFill>
                  <a:srgbClr val="000000"/>
                </a:solidFill>
                <a:highlight>
                  <a:srgbClr val="FFFFF0"/>
                </a:highlight>
              </a:rPr>
              <a:t> (represented by </a:t>
            </a:r>
            <a:r>
              <a:rPr lang="en" sz="1400" b="1">
                <a:solidFill>
                  <a:srgbClr val="000000"/>
                </a:solidFill>
                <a:highlight>
                  <a:srgbClr val="FFFFF0"/>
                </a:highlight>
              </a:rPr>
              <a:t>chromosomes</a:t>
            </a:r>
            <a:r>
              <a:rPr lang="en" sz="1400">
                <a:solidFill>
                  <a:srgbClr val="000000"/>
                </a:solidFill>
                <a:highlight>
                  <a:srgbClr val="FFFFF0"/>
                </a:highlight>
              </a:rPr>
              <a:t>) called</a:t>
            </a:r>
            <a:r>
              <a:rPr lang="en" sz="1400" b="1">
                <a:solidFill>
                  <a:srgbClr val="000000"/>
                </a:solidFill>
                <a:highlight>
                  <a:srgbClr val="FFFFF0"/>
                </a:highlight>
              </a:rPr>
              <a:t> population</a:t>
            </a:r>
            <a:r>
              <a:rPr lang="en" sz="1400">
                <a:solidFill>
                  <a:srgbClr val="000000"/>
                </a:solidFill>
                <a:highlight>
                  <a:srgbClr val="FFFFF0"/>
                </a:highlight>
              </a:rPr>
              <a:t>. Solutions from one population are taken and used to form a new population. This is motivated by a hope, that the new population will be better than the old one. Solutions which are selected to form new solutions (</a:t>
            </a:r>
            <a:r>
              <a:rPr lang="en" sz="1400" b="1">
                <a:solidFill>
                  <a:srgbClr val="000000"/>
                </a:solidFill>
                <a:highlight>
                  <a:srgbClr val="FFFFF0"/>
                </a:highlight>
              </a:rPr>
              <a:t>offspring</a:t>
            </a:r>
            <a:r>
              <a:rPr lang="en" sz="1400">
                <a:solidFill>
                  <a:srgbClr val="000000"/>
                </a:solidFill>
                <a:highlight>
                  <a:srgbClr val="FFFFF0"/>
                </a:highlight>
              </a:rPr>
              <a:t>) are selected according to their fitness - the more suitable they are the more chances they have to reproduce.</a:t>
            </a:r>
          </a:p>
          <a:p>
            <a:pPr marL="139700" marR="139700" lvl="0" indent="0" algn="just" rtl="0">
              <a:spcBef>
                <a:spcPts val="1100"/>
              </a:spcBef>
              <a:spcAft>
                <a:spcPts val="1100"/>
              </a:spcAft>
              <a:buNone/>
            </a:pPr>
            <a:r>
              <a:rPr lang="en" sz="1400">
                <a:solidFill>
                  <a:srgbClr val="000000"/>
                </a:solidFill>
                <a:highlight>
                  <a:srgbClr val="FFFFF0"/>
                </a:highlight>
              </a:rPr>
              <a:t>This is repeated until some condition (for example number of populations or improvement of the best solution) is satisfied.</a:t>
            </a:r>
          </a:p>
          <a:p>
            <a:pPr lvl="0" rtl="0">
              <a:spcBef>
                <a:spcPts val="0"/>
              </a:spcBef>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lvl="0">
              <a:spcBef>
                <a:spcPts val="0"/>
              </a:spcBef>
              <a:buNone/>
            </a:pPr>
            <a:r>
              <a:rPr lang="en"/>
              <a:t>Outline of basic genetic algorithm</a:t>
            </a:r>
          </a:p>
        </p:txBody>
      </p:sp>
      <p:sp>
        <p:nvSpPr>
          <p:cNvPr id="99" name="Shape 99"/>
          <p:cNvSpPr txBox="1">
            <a:spLocks noGrp="1"/>
          </p:cNvSpPr>
          <p:nvPr>
            <p:ph type="body" idx="1"/>
          </p:nvPr>
        </p:nvSpPr>
        <p:spPr>
          <a:xfrm>
            <a:off x="311700" y="1266325"/>
            <a:ext cx="8520600" cy="3302700"/>
          </a:xfrm>
          <a:prstGeom prst="rect">
            <a:avLst/>
          </a:prstGeom>
        </p:spPr>
        <p:txBody>
          <a:bodyPr wrap="square" lIns="91425" tIns="91425" rIns="91425" bIns="91425" anchor="t" anchorCtr="0">
            <a:noAutofit/>
          </a:bodyPr>
          <a:lstStyle/>
          <a:p>
            <a:pPr marL="457200" lvl="0" indent="-317500" rtl="0">
              <a:spcBef>
                <a:spcPts val="0"/>
              </a:spcBef>
              <a:spcAft>
                <a:spcPts val="0"/>
              </a:spcAft>
              <a:buClr>
                <a:srgbClr val="000000"/>
              </a:buClr>
              <a:buSzPct val="100000"/>
              <a:buFont typeface="Arial"/>
              <a:buAutoNum type="arabicPeriod"/>
            </a:pPr>
            <a:r>
              <a:rPr lang="en" sz="1400" b="1">
                <a:solidFill>
                  <a:srgbClr val="000000"/>
                </a:solidFill>
                <a:highlight>
                  <a:srgbClr val="FFFFF0"/>
                </a:highlight>
              </a:rPr>
              <a:t>[Start] </a:t>
            </a:r>
            <a:r>
              <a:rPr lang="en" sz="1400">
                <a:solidFill>
                  <a:srgbClr val="000000"/>
                </a:solidFill>
                <a:highlight>
                  <a:srgbClr val="FFFFF0"/>
                </a:highlight>
              </a:rPr>
              <a:t>Generate random population of </a:t>
            </a:r>
            <a:r>
              <a:rPr lang="en" sz="1400" i="1">
                <a:solidFill>
                  <a:srgbClr val="000000"/>
                </a:solidFill>
                <a:highlight>
                  <a:srgbClr val="FFFFF0"/>
                </a:highlight>
              </a:rPr>
              <a:t>n</a:t>
            </a:r>
            <a:r>
              <a:rPr lang="en" sz="1400">
                <a:solidFill>
                  <a:srgbClr val="000000"/>
                </a:solidFill>
                <a:highlight>
                  <a:srgbClr val="FFFFF0"/>
                </a:highlight>
              </a:rPr>
              <a:t> chromosomes (suitable solutions for the problem)</a:t>
            </a:r>
          </a:p>
          <a:p>
            <a:pPr marL="457200" lvl="0" indent="-317500" rtl="0">
              <a:spcBef>
                <a:spcPts val="0"/>
              </a:spcBef>
              <a:spcAft>
                <a:spcPts val="0"/>
              </a:spcAft>
              <a:buClr>
                <a:srgbClr val="000000"/>
              </a:buClr>
              <a:buSzPct val="100000"/>
              <a:buFont typeface="Arial"/>
              <a:buAutoNum type="arabicPeriod"/>
            </a:pPr>
            <a:r>
              <a:rPr lang="en" sz="1400" b="1">
                <a:solidFill>
                  <a:srgbClr val="000000"/>
                </a:solidFill>
                <a:highlight>
                  <a:srgbClr val="FFFFF0"/>
                </a:highlight>
              </a:rPr>
              <a:t>[Fitness]</a:t>
            </a:r>
            <a:r>
              <a:rPr lang="en" sz="1400">
                <a:solidFill>
                  <a:srgbClr val="000000"/>
                </a:solidFill>
                <a:highlight>
                  <a:srgbClr val="FFFFF0"/>
                </a:highlight>
              </a:rPr>
              <a:t> Evaluate the fitness </a:t>
            </a:r>
            <a:r>
              <a:rPr lang="en" sz="1400" i="1">
                <a:solidFill>
                  <a:srgbClr val="000000"/>
                </a:solidFill>
                <a:highlight>
                  <a:srgbClr val="FFFFF0"/>
                </a:highlight>
              </a:rPr>
              <a:t>f(x) </a:t>
            </a:r>
            <a:r>
              <a:rPr lang="en" sz="1400">
                <a:solidFill>
                  <a:srgbClr val="000000"/>
                </a:solidFill>
                <a:highlight>
                  <a:srgbClr val="FFFFF0"/>
                </a:highlight>
              </a:rPr>
              <a:t>of each chromosome </a:t>
            </a:r>
            <a:r>
              <a:rPr lang="en" sz="1400" i="1">
                <a:solidFill>
                  <a:srgbClr val="000000"/>
                </a:solidFill>
                <a:highlight>
                  <a:srgbClr val="FFFFF0"/>
                </a:highlight>
              </a:rPr>
              <a:t>x</a:t>
            </a:r>
            <a:r>
              <a:rPr lang="en" sz="1400">
                <a:solidFill>
                  <a:srgbClr val="000000"/>
                </a:solidFill>
                <a:highlight>
                  <a:srgbClr val="FFFFF0"/>
                </a:highlight>
              </a:rPr>
              <a:t> in the population</a:t>
            </a:r>
          </a:p>
          <a:p>
            <a:pPr marL="457200" lvl="0" indent="-317500" rtl="0">
              <a:spcBef>
                <a:spcPts val="0"/>
              </a:spcBef>
              <a:spcAft>
                <a:spcPts val="0"/>
              </a:spcAft>
              <a:buClr>
                <a:srgbClr val="000000"/>
              </a:buClr>
              <a:buSzPct val="100000"/>
              <a:buFont typeface="Arial"/>
              <a:buAutoNum type="arabicPeriod"/>
            </a:pPr>
            <a:r>
              <a:rPr lang="en" sz="1400" b="1">
                <a:solidFill>
                  <a:srgbClr val="000000"/>
                </a:solidFill>
                <a:highlight>
                  <a:srgbClr val="FFFFF0"/>
                </a:highlight>
              </a:rPr>
              <a:t>[New population] </a:t>
            </a:r>
            <a:r>
              <a:rPr lang="en" sz="1400">
                <a:solidFill>
                  <a:srgbClr val="000000"/>
                </a:solidFill>
                <a:highlight>
                  <a:srgbClr val="FFFFF0"/>
                </a:highlight>
              </a:rPr>
              <a:t>Create a new population by repeating following steps until the new population is complete</a:t>
            </a:r>
          </a:p>
          <a:p>
            <a:pPr marL="914400" lvl="1" indent="-317500" rtl="0">
              <a:spcBef>
                <a:spcPts val="0"/>
              </a:spcBef>
              <a:spcAft>
                <a:spcPts val="0"/>
              </a:spcAft>
              <a:buClr>
                <a:srgbClr val="000000"/>
              </a:buClr>
              <a:buSzPct val="107692"/>
              <a:buFont typeface="Arial"/>
              <a:buAutoNum type="arabicPeriod"/>
            </a:pPr>
            <a:r>
              <a:rPr lang="en" b="1">
                <a:solidFill>
                  <a:srgbClr val="000000"/>
                </a:solidFill>
                <a:highlight>
                  <a:srgbClr val="FFFFF0"/>
                </a:highlight>
              </a:rPr>
              <a:t>[Selection] </a:t>
            </a:r>
            <a:r>
              <a:rPr lang="en" sz="1300">
                <a:solidFill>
                  <a:srgbClr val="000000"/>
                </a:solidFill>
                <a:highlight>
                  <a:srgbClr val="FFFFF0"/>
                </a:highlight>
              </a:rPr>
              <a:t>Select two parent chromosomes from a population according to their fitness (the better fitness, the bigger chance to be selected)</a:t>
            </a:r>
          </a:p>
          <a:p>
            <a:pPr marL="914400" lvl="1" indent="-317500" rtl="0">
              <a:spcBef>
                <a:spcPts val="0"/>
              </a:spcBef>
              <a:spcAft>
                <a:spcPts val="0"/>
              </a:spcAft>
              <a:buClr>
                <a:srgbClr val="000000"/>
              </a:buClr>
              <a:buSzPct val="107692"/>
              <a:buFont typeface="Arial"/>
              <a:buAutoNum type="arabicPeriod"/>
            </a:pPr>
            <a:r>
              <a:rPr lang="en" b="1">
                <a:solidFill>
                  <a:srgbClr val="000000"/>
                </a:solidFill>
                <a:highlight>
                  <a:srgbClr val="FFFFF0"/>
                </a:highlight>
              </a:rPr>
              <a:t>[Crossover]</a:t>
            </a:r>
            <a:r>
              <a:rPr lang="en">
                <a:solidFill>
                  <a:srgbClr val="000000"/>
                </a:solidFill>
                <a:highlight>
                  <a:srgbClr val="FFFFF0"/>
                </a:highlight>
              </a:rPr>
              <a:t> </a:t>
            </a:r>
            <a:r>
              <a:rPr lang="en" sz="1300">
                <a:solidFill>
                  <a:srgbClr val="000000"/>
                </a:solidFill>
                <a:highlight>
                  <a:srgbClr val="FFFFF0"/>
                </a:highlight>
              </a:rPr>
              <a:t>With a crossover probability cross over the parents to form a new offspring (children). If no crossover was performed, offspring is an exact copy of parents.</a:t>
            </a:r>
          </a:p>
          <a:p>
            <a:pPr marL="914400" lvl="1" indent="-317500" rtl="0">
              <a:spcBef>
                <a:spcPts val="0"/>
              </a:spcBef>
              <a:spcAft>
                <a:spcPts val="0"/>
              </a:spcAft>
              <a:buClr>
                <a:srgbClr val="000000"/>
              </a:buClr>
              <a:buSzPct val="107692"/>
              <a:buFont typeface="Arial"/>
              <a:buAutoNum type="arabicPeriod"/>
            </a:pPr>
            <a:r>
              <a:rPr lang="en" b="1">
                <a:solidFill>
                  <a:srgbClr val="000000"/>
                </a:solidFill>
                <a:highlight>
                  <a:srgbClr val="FFFFF0"/>
                </a:highlight>
              </a:rPr>
              <a:t>[Mutation]</a:t>
            </a:r>
            <a:r>
              <a:rPr lang="en">
                <a:solidFill>
                  <a:srgbClr val="000000"/>
                </a:solidFill>
                <a:highlight>
                  <a:srgbClr val="FFFFF0"/>
                </a:highlight>
              </a:rPr>
              <a:t> </a:t>
            </a:r>
            <a:r>
              <a:rPr lang="en" sz="1300">
                <a:solidFill>
                  <a:srgbClr val="000000"/>
                </a:solidFill>
                <a:highlight>
                  <a:srgbClr val="FFFFF0"/>
                </a:highlight>
              </a:rPr>
              <a:t>With a mutation probability mutate new offspring at each locus (position in chromosome).</a:t>
            </a:r>
          </a:p>
          <a:p>
            <a:pPr marL="914400" lvl="1" indent="-317500" rtl="0">
              <a:spcBef>
                <a:spcPts val="0"/>
              </a:spcBef>
              <a:spcAft>
                <a:spcPts val="0"/>
              </a:spcAft>
              <a:buClr>
                <a:srgbClr val="000000"/>
              </a:buClr>
              <a:buSzPct val="100000"/>
              <a:buFont typeface="Arial"/>
              <a:buAutoNum type="arabicPeriod"/>
            </a:pPr>
            <a:r>
              <a:rPr lang="en" b="1">
                <a:solidFill>
                  <a:srgbClr val="000000"/>
                </a:solidFill>
                <a:highlight>
                  <a:srgbClr val="FFFFF0"/>
                </a:highlight>
              </a:rPr>
              <a:t>[Accepting]</a:t>
            </a:r>
            <a:r>
              <a:rPr lang="en">
                <a:solidFill>
                  <a:srgbClr val="000000"/>
                </a:solidFill>
                <a:highlight>
                  <a:srgbClr val="FFFFF0"/>
                </a:highlight>
              </a:rPr>
              <a:t> Place new offspring in a new population</a:t>
            </a:r>
          </a:p>
          <a:p>
            <a:pPr marL="457200" lvl="0" indent="-317500" rtl="0">
              <a:spcBef>
                <a:spcPts val="0"/>
              </a:spcBef>
              <a:spcAft>
                <a:spcPts val="0"/>
              </a:spcAft>
              <a:buClr>
                <a:srgbClr val="000000"/>
              </a:buClr>
              <a:buSzPct val="100000"/>
              <a:buFont typeface="Arial"/>
              <a:buAutoNum type="arabicPeriod"/>
            </a:pPr>
            <a:r>
              <a:rPr lang="en" sz="1400" b="1">
                <a:solidFill>
                  <a:srgbClr val="000000"/>
                </a:solidFill>
                <a:highlight>
                  <a:srgbClr val="FFFFF0"/>
                </a:highlight>
              </a:rPr>
              <a:t>[Replace]</a:t>
            </a:r>
            <a:r>
              <a:rPr lang="en" sz="1400">
                <a:solidFill>
                  <a:srgbClr val="000000"/>
                </a:solidFill>
                <a:highlight>
                  <a:srgbClr val="FFFFF0"/>
                </a:highlight>
              </a:rPr>
              <a:t> Use new generated population for a further run of algorithm</a:t>
            </a:r>
          </a:p>
          <a:p>
            <a:pPr marL="457200" lvl="0" indent="-317500" rtl="0">
              <a:spcBef>
                <a:spcPts val="0"/>
              </a:spcBef>
              <a:spcAft>
                <a:spcPts val="0"/>
              </a:spcAft>
              <a:buClr>
                <a:srgbClr val="000000"/>
              </a:buClr>
              <a:buSzPct val="100000"/>
              <a:buFont typeface="Arial"/>
              <a:buAutoNum type="arabicPeriod"/>
            </a:pPr>
            <a:r>
              <a:rPr lang="en" sz="1400" b="1">
                <a:solidFill>
                  <a:srgbClr val="000000"/>
                </a:solidFill>
                <a:highlight>
                  <a:srgbClr val="FFFFF0"/>
                </a:highlight>
              </a:rPr>
              <a:t>[Test]</a:t>
            </a:r>
            <a:r>
              <a:rPr lang="en" sz="1400">
                <a:solidFill>
                  <a:srgbClr val="000000"/>
                </a:solidFill>
                <a:highlight>
                  <a:srgbClr val="FFFFF0"/>
                </a:highlight>
              </a:rPr>
              <a:t> If the end condition is satisfied, </a:t>
            </a:r>
            <a:r>
              <a:rPr lang="en" sz="1400" b="1">
                <a:solidFill>
                  <a:srgbClr val="000000"/>
                </a:solidFill>
                <a:highlight>
                  <a:srgbClr val="FFFFF0"/>
                </a:highlight>
              </a:rPr>
              <a:t>stop</a:t>
            </a:r>
            <a:r>
              <a:rPr lang="en" sz="1400">
                <a:solidFill>
                  <a:srgbClr val="000000"/>
                </a:solidFill>
                <a:highlight>
                  <a:srgbClr val="FFFFF0"/>
                </a:highlight>
              </a:rPr>
              <a:t>, and return the best solution in current population</a:t>
            </a:r>
          </a:p>
          <a:p>
            <a:pPr marL="457200" lvl="0" indent="-317500" rtl="0">
              <a:spcBef>
                <a:spcPts val="0"/>
              </a:spcBef>
              <a:spcAft>
                <a:spcPts val="0"/>
              </a:spcAft>
              <a:buClr>
                <a:srgbClr val="000000"/>
              </a:buClr>
              <a:buSzPct val="100000"/>
              <a:buFont typeface="Arial"/>
              <a:buAutoNum type="arabicPeriod"/>
            </a:pPr>
            <a:r>
              <a:rPr lang="en" sz="1400" b="1">
                <a:solidFill>
                  <a:srgbClr val="000000"/>
                </a:solidFill>
                <a:highlight>
                  <a:srgbClr val="FFFFF0"/>
                </a:highlight>
              </a:rPr>
              <a:t>[Loop]</a:t>
            </a:r>
            <a:r>
              <a:rPr lang="en" sz="1400">
                <a:solidFill>
                  <a:srgbClr val="000000"/>
                </a:solidFill>
                <a:highlight>
                  <a:srgbClr val="FFFFF0"/>
                </a:highlight>
              </a:rPr>
              <a:t> Go to step </a:t>
            </a:r>
            <a:r>
              <a:rPr lang="en" sz="1400" b="1">
                <a:solidFill>
                  <a:srgbClr val="000000"/>
                </a:solidFill>
                <a:highlight>
                  <a:srgbClr val="FFFFF0"/>
                </a:highlight>
              </a:rPr>
              <a:t>2</a:t>
            </a:r>
          </a:p>
          <a:p>
            <a:pPr marL="139700" marR="139700" lvl="0" indent="0" algn="just" rtl="0">
              <a:spcBef>
                <a:spcPts val="1100"/>
              </a:spcBef>
              <a:spcAft>
                <a:spcPts val="1100"/>
              </a:spcAft>
              <a:buNone/>
            </a:pPr>
            <a:endParaRPr sz="1100" b="1">
              <a:solidFill>
                <a:srgbClr val="000000"/>
              </a:solidFill>
              <a:highlight>
                <a:srgbClr val="FFFFF0"/>
              </a:highlight>
              <a:latin typeface="Arial"/>
              <a:ea typeface="Arial"/>
              <a:cs typeface="Arial"/>
              <a:sym typeface="Arial"/>
            </a:endParaRPr>
          </a:p>
          <a:p>
            <a:pPr lvl="0">
              <a:spcBef>
                <a:spcPts val="0"/>
              </a:spcBef>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lvl="0">
              <a:spcBef>
                <a:spcPts val="0"/>
              </a:spcBef>
              <a:buNone/>
            </a:pPr>
            <a:r>
              <a:rPr lang="en"/>
              <a:t>About the project</a:t>
            </a:r>
          </a:p>
        </p:txBody>
      </p:sp>
      <p:sp>
        <p:nvSpPr>
          <p:cNvPr id="105" name="Shape 105"/>
          <p:cNvSpPr txBox="1">
            <a:spLocks noGrp="1"/>
          </p:cNvSpPr>
          <p:nvPr>
            <p:ph type="body" idx="1"/>
          </p:nvPr>
        </p:nvSpPr>
        <p:spPr>
          <a:xfrm>
            <a:off x="311700" y="1266325"/>
            <a:ext cx="8520600" cy="3302700"/>
          </a:xfrm>
          <a:prstGeom prst="rect">
            <a:avLst/>
          </a:prstGeom>
        </p:spPr>
        <p:txBody>
          <a:bodyPr wrap="square" lIns="91425" tIns="91425" rIns="91425" bIns="91425" anchor="t" anchorCtr="0">
            <a:noAutofit/>
          </a:bodyPr>
          <a:lstStyle/>
          <a:p>
            <a:pPr lvl="0">
              <a:spcBef>
                <a:spcPts val="0"/>
              </a:spcBef>
              <a:buNone/>
            </a:pPr>
            <a:r>
              <a:rPr lang="en">
                <a:solidFill>
                  <a:srgbClr val="000000"/>
                </a:solidFill>
              </a:rPr>
              <a:t>This project consists of two parts, i.e, two levels of optimization. Our part was to carry the project forward with the second level of optimization. </a:t>
            </a:r>
          </a:p>
          <a:p>
            <a:pPr lvl="0">
              <a:spcBef>
                <a:spcPts val="0"/>
              </a:spcBef>
              <a:buNone/>
            </a:pPr>
            <a:endParaRPr/>
          </a:p>
        </p:txBody>
      </p:sp>
      <p:sp>
        <p:nvSpPr>
          <p:cNvPr id="106" name="Shape 106"/>
          <p:cNvSpPr/>
          <p:nvPr/>
        </p:nvSpPr>
        <p:spPr>
          <a:xfrm>
            <a:off x="564200" y="2112500"/>
            <a:ext cx="3897000" cy="2558700"/>
          </a:xfrm>
          <a:prstGeom prst="roundRect">
            <a:avLst>
              <a:gd name="adj" fmla="val 16667"/>
            </a:avLst>
          </a:prstGeom>
          <a:solidFill>
            <a:srgbClr val="FFF2CC"/>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07" name="Shape 107"/>
          <p:cNvSpPr txBox="1"/>
          <p:nvPr/>
        </p:nvSpPr>
        <p:spPr>
          <a:xfrm>
            <a:off x="728150" y="2506100"/>
            <a:ext cx="3569100" cy="2165100"/>
          </a:xfrm>
          <a:prstGeom prst="rect">
            <a:avLst/>
          </a:prstGeom>
          <a:noFill/>
          <a:ln>
            <a:noFill/>
          </a:ln>
        </p:spPr>
        <p:txBody>
          <a:bodyPr wrap="square" lIns="91425" tIns="91425" rIns="91425" bIns="91425" anchor="t" anchorCtr="0">
            <a:noAutofit/>
          </a:bodyPr>
          <a:lstStyle/>
          <a:p>
            <a:pPr lvl="0">
              <a:spcBef>
                <a:spcPts val="0"/>
              </a:spcBef>
              <a:buNone/>
            </a:pPr>
            <a:r>
              <a:rPr lang="en" sz="1200" b="1" i="1"/>
              <a:t>Data level (level-1) optimization</a:t>
            </a:r>
          </a:p>
          <a:p>
            <a:pPr marL="457200" lvl="0" indent="-228600" algn="just" rtl="0">
              <a:lnSpc>
                <a:spcPct val="115000"/>
              </a:lnSpc>
              <a:spcBef>
                <a:spcPts val="0"/>
              </a:spcBef>
              <a:buNone/>
            </a:pPr>
            <a:r>
              <a:rPr lang="en" sz="1200"/>
              <a:t>·         Deciding an </a:t>
            </a:r>
            <a:r>
              <a:rPr lang="en" sz="1200" i="1"/>
              <a:t>optimal</a:t>
            </a:r>
            <a:r>
              <a:rPr lang="en" sz="1200"/>
              <a:t> proportion for training and test sets in parallel manner using PRISM learner</a:t>
            </a:r>
          </a:p>
          <a:p>
            <a:pPr marL="457200" lvl="0" indent="-228600" algn="just" rtl="0">
              <a:lnSpc>
                <a:spcPct val="115000"/>
              </a:lnSpc>
              <a:spcBef>
                <a:spcPts val="0"/>
              </a:spcBef>
              <a:buNone/>
            </a:pPr>
            <a:r>
              <a:rPr lang="en" sz="1200"/>
              <a:t>·         Finding parallelly the </a:t>
            </a:r>
            <a:r>
              <a:rPr lang="en" sz="1200" i="1"/>
              <a:t>best </a:t>
            </a:r>
            <a:r>
              <a:rPr lang="en" sz="1200"/>
              <a:t>training set for the identified proportion  using PRISM learner</a:t>
            </a:r>
          </a:p>
          <a:p>
            <a:pPr lvl="0">
              <a:spcBef>
                <a:spcPts val="0"/>
              </a:spcBef>
              <a:buNone/>
            </a:pPr>
            <a:endParaRPr/>
          </a:p>
        </p:txBody>
      </p:sp>
      <p:sp>
        <p:nvSpPr>
          <p:cNvPr id="108" name="Shape 108"/>
          <p:cNvSpPr/>
          <p:nvPr/>
        </p:nvSpPr>
        <p:spPr>
          <a:xfrm>
            <a:off x="5432175" y="2388050"/>
            <a:ext cx="3459000" cy="2007600"/>
          </a:xfrm>
          <a:prstGeom prst="roundRect">
            <a:avLst>
              <a:gd name="adj" fmla="val 16667"/>
            </a:avLst>
          </a:prstGeom>
          <a:solidFill>
            <a:srgbClr val="FFF2CC"/>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09" name="Shape 109"/>
          <p:cNvSpPr txBox="1"/>
          <p:nvPr/>
        </p:nvSpPr>
        <p:spPr>
          <a:xfrm>
            <a:off x="5681475" y="3047075"/>
            <a:ext cx="3096600" cy="1731900"/>
          </a:xfrm>
          <a:prstGeom prst="rect">
            <a:avLst/>
          </a:prstGeom>
          <a:noFill/>
          <a:ln>
            <a:noFill/>
          </a:ln>
        </p:spPr>
        <p:txBody>
          <a:bodyPr wrap="square" lIns="91425" tIns="91425" rIns="91425" bIns="91425" anchor="t" anchorCtr="0">
            <a:noAutofit/>
          </a:bodyPr>
          <a:lstStyle/>
          <a:p>
            <a:pPr lvl="0" algn="ctr" rtl="0">
              <a:lnSpc>
                <a:spcPct val="115000"/>
              </a:lnSpc>
              <a:spcBef>
                <a:spcPts val="0"/>
              </a:spcBef>
              <a:buNone/>
            </a:pPr>
            <a:r>
              <a:rPr lang="en" sz="1200" b="1" i="1"/>
              <a:t>Rule-level (level-2) optimization</a:t>
            </a:r>
          </a:p>
          <a:p>
            <a:pPr lvl="0" algn="ctr" rtl="0">
              <a:lnSpc>
                <a:spcPct val="115000"/>
              </a:lnSpc>
              <a:spcBef>
                <a:spcPts val="0"/>
              </a:spcBef>
              <a:buNone/>
            </a:pPr>
            <a:r>
              <a:rPr lang="en" sz="1200" i="1"/>
              <a:t>Hybrid model: </a:t>
            </a:r>
            <a:r>
              <a:rPr lang="en" sz="1200"/>
              <a:t>(</a:t>
            </a:r>
            <a:r>
              <a:rPr lang="en" sz="1200" i="1"/>
              <a:t>PRISM+PGA</a:t>
            </a:r>
            <a:r>
              <a:rPr lang="en" sz="1200"/>
              <a:t>)</a:t>
            </a:r>
          </a:p>
          <a:p>
            <a:pPr lvl="0">
              <a:spcBef>
                <a:spcPts val="0"/>
              </a:spcBef>
              <a:buNone/>
            </a:pPr>
            <a:endParaRPr/>
          </a:p>
        </p:txBody>
      </p:sp>
      <p:sp>
        <p:nvSpPr>
          <p:cNvPr id="110" name="Shape 110"/>
          <p:cNvSpPr/>
          <p:nvPr/>
        </p:nvSpPr>
        <p:spPr>
          <a:xfrm>
            <a:off x="4487450" y="3254050"/>
            <a:ext cx="944700" cy="3018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lvl="0">
              <a:spcBef>
                <a:spcPts val="0"/>
              </a:spcBef>
              <a:buNone/>
            </a:pPr>
            <a:r>
              <a:rPr lang="en"/>
              <a:t>The hybrid model</a:t>
            </a:r>
          </a:p>
        </p:txBody>
      </p:sp>
      <p:pic>
        <p:nvPicPr>
          <p:cNvPr id="116" name="Shape 116"/>
          <p:cNvPicPr preferRelativeResize="0"/>
          <p:nvPr/>
        </p:nvPicPr>
        <p:blipFill>
          <a:blip r:embed="rId3">
            <a:alphaModFix/>
          </a:blip>
          <a:stretch>
            <a:fillRect/>
          </a:stretch>
        </p:blipFill>
        <p:spPr>
          <a:xfrm>
            <a:off x="311700" y="1152425"/>
            <a:ext cx="8520600" cy="3846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lvl="0" rtl="0">
              <a:spcBef>
                <a:spcPts val="0"/>
              </a:spcBef>
              <a:buNone/>
            </a:pPr>
            <a:r>
              <a:rPr lang="en" sz="2400"/>
              <a:t>The exact hybrid model and level -2 optimisation</a:t>
            </a:r>
          </a:p>
        </p:txBody>
      </p:sp>
      <p:sp>
        <p:nvSpPr>
          <p:cNvPr id="122" name="Shape 122"/>
          <p:cNvSpPr txBox="1">
            <a:spLocks noGrp="1"/>
          </p:cNvSpPr>
          <p:nvPr>
            <p:ph type="body" idx="1"/>
          </p:nvPr>
        </p:nvSpPr>
        <p:spPr>
          <a:xfrm>
            <a:off x="311700" y="1266325"/>
            <a:ext cx="8520600" cy="3302700"/>
          </a:xfrm>
          <a:prstGeom prst="rect">
            <a:avLst/>
          </a:prstGeom>
        </p:spPr>
        <p:txBody>
          <a:bodyPr wrap="square" lIns="91425" tIns="91425" rIns="91425" bIns="91425" anchor="t" anchorCtr="0">
            <a:noAutofit/>
          </a:bodyPr>
          <a:lstStyle/>
          <a:p>
            <a:pPr lvl="0" algn="just" rtl="0">
              <a:lnSpc>
                <a:spcPct val="150000"/>
              </a:lnSpc>
              <a:spcBef>
                <a:spcPts val="0"/>
              </a:spcBef>
              <a:spcAft>
                <a:spcPts val="0"/>
              </a:spcAft>
              <a:buNone/>
            </a:pPr>
            <a:r>
              <a:rPr lang="en" sz="1400">
                <a:solidFill>
                  <a:srgbClr val="000000"/>
                </a:solidFill>
              </a:rPr>
              <a:t>To build the exact model, each heart dataset (D) is first split into three sub-sets, namely T</a:t>
            </a:r>
            <a:r>
              <a:rPr lang="en" sz="1400" baseline="-25000">
                <a:solidFill>
                  <a:srgbClr val="000000"/>
                </a:solidFill>
              </a:rPr>
              <a:t>1</a:t>
            </a:r>
            <a:r>
              <a:rPr lang="en" sz="1400">
                <a:solidFill>
                  <a:srgbClr val="000000"/>
                </a:solidFill>
              </a:rPr>
              <a:t>, T</a:t>
            </a:r>
            <a:r>
              <a:rPr lang="en" sz="1400" baseline="-25000">
                <a:solidFill>
                  <a:srgbClr val="000000"/>
                </a:solidFill>
              </a:rPr>
              <a:t>2</a:t>
            </a:r>
            <a:r>
              <a:rPr lang="en" sz="1400">
                <a:solidFill>
                  <a:srgbClr val="000000"/>
                </a:solidFill>
              </a:rPr>
              <a:t> and T</a:t>
            </a:r>
            <a:r>
              <a:rPr lang="en" sz="1400" baseline="-25000">
                <a:solidFill>
                  <a:srgbClr val="000000"/>
                </a:solidFill>
              </a:rPr>
              <a:t>3</a:t>
            </a:r>
            <a:r>
              <a:rPr lang="en" sz="1400">
                <a:solidFill>
                  <a:srgbClr val="000000"/>
                </a:solidFill>
              </a:rPr>
              <a:t>  as follows.</a:t>
            </a:r>
          </a:p>
          <a:p>
            <a:pPr marL="228600" lvl="0" algn="just" rtl="0">
              <a:lnSpc>
                <a:spcPct val="150000"/>
              </a:lnSpc>
              <a:spcBef>
                <a:spcPts val="0"/>
              </a:spcBef>
              <a:spcAft>
                <a:spcPts val="0"/>
              </a:spcAft>
              <a:buNone/>
            </a:pPr>
            <a:r>
              <a:rPr lang="en" sz="1400">
                <a:solidFill>
                  <a:srgbClr val="000000"/>
                </a:solidFill>
              </a:rPr>
              <a:t>·         T</a:t>
            </a:r>
            <a:r>
              <a:rPr lang="en" sz="1400" baseline="-25000">
                <a:solidFill>
                  <a:srgbClr val="000000"/>
                </a:solidFill>
              </a:rPr>
              <a:t>1 </a:t>
            </a:r>
            <a:r>
              <a:rPr lang="en" sz="1400">
                <a:solidFill>
                  <a:srgbClr val="000000"/>
                </a:solidFill>
              </a:rPr>
              <a:t>:  This set is, indeed, the best training set (containing </a:t>
            </a:r>
            <a:r>
              <a:rPr lang="en" sz="1400" i="1">
                <a:solidFill>
                  <a:srgbClr val="000000"/>
                </a:solidFill>
              </a:rPr>
              <a:t>m</a:t>
            </a:r>
            <a:r>
              <a:rPr lang="en" sz="1400">
                <a:solidFill>
                  <a:srgbClr val="000000"/>
                </a:solidFill>
              </a:rPr>
              <a:t>% examples of each class) and it is  found by adopting the strategy (under level-1 optimization).  This is used by the PRISM learner to generate a rule set (R).</a:t>
            </a:r>
          </a:p>
          <a:p>
            <a:pPr marL="228600" lvl="0" algn="just" rtl="0">
              <a:lnSpc>
                <a:spcPct val="150000"/>
              </a:lnSpc>
              <a:spcBef>
                <a:spcPts val="0"/>
              </a:spcBef>
              <a:spcAft>
                <a:spcPts val="0"/>
              </a:spcAft>
              <a:buNone/>
            </a:pPr>
            <a:r>
              <a:rPr lang="en" sz="1400">
                <a:solidFill>
                  <a:srgbClr val="000000"/>
                </a:solidFill>
              </a:rPr>
              <a:t>·         T</a:t>
            </a:r>
            <a:r>
              <a:rPr lang="en" sz="1400" baseline="-25000">
                <a:solidFill>
                  <a:srgbClr val="000000"/>
                </a:solidFill>
              </a:rPr>
              <a:t>2 </a:t>
            </a:r>
            <a:r>
              <a:rPr lang="en" sz="1400">
                <a:solidFill>
                  <a:srgbClr val="000000"/>
                </a:solidFill>
              </a:rPr>
              <a:t>:  20% examples of  each class  are  selected  at random from (D-T</a:t>
            </a:r>
            <a:r>
              <a:rPr lang="en" sz="1400" baseline="-25000">
                <a:solidFill>
                  <a:srgbClr val="000000"/>
                </a:solidFill>
              </a:rPr>
              <a:t>1</a:t>
            </a:r>
            <a:r>
              <a:rPr lang="en" sz="1400">
                <a:solidFill>
                  <a:srgbClr val="000000"/>
                </a:solidFill>
              </a:rPr>
              <a:t>) and included into T</a:t>
            </a:r>
            <a:r>
              <a:rPr lang="en" sz="1400" baseline="-25000">
                <a:solidFill>
                  <a:srgbClr val="000000"/>
                </a:solidFill>
              </a:rPr>
              <a:t>2</a:t>
            </a:r>
            <a:r>
              <a:rPr lang="en" sz="1400">
                <a:solidFill>
                  <a:srgbClr val="000000"/>
                </a:solidFill>
              </a:rPr>
              <a:t>. Simultaneously, these examples are removed  from (D-T</a:t>
            </a:r>
            <a:r>
              <a:rPr lang="en" sz="1400" baseline="-25000">
                <a:solidFill>
                  <a:srgbClr val="000000"/>
                </a:solidFill>
              </a:rPr>
              <a:t>1</a:t>
            </a:r>
            <a:r>
              <a:rPr lang="en" sz="1400">
                <a:solidFill>
                  <a:srgbClr val="000000"/>
                </a:solidFill>
              </a:rPr>
              <a:t>).</a:t>
            </a:r>
            <a:r>
              <a:rPr lang="en" sz="1400" i="1">
                <a:solidFill>
                  <a:srgbClr val="000000"/>
                </a:solidFill>
              </a:rPr>
              <a:t> </a:t>
            </a:r>
            <a:r>
              <a:rPr lang="en" sz="1400">
                <a:solidFill>
                  <a:srgbClr val="000000"/>
                </a:solidFill>
              </a:rPr>
              <a:t> This set is basically used by the suggested PGA to refine the rule set R.</a:t>
            </a:r>
          </a:p>
          <a:p>
            <a:pPr marL="228600" lvl="0" algn="just" rtl="0">
              <a:lnSpc>
                <a:spcPct val="150000"/>
              </a:lnSpc>
              <a:spcBef>
                <a:spcPts val="0"/>
              </a:spcBef>
              <a:spcAft>
                <a:spcPts val="0"/>
              </a:spcAft>
              <a:buNone/>
            </a:pPr>
            <a:r>
              <a:rPr lang="en" sz="1400">
                <a:solidFill>
                  <a:srgbClr val="000000"/>
                </a:solidFill>
              </a:rPr>
              <a:t>·         </a:t>
            </a:r>
            <a:r>
              <a:rPr lang="en" sz="1400" i="1">
                <a:solidFill>
                  <a:srgbClr val="000000"/>
                </a:solidFill>
              </a:rPr>
              <a:t> </a:t>
            </a:r>
            <a:r>
              <a:rPr lang="en" sz="1400">
                <a:solidFill>
                  <a:srgbClr val="000000"/>
                </a:solidFill>
              </a:rPr>
              <a:t>T</a:t>
            </a:r>
            <a:r>
              <a:rPr lang="en" sz="1400" baseline="-25000">
                <a:solidFill>
                  <a:srgbClr val="000000"/>
                </a:solidFill>
              </a:rPr>
              <a:t>3 </a:t>
            </a:r>
            <a:r>
              <a:rPr lang="en" sz="1400">
                <a:solidFill>
                  <a:srgbClr val="000000"/>
                </a:solidFill>
              </a:rPr>
              <a:t>:</a:t>
            </a:r>
            <a:r>
              <a:rPr lang="en" sz="1400" i="1">
                <a:solidFill>
                  <a:srgbClr val="000000"/>
                </a:solidFill>
              </a:rPr>
              <a:t> </a:t>
            </a:r>
            <a:r>
              <a:rPr lang="en" sz="1400">
                <a:solidFill>
                  <a:srgbClr val="000000"/>
                </a:solidFill>
              </a:rPr>
              <a:t>It is  now  D –(T</a:t>
            </a:r>
            <a:r>
              <a:rPr lang="en" sz="1400" baseline="-25000">
                <a:solidFill>
                  <a:srgbClr val="000000"/>
                </a:solidFill>
              </a:rPr>
              <a:t>1</a:t>
            </a:r>
            <a:r>
              <a:rPr lang="en" sz="1400">
                <a:solidFill>
                  <a:srgbClr val="000000"/>
                </a:solidFill>
              </a:rPr>
              <a:t>+T</a:t>
            </a:r>
            <a:r>
              <a:rPr lang="en" sz="1400" baseline="-25000">
                <a:solidFill>
                  <a:srgbClr val="000000"/>
                </a:solidFill>
              </a:rPr>
              <a:t>2</a:t>
            </a:r>
            <a:r>
              <a:rPr lang="en" sz="1400">
                <a:solidFill>
                  <a:srgbClr val="000000"/>
                </a:solidFill>
              </a:rPr>
              <a:t>). The optimized rules set finally finds accuracy over this sub-set.</a:t>
            </a:r>
          </a:p>
          <a:p>
            <a:pPr lvl="0" rtl="0">
              <a:spcBef>
                <a:spcPts val="0"/>
              </a:spcBef>
              <a:buNone/>
            </a:pPr>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2512</Words>
  <Application>Microsoft Office PowerPoint</Application>
  <PresentationFormat>On-screen Show (16:9)</PresentationFormat>
  <Paragraphs>193</Paragraphs>
  <Slides>41</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PT Sans Narrow</vt:lpstr>
      <vt:lpstr>Baskerville Old Face</vt:lpstr>
      <vt:lpstr>Times New Roman</vt:lpstr>
      <vt:lpstr>Calibri</vt:lpstr>
      <vt:lpstr>Open Sans</vt:lpstr>
      <vt:lpstr>Arial</vt:lpstr>
      <vt:lpstr>Alegreya</vt:lpstr>
      <vt:lpstr>Mangal</vt:lpstr>
      <vt:lpstr>Tropic</vt:lpstr>
      <vt:lpstr>Heart Disease Predictor</vt:lpstr>
      <vt:lpstr>Why of the project</vt:lpstr>
      <vt:lpstr>Abstract</vt:lpstr>
      <vt:lpstr>Introduction</vt:lpstr>
      <vt:lpstr>What are genetic algorithms?</vt:lpstr>
      <vt:lpstr>Outline of basic genetic algorithm</vt:lpstr>
      <vt:lpstr>About the project</vt:lpstr>
      <vt:lpstr>The hybrid model</vt:lpstr>
      <vt:lpstr>The exact hybrid model and level -2 optimisation</vt:lpstr>
      <vt:lpstr>Literature Review</vt:lpstr>
      <vt:lpstr>Literature reviewed</vt:lpstr>
      <vt:lpstr>Genetic Operators</vt:lpstr>
      <vt:lpstr>PowerPoint Presentation</vt:lpstr>
      <vt:lpstr>PowerPoint Presentation</vt:lpstr>
      <vt:lpstr>PowerPoint Presentation</vt:lpstr>
      <vt:lpstr>Fitness Function</vt:lpstr>
      <vt:lpstr>Proposed Methodology</vt:lpstr>
      <vt:lpstr>PowerPoint Presentation</vt:lpstr>
      <vt:lpstr>Suggested Encoding scheme</vt:lpstr>
      <vt:lpstr>Suggested Decoding scheme</vt:lpstr>
      <vt:lpstr>Selection of rules:</vt:lpstr>
      <vt:lpstr>PowerPoint Presentation</vt:lpstr>
      <vt:lpstr>Crossover of selected rules :</vt:lpstr>
      <vt:lpstr>PowerPoint Presentation</vt:lpstr>
      <vt:lpstr>Mutation :</vt:lpstr>
      <vt:lpstr>PowerPoint Presentation</vt:lpstr>
      <vt:lpstr>Fitness Function </vt:lpstr>
      <vt:lpstr>PowerPoint Presentation</vt:lpstr>
      <vt:lpstr>PowerPoint Presentation</vt:lpstr>
      <vt:lpstr>Managing redundant and conflict rules</vt:lpstr>
      <vt:lpstr>Managing redundant rules</vt:lpstr>
      <vt:lpstr>Managing conflict rules</vt:lpstr>
      <vt:lpstr>PowerPoint Presentation</vt:lpstr>
      <vt:lpstr>PowerPoint Presentation</vt:lpstr>
      <vt:lpstr>PowerPoint Presentation</vt:lpstr>
      <vt:lpstr>PowerPoint Presentation</vt:lpstr>
      <vt:lpstr>Challenges faced</vt:lpstr>
      <vt:lpstr>Current progress in the project</vt:lpstr>
      <vt:lpstr>What is going to happen next?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Predictor</dc:title>
  <cp:lastModifiedBy>rajat.jain2111995@outlook.com</cp:lastModifiedBy>
  <cp:revision>9</cp:revision>
  <dcterms:modified xsi:type="dcterms:W3CDTF">2017-11-22T03:58:06Z</dcterms:modified>
</cp:coreProperties>
</file>