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238682-E6C1-4687-B61B-B35C383B8365}">
  <a:tblStyle styleId="{97238682-E6C1-4687-B61B-B35C383B83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49a86018a7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9a86018a7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a86018a7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a86018a7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a86018a7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a86018a7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a86018a7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a86018a7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a86018a7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a86018a7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a86018a7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a86018a7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a86018a7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a86018a7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a86018a7_0_2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a86018a7_0_2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a86018a7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a86018a7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Commerical Level 4 autonomous vehicle , Mid 2020</a:t>
            </a:r>
            <a:endParaRPr/>
          </a:p>
          <a:p>
            <a:pPr indent="-298450" lvl="0" marL="457200" rtl="0" algn="l">
              <a:spcBef>
                <a:spcPts val="0"/>
              </a:spcBef>
              <a:spcAft>
                <a:spcPts val="0"/>
              </a:spcAft>
              <a:buSzPts val="1100"/>
              <a:buAutoNum type="arabicPeriod"/>
            </a:pPr>
            <a:r>
              <a:rPr lang="en"/>
              <a:t>So we need some kind of that to detect human intention for manuevers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a86018a7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a86018a7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a86018a7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a86018a7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9a86018a7_0_2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9a86018a7_0_2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a86018a7_0_2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a86018a7_0_2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a86018a7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a86018a7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9a86018a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a86018a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a86018a7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a86018a7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_1">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D</a:t>
            </a:r>
            <a:r>
              <a:rPr baseline="30000" lang="en" sz="2400">
                <a:solidFill>
                  <a:srgbClr val="FFFFFF"/>
                </a:solidFill>
              </a:rPr>
              <a:t>2</a:t>
            </a:r>
            <a:r>
              <a:rPr lang="en" sz="2400">
                <a:solidFill>
                  <a:srgbClr val="FFFFFF"/>
                </a:solidFill>
              </a:rPr>
              <a:t>CAV: A Maneuver-based Driving Dataset for Connected &amp; Automated Vehicle Applications</a:t>
            </a:r>
            <a:endParaRPr sz="2400">
              <a:solidFill>
                <a:srgbClr val="FFFFFF"/>
              </a:solidFill>
            </a:endParaRPr>
          </a:p>
        </p:txBody>
      </p:sp>
      <p:sp>
        <p:nvSpPr>
          <p:cNvPr id="58" name="Google Shape;58;p14"/>
          <p:cNvSpPr txBox="1"/>
          <p:nvPr/>
        </p:nvSpPr>
        <p:spPr>
          <a:xfrm>
            <a:off x="6295800" y="3444100"/>
            <a:ext cx="2575500" cy="20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By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Divas Grover (4508120)</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Behrad Toghi (4420165)</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Rajat Jain </a:t>
            </a:r>
            <a:r>
              <a:rPr lang="en">
                <a:solidFill>
                  <a:schemeClr val="dk1"/>
                </a:solidFill>
              </a:rPr>
              <a:t>(4446187)</a:t>
            </a:r>
            <a:endParaRPr>
              <a:solidFill>
                <a:srgbClr val="FFFFFF"/>
              </a:solidFill>
            </a:endParaRPr>
          </a:p>
        </p:txBody>
      </p:sp>
      <p:sp>
        <p:nvSpPr>
          <p:cNvPr id="59" name="Google Shape;59;p14"/>
          <p:cNvSpPr txBox="1"/>
          <p:nvPr/>
        </p:nvSpPr>
        <p:spPr>
          <a:xfrm>
            <a:off x="1571000" y="657100"/>
            <a:ext cx="6178200" cy="11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CAP-5610 Fall 2018: Machine Learning</a:t>
            </a:r>
            <a:endParaRPr sz="1800">
              <a:solidFill>
                <a:srgbClr val="FFFFFF"/>
              </a:solidFill>
            </a:endParaRPr>
          </a:p>
          <a:p>
            <a:pPr indent="0" lvl="0" marL="0" rtl="0" algn="ctr">
              <a:spcBef>
                <a:spcPts val="0"/>
              </a:spcBef>
              <a:spcAft>
                <a:spcPts val="0"/>
              </a:spcAft>
              <a:buNone/>
            </a:pPr>
            <a:r>
              <a:rPr lang="en" sz="1800">
                <a:solidFill>
                  <a:srgbClr val="FFFFFF"/>
                </a:solidFill>
              </a:rPr>
              <a:t>Final Project</a:t>
            </a:r>
            <a:endParaRPr sz="1800">
              <a:solidFill>
                <a:srgbClr val="FFFFFF"/>
              </a:solidFill>
            </a:endParaRPr>
          </a:p>
          <a:p>
            <a:pPr indent="0" lvl="0" marL="0" rtl="0" algn="ctr">
              <a:spcBef>
                <a:spcPts val="0"/>
              </a:spcBef>
              <a:spcAft>
                <a:spcPts val="0"/>
              </a:spcAft>
              <a:buNone/>
            </a:pPr>
            <a:r>
              <a:rPr lang="en" sz="1800">
                <a:solidFill>
                  <a:srgbClr val="FFFFFF"/>
                </a:solidFill>
              </a:rPr>
              <a:t>University of Central Florida</a:t>
            </a:r>
            <a:endParaRPr sz="1800">
              <a:solidFill>
                <a:srgbClr val="FFFFFF"/>
              </a:solidFill>
            </a:endParaRPr>
          </a:p>
        </p:txBody>
      </p:sp>
      <p:pic>
        <p:nvPicPr>
          <p:cNvPr id="60" name="Google Shape;60;p14"/>
          <p:cNvPicPr preferRelativeResize="0"/>
          <p:nvPr/>
        </p:nvPicPr>
        <p:blipFill>
          <a:blip r:embed="rId3">
            <a:alphaModFix/>
          </a:blip>
          <a:stretch>
            <a:fillRect/>
          </a:stretch>
        </p:blipFill>
        <p:spPr>
          <a:xfrm>
            <a:off x="234600" y="292800"/>
            <a:ext cx="1143025" cy="154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52400" y="731200"/>
            <a:ext cx="8839193" cy="4327822"/>
          </a:xfrm>
          <a:prstGeom prst="rect">
            <a:avLst/>
          </a:prstGeom>
          <a:noFill/>
          <a:ln>
            <a:noFill/>
          </a:ln>
        </p:spPr>
      </p:pic>
      <p:sp>
        <p:nvSpPr>
          <p:cNvPr id="147" name="Google Shape;147;p23"/>
          <p:cNvSpPr txBox="1"/>
          <p:nvPr/>
        </p:nvSpPr>
        <p:spPr>
          <a:xfrm>
            <a:off x="65775" y="184175"/>
            <a:ext cx="68142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A Hard Brake Maneuver scenario</a:t>
            </a:r>
            <a:endParaRPr b="1"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959225" y="2530200"/>
            <a:ext cx="7379127" cy="2613301"/>
          </a:xfrm>
          <a:prstGeom prst="rect">
            <a:avLst/>
          </a:prstGeom>
          <a:noFill/>
          <a:ln>
            <a:noFill/>
          </a:ln>
        </p:spPr>
      </p:pic>
      <p:pic>
        <p:nvPicPr>
          <p:cNvPr id="153" name="Google Shape;153;p24"/>
          <p:cNvPicPr preferRelativeResize="0"/>
          <p:nvPr/>
        </p:nvPicPr>
        <p:blipFill>
          <a:blip r:embed="rId4">
            <a:alphaModFix/>
          </a:blip>
          <a:stretch>
            <a:fillRect/>
          </a:stretch>
        </p:blipFill>
        <p:spPr>
          <a:xfrm>
            <a:off x="959225" y="0"/>
            <a:ext cx="7379126" cy="2571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Maneuver Classification</a:t>
            </a:r>
            <a:endParaRPr/>
          </a:p>
        </p:txBody>
      </p:sp>
      <p:sp>
        <p:nvSpPr>
          <p:cNvPr id="159" name="Google Shape;15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endParaRPr>
          </a:p>
          <a:p>
            <a:pPr indent="-317500" lvl="0" marL="457200" rtl="0" algn="l">
              <a:spcBef>
                <a:spcPts val="1600"/>
              </a:spcBef>
              <a:spcAft>
                <a:spcPts val="0"/>
              </a:spcAft>
              <a:buSzPts val="1400"/>
              <a:buChar char="●"/>
            </a:pPr>
            <a:r>
              <a:rPr lang="en" sz="1400">
                <a:solidFill>
                  <a:srgbClr val="FFFFFF"/>
                </a:solidFill>
              </a:rPr>
              <a:t>Random Forest Classifier :</a:t>
            </a:r>
            <a:r>
              <a:rPr lang="en" sz="1400">
                <a:solidFill>
                  <a:srgbClr val="000000"/>
                </a:solidFill>
              </a:rPr>
              <a:t> </a:t>
            </a:r>
            <a:r>
              <a:rPr lang="en" sz="1400">
                <a:solidFill>
                  <a:srgbClr val="FFFFFF"/>
                </a:solidFill>
              </a:rPr>
              <a:t>Creates a set of decision trees from randomly selected subset of training set. It then aggregates the votes from different decision trees to decide the final class of the test object.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Accuracy achieved by Random Forest Classifier is ~89%</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Support Vector Machine (SVM) Classifier: is a discriminative classifier formally defined by a separating hyperplane. In other words, given labeled training data, the algorithm outputs an optimal hyperplane which categorizes new examples.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Accuracy achieved by SVM classifier is ~70%</a:t>
            </a:r>
            <a:endParaRPr sz="1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6"/>
          <p:cNvPicPr preferRelativeResize="0"/>
          <p:nvPr/>
        </p:nvPicPr>
        <p:blipFill>
          <a:blip r:embed="rId3">
            <a:alphaModFix/>
          </a:blip>
          <a:stretch>
            <a:fillRect/>
          </a:stretch>
        </p:blipFill>
        <p:spPr>
          <a:xfrm>
            <a:off x="4320250" y="1167575"/>
            <a:ext cx="4512050" cy="3069575"/>
          </a:xfrm>
          <a:prstGeom prst="rect">
            <a:avLst/>
          </a:prstGeom>
          <a:noFill/>
          <a:ln>
            <a:noFill/>
          </a:ln>
        </p:spPr>
      </p:pic>
      <p:pic>
        <p:nvPicPr>
          <p:cNvPr id="167" name="Google Shape;167;p26"/>
          <p:cNvPicPr preferRelativeResize="0"/>
          <p:nvPr/>
        </p:nvPicPr>
        <p:blipFill>
          <a:blip r:embed="rId4">
            <a:alphaModFix/>
          </a:blip>
          <a:stretch>
            <a:fillRect/>
          </a:stretch>
        </p:blipFill>
        <p:spPr>
          <a:xfrm>
            <a:off x="409875" y="1152475"/>
            <a:ext cx="3880150" cy="3069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2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Classifier</a:t>
            </a:r>
            <a:endParaRPr/>
          </a:p>
        </p:txBody>
      </p:sp>
      <p:sp>
        <p:nvSpPr>
          <p:cNvPr id="173" name="Google Shape;17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4237150" y="1152475"/>
            <a:ext cx="4595150" cy="3069575"/>
          </a:xfrm>
          <a:prstGeom prst="rect">
            <a:avLst/>
          </a:prstGeom>
          <a:noFill/>
          <a:ln>
            <a:noFill/>
          </a:ln>
        </p:spPr>
      </p:pic>
      <p:pic>
        <p:nvPicPr>
          <p:cNvPr id="175" name="Google Shape;175;p27"/>
          <p:cNvPicPr preferRelativeResize="0"/>
          <p:nvPr/>
        </p:nvPicPr>
        <p:blipFill>
          <a:blip r:embed="rId4">
            <a:alphaModFix/>
          </a:blip>
          <a:stretch>
            <a:fillRect/>
          </a:stretch>
        </p:blipFill>
        <p:spPr>
          <a:xfrm>
            <a:off x="311700" y="1152475"/>
            <a:ext cx="3880148" cy="3069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181" name="Google Shape;181;p28"/>
          <p:cNvSpPr txBox="1"/>
          <p:nvPr>
            <p:ph idx="1" type="body"/>
          </p:nvPr>
        </p:nvSpPr>
        <p:spPr>
          <a:xfrm>
            <a:off x="311700" y="1718925"/>
            <a:ext cx="8520600" cy="232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have successfully collected dataset for vehicle </a:t>
            </a:r>
            <a:r>
              <a:rPr lang="en">
                <a:solidFill>
                  <a:srgbClr val="FFFFFF"/>
                </a:solidFill>
              </a:rPr>
              <a:t>maneuver’s</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Random forest classifier worked best for us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have planned to make this dataset publicly available as there are not many datasets like this available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Performance can be improved by collecting more data</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2396300" y="1918425"/>
            <a:ext cx="8520600" cy="342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000">
                <a:solidFill>
                  <a:srgbClr val="FFFFFF"/>
                </a:solidFill>
              </a:rPr>
              <a:t>Thank You </a:t>
            </a:r>
            <a:endParaRPr sz="6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lang="en" sz="1400">
                <a:solidFill>
                  <a:schemeClr val="dk1"/>
                </a:solidFill>
              </a:rPr>
              <a:t>Connected and automated vehicles (CAVs) have received significant attention during the last decade which, will lead to a hybrid AI-human scenario.</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Autonomous and human-driven vehicles will co-exist and interact hence, we need to understand human driving patterns.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In a hybrid AI-human scenario, recognizing a remote human-driven vehicle's intention to perform a maneuver will enable autonomous vehicles to predict and react accordingly</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All maneuvers that a vehicle make can be classified as different turns, brakes, merging, exiting etc.</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72" name="Google Shape;72;p16"/>
          <p:cNvSpPr txBox="1"/>
          <p:nvPr/>
        </p:nvSpPr>
        <p:spPr>
          <a:xfrm>
            <a:off x="498500" y="1223575"/>
            <a:ext cx="7756800" cy="332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We utilized the Ford OpenXC platform and a Garmin Map-62s handheld unit as the logging tools.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Three drivers with different driving styles (aggressive, mild, and conservative) are employed to drive a 2018 Ford Focus with electric assist steering and drive-by-wire throttle actuator.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We conducted ~1000 minutes of urban and highway driving around the UCF campus in the metro Orlando area.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During the field test, a co-pilot was assigned to manually label the maneuvers using a custom-made logging interface.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logged data fields include engine speed, total fuel consumption since restart, odometer, accelerator pedal position, torque at transmission, steering wheel angle, vehicle speed, and fuel level recorded by the OpenXC logger and latitude, longitude, ground speed, and heading recorded by the Garmin handheld.</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78" name="Google Shape;78;p17"/>
          <p:cNvSpPr txBox="1"/>
          <p:nvPr>
            <p:ph idx="1" type="body"/>
          </p:nvPr>
        </p:nvSpPr>
        <p:spPr>
          <a:xfrm>
            <a:off x="311700" y="1515000"/>
            <a:ext cx="8520600" cy="231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OpenXC has f</a:t>
            </a:r>
            <a:r>
              <a:rPr lang="en">
                <a:solidFill>
                  <a:srgbClr val="F3F3F3"/>
                </a:solidFill>
              </a:rPr>
              <a:t>requency of 10Hz</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-10 to +10 seconds to consider for motion w.r.t each maneuver recorded</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Similarly for gps data, c</a:t>
            </a:r>
            <a:r>
              <a:rPr lang="en">
                <a:solidFill>
                  <a:srgbClr val="F3F3F3"/>
                </a:solidFill>
              </a:rPr>
              <a:t>ubic Interpolation was done to fit OpenXC data</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For each instance of maneuver we had 10 features having 210 values</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Total number of maneuver recorded are 452 after data cleaning</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3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Collected M</a:t>
            </a:r>
            <a:r>
              <a:rPr lang="en" sz="2400">
                <a:solidFill>
                  <a:srgbClr val="FFFFFF"/>
                </a:solidFill>
              </a:rPr>
              <a:t>aneuvers</a:t>
            </a:r>
            <a:endParaRPr sz="2400"/>
          </a:p>
        </p:txBody>
      </p:sp>
      <p:pic>
        <p:nvPicPr>
          <p:cNvPr id="84" name="Google Shape;84;p18"/>
          <p:cNvPicPr preferRelativeResize="0"/>
          <p:nvPr/>
        </p:nvPicPr>
        <p:blipFill>
          <a:blip r:embed="rId3">
            <a:alphaModFix/>
          </a:blip>
          <a:stretch>
            <a:fillRect/>
          </a:stretch>
        </p:blipFill>
        <p:spPr>
          <a:xfrm>
            <a:off x="626163" y="1024600"/>
            <a:ext cx="5248172" cy="3618799"/>
          </a:xfrm>
          <a:prstGeom prst="rect">
            <a:avLst/>
          </a:prstGeom>
          <a:noFill/>
          <a:ln>
            <a:noFill/>
          </a:ln>
        </p:spPr>
      </p:pic>
      <p:graphicFrame>
        <p:nvGraphicFramePr>
          <p:cNvPr id="85" name="Google Shape;85;p18"/>
          <p:cNvGraphicFramePr/>
          <p:nvPr/>
        </p:nvGraphicFramePr>
        <p:xfrm>
          <a:off x="6148950" y="1691000"/>
          <a:ext cx="3000000" cy="3000000"/>
        </p:xfrm>
        <a:graphic>
          <a:graphicData uri="http://schemas.openxmlformats.org/drawingml/2006/table">
            <a:tbl>
              <a:tblPr>
                <a:noFill/>
                <a:tableStyleId>{97238682-E6C1-4687-B61B-B35C383B8365}</a:tableStyleId>
              </a:tblPr>
              <a:tblGrid>
                <a:gridCol w="1517950"/>
                <a:gridCol w="415175"/>
              </a:tblGrid>
              <a:tr h="381000">
                <a:tc>
                  <a:txBody>
                    <a:bodyPr>
                      <a:noAutofit/>
                    </a:bodyPr>
                    <a:lstStyle/>
                    <a:p>
                      <a:pPr indent="0" lvl="0" marL="0" rtl="0" algn="l">
                        <a:lnSpc>
                          <a:spcPct val="115000"/>
                        </a:lnSpc>
                        <a:spcBef>
                          <a:spcPts val="0"/>
                        </a:spcBef>
                        <a:spcAft>
                          <a:spcPts val="0"/>
                        </a:spcAft>
                        <a:buNone/>
                      </a:pPr>
                      <a:r>
                        <a:rPr b="1" lang="en" sz="1200">
                          <a:solidFill>
                            <a:srgbClr val="F3F3F3"/>
                          </a:solidFill>
                        </a:rPr>
                        <a:t>Hard Brake</a:t>
                      </a:r>
                      <a:endParaRPr b="1" sz="1200">
                        <a:solidFill>
                          <a:srgbClr val="F3F3F3"/>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61</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en" sz="1200">
                          <a:solidFill>
                            <a:srgbClr val="FFFFFF"/>
                          </a:solidFill>
                        </a:rPr>
                        <a:t>Left Turn</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75</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en" sz="1200">
                          <a:solidFill>
                            <a:srgbClr val="FFFFFF"/>
                          </a:solidFill>
                        </a:rPr>
                        <a:t>Right Turn</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78</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en" sz="1200">
                          <a:solidFill>
                            <a:srgbClr val="FFFFFF"/>
                          </a:solidFill>
                        </a:rPr>
                        <a:t>U Turn</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62</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en" sz="1200">
                          <a:solidFill>
                            <a:srgbClr val="FFFFFF"/>
                          </a:solidFill>
                        </a:rPr>
                        <a:t>Shift to Left Lane</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97</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noAutofit/>
                    </a:bodyPr>
                    <a:lstStyle/>
                    <a:p>
                      <a:pPr indent="0" lvl="0" marL="0" rtl="0" algn="l">
                        <a:lnSpc>
                          <a:spcPct val="115000"/>
                        </a:lnSpc>
                        <a:spcBef>
                          <a:spcPts val="0"/>
                        </a:spcBef>
                        <a:spcAft>
                          <a:spcPts val="0"/>
                        </a:spcAft>
                        <a:buNone/>
                      </a:pPr>
                      <a:r>
                        <a:rPr b="1" lang="en" sz="1200">
                          <a:solidFill>
                            <a:srgbClr val="FFFFFF"/>
                          </a:solidFill>
                        </a:rPr>
                        <a:t>Shift to Right Lane</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200">
                          <a:solidFill>
                            <a:srgbClr val="FFFFFF"/>
                          </a:solidFill>
                        </a:rPr>
                        <a:t>79</a:t>
                      </a:r>
                      <a:endParaRPr b="1" sz="12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1593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Route</a:t>
            </a:r>
            <a:endParaRPr/>
          </a:p>
        </p:txBody>
      </p:sp>
      <p:pic>
        <p:nvPicPr>
          <p:cNvPr id="91" name="Google Shape;91;p19"/>
          <p:cNvPicPr preferRelativeResize="0"/>
          <p:nvPr/>
        </p:nvPicPr>
        <p:blipFill>
          <a:blip r:embed="rId3">
            <a:alphaModFix/>
          </a:blip>
          <a:stretch>
            <a:fillRect/>
          </a:stretch>
        </p:blipFill>
        <p:spPr>
          <a:xfrm>
            <a:off x="1571625" y="804975"/>
            <a:ext cx="5162551" cy="3533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Structure </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p:nvPr/>
        </p:nvSpPr>
        <p:spPr>
          <a:xfrm>
            <a:off x="4037399" y="142450"/>
            <a:ext cx="1069200" cy="5508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/DATASET</a:t>
            </a:r>
            <a:endParaRPr b="1">
              <a:solidFill>
                <a:srgbClr val="F3F3F3"/>
              </a:solidFill>
            </a:endParaRPr>
          </a:p>
        </p:txBody>
      </p:sp>
      <p:sp>
        <p:nvSpPr>
          <p:cNvPr id="102" name="Google Shape;102;p21"/>
          <p:cNvSpPr/>
          <p:nvPr/>
        </p:nvSpPr>
        <p:spPr>
          <a:xfrm>
            <a:off x="7674505" y="1151550"/>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/RIGHT LANE</a:t>
            </a:r>
            <a:endParaRPr b="1">
              <a:solidFill>
                <a:srgbClr val="F3F3F3"/>
              </a:solidFill>
            </a:endParaRPr>
          </a:p>
        </p:txBody>
      </p:sp>
      <p:sp>
        <p:nvSpPr>
          <p:cNvPr id="103" name="Google Shape;103;p21"/>
          <p:cNvSpPr/>
          <p:nvPr/>
        </p:nvSpPr>
        <p:spPr>
          <a:xfrm>
            <a:off x="6227229" y="1151550"/>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/LEFT LANE</a:t>
            </a:r>
            <a:endParaRPr b="1">
              <a:solidFill>
                <a:srgbClr val="F3F3F3"/>
              </a:solidFill>
            </a:endParaRPr>
          </a:p>
        </p:txBody>
      </p:sp>
      <p:sp>
        <p:nvSpPr>
          <p:cNvPr id="104" name="Google Shape;104;p21"/>
          <p:cNvSpPr/>
          <p:nvPr/>
        </p:nvSpPr>
        <p:spPr>
          <a:xfrm>
            <a:off x="4779962" y="1151550"/>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/U TURN</a:t>
            </a:r>
            <a:endParaRPr b="1">
              <a:solidFill>
                <a:srgbClr val="F3F3F3"/>
              </a:solidFill>
            </a:endParaRPr>
          </a:p>
        </p:txBody>
      </p:sp>
      <p:sp>
        <p:nvSpPr>
          <p:cNvPr id="105" name="Google Shape;105;p21"/>
          <p:cNvSpPr/>
          <p:nvPr/>
        </p:nvSpPr>
        <p:spPr>
          <a:xfrm>
            <a:off x="3332679" y="1151557"/>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/RIGHT TURN</a:t>
            </a:r>
            <a:endParaRPr b="1">
              <a:solidFill>
                <a:srgbClr val="F3F3F3"/>
              </a:solidFill>
            </a:endParaRPr>
          </a:p>
        </p:txBody>
      </p:sp>
      <p:sp>
        <p:nvSpPr>
          <p:cNvPr id="106" name="Google Shape;106;p21"/>
          <p:cNvSpPr/>
          <p:nvPr/>
        </p:nvSpPr>
        <p:spPr>
          <a:xfrm>
            <a:off x="1885391" y="1151557"/>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/LEFT TURN</a:t>
            </a:r>
            <a:endParaRPr b="1">
              <a:solidFill>
                <a:srgbClr val="F3F3F3"/>
              </a:solidFill>
            </a:endParaRPr>
          </a:p>
        </p:txBody>
      </p:sp>
      <p:sp>
        <p:nvSpPr>
          <p:cNvPr id="107" name="Google Shape;107;p21"/>
          <p:cNvSpPr/>
          <p:nvPr/>
        </p:nvSpPr>
        <p:spPr>
          <a:xfrm>
            <a:off x="438125" y="1151550"/>
            <a:ext cx="1069200" cy="550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rPr>
              <a:t>/HARD BRAKE</a:t>
            </a:r>
            <a:endParaRPr b="1">
              <a:solidFill>
                <a:srgbClr val="F3F3F3"/>
              </a:solidFill>
            </a:endParaRPr>
          </a:p>
        </p:txBody>
      </p:sp>
      <p:cxnSp>
        <p:nvCxnSpPr>
          <p:cNvPr id="108" name="Google Shape;108;p21"/>
          <p:cNvCxnSpPr>
            <a:stCxn id="101" idx="2"/>
            <a:endCxn id="107" idx="0"/>
          </p:cNvCxnSpPr>
          <p:nvPr/>
        </p:nvCxnSpPr>
        <p:spPr>
          <a:xfrm rot="5400000">
            <a:off x="2543099" y="-877250"/>
            <a:ext cx="458400" cy="3599400"/>
          </a:xfrm>
          <a:prstGeom prst="bentConnector3">
            <a:avLst>
              <a:gd fmla="val 49989" name="adj1"/>
            </a:avLst>
          </a:prstGeom>
          <a:noFill/>
          <a:ln cap="flat" cmpd="sng" w="9525">
            <a:solidFill>
              <a:srgbClr val="FFFFFF"/>
            </a:solidFill>
            <a:prstDash val="solid"/>
            <a:round/>
            <a:headEnd len="med" w="med" type="none"/>
            <a:tailEnd len="med" w="med" type="none"/>
          </a:ln>
        </p:spPr>
      </p:cxnSp>
      <p:cxnSp>
        <p:nvCxnSpPr>
          <p:cNvPr id="109" name="Google Shape;109;p21"/>
          <p:cNvCxnSpPr>
            <a:stCxn id="101" idx="2"/>
            <a:endCxn id="106" idx="0"/>
          </p:cNvCxnSpPr>
          <p:nvPr/>
        </p:nvCxnSpPr>
        <p:spPr>
          <a:xfrm rot="5400000">
            <a:off x="3266849" y="-153500"/>
            <a:ext cx="458400" cy="2151900"/>
          </a:xfrm>
          <a:prstGeom prst="bentConnector3">
            <a:avLst>
              <a:gd fmla="val 49990" name="adj1"/>
            </a:avLst>
          </a:prstGeom>
          <a:noFill/>
          <a:ln cap="flat" cmpd="sng" w="9525">
            <a:solidFill>
              <a:srgbClr val="FFFFFF"/>
            </a:solidFill>
            <a:prstDash val="solid"/>
            <a:round/>
            <a:headEnd len="med" w="med" type="none"/>
            <a:tailEnd len="med" w="med" type="none"/>
          </a:ln>
        </p:spPr>
      </p:cxnSp>
      <p:cxnSp>
        <p:nvCxnSpPr>
          <p:cNvPr id="110" name="Google Shape;110;p21"/>
          <p:cNvCxnSpPr>
            <a:stCxn id="101" idx="2"/>
            <a:endCxn id="105" idx="0"/>
          </p:cNvCxnSpPr>
          <p:nvPr/>
        </p:nvCxnSpPr>
        <p:spPr>
          <a:xfrm rot="5400000">
            <a:off x="3990449" y="570100"/>
            <a:ext cx="458400" cy="704700"/>
          </a:xfrm>
          <a:prstGeom prst="bentConnector3">
            <a:avLst>
              <a:gd fmla="val 49990" name="adj1"/>
            </a:avLst>
          </a:prstGeom>
          <a:noFill/>
          <a:ln cap="flat" cmpd="sng" w="9525">
            <a:solidFill>
              <a:srgbClr val="FFFFFF"/>
            </a:solidFill>
            <a:prstDash val="solid"/>
            <a:round/>
            <a:headEnd len="med" w="med" type="none"/>
            <a:tailEnd len="med" w="med" type="none"/>
          </a:ln>
        </p:spPr>
      </p:cxnSp>
      <p:cxnSp>
        <p:nvCxnSpPr>
          <p:cNvPr id="111" name="Google Shape;111;p21"/>
          <p:cNvCxnSpPr>
            <a:stCxn id="101" idx="2"/>
            <a:endCxn id="104" idx="0"/>
          </p:cNvCxnSpPr>
          <p:nvPr/>
        </p:nvCxnSpPr>
        <p:spPr>
          <a:xfrm flipH="1" rot="-5400000">
            <a:off x="4714049" y="551200"/>
            <a:ext cx="458400" cy="742500"/>
          </a:xfrm>
          <a:prstGeom prst="bentConnector3">
            <a:avLst>
              <a:gd fmla="val 49989" name="adj1"/>
            </a:avLst>
          </a:prstGeom>
          <a:noFill/>
          <a:ln cap="flat" cmpd="sng" w="9525">
            <a:solidFill>
              <a:srgbClr val="FFFFFF"/>
            </a:solidFill>
            <a:prstDash val="solid"/>
            <a:round/>
            <a:headEnd len="med" w="med" type="none"/>
            <a:tailEnd len="med" w="med" type="none"/>
          </a:ln>
        </p:spPr>
      </p:cxnSp>
      <p:cxnSp>
        <p:nvCxnSpPr>
          <p:cNvPr id="112" name="Google Shape;112;p21"/>
          <p:cNvCxnSpPr>
            <a:stCxn id="101" idx="2"/>
            <a:endCxn id="102" idx="0"/>
          </p:cNvCxnSpPr>
          <p:nvPr/>
        </p:nvCxnSpPr>
        <p:spPr>
          <a:xfrm flipH="1" rot="-5400000">
            <a:off x="6161399" y="-896150"/>
            <a:ext cx="458400" cy="3637200"/>
          </a:xfrm>
          <a:prstGeom prst="bentConnector3">
            <a:avLst>
              <a:gd fmla="val 49989" name="adj1"/>
            </a:avLst>
          </a:prstGeom>
          <a:noFill/>
          <a:ln cap="flat" cmpd="sng" w="9525">
            <a:solidFill>
              <a:srgbClr val="FFFFFF"/>
            </a:solidFill>
            <a:prstDash val="solid"/>
            <a:round/>
            <a:headEnd len="med" w="med" type="none"/>
            <a:tailEnd len="med" w="med" type="none"/>
          </a:ln>
        </p:spPr>
      </p:cxnSp>
      <p:cxnSp>
        <p:nvCxnSpPr>
          <p:cNvPr id="113" name="Google Shape;113;p21"/>
          <p:cNvCxnSpPr>
            <a:stCxn id="101" idx="2"/>
            <a:endCxn id="103" idx="0"/>
          </p:cNvCxnSpPr>
          <p:nvPr/>
        </p:nvCxnSpPr>
        <p:spPr>
          <a:xfrm flipH="1" rot="-5400000">
            <a:off x="5437649" y="-172400"/>
            <a:ext cx="458400" cy="2189700"/>
          </a:xfrm>
          <a:prstGeom prst="bentConnector3">
            <a:avLst>
              <a:gd fmla="val 49989" name="adj1"/>
            </a:avLst>
          </a:prstGeom>
          <a:noFill/>
          <a:ln cap="flat" cmpd="sng" w="9525">
            <a:solidFill>
              <a:srgbClr val="FFFFFF"/>
            </a:solidFill>
            <a:prstDash val="solid"/>
            <a:round/>
            <a:headEnd len="med" w="med" type="none"/>
            <a:tailEnd len="med" w="med" type="none"/>
          </a:ln>
        </p:spPr>
      </p:cxnSp>
      <p:sp>
        <p:nvSpPr>
          <p:cNvPr id="114" name="Google Shape;114;p21"/>
          <p:cNvSpPr/>
          <p:nvPr/>
        </p:nvSpPr>
        <p:spPr>
          <a:xfrm>
            <a:off x="438125" y="1951650"/>
            <a:ext cx="1069200" cy="324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/instance 1</a:t>
            </a:r>
            <a:endParaRPr sz="1200">
              <a:solidFill>
                <a:srgbClr val="F3F3F3"/>
              </a:solidFill>
            </a:endParaRPr>
          </a:p>
        </p:txBody>
      </p:sp>
      <p:sp>
        <p:nvSpPr>
          <p:cNvPr id="115" name="Google Shape;115;p21"/>
          <p:cNvSpPr/>
          <p:nvPr/>
        </p:nvSpPr>
        <p:spPr>
          <a:xfrm>
            <a:off x="406025" y="2561400"/>
            <a:ext cx="1133400" cy="354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instance1.csv</a:t>
            </a:r>
            <a:endParaRPr sz="1200">
              <a:solidFill>
                <a:srgbClr val="F3F3F3"/>
              </a:solidFill>
            </a:endParaRPr>
          </a:p>
        </p:txBody>
      </p:sp>
      <p:sp>
        <p:nvSpPr>
          <p:cNvPr id="116" name="Google Shape;116;p21"/>
          <p:cNvSpPr/>
          <p:nvPr/>
        </p:nvSpPr>
        <p:spPr>
          <a:xfrm>
            <a:off x="7674500" y="1911900"/>
            <a:ext cx="1069200" cy="324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/instance N</a:t>
            </a:r>
            <a:endParaRPr sz="1200">
              <a:solidFill>
                <a:srgbClr val="F3F3F3"/>
              </a:solidFill>
            </a:endParaRPr>
          </a:p>
        </p:txBody>
      </p:sp>
      <p:sp>
        <p:nvSpPr>
          <p:cNvPr id="117" name="Google Shape;117;p21"/>
          <p:cNvSpPr/>
          <p:nvPr/>
        </p:nvSpPr>
        <p:spPr>
          <a:xfrm>
            <a:off x="1885400" y="1951650"/>
            <a:ext cx="1069200" cy="324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/instance 2</a:t>
            </a:r>
            <a:endParaRPr sz="1200">
              <a:solidFill>
                <a:srgbClr val="F3F3F3"/>
              </a:solidFill>
            </a:endParaRPr>
          </a:p>
        </p:txBody>
      </p:sp>
      <p:sp>
        <p:nvSpPr>
          <p:cNvPr id="118" name="Google Shape;118;p21"/>
          <p:cNvSpPr/>
          <p:nvPr/>
        </p:nvSpPr>
        <p:spPr>
          <a:xfrm>
            <a:off x="3332675" y="1951650"/>
            <a:ext cx="1069200" cy="324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/instance 3</a:t>
            </a:r>
            <a:endParaRPr sz="1200">
              <a:solidFill>
                <a:srgbClr val="F3F3F3"/>
              </a:solidFill>
            </a:endParaRPr>
          </a:p>
        </p:txBody>
      </p:sp>
      <p:cxnSp>
        <p:nvCxnSpPr>
          <p:cNvPr id="119" name="Google Shape;119;p21"/>
          <p:cNvCxnSpPr>
            <a:stCxn id="107" idx="2"/>
            <a:endCxn id="114" idx="0"/>
          </p:cNvCxnSpPr>
          <p:nvPr/>
        </p:nvCxnSpPr>
        <p:spPr>
          <a:xfrm flipH="1" rot="-5400000">
            <a:off x="848375" y="1826700"/>
            <a:ext cx="249300" cy="600"/>
          </a:xfrm>
          <a:prstGeom prst="bentConnector3">
            <a:avLst>
              <a:gd fmla="val 50000" name="adj1"/>
            </a:avLst>
          </a:prstGeom>
          <a:noFill/>
          <a:ln cap="flat" cmpd="sng" w="9525">
            <a:solidFill>
              <a:srgbClr val="FFFFFF"/>
            </a:solidFill>
            <a:prstDash val="solid"/>
            <a:round/>
            <a:headEnd len="med" w="med" type="none"/>
            <a:tailEnd len="med" w="med" type="none"/>
          </a:ln>
        </p:spPr>
      </p:cxnSp>
      <p:cxnSp>
        <p:nvCxnSpPr>
          <p:cNvPr id="120" name="Google Shape;120;p21"/>
          <p:cNvCxnSpPr>
            <a:stCxn id="107" idx="2"/>
            <a:endCxn id="117" idx="0"/>
          </p:cNvCxnSpPr>
          <p:nvPr/>
        </p:nvCxnSpPr>
        <p:spPr>
          <a:xfrm flipH="1" rot="-5400000">
            <a:off x="1571675" y="1103400"/>
            <a:ext cx="249300" cy="1447200"/>
          </a:xfrm>
          <a:prstGeom prst="bentConnector3">
            <a:avLst>
              <a:gd fmla="val 50000" name="adj1"/>
            </a:avLst>
          </a:prstGeom>
          <a:noFill/>
          <a:ln cap="flat" cmpd="sng" w="9525">
            <a:solidFill>
              <a:srgbClr val="FFFFFF"/>
            </a:solidFill>
            <a:prstDash val="solid"/>
            <a:round/>
            <a:headEnd len="med" w="med" type="none"/>
            <a:tailEnd len="med" w="med" type="none"/>
          </a:ln>
        </p:spPr>
      </p:cxnSp>
      <p:cxnSp>
        <p:nvCxnSpPr>
          <p:cNvPr id="121" name="Google Shape;121;p21"/>
          <p:cNvCxnSpPr>
            <a:stCxn id="107" idx="2"/>
            <a:endCxn id="118" idx="0"/>
          </p:cNvCxnSpPr>
          <p:nvPr/>
        </p:nvCxnSpPr>
        <p:spPr>
          <a:xfrm flipH="1" rot="-5400000">
            <a:off x="2295275" y="379800"/>
            <a:ext cx="249300" cy="2894400"/>
          </a:xfrm>
          <a:prstGeom prst="bentConnector3">
            <a:avLst>
              <a:gd fmla="val 50000" name="adj1"/>
            </a:avLst>
          </a:prstGeom>
          <a:noFill/>
          <a:ln cap="flat" cmpd="sng" w="9525">
            <a:solidFill>
              <a:srgbClr val="FFFFFF"/>
            </a:solidFill>
            <a:prstDash val="solid"/>
            <a:round/>
            <a:headEnd len="med" w="med" type="none"/>
            <a:tailEnd len="med" w="med" type="none"/>
          </a:ln>
        </p:spPr>
      </p:cxnSp>
      <p:sp>
        <p:nvSpPr>
          <p:cNvPr id="122" name="Google Shape;122;p21"/>
          <p:cNvSpPr/>
          <p:nvPr/>
        </p:nvSpPr>
        <p:spPr>
          <a:xfrm>
            <a:off x="4715025" y="2057400"/>
            <a:ext cx="114000" cy="113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5360375" y="2057400"/>
            <a:ext cx="114000" cy="113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7296425" y="2057400"/>
            <a:ext cx="114000" cy="113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6704825" y="2057400"/>
            <a:ext cx="114000" cy="113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6005725" y="2057400"/>
            <a:ext cx="114000" cy="113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1853225" y="2561413"/>
            <a:ext cx="1133400" cy="354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plot_</a:t>
            </a:r>
            <a:r>
              <a:rPr lang="en" sz="1200">
                <a:solidFill>
                  <a:srgbClr val="F3F3F3"/>
                </a:solidFill>
              </a:rPr>
              <a:t>1.png</a:t>
            </a:r>
            <a:endParaRPr sz="1200">
              <a:solidFill>
                <a:srgbClr val="F3F3F3"/>
              </a:solidFill>
            </a:endParaRPr>
          </a:p>
        </p:txBody>
      </p:sp>
      <p:sp>
        <p:nvSpPr>
          <p:cNvPr id="128" name="Google Shape;128;p21"/>
          <p:cNvSpPr/>
          <p:nvPr/>
        </p:nvSpPr>
        <p:spPr>
          <a:xfrm>
            <a:off x="3332675" y="2561388"/>
            <a:ext cx="1133400" cy="354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3F3F3"/>
                </a:solidFill>
              </a:rPr>
              <a:t>plot_2.png</a:t>
            </a:r>
            <a:endParaRPr sz="1200">
              <a:solidFill>
                <a:srgbClr val="F3F3F3"/>
              </a:solidFill>
            </a:endParaRPr>
          </a:p>
        </p:txBody>
      </p:sp>
      <p:cxnSp>
        <p:nvCxnSpPr>
          <p:cNvPr id="129" name="Google Shape;129;p21"/>
          <p:cNvCxnSpPr>
            <a:stCxn id="114" idx="2"/>
            <a:endCxn id="115" idx="0"/>
          </p:cNvCxnSpPr>
          <p:nvPr/>
        </p:nvCxnSpPr>
        <p:spPr>
          <a:xfrm flipH="1" rot="-5400000">
            <a:off x="830525" y="2418750"/>
            <a:ext cx="285000" cy="600"/>
          </a:xfrm>
          <a:prstGeom prst="bentConnector3">
            <a:avLst>
              <a:gd fmla="val 49974" name="adj1"/>
            </a:avLst>
          </a:prstGeom>
          <a:noFill/>
          <a:ln cap="flat" cmpd="sng" w="9525">
            <a:solidFill>
              <a:srgbClr val="FFFFFF"/>
            </a:solidFill>
            <a:prstDash val="solid"/>
            <a:round/>
            <a:headEnd len="med" w="med" type="none"/>
            <a:tailEnd len="med" w="med" type="none"/>
          </a:ln>
        </p:spPr>
      </p:cxnSp>
      <p:cxnSp>
        <p:nvCxnSpPr>
          <p:cNvPr id="130" name="Google Shape;130;p21"/>
          <p:cNvCxnSpPr>
            <a:stCxn id="114" idx="2"/>
            <a:endCxn id="127" idx="0"/>
          </p:cNvCxnSpPr>
          <p:nvPr/>
        </p:nvCxnSpPr>
        <p:spPr>
          <a:xfrm flipH="1" rot="-5400000">
            <a:off x="1553825" y="1695450"/>
            <a:ext cx="285000" cy="1447200"/>
          </a:xfrm>
          <a:prstGeom prst="bentConnector3">
            <a:avLst>
              <a:gd fmla="val 49976" name="adj1"/>
            </a:avLst>
          </a:prstGeom>
          <a:noFill/>
          <a:ln cap="flat" cmpd="sng" w="9525">
            <a:solidFill>
              <a:srgbClr val="FFFFFF"/>
            </a:solidFill>
            <a:prstDash val="solid"/>
            <a:round/>
            <a:headEnd len="med" w="med" type="none"/>
            <a:tailEnd len="med" w="med" type="none"/>
          </a:ln>
        </p:spPr>
      </p:cxnSp>
      <p:cxnSp>
        <p:nvCxnSpPr>
          <p:cNvPr id="131" name="Google Shape;131;p21"/>
          <p:cNvCxnSpPr>
            <a:stCxn id="114" idx="2"/>
            <a:endCxn id="128" idx="0"/>
          </p:cNvCxnSpPr>
          <p:nvPr/>
        </p:nvCxnSpPr>
        <p:spPr>
          <a:xfrm flipH="1" rot="-5400000">
            <a:off x="2293775" y="955500"/>
            <a:ext cx="284700" cy="2926800"/>
          </a:xfrm>
          <a:prstGeom prst="bentConnector3">
            <a:avLst>
              <a:gd fmla="val 50024" name="adj1"/>
            </a:avLst>
          </a:prstGeom>
          <a:noFill/>
          <a:ln cap="flat" cmpd="sng" w="9525">
            <a:solidFill>
              <a:srgbClr val="FFFFFF"/>
            </a:solidFill>
            <a:prstDash val="solid"/>
            <a:round/>
            <a:headEnd len="med" w="med" type="none"/>
            <a:tailEnd len="med" w="med" type="none"/>
          </a:ln>
        </p:spPr>
      </p:cxnSp>
      <p:sp>
        <p:nvSpPr>
          <p:cNvPr id="132" name="Google Shape;132;p21"/>
          <p:cNvSpPr/>
          <p:nvPr/>
        </p:nvSpPr>
        <p:spPr>
          <a:xfrm>
            <a:off x="406025" y="3238500"/>
            <a:ext cx="2442000" cy="16767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200">
                <a:solidFill>
                  <a:srgbClr val="FFFFFF"/>
                </a:solidFill>
              </a:rPr>
              <a:t>engine_speed</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vehicle_speed</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torque_at_transmission</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steering_wheel_angle</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accelerator_pedal_position</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odometer</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fuel_level</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fuel_consumed_since_restart</a:t>
            </a:r>
            <a:endParaRPr b="1" sz="1200">
              <a:solidFill>
                <a:srgbClr val="FFFFFF"/>
              </a:solidFill>
            </a:endParaRPr>
          </a:p>
          <a:p>
            <a:pPr indent="0" lvl="0" marL="0" rtl="0" algn="l">
              <a:spcBef>
                <a:spcPts val="0"/>
              </a:spcBef>
              <a:spcAft>
                <a:spcPts val="0"/>
              </a:spcAft>
              <a:buClr>
                <a:srgbClr val="000000"/>
              </a:buClr>
              <a:buSzPts val="1100"/>
              <a:buFont typeface="Arial"/>
              <a:buNone/>
            </a:pPr>
            <a:r>
              <a:rPr b="1" lang="en" sz="1200">
                <a:solidFill>
                  <a:srgbClr val="FFFFFF"/>
                </a:solidFill>
              </a:rPr>
              <a:t>latitude &amp; longitude</a:t>
            </a:r>
            <a:endParaRPr b="1" sz="1200">
              <a:solidFill>
                <a:srgbClr val="FFFFFF"/>
              </a:solidFill>
            </a:endParaRPr>
          </a:p>
        </p:txBody>
      </p:sp>
      <p:cxnSp>
        <p:nvCxnSpPr>
          <p:cNvPr id="133" name="Google Shape;133;p21"/>
          <p:cNvCxnSpPr>
            <a:stCxn id="115" idx="2"/>
          </p:cNvCxnSpPr>
          <p:nvPr/>
        </p:nvCxnSpPr>
        <p:spPr>
          <a:xfrm flipH="1">
            <a:off x="971525" y="2915400"/>
            <a:ext cx="1200" cy="313500"/>
          </a:xfrm>
          <a:prstGeom prst="straightConnector1">
            <a:avLst/>
          </a:prstGeom>
          <a:noFill/>
          <a:ln cap="flat" cmpd="sng" w="9525">
            <a:solidFill>
              <a:srgbClr val="F3F3F3"/>
            </a:solidFill>
            <a:prstDash val="solid"/>
            <a:round/>
            <a:headEnd len="med" w="med" type="none"/>
            <a:tailEnd len="med" w="med" type="triangle"/>
          </a:ln>
        </p:spPr>
      </p:cxnSp>
      <p:pic>
        <p:nvPicPr>
          <p:cNvPr id="134" name="Google Shape;134;p21"/>
          <p:cNvPicPr preferRelativeResize="0"/>
          <p:nvPr/>
        </p:nvPicPr>
        <p:blipFill>
          <a:blip r:embed="rId3">
            <a:alphaModFix/>
          </a:blip>
          <a:stretch>
            <a:fillRect/>
          </a:stretch>
        </p:blipFill>
        <p:spPr>
          <a:xfrm>
            <a:off x="2954600" y="3238500"/>
            <a:ext cx="6037000" cy="1676699"/>
          </a:xfrm>
          <a:prstGeom prst="rect">
            <a:avLst/>
          </a:prstGeom>
          <a:noFill/>
          <a:ln>
            <a:noFill/>
          </a:ln>
        </p:spPr>
      </p:pic>
      <p:cxnSp>
        <p:nvCxnSpPr>
          <p:cNvPr id="135" name="Google Shape;135;p21"/>
          <p:cNvCxnSpPr>
            <a:stCxn id="127" idx="2"/>
            <a:endCxn id="134" idx="0"/>
          </p:cNvCxnSpPr>
          <p:nvPr/>
        </p:nvCxnSpPr>
        <p:spPr>
          <a:xfrm flipH="1" rot="-5400000">
            <a:off x="4034975" y="1300363"/>
            <a:ext cx="323100" cy="3553200"/>
          </a:xfrm>
          <a:prstGeom prst="bentConnector3">
            <a:avLst>
              <a:gd fmla="val 49998" name="adj1"/>
            </a:avLst>
          </a:prstGeom>
          <a:noFill/>
          <a:ln cap="flat" cmpd="sng" w="9525">
            <a:solidFill>
              <a:srgbClr val="FFFFFF"/>
            </a:solidFill>
            <a:prstDash val="solid"/>
            <a:round/>
            <a:headEnd len="med" w="med" type="none"/>
            <a:tailEnd len="med" w="med" type="none"/>
          </a:ln>
        </p:spPr>
      </p:cxnSp>
      <p:cxnSp>
        <p:nvCxnSpPr>
          <p:cNvPr id="136" name="Google Shape;136;p21"/>
          <p:cNvCxnSpPr>
            <a:stCxn id="128" idx="2"/>
            <a:endCxn id="134" idx="0"/>
          </p:cNvCxnSpPr>
          <p:nvPr/>
        </p:nvCxnSpPr>
        <p:spPr>
          <a:xfrm flipH="1" rot="-5400000">
            <a:off x="4774625" y="2040138"/>
            <a:ext cx="323100" cy="2073600"/>
          </a:xfrm>
          <a:prstGeom prst="bentConnector3">
            <a:avLst>
              <a:gd fmla="val 50002" name="adj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54550" y="172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Data Insight</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