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375" r:id="rId3"/>
    <p:sldId id="426" r:id="rId4"/>
    <p:sldId id="487" r:id="rId5"/>
    <p:sldId id="441" r:id="rId6"/>
    <p:sldId id="442" r:id="rId7"/>
    <p:sldId id="443" r:id="rId8"/>
    <p:sldId id="445" r:id="rId9"/>
    <p:sldId id="447" r:id="rId10"/>
    <p:sldId id="446" r:id="rId11"/>
    <p:sldId id="450" r:id="rId12"/>
    <p:sldId id="470" r:id="rId13"/>
    <p:sldId id="571" r:id="rId14"/>
    <p:sldId id="471" r:id="rId15"/>
    <p:sldId id="472" r:id="rId16"/>
    <p:sldId id="473" r:id="rId17"/>
    <p:sldId id="474" r:id="rId18"/>
    <p:sldId id="475" r:id="rId19"/>
    <p:sldId id="476" r:id="rId20"/>
    <p:sldId id="477" r:id="rId21"/>
    <p:sldId id="478" r:id="rId22"/>
    <p:sldId id="479" r:id="rId23"/>
    <p:sldId id="480" r:id="rId24"/>
    <p:sldId id="572" r:id="rId25"/>
    <p:sldId id="573" r:id="rId26"/>
    <p:sldId id="574" r:id="rId27"/>
    <p:sldId id="481" r:id="rId28"/>
    <p:sldId id="482" r:id="rId29"/>
    <p:sldId id="575" r:id="rId30"/>
    <p:sldId id="483" r:id="rId31"/>
    <p:sldId id="484" r:id="rId32"/>
    <p:sldId id="576" r:id="rId33"/>
    <p:sldId id="577" r:id="rId34"/>
    <p:sldId id="485" r:id="rId35"/>
    <p:sldId id="486" r:id="rId3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1230"/>
    <a:srgbClr val="000000"/>
    <a:srgbClr val="FFFFFF"/>
    <a:srgbClr val="C0C0C0"/>
    <a:srgbClr val="A50021"/>
    <a:srgbClr val="80808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11" autoAdjust="0"/>
    <p:restoredTop sz="94670" autoAdjust="0"/>
  </p:normalViewPr>
  <p:slideViewPr>
    <p:cSldViewPr>
      <p:cViewPr varScale="1">
        <p:scale>
          <a:sx n="122" d="100"/>
          <a:sy n="122" d="100"/>
        </p:scale>
        <p:origin x="240" y="3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6" d="100"/>
          <a:sy n="46" d="100"/>
        </p:scale>
        <p:origin x="1872"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35EE63-092A-4973-A7C4-F0B16A4FE5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27D8C7-A1E6-427E-BA5E-BFB75EB62E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7261F3-FC8A-4051-823B-FB74E1FE2595}" type="datetimeFigureOut">
              <a:rPr lang="en-US" smtClean="0"/>
              <a:t>10/25/21</a:t>
            </a:fld>
            <a:endParaRPr lang="en-US"/>
          </a:p>
        </p:txBody>
      </p:sp>
      <p:sp>
        <p:nvSpPr>
          <p:cNvPr id="4" name="Footer Placeholder 3">
            <a:extLst>
              <a:ext uri="{FF2B5EF4-FFF2-40B4-BE49-F238E27FC236}">
                <a16:creationId xmlns:a16="http://schemas.microsoft.com/office/drawing/2014/main" id="{30E01F49-3048-487A-A02E-C5F41C02AC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40A855-A7C3-4553-9A62-D15AA0EE92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608D40-6C12-4640-9917-EF7E0B08C526}" type="slidenum">
              <a:rPr lang="en-US" smtClean="0"/>
              <a:t>‹#›</a:t>
            </a:fld>
            <a:endParaRPr lang="en-US"/>
          </a:p>
        </p:txBody>
      </p:sp>
    </p:spTree>
    <p:extLst>
      <p:ext uri="{BB962C8B-B14F-4D97-AF65-F5344CB8AC3E}">
        <p14:creationId xmlns:p14="http://schemas.microsoft.com/office/powerpoint/2010/main" val="676239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B0B41B-F537-43C4-A799-B107C88091D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AB66A11F-B8CC-40D7-989C-7629331CA9D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4C14E9CE-8A50-462D-8785-44F46C63537C}" type="datetimeFigureOut">
              <a:rPr lang="en-US"/>
              <a:pPr>
                <a:defRPr/>
              </a:pPr>
              <a:t>10/25/21</a:t>
            </a:fld>
            <a:endParaRPr lang="en-US"/>
          </a:p>
        </p:txBody>
      </p:sp>
      <p:sp>
        <p:nvSpPr>
          <p:cNvPr id="4" name="Slide Image Placeholder 3">
            <a:extLst>
              <a:ext uri="{FF2B5EF4-FFF2-40B4-BE49-F238E27FC236}">
                <a16:creationId xmlns:a16="http://schemas.microsoft.com/office/drawing/2014/main" id="{BD40F487-295A-45B9-A8E0-C60A8FFF666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C406079-A493-47E8-A085-D62B97181C9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14DF63A-782B-4E51-8781-C7C7B371095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5064A8D-6653-488C-BE3D-B0E81238E70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CD80C1-BF14-4F02-8A97-46EC20D133E1}" type="slidenum">
              <a:rPr lang="en-US" altLang="en-US"/>
              <a:pPr>
                <a:defRPr/>
              </a:pPr>
              <a:t>‹#›</a:t>
            </a:fld>
            <a:endParaRPr lang="en-US" altLang="en-US"/>
          </a:p>
        </p:txBody>
      </p:sp>
    </p:spTree>
    <p:extLst>
      <p:ext uri="{BB962C8B-B14F-4D97-AF65-F5344CB8AC3E}">
        <p14:creationId xmlns:p14="http://schemas.microsoft.com/office/powerpoint/2010/main" val="1655316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6A4980-84F6-4B8A-ADD0-4F4AA28FDBCF}" type="slidenum">
              <a:rPr lang="en-US" smtClean="0"/>
              <a:t>1</a:t>
            </a:fld>
            <a:endParaRPr lang="en-US"/>
          </a:p>
        </p:txBody>
      </p:sp>
    </p:spTree>
    <p:extLst>
      <p:ext uri="{BB962C8B-B14F-4D97-AF65-F5344CB8AC3E}">
        <p14:creationId xmlns:p14="http://schemas.microsoft.com/office/powerpoint/2010/main" val="1347904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869612C5-17B9-439F-9253-41F32E5A702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353C0E6A-2B30-4DD6-895F-1571E838E7A1}"/>
              </a:ext>
            </a:extLst>
          </p:cNvPr>
          <p:cNvSpPr>
            <a:spLocks noGrp="1"/>
          </p:cNvSpPr>
          <p:nvPr>
            <p:ph type="body" idx="1"/>
          </p:nvPr>
        </p:nvSpPr>
        <p:spPr bwMode="auto"/>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124" name="Slide Number Placeholder 3">
            <a:extLst>
              <a:ext uri="{FF2B5EF4-FFF2-40B4-BE49-F238E27FC236}">
                <a16:creationId xmlns:a16="http://schemas.microsoft.com/office/drawing/2014/main" id="{3D4B58A9-C55A-4BB9-92D6-DDC4033EF3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10E89C-2FED-4619-AF3C-EBB2F75A05D3}"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3563748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05CDD2A2-A9B8-4984-8CCD-8232147322B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DD50002-0861-4E2A-B431-E62113F62F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ls -id . </a:t>
            </a:r>
          </a:p>
          <a:p>
            <a:r>
              <a:rPr lang="en-US" altLang="en-US"/>
              <a:t>1069765 ./ </a:t>
            </a:r>
          </a:p>
          <a:p>
            <a:r>
              <a:rPr lang="en-US" altLang="en-US"/>
              <a:t>$ mkdir tmp ; cd tmp </a:t>
            </a:r>
          </a:p>
          <a:p>
            <a:r>
              <a:rPr lang="en-US" altLang="en-US"/>
              <a:t>$ ls -id .. </a:t>
            </a:r>
          </a:p>
          <a:p>
            <a:r>
              <a:rPr lang="en-US" altLang="en-US"/>
              <a:t>1069765 ../</a:t>
            </a:r>
          </a:p>
          <a:p>
            <a:endParaRPr lang="en-US" altLang="en-US"/>
          </a:p>
          <a:p>
            <a:r>
              <a:rPr lang="en-US" altLang="en-US"/>
              <a:t>The –id option to ls makes it give the inode number of the file/dir. On Unix filesystems .. is a real directory entry; it is a hard link pointing back to the previous directory. To this end, hard links are the tendons that tie the filesystem's directories together.</a:t>
            </a:r>
          </a:p>
          <a:p>
            <a:endParaRPr lang="en-US" altLang="en-US"/>
          </a:p>
        </p:txBody>
      </p:sp>
      <p:sp>
        <p:nvSpPr>
          <p:cNvPr id="34820" name="Slide Number Placeholder 3">
            <a:extLst>
              <a:ext uri="{FF2B5EF4-FFF2-40B4-BE49-F238E27FC236}">
                <a16:creationId xmlns:a16="http://schemas.microsoft.com/office/drawing/2014/main" id="{3C464BCB-9C31-4206-8312-3B37B13463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0216D0-90AB-4065-A336-89CB59F133EA}" type="slidenum">
              <a:rPr lang="en-US" altLang="en-US" smtClean="0"/>
              <a:pPr/>
              <a:t>10</a:t>
            </a:fld>
            <a:endParaRPr lang="en-US" altLang="en-US"/>
          </a:p>
        </p:txBody>
      </p:sp>
    </p:spTree>
    <p:extLst>
      <p:ext uri="{BB962C8B-B14F-4D97-AF65-F5344CB8AC3E}">
        <p14:creationId xmlns:p14="http://schemas.microsoft.com/office/powerpoint/2010/main" val="2992330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 </a:t>
            </a:r>
            <a:r>
              <a:rPr lang="en-US" dirty="0">
                <a:solidFill>
                  <a:schemeClr val="bg1">
                    <a:lumMod val="50000"/>
                  </a:schemeClr>
                </a:solidFill>
              </a:rPr>
              <a:t>In practice, the focus is on masking crash and </a:t>
            </a:r>
            <a:br>
              <a:rPr lang="en-US" dirty="0">
                <a:solidFill>
                  <a:schemeClr val="bg1">
                    <a:lumMod val="50000"/>
                  </a:schemeClr>
                </a:solidFill>
              </a:rPr>
            </a:br>
            <a:r>
              <a:rPr lang="en-US" dirty="0">
                <a:solidFill>
                  <a:schemeClr val="bg1">
                    <a:lumMod val="50000"/>
                  </a:schemeClr>
                </a:solidFill>
              </a:rPr>
              <a:t>omission failures</a:t>
            </a:r>
          </a:p>
          <a:p>
            <a:pPr>
              <a:defRPr/>
            </a:pPr>
            <a:endParaRPr lang="en-US" dirty="0"/>
          </a:p>
          <a:p>
            <a:pPr>
              <a:defRPr/>
            </a:pPr>
            <a:r>
              <a:rPr lang="en-US" dirty="0"/>
              <a:t>Add a slide prior to this slide with an animated example to make your point clear.</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8626C9-DFD6-4A6B-935F-D6EF9F5FBECF}" type="slidenum">
              <a:rPr lang="en-US" altLang="en-US" smtClean="0">
                <a:latin typeface="Arial" panose="020B0604020202020204" pitchFamily="34" charset="0"/>
              </a:rPr>
              <a:pPr>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278977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DNS zone is any distinct, contiguous portion of the domain name space in the Domain Name System (DNS) for which administrative responsibility has been delegated to a single manager</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51F503A-6710-44A3-9DA5-0998AC16CE23}" type="slidenum">
              <a:rPr lang="en-US" altLang="en-US" smtClean="0"/>
              <a:pPr/>
              <a:t>17</a:t>
            </a:fld>
            <a:endParaRPr lang="en-US" altLang="en-US"/>
          </a:p>
        </p:txBody>
      </p:sp>
    </p:spTree>
    <p:extLst>
      <p:ext uri="{BB962C8B-B14F-4D97-AF65-F5344CB8AC3E}">
        <p14:creationId xmlns:p14="http://schemas.microsoft.com/office/powerpoint/2010/main" val="45557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 </a:t>
            </a:r>
            <a:r>
              <a:rPr lang="en-US" dirty="0">
                <a:solidFill>
                  <a:schemeClr val="bg1">
                    <a:lumMod val="50000"/>
                  </a:schemeClr>
                </a:solidFill>
              </a:rPr>
              <a:t>In practice, the focus is on masking crash and </a:t>
            </a:r>
            <a:br>
              <a:rPr lang="en-US" dirty="0">
                <a:solidFill>
                  <a:schemeClr val="bg1">
                    <a:lumMod val="50000"/>
                  </a:schemeClr>
                </a:solidFill>
              </a:rPr>
            </a:br>
            <a:r>
              <a:rPr lang="en-US" dirty="0">
                <a:solidFill>
                  <a:schemeClr val="bg1">
                    <a:lumMod val="50000"/>
                  </a:schemeClr>
                </a:solidFill>
              </a:rPr>
              <a:t>omission failures</a:t>
            </a:r>
          </a:p>
          <a:p>
            <a:pPr>
              <a:defRPr/>
            </a:pPr>
            <a:endParaRPr lang="en-US" dirty="0"/>
          </a:p>
          <a:p>
            <a:pPr>
              <a:defRPr/>
            </a:pPr>
            <a:r>
              <a:rPr lang="en-US" dirty="0"/>
              <a:t>Add a slide prior to this slide with an animated example to make your point clear.</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8626C9-DFD6-4A6B-935F-D6EF9F5FBECF}" type="slidenum">
              <a:rPr lang="en-US" altLang="en-US" smtClean="0">
                <a:latin typeface="Arial" panose="020B0604020202020204" pitchFamily="34" charset="0"/>
              </a:rPr>
              <a:pPr>
                <a:spcBef>
                  <a:spcPct val="0"/>
                </a:spcBef>
              </a:pPr>
              <a:t>24</a:t>
            </a:fld>
            <a:endParaRPr lang="en-US" altLang="en-US">
              <a:latin typeface="Arial" panose="020B0604020202020204" pitchFamily="34" charset="0"/>
            </a:endParaRPr>
          </a:p>
        </p:txBody>
      </p:sp>
    </p:spTree>
    <p:extLst>
      <p:ext uri="{BB962C8B-B14F-4D97-AF65-F5344CB8AC3E}">
        <p14:creationId xmlns:p14="http://schemas.microsoft.com/office/powerpoint/2010/main" val="2492521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 </a:t>
            </a:r>
            <a:r>
              <a:rPr lang="en-US" dirty="0">
                <a:solidFill>
                  <a:schemeClr val="bg1">
                    <a:lumMod val="50000"/>
                  </a:schemeClr>
                </a:solidFill>
              </a:rPr>
              <a:t>In practice, the focus is on masking crash and </a:t>
            </a:r>
            <a:br>
              <a:rPr lang="en-US" dirty="0">
                <a:solidFill>
                  <a:schemeClr val="bg1">
                    <a:lumMod val="50000"/>
                  </a:schemeClr>
                </a:solidFill>
              </a:rPr>
            </a:br>
            <a:r>
              <a:rPr lang="en-US" dirty="0">
                <a:solidFill>
                  <a:schemeClr val="bg1">
                    <a:lumMod val="50000"/>
                  </a:schemeClr>
                </a:solidFill>
              </a:rPr>
              <a:t>omission failures</a:t>
            </a:r>
          </a:p>
          <a:p>
            <a:pPr>
              <a:defRPr/>
            </a:pPr>
            <a:endParaRPr lang="en-US" dirty="0"/>
          </a:p>
          <a:p>
            <a:pPr>
              <a:defRPr/>
            </a:pPr>
            <a:r>
              <a:rPr lang="en-US" dirty="0"/>
              <a:t>Add a slide prior to this slide with an animated example to make your point clear.</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8626C9-DFD6-4A6B-935F-D6EF9F5FBECF}" type="slidenum">
              <a:rPr lang="en-US" altLang="en-US" smtClean="0">
                <a:latin typeface="Arial" panose="020B0604020202020204" pitchFamily="34" charset="0"/>
              </a:rPr>
              <a:pPr>
                <a:spcBef>
                  <a:spcPct val="0"/>
                </a:spcBef>
              </a:pPr>
              <a:t>25</a:t>
            </a:fld>
            <a:endParaRPr lang="en-US" altLang="en-US">
              <a:latin typeface="Arial" panose="020B0604020202020204" pitchFamily="34" charset="0"/>
            </a:endParaRPr>
          </a:p>
        </p:txBody>
      </p:sp>
    </p:spTree>
    <p:extLst>
      <p:ext uri="{BB962C8B-B14F-4D97-AF65-F5344CB8AC3E}">
        <p14:creationId xmlns:p14="http://schemas.microsoft.com/office/powerpoint/2010/main" val="2338496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 </a:t>
            </a:r>
            <a:r>
              <a:rPr lang="en-US" dirty="0">
                <a:solidFill>
                  <a:schemeClr val="bg1">
                    <a:lumMod val="50000"/>
                  </a:schemeClr>
                </a:solidFill>
              </a:rPr>
              <a:t>In practice, the focus is on masking crash and </a:t>
            </a:r>
            <a:br>
              <a:rPr lang="en-US" dirty="0">
                <a:solidFill>
                  <a:schemeClr val="bg1">
                    <a:lumMod val="50000"/>
                  </a:schemeClr>
                </a:solidFill>
              </a:rPr>
            </a:br>
            <a:r>
              <a:rPr lang="en-US" dirty="0">
                <a:solidFill>
                  <a:schemeClr val="bg1">
                    <a:lumMod val="50000"/>
                  </a:schemeClr>
                </a:solidFill>
              </a:rPr>
              <a:t>omission failures</a:t>
            </a:r>
          </a:p>
          <a:p>
            <a:pPr>
              <a:defRPr/>
            </a:pPr>
            <a:endParaRPr lang="en-US" dirty="0"/>
          </a:p>
          <a:p>
            <a:pPr>
              <a:defRPr/>
            </a:pPr>
            <a:r>
              <a:rPr lang="en-US" dirty="0"/>
              <a:t>Add a slide prior to this slide with an animated example to make your point clear.</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8626C9-DFD6-4A6B-935F-D6EF9F5FBECF}" type="slidenum">
              <a:rPr lang="en-US" altLang="en-US" smtClean="0">
                <a:latin typeface="Arial" panose="020B0604020202020204" pitchFamily="34" charset="0"/>
              </a:rPr>
              <a:pPr>
                <a:spcBef>
                  <a:spcPct val="0"/>
                </a:spcBef>
              </a:pPr>
              <a:t>26</a:t>
            </a:fld>
            <a:endParaRPr lang="en-US" altLang="en-US">
              <a:latin typeface="Arial" panose="020B0604020202020204" pitchFamily="34" charset="0"/>
            </a:endParaRPr>
          </a:p>
        </p:txBody>
      </p:sp>
    </p:spTree>
    <p:extLst>
      <p:ext uri="{BB962C8B-B14F-4D97-AF65-F5344CB8AC3E}">
        <p14:creationId xmlns:p14="http://schemas.microsoft.com/office/powerpoint/2010/main" val="622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 </a:t>
            </a:r>
            <a:r>
              <a:rPr lang="en-US" dirty="0">
                <a:solidFill>
                  <a:schemeClr val="bg1">
                    <a:lumMod val="50000"/>
                  </a:schemeClr>
                </a:solidFill>
              </a:rPr>
              <a:t>In practice, the focus is on masking crash and </a:t>
            </a:r>
            <a:br>
              <a:rPr lang="en-US" dirty="0">
                <a:solidFill>
                  <a:schemeClr val="bg1">
                    <a:lumMod val="50000"/>
                  </a:schemeClr>
                </a:solidFill>
              </a:rPr>
            </a:br>
            <a:r>
              <a:rPr lang="en-US" dirty="0">
                <a:solidFill>
                  <a:schemeClr val="bg1">
                    <a:lumMod val="50000"/>
                  </a:schemeClr>
                </a:solidFill>
              </a:rPr>
              <a:t>omission failures</a:t>
            </a:r>
          </a:p>
          <a:p>
            <a:pPr>
              <a:defRPr/>
            </a:pPr>
            <a:endParaRPr lang="en-US" dirty="0"/>
          </a:p>
          <a:p>
            <a:pPr>
              <a:defRPr/>
            </a:pPr>
            <a:r>
              <a:rPr lang="en-US" dirty="0"/>
              <a:t>Add a slide prior to this slide with an animated example to make your point clear.</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8626C9-DFD6-4A6B-935F-D6EF9F5FBECF}" type="slidenum">
              <a:rPr lang="en-US" altLang="en-US" smtClean="0">
                <a:latin typeface="Arial" panose="020B0604020202020204" pitchFamily="34" charset="0"/>
              </a:rPr>
              <a:pPr>
                <a:spcBef>
                  <a:spcPct val="0"/>
                </a:spcBef>
              </a:pPr>
              <a:t>29</a:t>
            </a:fld>
            <a:endParaRPr lang="en-US" altLang="en-US">
              <a:latin typeface="Arial" panose="020B0604020202020204" pitchFamily="34" charset="0"/>
            </a:endParaRPr>
          </a:p>
        </p:txBody>
      </p:sp>
    </p:spTree>
    <p:extLst>
      <p:ext uri="{BB962C8B-B14F-4D97-AF65-F5344CB8AC3E}">
        <p14:creationId xmlns:p14="http://schemas.microsoft.com/office/powerpoint/2010/main" val="194328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37BCBB81-D996-45DD-B471-B5CCC20B796D}"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72939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DDC6BA19-72E9-4837-A60C-1743973BF13D}"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53506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68B9EA39-B878-4919-926D-201D49DB2F06}"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85278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648" y="274320"/>
            <a:ext cx="8455152" cy="1055688"/>
          </a:xfrm>
        </p:spPr>
        <p:txBody>
          <a:bodyPr>
            <a:normAutofit/>
          </a:bodyPr>
          <a:lstStyle>
            <a:lvl1pPr algn="ctr" defTabSz="685800" rtl="0" eaLnBrk="1" fontAlgn="auto" latinLnBrk="0" hangingPunct="1">
              <a:lnSpc>
                <a:spcPct val="90000"/>
              </a:lnSpc>
              <a:spcBef>
                <a:spcPct val="0"/>
              </a:spcBef>
              <a:spcAft>
                <a:spcPts val="0"/>
              </a:spcAft>
              <a:buNone/>
              <a:tabLst>
                <a:tab pos="491729" algn="l"/>
                <a:tab pos="984647" algn="l"/>
                <a:tab pos="1476375" algn="l"/>
                <a:tab pos="1969294" algn="l"/>
                <a:tab pos="2462213" algn="l"/>
                <a:tab pos="2953941" algn="l"/>
                <a:tab pos="3446860" algn="l"/>
                <a:tab pos="3939779" algn="l"/>
                <a:tab pos="4431506" algn="l"/>
                <a:tab pos="4924425" algn="l"/>
                <a:tab pos="5417344" algn="l"/>
                <a:tab pos="5909072" algn="l"/>
              </a:tabLst>
              <a:defRPr lang="en-US" sz="4400"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a:xfrm>
            <a:off x="838200" y="1463040"/>
            <a:ext cx="108204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FB6475CC-4C3C-4985-9A0D-0AD10955CBC3}"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92967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8C488CEE-0121-4ADB-B8FD-CCEF6914BF7E}"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98457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647" y="274320"/>
            <a:ext cx="8604504"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48C9683C-4871-4C8F-BEEA-10AF86B392BF}"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66130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DB40BE36-488E-4863-BE8B-D3A83D23C034}"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8" name="Footer Placeholder 7"/>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9" name="Slide Number Placeholder 8"/>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52497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55647" y="274320"/>
            <a:ext cx="8604504" cy="1325563"/>
          </a:xfrm>
        </p:spPr>
        <p:txBody>
          <a:bodyPr/>
          <a:lstStyle/>
          <a:p>
            <a:r>
              <a:rPr lang="en-US" dirty="0"/>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898F92F1-570F-44E4-BBF4-1F8F64D4D95A}"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4" name="Footer Placeholder 3"/>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5" name="Slide Number Placeholder 4"/>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41206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63753877-7FD5-4441-908E-24202D23D682}"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3" name="Footer Placeholder 2"/>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4" name="Slide Number Placeholder 3"/>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13970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9733D58C-3E0D-4875-BD18-5F8E67BFAEE4}"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00159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CBFD6FDA-026B-4FDA-86C9-6656EB6D6CC7}" type="datetime1">
              <a:rPr lang="en-US" sz="1350" smtClean="0">
                <a:solidFill>
                  <a:prstClr val="black"/>
                </a:solidFill>
                <a:latin typeface="Calibri" panose="020F0502020204030204"/>
              </a:rPr>
              <a:pPr defTabSz="685800" eaLnBrk="1" fontAlgn="auto" hangingPunct="1">
                <a:spcBef>
                  <a:spcPts val="0"/>
                </a:spcBef>
                <a:spcAft>
                  <a:spcPts val="0"/>
                </a:spcAft>
                <a:defRPr/>
              </a:pPr>
              <a:t>10/25/21</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91017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5647" y="274319"/>
            <a:ext cx="8604504" cy="132588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63040"/>
            <a:ext cx="108204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334252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858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0070C0"/>
                </a:solidFill>
              </a:rPr>
              <a:t>Distributed Systems Design</a:t>
            </a:r>
            <a:br>
              <a:rPr lang="en-US" dirty="0">
                <a:solidFill>
                  <a:srgbClr val="0070C0"/>
                </a:solidFill>
              </a:rPr>
            </a:br>
            <a:r>
              <a:rPr lang="en-US" dirty="0">
                <a:solidFill>
                  <a:srgbClr val="0070C0"/>
                </a:solidFill>
              </a:rPr>
              <a:t>COMP 6231</a:t>
            </a:r>
            <a:br>
              <a:rPr lang="en-US" dirty="0">
                <a:solidFill>
                  <a:srgbClr val="0070C0"/>
                </a:solidFill>
                <a:latin typeface="Times New Roman" pitchFamily="18" charset="0"/>
              </a:rPr>
            </a:br>
            <a:endParaRPr lang="en-US" dirty="0">
              <a:solidFill>
                <a:srgbClr val="0070C0"/>
              </a:solidFill>
            </a:endParaRPr>
          </a:p>
        </p:txBody>
      </p:sp>
      <p:sp>
        <p:nvSpPr>
          <p:cNvPr id="3" name="Subtitle 2"/>
          <p:cNvSpPr>
            <a:spLocks noGrp="1"/>
          </p:cNvSpPr>
          <p:nvPr>
            <p:ph type="subTitle" idx="1"/>
          </p:nvPr>
        </p:nvSpPr>
        <p:spPr>
          <a:xfrm>
            <a:off x="1524000" y="3347393"/>
            <a:ext cx="9144000" cy="2023258"/>
          </a:xfrm>
        </p:spPr>
        <p:txBody>
          <a:bodyPr>
            <a:normAutofit/>
          </a:bodyPr>
          <a:lstStyle/>
          <a:p>
            <a:r>
              <a:rPr lang="en-US" altLang="en-US" sz="3900" dirty="0"/>
              <a:t>Naming: </a:t>
            </a:r>
            <a:r>
              <a:rPr lang="en-US" sz="3900" dirty="0"/>
              <a:t>Chapter 5 Part 2</a:t>
            </a:r>
          </a:p>
          <a:p>
            <a:r>
              <a:rPr lang="en-US" sz="3000" dirty="0"/>
              <a:t>Lecture 6</a:t>
            </a:r>
          </a:p>
          <a:p>
            <a:endParaRPr lang="en-US" dirty="0"/>
          </a:p>
          <a:p>
            <a:r>
              <a:rPr lang="en-US" sz="3000" dirty="0"/>
              <a:t>Essam Mansour</a:t>
            </a:r>
          </a:p>
        </p:txBody>
      </p:sp>
      <p:sp>
        <p:nvSpPr>
          <p:cNvPr id="7" name="Slide Number Placeholder 6"/>
          <p:cNvSpPr>
            <a:spLocks noGrp="1"/>
          </p:cNvSpPr>
          <p:nvPr>
            <p:ph type="sldNum" sz="quarter" idx="12"/>
          </p:nvPr>
        </p:nvSpPr>
        <p:spPr/>
        <p:txBody>
          <a:bodyPr/>
          <a:lstStyle/>
          <a:p>
            <a:fld id="{6392489D-B01C-440F-AEFD-22E5E33E5597}" type="slidenum">
              <a:rPr lang="en-US" smtClean="0"/>
              <a:t>1</a:t>
            </a:fld>
            <a:endParaRPr lang="en-US"/>
          </a:p>
        </p:txBody>
      </p:sp>
    </p:spTree>
    <p:extLst>
      <p:ext uri="{BB962C8B-B14F-4D97-AF65-F5344CB8AC3E}">
        <p14:creationId xmlns:p14="http://schemas.microsoft.com/office/powerpoint/2010/main" val="1384131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2023FE27-F716-42AE-88C8-DE51DDBBC50E}"/>
              </a:ext>
            </a:extLst>
          </p:cNvPr>
          <p:cNvSpPr>
            <a:spLocks noGrp="1"/>
          </p:cNvSpPr>
          <p:nvPr>
            <p:ph type="title"/>
          </p:nvPr>
        </p:nvSpPr>
        <p:spPr>
          <a:xfrm>
            <a:off x="1755648" y="274320"/>
            <a:ext cx="8604504" cy="1325880"/>
          </a:xfrm>
        </p:spPr>
        <p:txBody>
          <a:bodyPr/>
          <a:lstStyle/>
          <a:p>
            <a:r>
              <a:rPr lang="en-US" altLang="en-US" dirty="0"/>
              <a:t>1. Hard Links</a:t>
            </a:r>
          </a:p>
        </p:txBody>
      </p:sp>
      <p:sp>
        <p:nvSpPr>
          <p:cNvPr id="33795" name="Content Placeholder 2">
            <a:extLst>
              <a:ext uri="{FF2B5EF4-FFF2-40B4-BE49-F238E27FC236}">
                <a16:creationId xmlns:a16="http://schemas.microsoft.com/office/drawing/2014/main" id="{6478ECDA-A062-4D7D-9792-BEE8EC648D38}"/>
              </a:ext>
            </a:extLst>
          </p:cNvPr>
          <p:cNvSpPr>
            <a:spLocks noGrp="1"/>
          </p:cNvSpPr>
          <p:nvPr>
            <p:ph idx="1"/>
          </p:nvPr>
        </p:nvSpPr>
        <p:spPr>
          <a:xfrm>
            <a:off x="841248" y="1463040"/>
            <a:ext cx="5711952" cy="4953000"/>
          </a:xfrm>
        </p:spPr>
        <p:txBody>
          <a:bodyPr>
            <a:normAutofit/>
          </a:bodyPr>
          <a:lstStyle/>
          <a:p>
            <a:pPr marL="685800" lvl="1" indent="-228600" defTabSz="914400">
              <a:spcBef>
                <a:spcPts val="500"/>
              </a:spcBef>
            </a:pPr>
            <a:r>
              <a:rPr lang="en-US" altLang="en-US" sz="2800" dirty="0"/>
              <a:t>There is a directed link from the hard link to the actual node</a:t>
            </a:r>
          </a:p>
          <a:p>
            <a:pPr marL="1257300" lvl="4" indent="-342900"/>
            <a:endParaRPr lang="en-US" altLang="en-US" sz="2800" dirty="0"/>
          </a:p>
          <a:p>
            <a:pPr marL="685800" lvl="1" indent="-228600" defTabSz="914400">
              <a:spcBef>
                <a:spcPts val="500"/>
              </a:spcBef>
            </a:pPr>
            <a:r>
              <a:rPr lang="en-US" altLang="en-US" sz="2800" dirty="0"/>
              <a:t>Name resolution:</a:t>
            </a:r>
          </a:p>
          <a:p>
            <a:pPr marL="1143000" lvl="2" indent="-228600" defTabSz="914400">
              <a:spcBef>
                <a:spcPts val="500"/>
              </a:spcBef>
            </a:pPr>
            <a:r>
              <a:rPr lang="en-US" altLang="en-US" sz="2800" dirty="0"/>
              <a:t>Similar to the general name resolution</a:t>
            </a:r>
          </a:p>
          <a:p>
            <a:pPr marL="1257300" lvl="4" indent="-342900"/>
            <a:endParaRPr lang="en-US" altLang="en-US" sz="2800" dirty="0"/>
          </a:p>
          <a:p>
            <a:pPr marL="685800" lvl="1" indent="-228600" defTabSz="914400">
              <a:spcBef>
                <a:spcPts val="500"/>
              </a:spcBef>
            </a:pPr>
            <a:r>
              <a:rPr lang="en-US" altLang="en-US" sz="2800" dirty="0"/>
              <a:t>Constraint:</a:t>
            </a:r>
          </a:p>
          <a:p>
            <a:pPr marL="1143000" lvl="2" indent="-228600" defTabSz="914400">
              <a:spcBef>
                <a:spcPts val="500"/>
              </a:spcBef>
            </a:pPr>
            <a:r>
              <a:rPr lang="en-US" altLang="en-US" sz="2800" dirty="0"/>
              <a:t>There should be no cycles in the graph</a:t>
            </a:r>
          </a:p>
        </p:txBody>
      </p:sp>
      <p:sp>
        <p:nvSpPr>
          <p:cNvPr id="35915" name="Rectangle 35914">
            <a:extLst>
              <a:ext uri="{FF2B5EF4-FFF2-40B4-BE49-F238E27FC236}">
                <a16:creationId xmlns:a16="http://schemas.microsoft.com/office/drawing/2014/main" id="{61D9E36F-BBA4-4785-AE9A-18033251FF92}"/>
              </a:ext>
            </a:extLst>
          </p:cNvPr>
          <p:cNvSpPr/>
          <p:nvPr/>
        </p:nvSpPr>
        <p:spPr>
          <a:xfrm>
            <a:off x="6667500" y="1418967"/>
            <a:ext cx="38481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2000" dirty="0">
                <a:solidFill>
                  <a:schemeClr val="tx1"/>
                </a:solidFill>
              </a:rPr>
              <a:t>“/home/</a:t>
            </a:r>
            <a:r>
              <a:rPr lang="en-US" sz="2000" dirty="0" err="1">
                <a:solidFill>
                  <a:schemeClr val="tx1"/>
                </a:solidFill>
              </a:rPr>
              <a:t>steen</a:t>
            </a:r>
            <a:r>
              <a:rPr lang="en-US" sz="2000" dirty="0">
                <a:solidFill>
                  <a:schemeClr val="tx1"/>
                </a:solidFill>
              </a:rPr>
              <a:t>/keys” is a hard link to “/keys”</a:t>
            </a:r>
          </a:p>
        </p:txBody>
      </p:sp>
      <p:sp>
        <p:nvSpPr>
          <p:cNvPr id="9" name="Rectangle 8">
            <a:extLst>
              <a:ext uri="{FF2B5EF4-FFF2-40B4-BE49-F238E27FC236}">
                <a16:creationId xmlns:a16="http://schemas.microsoft.com/office/drawing/2014/main" id="{6C38339E-8A27-4DA8-8C0B-55C1208373E0}"/>
              </a:ext>
            </a:extLst>
          </p:cNvPr>
          <p:cNvSpPr/>
          <p:nvPr/>
        </p:nvSpPr>
        <p:spPr>
          <a:xfrm>
            <a:off x="8610600" y="22098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n0</a:t>
            </a:r>
          </a:p>
        </p:txBody>
      </p:sp>
      <p:sp>
        <p:nvSpPr>
          <p:cNvPr id="10" name="Rectangle 9">
            <a:extLst>
              <a:ext uri="{FF2B5EF4-FFF2-40B4-BE49-F238E27FC236}">
                <a16:creationId xmlns:a16="http://schemas.microsoft.com/office/drawing/2014/main" id="{0441BABE-542D-4295-B354-317BCF246E49}"/>
              </a:ext>
            </a:extLst>
          </p:cNvPr>
          <p:cNvSpPr/>
          <p:nvPr/>
        </p:nvSpPr>
        <p:spPr>
          <a:xfrm>
            <a:off x="7696200" y="28956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n1</a:t>
            </a:r>
          </a:p>
        </p:txBody>
      </p:sp>
      <p:sp>
        <p:nvSpPr>
          <p:cNvPr id="11" name="Rectangle 10">
            <a:extLst>
              <a:ext uri="{FF2B5EF4-FFF2-40B4-BE49-F238E27FC236}">
                <a16:creationId xmlns:a16="http://schemas.microsoft.com/office/drawing/2014/main" id="{295F4894-9848-4599-9239-EC4252FF5293}"/>
              </a:ext>
            </a:extLst>
          </p:cNvPr>
          <p:cNvSpPr/>
          <p:nvPr/>
        </p:nvSpPr>
        <p:spPr>
          <a:xfrm>
            <a:off x="8534400" y="39624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n4</a:t>
            </a:r>
          </a:p>
        </p:txBody>
      </p:sp>
      <p:sp>
        <p:nvSpPr>
          <p:cNvPr id="13" name="Oval 12">
            <a:extLst>
              <a:ext uri="{FF2B5EF4-FFF2-40B4-BE49-F238E27FC236}">
                <a16:creationId xmlns:a16="http://schemas.microsoft.com/office/drawing/2014/main" id="{57190B58-0120-4E6E-97AB-B17C6B50548C}"/>
              </a:ext>
            </a:extLst>
          </p:cNvPr>
          <p:cNvSpPr/>
          <p:nvPr/>
        </p:nvSpPr>
        <p:spPr>
          <a:xfrm>
            <a:off x="9144000" y="2971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n5</a:t>
            </a:r>
          </a:p>
        </p:txBody>
      </p:sp>
      <p:sp>
        <p:nvSpPr>
          <p:cNvPr id="14" name="Oval 13">
            <a:extLst>
              <a:ext uri="{FF2B5EF4-FFF2-40B4-BE49-F238E27FC236}">
                <a16:creationId xmlns:a16="http://schemas.microsoft.com/office/drawing/2014/main" id="{6654789D-F6E2-44DA-B3AC-8C0A832FE883}"/>
              </a:ext>
            </a:extLst>
          </p:cNvPr>
          <p:cNvSpPr/>
          <p:nvPr/>
        </p:nvSpPr>
        <p:spPr>
          <a:xfrm>
            <a:off x="6781800" y="40386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n2</a:t>
            </a:r>
          </a:p>
        </p:txBody>
      </p:sp>
      <p:sp>
        <p:nvSpPr>
          <p:cNvPr id="15" name="Oval 14">
            <a:extLst>
              <a:ext uri="{FF2B5EF4-FFF2-40B4-BE49-F238E27FC236}">
                <a16:creationId xmlns:a16="http://schemas.microsoft.com/office/drawing/2014/main" id="{C39CC9CC-A43C-465E-B7DC-AF517564C363}"/>
              </a:ext>
            </a:extLst>
          </p:cNvPr>
          <p:cNvSpPr/>
          <p:nvPr/>
        </p:nvSpPr>
        <p:spPr>
          <a:xfrm>
            <a:off x="7620000" y="40386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n3</a:t>
            </a:r>
          </a:p>
        </p:txBody>
      </p:sp>
      <p:sp>
        <p:nvSpPr>
          <p:cNvPr id="16" name="Oval 15">
            <a:extLst>
              <a:ext uri="{FF2B5EF4-FFF2-40B4-BE49-F238E27FC236}">
                <a16:creationId xmlns:a16="http://schemas.microsoft.com/office/drawing/2014/main" id="{CB56A12B-4E12-4BD0-9ACB-6712DAA7712D}"/>
              </a:ext>
            </a:extLst>
          </p:cNvPr>
          <p:cNvSpPr/>
          <p:nvPr/>
        </p:nvSpPr>
        <p:spPr>
          <a:xfrm>
            <a:off x="8839200" y="5029200"/>
            <a:ext cx="6858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400" dirty="0"/>
          </a:p>
        </p:txBody>
      </p:sp>
      <p:sp>
        <p:nvSpPr>
          <p:cNvPr id="17" name="Oval 16">
            <a:extLst>
              <a:ext uri="{FF2B5EF4-FFF2-40B4-BE49-F238E27FC236}">
                <a16:creationId xmlns:a16="http://schemas.microsoft.com/office/drawing/2014/main" id="{1D49B24B-7389-4F53-8933-59E5A4666BE0}"/>
              </a:ext>
            </a:extLst>
          </p:cNvPr>
          <p:cNvSpPr/>
          <p:nvPr/>
        </p:nvSpPr>
        <p:spPr>
          <a:xfrm>
            <a:off x="8001000" y="5029200"/>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cxnSp>
        <p:nvCxnSpPr>
          <p:cNvPr id="24" name="Straight Connector 23">
            <a:extLst>
              <a:ext uri="{FF2B5EF4-FFF2-40B4-BE49-F238E27FC236}">
                <a16:creationId xmlns:a16="http://schemas.microsoft.com/office/drawing/2014/main" id="{08BB67B6-4EFF-45A9-A35E-7AF8CA6CDC93}"/>
              </a:ext>
            </a:extLst>
          </p:cNvPr>
          <p:cNvCxnSpPr>
            <a:stCxn id="9" idx="2"/>
            <a:endCxn id="13" idx="0"/>
          </p:cNvCxnSpPr>
          <p:nvPr/>
        </p:nvCxnSpPr>
        <p:spPr>
          <a:xfrm>
            <a:off x="8801100" y="2590800"/>
            <a:ext cx="647700" cy="381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D32127-C4D0-45CC-8DD8-92EFD3AB630B}"/>
              </a:ext>
            </a:extLst>
          </p:cNvPr>
          <p:cNvCxnSpPr>
            <a:stCxn id="9" idx="2"/>
            <a:endCxn id="10" idx="0"/>
          </p:cNvCxnSpPr>
          <p:nvPr/>
        </p:nvCxnSpPr>
        <p:spPr>
          <a:xfrm flipH="1">
            <a:off x="7886700" y="2590800"/>
            <a:ext cx="914400" cy="304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41B386-A5BD-4C49-86CD-1B24709F6B35}"/>
              </a:ext>
            </a:extLst>
          </p:cNvPr>
          <p:cNvCxnSpPr>
            <a:stCxn id="10" idx="2"/>
            <a:endCxn id="15" idx="0"/>
          </p:cNvCxnSpPr>
          <p:nvPr/>
        </p:nvCxnSpPr>
        <p:spPr>
          <a:xfrm>
            <a:off x="7886700" y="3276600"/>
            <a:ext cx="381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54FB094-9445-4883-91AA-456E5A5A274D}"/>
              </a:ext>
            </a:extLst>
          </p:cNvPr>
          <p:cNvCxnSpPr>
            <a:stCxn id="10" idx="2"/>
            <a:endCxn id="11" idx="0"/>
          </p:cNvCxnSpPr>
          <p:nvPr/>
        </p:nvCxnSpPr>
        <p:spPr>
          <a:xfrm>
            <a:off x="7886700" y="3276600"/>
            <a:ext cx="8382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722FE41-41D4-42D2-9979-142F0ECE02C6}"/>
              </a:ext>
            </a:extLst>
          </p:cNvPr>
          <p:cNvCxnSpPr>
            <a:stCxn id="10" idx="2"/>
            <a:endCxn id="14" idx="0"/>
          </p:cNvCxnSpPr>
          <p:nvPr/>
        </p:nvCxnSpPr>
        <p:spPr>
          <a:xfrm flipH="1">
            <a:off x="7086600" y="3276600"/>
            <a:ext cx="8001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807B2D-FC3C-4517-9C43-9EB480F0A6D4}"/>
              </a:ext>
            </a:extLst>
          </p:cNvPr>
          <p:cNvCxnSpPr>
            <a:stCxn id="11" idx="2"/>
            <a:endCxn id="16" idx="0"/>
          </p:cNvCxnSpPr>
          <p:nvPr/>
        </p:nvCxnSpPr>
        <p:spPr>
          <a:xfrm>
            <a:off x="8724900" y="4343400"/>
            <a:ext cx="4572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82867AC-A489-4CB0-9D5A-5D3F41D04430}"/>
              </a:ext>
            </a:extLst>
          </p:cNvPr>
          <p:cNvCxnSpPr>
            <a:stCxn id="11" idx="2"/>
            <a:endCxn id="17" idx="0"/>
          </p:cNvCxnSpPr>
          <p:nvPr/>
        </p:nvCxnSpPr>
        <p:spPr>
          <a:xfrm flipH="1">
            <a:off x="8305800" y="4343400"/>
            <a:ext cx="4191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A75AE5-0909-409A-BDAC-D8635AE3B5DF}"/>
              </a:ext>
            </a:extLst>
          </p:cNvPr>
          <p:cNvCxnSpPr>
            <a:stCxn id="11" idx="3"/>
            <a:endCxn id="13" idx="4"/>
          </p:cNvCxnSpPr>
          <p:nvPr/>
        </p:nvCxnSpPr>
        <p:spPr>
          <a:xfrm flipV="1">
            <a:off x="8915400" y="3276600"/>
            <a:ext cx="533400" cy="8763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813" name="TextBox 52">
            <a:extLst>
              <a:ext uri="{FF2B5EF4-FFF2-40B4-BE49-F238E27FC236}">
                <a16:creationId xmlns:a16="http://schemas.microsoft.com/office/drawing/2014/main" id="{714371BF-E4D5-4A5E-A6EA-78C425C6B059}"/>
              </a:ext>
            </a:extLst>
          </p:cNvPr>
          <p:cNvSpPr txBox="1">
            <a:spLocks noChangeArrowheads="1"/>
          </p:cNvSpPr>
          <p:nvPr/>
        </p:nvSpPr>
        <p:spPr bwMode="auto">
          <a:xfrm>
            <a:off x="7543800" y="23622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home</a:t>
            </a:r>
          </a:p>
        </p:txBody>
      </p:sp>
      <p:sp>
        <p:nvSpPr>
          <p:cNvPr id="33814" name="TextBox 53">
            <a:extLst>
              <a:ext uri="{FF2B5EF4-FFF2-40B4-BE49-F238E27FC236}">
                <a16:creationId xmlns:a16="http://schemas.microsoft.com/office/drawing/2014/main" id="{E05F1FA8-8AEE-46DB-AF8C-D3AE46E5C519}"/>
              </a:ext>
            </a:extLst>
          </p:cNvPr>
          <p:cNvSpPr txBox="1">
            <a:spLocks noChangeArrowheads="1"/>
          </p:cNvSpPr>
          <p:nvPr/>
        </p:nvSpPr>
        <p:spPr bwMode="auto">
          <a:xfrm>
            <a:off x="9067800" y="24384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3815" name="TextBox 54">
            <a:extLst>
              <a:ext uri="{FF2B5EF4-FFF2-40B4-BE49-F238E27FC236}">
                <a16:creationId xmlns:a16="http://schemas.microsoft.com/office/drawing/2014/main" id="{BE859325-3488-48F6-9654-03B773A9918B}"/>
              </a:ext>
            </a:extLst>
          </p:cNvPr>
          <p:cNvSpPr txBox="1">
            <a:spLocks noChangeArrowheads="1"/>
          </p:cNvSpPr>
          <p:nvPr/>
        </p:nvSpPr>
        <p:spPr bwMode="auto">
          <a:xfrm>
            <a:off x="8229600" y="33528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steen</a:t>
            </a:r>
          </a:p>
        </p:txBody>
      </p:sp>
      <p:sp>
        <p:nvSpPr>
          <p:cNvPr id="33816" name="TextBox 55">
            <a:extLst>
              <a:ext uri="{FF2B5EF4-FFF2-40B4-BE49-F238E27FC236}">
                <a16:creationId xmlns:a16="http://schemas.microsoft.com/office/drawing/2014/main" id="{2D67BB6D-D4A3-46A1-8799-811C9936504B}"/>
              </a:ext>
            </a:extLst>
          </p:cNvPr>
          <p:cNvSpPr txBox="1">
            <a:spLocks noChangeArrowheads="1"/>
          </p:cNvSpPr>
          <p:nvPr/>
        </p:nvSpPr>
        <p:spPr bwMode="auto">
          <a:xfrm>
            <a:off x="7391400" y="3505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max</a:t>
            </a:r>
          </a:p>
        </p:txBody>
      </p:sp>
      <p:sp>
        <p:nvSpPr>
          <p:cNvPr id="33817" name="TextBox 56">
            <a:extLst>
              <a:ext uri="{FF2B5EF4-FFF2-40B4-BE49-F238E27FC236}">
                <a16:creationId xmlns:a16="http://schemas.microsoft.com/office/drawing/2014/main" id="{EF56B564-97FD-4041-A7A0-F3593B312FFA}"/>
              </a:ext>
            </a:extLst>
          </p:cNvPr>
          <p:cNvSpPr txBox="1">
            <a:spLocks noChangeArrowheads="1"/>
          </p:cNvSpPr>
          <p:nvPr/>
        </p:nvSpPr>
        <p:spPr bwMode="auto">
          <a:xfrm>
            <a:off x="6553200" y="33528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elke</a:t>
            </a:r>
          </a:p>
        </p:txBody>
      </p:sp>
      <p:sp>
        <p:nvSpPr>
          <p:cNvPr id="33818" name="TextBox 71">
            <a:extLst>
              <a:ext uri="{FF2B5EF4-FFF2-40B4-BE49-F238E27FC236}">
                <a16:creationId xmlns:a16="http://schemas.microsoft.com/office/drawing/2014/main" id="{DA2E8399-63C0-4E2C-98B9-3DAA156DDFF4}"/>
              </a:ext>
            </a:extLst>
          </p:cNvPr>
          <p:cNvSpPr txBox="1">
            <a:spLocks noChangeArrowheads="1"/>
          </p:cNvSpPr>
          <p:nvPr/>
        </p:nvSpPr>
        <p:spPr bwMode="auto">
          <a:xfrm>
            <a:off x="9753600" y="2982914"/>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3819" name="TextBox 80">
            <a:extLst>
              <a:ext uri="{FF2B5EF4-FFF2-40B4-BE49-F238E27FC236}">
                <a16:creationId xmlns:a16="http://schemas.microsoft.com/office/drawing/2014/main" id="{D092FCCE-7DAC-4634-B8EE-9D0C58BB3216}"/>
              </a:ext>
            </a:extLst>
          </p:cNvPr>
          <p:cNvSpPr txBox="1">
            <a:spLocks noChangeArrowheads="1"/>
          </p:cNvSpPr>
          <p:nvPr/>
        </p:nvSpPr>
        <p:spPr bwMode="auto">
          <a:xfrm>
            <a:off x="7620000" y="44958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twmrc</a:t>
            </a:r>
          </a:p>
        </p:txBody>
      </p:sp>
      <p:sp>
        <p:nvSpPr>
          <p:cNvPr id="33820" name="TextBox 81">
            <a:extLst>
              <a:ext uri="{FF2B5EF4-FFF2-40B4-BE49-F238E27FC236}">
                <a16:creationId xmlns:a16="http://schemas.microsoft.com/office/drawing/2014/main" id="{4796FB76-862E-4912-8B1E-0E45A1833692}"/>
              </a:ext>
            </a:extLst>
          </p:cNvPr>
          <p:cNvSpPr txBox="1">
            <a:spLocks noChangeArrowheads="1"/>
          </p:cNvSpPr>
          <p:nvPr/>
        </p:nvSpPr>
        <p:spPr bwMode="auto">
          <a:xfrm>
            <a:off x="8534400" y="4572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mbox</a:t>
            </a:r>
          </a:p>
        </p:txBody>
      </p:sp>
      <p:sp>
        <p:nvSpPr>
          <p:cNvPr id="33821" name="TextBox 83">
            <a:extLst>
              <a:ext uri="{FF2B5EF4-FFF2-40B4-BE49-F238E27FC236}">
                <a16:creationId xmlns:a16="http://schemas.microsoft.com/office/drawing/2014/main" id="{8B3B50E0-064D-4DC6-8A55-CAAB2D977072}"/>
              </a:ext>
            </a:extLst>
          </p:cNvPr>
          <p:cNvSpPr txBox="1">
            <a:spLocks noChangeArrowheads="1"/>
          </p:cNvSpPr>
          <p:nvPr/>
        </p:nvSpPr>
        <p:spPr bwMode="auto">
          <a:xfrm>
            <a:off x="9144000" y="3810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cxnSp>
        <p:nvCxnSpPr>
          <p:cNvPr id="70" name="Straight Arrow Connector 69">
            <a:extLst>
              <a:ext uri="{FF2B5EF4-FFF2-40B4-BE49-F238E27FC236}">
                <a16:creationId xmlns:a16="http://schemas.microsoft.com/office/drawing/2014/main" id="{67BD141C-AE16-48DD-9B30-782A1CDAB92C}"/>
              </a:ext>
            </a:extLst>
          </p:cNvPr>
          <p:cNvCxnSpPr>
            <a:stCxn id="9" idx="2"/>
            <a:endCxn id="10" idx="0"/>
          </p:cNvCxnSpPr>
          <p:nvPr/>
        </p:nvCxnSpPr>
        <p:spPr>
          <a:xfrm flipH="1">
            <a:off x="7886700" y="2590800"/>
            <a:ext cx="914400" cy="304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27551A72-E6B0-4CD5-AEA7-832ED406170C}"/>
              </a:ext>
            </a:extLst>
          </p:cNvPr>
          <p:cNvCxnSpPr>
            <a:stCxn id="10" idx="2"/>
            <a:endCxn id="11" idx="0"/>
          </p:cNvCxnSpPr>
          <p:nvPr/>
        </p:nvCxnSpPr>
        <p:spPr>
          <a:xfrm>
            <a:off x="7886700" y="3276600"/>
            <a:ext cx="838200" cy="685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153493B3-2AC8-470D-AC3F-B6747774159A}"/>
              </a:ext>
            </a:extLst>
          </p:cNvPr>
          <p:cNvCxnSpPr>
            <a:stCxn id="11" idx="3"/>
            <a:endCxn id="13" idx="4"/>
          </p:cNvCxnSpPr>
          <p:nvPr/>
        </p:nvCxnSpPr>
        <p:spPr>
          <a:xfrm flipV="1">
            <a:off x="8915400" y="3276600"/>
            <a:ext cx="533400" cy="8763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79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563489E9-BDE8-424B-8EDC-D8F52A7A81B3}"/>
              </a:ext>
            </a:extLst>
          </p:cNvPr>
          <p:cNvSpPr>
            <a:spLocks noGrp="1"/>
          </p:cNvSpPr>
          <p:nvPr>
            <p:ph type="title"/>
          </p:nvPr>
        </p:nvSpPr>
        <p:spPr>
          <a:xfrm>
            <a:off x="1755648" y="274320"/>
            <a:ext cx="8604504" cy="1325880"/>
          </a:xfrm>
        </p:spPr>
        <p:txBody>
          <a:bodyPr/>
          <a:lstStyle/>
          <a:p>
            <a:r>
              <a:rPr lang="en-US" altLang="en-US" dirty="0"/>
              <a:t>2. Symbolic Links</a:t>
            </a:r>
          </a:p>
        </p:txBody>
      </p:sp>
      <p:sp>
        <p:nvSpPr>
          <p:cNvPr id="35843" name="Content Placeholder 2">
            <a:extLst>
              <a:ext uri="{FF2B5EF4-FFF2-40B4-BE49-F238E27FC236}">
                <a16:creationId xmlns:a16="http://schemas.microsoft.com/office/drawing/2014/main" id="{3DB7FE63-8F7F-4D4C-9747-799DC50BF3F0}"/>
              </a:ext>
            </a:extLst>
          </p:cNvPr>
          <p:cNvSpPr>
            <a:spLocks noGrp="1"/>
          </p:cNvSpPr>
          <p:nvPr>
            <p:ph idx="1"/>
          </p:nvPr>
        </p:nvSpPr>
        <p:spPr>
          <a:xfrm>
            <a:off x="841248" y="1463040"/>
            <a:ext cx="6547104" cy="4953000"/>
          </a:xfrm>
        </p:spPr>
        <p:txBody>
          <a:bodyPr>
            <a:noAutofit/>
          </a:bodyPr>
          <a:lstStyle/>
          <a:p>
            <a:pPr marL="685800" lvl="1" indent="-228600" defTabSz="914400">
              <a:spcBef>
                <a:spcPts val="500"/>
              </a:spcBef>
            </a:pPr>
            <a:r>
              <a:rPr lang="en-US" altLang="en-US" sz="2800" dirty="0"/>
              <a:t>Symbolic link stores the name of the original node as </a:t>
            </a:r>
            <a:r>
              <a:rPr lang="en-US" altLang="en-US" sz="2800" i="1" dirty="0"/>
              <a:t>data</a:t>
            </a:r>
          </a:p>
          <a:p>
            <a:pPr marL="1257300" lvl="4" indent="-342900"/>
            <a:endParaRPr lang="en-US" altLang="en-US" sz="2800" dirty="0"/>
          </a:p>
          <a:p>
            <a:pPr marL="685800" lvl="1" indent="-228600" defTabSz="914400">
              <a:spcBef>
                <a:spcPts val="500"/>
              </a:spcBef>
            </a:pPr>
            <a:r>
              <a:rPr lang="en-US" altLang="en-US" sz="2800" dirty="0"/>
              <a:t>Name resolution for a symbolic link SL</a:t>
            </a:r>
          </a:p>
          <a:p>
            <a:pPr marL="1143000" lvl="2" indent="-228600" defTabSz="914400">
              <a:spcBef>
                <a:spcPts val="500"/>
              </a:spcBef>
            </a:pPr>
            <a:r>
              <a:rPr lang="en-US" altLang="en-US" sz="2400" dirty="0"/>
              <a:t>First resolve SL’s name</a:t>
            </a:r>
          </a:p>
          <a:p>
            <a:pPr marL="1143000" lvl="2" indent="-228600" defTabSz="914400">
              <a:spcBef>
                <a:spcPts val="500"/>
              </a:spcBef>
            </a:pPr>
            <a:r>
              <a:rPr lang="en-US" altLang="en-US" sz="2400" dirty="0"/>
              <a:t>Read the content of SL </a:t>
            </a:r>
          </a:p>
          <a:p>
            <a:pPr marL="1143000" lvl="2" indent="-228600" defTabSz="914400">
              <a:spcBef>
                <a:spcPts val="500"/>
              </a:spcBef>
            </a:pPr>
            <a:r>
              <a:rPr lang="en-US" altLang="en-US" sz="2400" dirty="0"/>
              <a:t>Name resolution continues with content of SL</a:t>
            </a:r>
          </a:p>
          <a:p>
            <a:pPr marL="1257300" lvl="4" indent="-342900"/>
            <a:endParaRPr lang="en-US" altLang="en-US" sz="2800" dirty="0"/>
          </a:p>
          <a:p>
            <a:pPr marL="685800" lvl="1" indent="-228600" defTabSz="914400">
              <a:spcBef>
                <a:spcPts val="500"/>
              </a:spcBef>
            </a:pPr>
            <a:r>
              <a:rPr lang="en-US" altLang="en-US" sz="2800" dirty="0"/>
              <a:t>Constraint:</a:t>
            </a:r>
          </a:p>
          <a:p>
            <a:pPr marL="1143000" lvl="2" indent="-228600" defTabSz="914400">
              <a:spcBef>
                <a:spcPts val="500"/>
              </a:spcBef>
            </a:pPr>
            <a:r>
              <a:rPr lang="en-US" altLang="en-US" sz="2400" dirty="0"/>
              <a:t>No cyclic references should be present</a:t>
            </a:r>
          </a:p>
        </p:txBody>
      </p:sp>
      <p:sp>
        <p:nvSpPr>
          <p:cNvPr id="35915" name="Rectangle 35914">
            <a:extLst>
              <a:ext uri="{FF2B5EF4-FFF2-40B4-BE49-F238E27FC236}">
                <a16:creationId xmlns:a16="http://schemas.microsoft.com/office/drawing/2014/main" id="{C847E4F8-FEC2-4C49-B0B4-9631A5A3E06D}"/>
              </a:ext>
            </a:extLst>
          </p:cNvPr>
          <p:cNvSpPr/>
          <p:nvPr/>
        </p:nvSpPr>
        <p:spPr>
          <a:xfrm>
            <a:off x="7962900" y="1463040"/>
            <a:ext cx="28194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2000" dirty="0">
                <a:solidFill>
                  <a:schemeClr val="tx1"/>
                </a:solidFill>
              </a:rPr>
              <a:t>“/home/</a:t>
            </a:r>
            <a:r>
              <a:rPr lang="en-US" sz="2000" dirty="0" err="1">
                <a:solidFill>
                  <a:schemeClr val="tx1"/>
                </a:solidFill>
              </a:rPr>
              <a:t>steen</a:t>
            </a:r>
            <a:r>
              <a:rPr lang="en-US" sz="2000" dirty="0">
                <a:solidFill>
                  <a:schemeClr val="tx1"/>
                </a:solidFill>
              </a:rPr>
              <a:t>/keys” is a symbolic link to “/keys”</a:t>
            </a:r>
          </a:p>
        </p:txBody>
      </p:sp>
      <p:sp>
        <p:nvSpPr>
          <p:cNvPr id="9" name="Rectangle 8">
            <a:extLst>
              <a:ext uri="{FF2B5EF4-FFF2-40B4-BE49-F238E27FC236}">
                <a16:creationId xmlns:a16="http://schemas.microsoft.com/office/drawing/2014/main" id="{DC46EBDC-DBBD-419B-991F-5B03B1BCFDF0}"/>
              </a:ext>
            </a:extLst>
          </p:cNvPr>
          <p:cNvSpPr/>
          <p:nvPr/>
        </p:nvSpPr>
        <p:spPr>
          <a:xfrm>
            <a:off x="9448800" y="22098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n0</a:t>
            </a:r>
          </a:p>
        </p:txBody>
      </p:sp>
      <p:sp>
        <p:nvSpPr>
          <p:cNvPr id="10" name="Rectangle 9">
            <a:extLst>
              <a:ext uri="{FF2B5EF4-FFF2-40B4-BE49-F238E27FC236}">
                <a16:creationId xmlns:a16="http://schemas.microsoft.com/office/drawing/2014/main" id="{A4283BA7-A218-45D8-9971-3877AFB85F3B}"/>
              </a:ext>
            </a:extLst>
          </p:cNvPr>
          <p:cNvSpPr/>
          <p:nvPr/>
        </p:nvSpPr>
        <p:spPr>
          <a:xfrm>
            <a:off x="8534400" y="28956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n1</a:t>
            </a:r>
          </a:p>
        </p:txBody>
      </p:sp>
      <p:sp>
        <p:nvSpPr>
          <p:cNvPr id="11" name="Rectangle 10">
            <a:extLst>
              <a:ext uri="{FF2B5EF4-FFF2-40B4-BE49-F238E27FC236}">
                <a16:creationId xmlns:a16="http://schemas.microsoft.com/office/drawing/2014/main" id="{D4B80B16-3020-431D-8474-2BEC596AC2FE}"/>
              </a:ext>
            </a:extLst>
          </p:cNvPr>
          <p:cNvSpPr/>
          <p:nvPr/>
        </p:nvSpPr>
        <p:spPr>
          <a:xfrm>
            <a:off x="9372600" y="39624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n4</a:t>
            </a:r>
          </a:p>
        </p:txBody>
      </p:sp>
      <p:sp>
        <p:nvSpPr>
          <p:cNvPr id="13" name="Oval 12">
            <a:extLst>
              <a:ext uri="{FF2B5EF4-FFF2-40B4-BE49-F238E27FC236}">
                <a16:creationId xmlns:a16="http://schemas.microsoft.com/office/drawing/2014/main" id="{181DA565-34C3-45FF-BC46-D52285754CEE}"/>
              </a:ext>
            </a:extLst>
          </p:cNvPr>
          <p:cNvSpPr/>
          <p:nvPr/>
        </p:nvSpPr>
        <p:spPr>
          <a:xfrm>
            <a:off x="9982200" y="2971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n5</a:t>
            </a:r>
          </a:p>
        </p:txBody>
      </p:sp>
      <p:sp>
        <p:nvSpPr>
          <p:cNvPr id="14" name="Oval 13">
            <a:extLst>
              <a:ext uri="{FF2B5EF4-FFF2-40B4-BE49-F238E27FC236}">
                <a16:creationId xmlns:a16="http://schemas.microsoft.com/office/drawing/2014/main" id="{3101A8AC-9038-42C0-AD6E-A130DFA91FCA}"/>
              </a:ext>
            </a:extLst>
          </p:cNvPr>
          <p:cNvSpPr/>
          <p:nvPr/>
        </p:nvSpPr>
        <p:spPr>
          <a:xfrm>
            <a:off x="7620000" y="40386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n2</a:t>
            </a:r>
          </a:p>
        </p:txBody>
      </p:sp>
      <p:sp>
        <p:nvSpPr>
          <p:cNvPr id="15" name="Oval 14">
            <a:extLst>
              <a:ext uri="{FF2B5EF4-FFF2-40B4-BE49-F238E27FC236}">
                <a16:creationId xmlns:a16="http://schemas.microsoft.com/office/drawing/2014/main" id="{E25A1F85-B886-4D81-ADAD-BD92183083D3}"/>
              </a:ext>
            </a:extLst>
          </p:cNvPr>
          <p:cNvSpPr/>
          <p:nvPr/>
        </p:nvSpPr>
        <p:spPr>
          <a:xfrm>
            <a:off x="8458200" y="40386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n3</a:t>
            </a:r>
          </a:p>
        </p:txBody>
      </p:sp>
      <p:sp>
        <p:nvSpPr>
          <p:cNvPr id="16" name="Oval 15">
            <a:extLst>
              <a:ext uri="{FF2B5EF4-FFF2-40B4-BE49-F238E27FC236}">
                <a16:creationId xmlns:a16="http://schemas.microsoft.com/office/drawing/2014/main" id="{DA53B76E-385F-4E16-8313-5CA4131C6300}"/>
              </a:ext>
            </a:extLst>
          </p:cNvPr>
          <p:cNvSpPr/>
          <p:nvPr/>
        </p:nvSpPr>
        <p:spPr>
          <a:xfrm>
            <a:off x="9220200" y="5029200"/>
            <a:ext cx="6858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400" dirty="0"/>
          </a:p>
        </p:txBody>
      </p:sp>
      <p:sp>
        <p:nvSpPr>
          <p:cNvPr id="17" name="Oval 16">
            <a:extLst>
              <a:ext uri="{FF2B5EF4-FFF2-40B4-BE49-F238E27FC236}">
                <a16:creationId xmlns:a16="http://schemas.microsoft.com/office/drawing/2014/main" id="{BC3BBFB5-C448-4F96-BA11-E84296E654AC}"/>
              </a:ext>
            </a:extLst>
          </p:cNvPr>
          <p:cNvSpPr/>
          <p:nvPr/>
        </p:nvSpPr>
        <p:spPr>
          <a:xfrm>
            <a:off x="8382000" y="5029200"/>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cxnSp>
        <p:nvCxnSpPr>
          <p:cNvPr id="24" name="Straight Connector 23">
            <a:extLst>
              <a:ext uri="{FF2B5EF4-FFF2-40B4-BE49-F238E27FC236}">
                <a16:creationId xmlns:a16="http://schemas.microsoft.com/office/drawing/2014/main" id="{803EDD6D-D760-4D84-B78D-695336C08B37}"/>
              </a:ext>
            </a:extLst>
          </p:cNvPr>
          <p:cNvCxnSpPr>
            <a:stCxn id="9" idx="2"/>
            <a:endCxn id="13" idx="0"/>
          </p:cNvCxnSpPr>
          <p:nvPr/>
        </p:nvCxnSpPr>
        <p:spPr>
          <a:xfrm>
            <a:off x="9639300" y="2590800"/>
            <a:ext cx="647700" cy="381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87F0B9E-1E81-4D57-B231-16888822130E}"/>
              </a:ext>
            </a:extLst>
          </p:cNvPr>
          <p:cNvCxnSpPr>
            <a:stCxn id="9" idx="2"/>
            <a:endCxn id="10" idx="0"/>
          </p:cNvCxnSpPr>
          <p:nvPr/>
        </p:nvCxnSpPr>
        <p:spPr>
          <a:xfrm flipH="1">
            <a:off x="8724900" y="2590800"/>
            <a:ext cx="914400" cy="304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D9F662-ACF4-449D-A753-74DD72666016}"/>
              </a:ext>
            </a:extLst>
          </p:cNvPr>
          <p:cNvCxnSpPr>
            <a:stCxn id="10" idx="2"/>
            <a:endCxn id="15" idx="0"/>
          </p:cNvCxnSpPr>
          <p:nvPr/>
        </p:nvCxnSpPr>
        <p:spPr>
          <a:xfrm>
            <a:off x="8724900" y="3276600"/>
            <a:ext cx="381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10224BE-493E-4E4A-A283-78B1889D15B2}"/>
              </a:ext>
            </a:extLst>
          </p:cNvPr>
          <p:cNvCxnSpPr>
            <a:stCxn id="10" idx="2"/>
            <a:endCxn id="11" idx="0"/>
          </p:cNvCxnSpPr>
          <p:nvPr/>
        </p:nvCxnSpPr>
        <p:spPr>
          <a:xfrm>
            <a:off x="8724900" y="3276600"/>
            <a:ext cx="8382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7EF367C-3ED5-4EFC-8E8F-A6C6AB7DDBB1}"/>
              </a:ext>
            </a:extLst>
          </p:cNvPr>
          <p:cNvCxnSpPr>
            <a:stCxn id="10" idx="2"/>
            <a:endCxn id="14" idx="0"/>
          </p:cNvCxnSpPr>
          <p:nvPr/>
        </p:nvCxnSpPr>
        <p:spPr>
          <a:xfrm flipH="1">
            <a:off x="7924800" y="3276600"/>
            <a:ext cx="8001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071C10-78B2-49C7-8CCC-D13454E2194A}"/>
              </a:ext>
            </a:extLst>
          </p:cNvPr>
          <p:cNvCxnSpPr>
            <a:stCxn id="11" idx="2"/>
            <a:endCxn id="16" idx="0"/>
          </p:cNvCxnSpPr>
          <p:nvPr/>
        </p:nvCxnSpPr>
        <p:spPr>
          <a:xfrm>
            <a:off x="9563100" y="4343400"/>
            <a:ext cx="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BB8784-46AE-4350-983A-420FAE34059C}"/>
              </a:ext>
            </a:extLst>
          </p:cNvPr>
          <p:cNvCxnSpPr>
            <a:stCxn id="11" idx="2"/>
            <a:endCxn id="17" idx="0"/>
          </p:cNvCxnSpPr>
          <p:nvPr/>
        </p:nvCxnSpPr>
        <p:spPr>
          <a:xfrm flipH="1">
            <a:off x="8686800" y="4343400"/>
            <a:ext cx="8763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860" name="TextBox 52">
            <a:extLst>
              <a:ext uri="{FF2B5EF4-FFF2-40B4-BE49-F238E27FC236}">
                <a16:creationId xmlns:a16="http://schemas.microsoft.com/office/drawing/2014/main" id="{995F5E7E-77ED-403F-82D6-B00173897737}"/>
              </a:ext>
            </a:extLst>
          </p:cNvPr>
          <p:cNvSpPr txBox="1">
            <a:spLocks noChangeArrowheads="1"/>
          </p:cNvSpPr>
          <p:nvPr/>
        </p:nvSpPr>
        <p:spPr bwMode="auto">
          <a:xfrm>
            <a:off x="8382000" y="23622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home</a:t>
            </a:r>
          </a:p>
        </p:txBody>
      </p:sp>
      <p:sp>
        <p:nvSpPr>
          <p:cNvPr id="35861" name="TextBox 53">
            <a:extLst>
              <a:ext uri="{FF2B5EF4-FFF2-40B4-BE49-F238E27FC236}">
                <a16:creationId xmlns:a16="http://schemas.microsoft.com/office/drawing/2014/main" id="{D916F85D-F6C0-4C6B-98A5-5DE8452BE0E8}"/>
              </a:ext>
            </a:extLst>
          </p:cNvPr>
          <p:cNvSpPr txBox="1">
            <a:spLocks noChangeArrowheads="1"/>
          </p:cNvSpPr>
          <p:nvPr/>
        </p:nvSpPr>
        <p:spPr bwMode="auto">
          <a:xfrm>
            <a:off x="9906000" y="24384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5862" name="TextBox 54">
            <a:extLst>
              <a:ext uri="{FF2B5EF4-FFF2-40B4-BE49-F238E27FC236}">
                <a16:creationId xmlns:a16="http://schemas.microsoft.com/office/drawing/2014/main" id="{A9B1D12A-5798-43F3-9A09-5F82F88BEEC9}"/>
              </a:ext>
            </a:extLst>
          </p:cNvPr>
          <p:cNvSpPr txBox="1">
            <a:spLocks noChangeArrowheads="1"/>
          </p:cNvSpPr>
          <p:nvPr/>
        </p:nvSpPr>
        <p:spPr bwMode="auto">
          <a:xfrm>
            <a:off x="9067800" y="33528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steen</a:t>
            </a:r>
          </a:p>
        </p:txBody>
      </p:sp>
      <p:sp>
        <p:nvSpPr>
          <p:cNvPr id="35863" name="TextBox 55">
            <a:extLst>
              <a:ext uri="{FF2B5EF4-FFF2-40B4-BE49-F238E27FC236}">
                <a16:creationId xmlns:a16="http://schemas.microsoft.com/office/drawing/2014/main" id="{B055E85F-E9CB-47DE-BD37-3862EE3298DB}"/>
              </a:ext>
            </a:extLst>
          </p:cNvPr>
          <p:cNvSpPr txBox="1">
            <a:spLocks noChangeArrowheads="1"/>
          </p:cNvSpPr>
          <p:nvPr/>
        </p:nvSpPr>
        <p:spPr bwMode="auto">
          <a:xfrm>
            <a:off x="8229600" y="3505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max</a:t>
            </a:r>
          </a:p>
        </p:txBody>
      </p:sp>
      <p:sp>
        <p:nvSpPr>
          <p:cNvPr id="35864" name="TextBox 56">
            <a:extLst>
              <a:ext uri="{FF2B5EF4-FFF2-40B4-BE49-F238E27FC236}">
                <a16:creationId xmlns:a16="http://schemas.microsoft.com/office/drawing/2014/main" id="{DEA6AE87-FCBF-4EC7-A61D-5844D1834F93}"/>
              </a:ext>
            </a:extLst>
          </p:cNvPr>
          <p:cNvSpPr txBox="1">
            <a:spLocks noChangeArrowheads="1"/>
          </p:cNvSpPr>
          <p:nvPr/>
        </p:nvSpPr>
        <p:spPr bwMode="auto">
          <a:xfrm>
            <a:off x="7391400" y="33528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elke</a:t>
            </a:r>
          </a:p>
        </p:txBody>
      </p:sp>
      <p:sp>
        <p:nvSpPr>
          <p:cNvPr id="35865" name="TextBox 71">
            <a:extLst>
              <a:ext uri="{FF2B5EF4-FFF2-40B4-BE49-F238E27FC236}">
                <a16:creationId xmlns:a16="http://schemas.microsoft.com/office/drawing/2014/main" id="{4B760C1A-ABB7-4568-A1DF-7E036F02E6B4}"/>
              </a:ext>
            </a:extLst>
          </p:cNvPr>
          <p:cNvSpPr txBox="1">
            <a:spLocks noChangeArrowheads="1"/>
          </p:cNvSpPr>
          <p:nvPr/>
        </p:nvSpPr>
        <p:spPr bwMode="auto">
          <a:xfrm>
            <a:off x="10591800" y="2982914"/>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5866" name="TextBox 80">
            <a:extLst>
              <a:ext uri="{FF2B5EF4-FFF2-40B4-BE49-F238E27FC236}">
                <a16:creationId xmlns:a16="http://schemas.microsoft.com/office/drawing/2014/main" id="{5E15D187-0297-4C55-85D4-2E1777A43BAC}"/>
              </a:ext>
            </a:extLst>
          </p:cNvPr>
          <p:cNvSpPr txBox="1">
            <a:spLocks noChangeArrowheads="1"/>
          </p:cNvSpPr>
          <p:nvPr/>
        </p:nvSpPr>
        <p:spPr bwMode="auto">
          <a:xfrm>
            <a:off x="8382000" y="44958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twmrc</a:t>
            </a:r>
          </a:p>
        </p:txBody>
      </p:sp>
      <p:sp>
        <p:nvSpPr>
          <p:cNvPr id="35867" name="TextBox 81">
            <a:extLst>
              <a:ext uri="{FF2B5EF4-FFF2-40B4-BE49-F238E27FC236}">
                <a16:creationId xmlns:a16="http://schemas.microsoft.com/office/drawing/2014/main" id="{C54FDC21-BBCA-4672-8483-2F82B94BAE6B}"/>
              </a:ext>
            </a:extLst>
          </p:cNvPr>
          <p:cNvSpPr txBox="1">
            <a:spLocks noChangeArrowheads="1"/>
          </p:cNvSpPr>
          <p:nvPr/>
        </p:nvSpPr>
        <p:spPr bwMode="auto">
          <a:xfrm>
            <a:off x="9144000" y="4572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mbox</a:t>
            </a:r>
          </a:p>
        </p:txBody>
      </p:sp>
      <p:sp>
        <p:nvSpPr>
          <p:cNvPr id="35868" name="TextBox 83">
            <a:extLst>
              <a:ext uri="{FF2B5EF4-FFF2-40B4-BE49-F238E27FC236}">
                <a16:creationId xmlns:a16="http://schemas.microsoft.com/office/drawing/2014/main" id="{26C4E2D5-AE60-42F6-AD6C-D33FB519035B}"/>
              </a:ext>
            </a:extLst>
          </p:cNvPr>
          <p:cNvSpPr txBox="1">
            <a:spLocks noChangeArrowheads="1"/>
          </p:cNvSpPr>
          <p:nvPr/>
        </p:nvSpPr>
        <p:spPr bwMode="auto">
          <a:xfrm>
            <a:off x="9982200" y="4278314"/>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cxnSp>
        <p:nvCxnSpPr>
          <p:cNvPr id="70" name="Straight Arrow Connector 69">
            <a:extLst>
              <a:ext uri="{FF2B5EF4-FFF2-40B4-BE49-F238E27FC236}">
                <a16:creationId xmlns:a16="http://schemas.microsoft.com/office/drawing/2014/main" id="{94D1DC38-35FD-49BE-83ED-DB5B1E71E64C}"/>
              </a:ext>
            </a:extLst>
          </p:cNvPr>
          <p:cNvCxnSpPr>
            <a:stCxn id="9" idx="2"/>
            <a:endCxn id="10" idx="0"/>
          </p:cNvCxnSpPr>
          <p:nvPr/>
        </p:nvCxnSpPr>
        <p:spPr>
          <a:xfrm flipH="1">
            <a:off x="8724900" y="2590800"/>
            <a:ext cx="914400" cy="304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6BA337FE-554F-4499-BF8B-15FBC5C7C145}"/>
              </a:ext>
            </a:extLst>
          </p:cNvPr>
          <p:cNvCxnSpPr>
            <a:stCxn id="10" idx="2"/>
            <a:endCxn id="11" idx="0"/>
          </p:cNvCxnSpPr>
          <p:nvPr/>
        </p:nvCxnSpPr>
        <p:spPr>
          <a:xfrm>
            <a:off x="8724900" y="3276600"/>
            <a:ext cx="838200" cy="685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667744E-9014-4D0A-B0C5-27E48D632E32}"/>
              </a:ext>
            </a:extLst>
          </p:cNvPr>
          <p:cNvCxnSpPr>
            <a:stCxn id="11" idx="2"/>
            <a:endCxn id="38" idx="0"/>
          </p:cNvCxnSpPr>
          <p:nvPr/>
        </p:nvCxnSpPr>
        <p:spPr>
          <a:xfrm>
            <a:off x="9563100" y="4343400"/>
            <a:ext cx="9525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041F07AF-516B-492E-A48B-6FD30E424489}"/>
              </a:ext>
            </a:extLst>
          </p:cNvPr>
          <p:cNvSpPr/>
          <p:nvPr/>
        </p:nvSpPr>
        <p:spPr>
          <a:xfrm>
            <a:off x="10210800" y="5029200"/>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n6</a:t>
            </a:r>
          </a:p>
        </p:txBody>
      </p:sp>
      <p:sp>
        <p:nvSpPr>
          <p:cNvPr id="39" name="Rounded Rectangle 38">
            <a:extLst>
              <a:ext uri="{FF2B5EF4-FFF2-40B4-BE49-F238E27FC236}">
                <a16:creationId xmlns:a16="http://schemas.microsoft.com/office/drawing/2014/main" id="{BFDCF0F1-8C81-42BF-9C37-84A9EF0F273C}"/>
              </a:ext>
            </a:extLst>
          </p:cNvPr>
          <p:cNvSpPr/>
          <p:nvPr/>
        </p:nvSpPr>
        <p:spPr>
          <a:xfrm>
            <a:off x="10058400" y="5715000"/>
            <a:ext cx="914400" cy="381000"/>
          </a:xfrm>
          <a:prstGeom prst="roundRect">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dirty="0"/>
              <a:t>“/keys”</a:t>
            </a:r>
          </a:p>
        </p:txBody>
      </p:sp>
      <p:cxnSp>
        <p:nvCxnSpPr>
          <p:cNvPr id="40" name="Straight Connector 39">
            <a:extLst>
              <a:ext uri="{FF2B5EF4-FFF2-40B4-BE49-F238E27FC236}">
                <a16:creationId xmlns:a16="http://schemas.microsoft.com/office/drawing/2014/main" id="{E1E81803-3B16-418D-ACED-30C6F3F3217E}"/>
              </a:ext>
            </a:extLst>
          </p:cNvPr>
          <p:cNvCxnSpPr>
            <a:stCxn id="38" idx="4"/>
            <a:endCxn id="39" idx="0"/>
          </p:cNvCxnSpPr>
          <p:nvPr/>
        </p:nvCxnSpPr>
        <p:spPr>
          <a:xfrm>
            <a:off x="10515600" y="5410200"/>
            <a:ext cx="0" cy="30480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35875" name="TextBox 47">
            <a:extLst>
              <a:ext uri="{FF2B5EF4-FFF2-40B4-BE49-F238E27FC236}">
                <a16:creationId xmlns:a16="http://schemas.microsoft.com/office/drawing/2014/main" id="{C0FCD203-D4FF-48B9-AC2F-0D6AB6DFA482}"/>
              </a:ext>
            </a:extLst>
          </p:cNvPr>
          <p:cNvSpPr txBox="1">
            <a:spLocks noChangeArrowheads="1"/>
          </p:cNvSpPr>
          <p:nvPr/>
        </p:nvSpPr>
        <p:spPr bwMode="auto">
          <a:xfrm>
            <a:off x="7848600" y="5715000"/>
            <a:ext cx="205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Data stored in n6</a:t>
            </a:r>
          </a:p>
        </p:txBody>
      </p:sp>
      <p:cxnSp>
        <p:nvCxnSpPr>
          <p:cNvPr id="77" name="Straight Arrow Connector 76">
            <a:extLst>
              <a:ext uri="{FF2B5EF4-FFF2-40B4-BE49-F238E27FC236}">
                <a16:creationId xmlns:a16="http://schemas.microsoft.com/office/drawing/2014/main" id="{14140D27-E3A6-4A8E-B66F-221FFD98C349}"/>
              </a:ext>
            </a:extLst>
          </p:cNvPr>
          <p:cNvCxnSpPr>
            <a:stCxn id="11" idx="2"/>
            <a:endCxn id="38" idx="0"/>
          </p:cNvCxnSpPr>
          <p:nvPr/>
        </p:nvCxnSpPr>
        <p:spPr>
          <a:xfrm>
            <a:off x="9563100" y="4343400"/>
            <a:ext cx="952500" cy="685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8161E37-B5A2-4613-9A72-160D6B461D18}"/>
              </a:ext>
            </a:extLst>
          </p:cNvPr>
          <p:cNvCxnSpPr>
            <a:stCxn id="9" idx="2"/>
            <a:endCxn id="13" idx="0"/>
          </p:cNvCxnSpPr>
          <p:nvPr/>
        </p:nvCxnSpPr>
        <p:spPr>
          <a:xfrm>
            <a:off x="9639300" y="2590800"/>
            <a:ext cx="647700" cy="381000"/>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mph" presetSubtype="0" fill="hold" grpId="0" nodeType="clickEffect">
                                  <p:stCondLst>
                                    <p:cond delay="0"/>
                                  </p:stCondLst>
                                  <p:childTnLst>
                                    <p:animScale>
                                      <p:cBhvr>
                                        <p:cTn id="22" dur="2000" fill="hold"/>
                                        <p:tgtEl>
                                          <p:spTgt spid="39"/>
                                        </p:tgtEl>
                                      </p:cBhvr>
                                      <p:by x="150000" y="150000"/>
                                    </p:animScale>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84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84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84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15"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Mounting of Name Spaces</a:t>
            </a:r>
          </a:p>
        </p:txBody>
      </p:sp>
      <p:sp>
        <p:nvSpPr>
          <p:cNvPr id="14339" name="Content Placeholder 2"/>
          <p:cNvSpPr>
            <a:spLocks noGrp="1"/>
          </p:cNvSpPr>
          <p:nvPr>
            <p:ph idx="1"/>
          </p:nvPr>
        </p:nvSpPr>
        <p:spPr/>
        <p:txBody>
          <a:bodyPr/>
          <a:lstStyle/>
          <a:p>
            <a:r>
              <a:rPr lang="en-US" altLang="en-US" sz="2800" dirty="0"/>
              <a:t>Two or more name spaces can be merged transparently by a technique known as </a:t>
            </a:r>
            <a:r>
              <a:rPr lang="en-US" altLang="en-US" sz="2800" i="1" dirty="0">
                <a:solidFill>
                  <a:srgbClr val="0070C0"/>
                </a:solidFill>
              </a:rPr>
              <a:t>mounting</a:t>
            </a:r>
          </a:p>
          <a:p>
            <a:pPr lvl="4"/>
            <a:endParaRPr lang="en-US" altLang="en-US" sz="1600" dirty="0"/>
          </a:p>
          <a:p>
            <a:r>
              <a:rPr lang="en-US" altLang="en-US" sz="2800" dirty="0"/>
              <a:t>With mounting, a directory node in one name space will store the identifier of the directory node of another name space</a:t>
            </a:r>
          </a:p>
          <a:p>
            <a:endParaRPr lang="en-US" altLang="en-US" sz="2800" dirty="0"/>
          </a:p>
          <a:p>
            <a:r>
              <a:rPr lang="en-US" altLang="en-US" sz="2800" dirty="0"/>
              <a:t>Network File System (NFS) is an example where different name spaces are mounted</a:t>
            </a:r>
          </a:p>
          <a:p>
            <a:pPr lvl="1"/>
            <a:r>
              <a:rPr lang="en-US" altLang="en-US" sz="2600" dirty="0"/>
              <a:t>NFS enables </a:t>
            </a:r>
            <a:r>
              <a:rPr lang="en-US" altLang="en-US" sz="2600" i="1" dirty="0"/>
              <a:t>transparent</a:t>
            </a:r>
            <a:r>
              <a:rPr lang="en-US" altLang="en-US" sz="2600" dirty="0"/>
              <a:t> access to remote files</a:t>
            </a:r>
          </a:p>
        </p:txBody>
      </p:sp>
    </p:spTree>
    <p:extLst>
      <p:ext uri="{BB962C8B-B14F-4D97-AF65-F5344CB8AC3E}">
        <p14:creationId xmlns:p14="http://schemas.microsoft.com/office/powerpoint/2010/main" val="395892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Mounting of Name Spaces</a:t>
            </a:r>
            <a:endParaRPr lang="en-CA" dirty="0">
              <a:effectLst/>
            </a:endParaRPr>
          </a:p>
        </p:txBody>
      </p:sp>
      <p:sp>
        <p:nvSpPr>
          <p:cNvPr id="20484" name="Slide Number Placeholder 1"/>
          <p:cNvSpPr>
            <a:spLocks noGrp="1"/>
          </p:cNvSpPr>
          <p:nvPr>
            <p:ph type="sldNum" sz="quarter" idx="12"/>
          </p:nvPr>
        </p:nvSpPr>
        <p:spPr>
          <a:xfrm>
            <a:off x="9601200" y="6457950"/>
            <a:ext cx="2362200" cy="476250"/>
          </a:xfrm>
          <a:noFill/>
        </p:spPr>
        <p:txBody>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r">
              <a:spcBef>
                <a:spcPct val="0"/>
              </a:spcBef>
              <a:buFontTx/>
              <a:buNone/>
            </a:pPr>
            <a:fld id="{4F9F4F22-16F2-4D1F-AFD8-EFAE13C08DD7}" type="slidenum">
              <a:rPr lang="en-US" altLang="en-US" sz="1400">
                <a:solidFill>
                  <a:schemeClr val="bg2"/>
                </a:solidFill>
              </a:rPr>
              <a:pPr algn="r">
                <a:spcBef>
                  <a:spcPct val="0"/>
                </a:spcBef>
                <a:buFontTx/>
                <a:buNone/>
              </a:pPr>
              <a:t>13</a:t>
            </a:fld>
            <a:endParaRPr lang="en-US" altLang="en-US" sz="1400" dirty="0">
              <a:solidFill>
                <a:schemeClr val="bg2"/>
              </a:solidFill>
            </a:endParaRPr>
          </a:p>
        </p:txBody>
      </p:sp>
      <p:sp>
        <p:nvSpPr>
          <p:cNvPr id="19" name="Rounded Rectangle 18">
            <a:extLst>
              <a:ext uri="{FF2B5EF4-FFF2-40B4-BE49-F238E27FC236}">
                <a16:creationId xmlns:a16="http://schemas.microsoft.com/office/drawing/2014/main" id="{14945A38-0254-6148-BE25-BD1B779BB422}"/>
              </a:ext>
            </a:extLst>
          </p:cNvPr>
          <p:cNvSpPr/>
          <p:nvPr/>
        </p:nvSpPr>
        <p:spPr>
          <a:xfrm>
            <a:off x="1752600" y="1566366"/>
            <a:ext cx="8761413" cy="1491908"/>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6A0B7059-1D29-FC41-B692-EAB0BE3738D3}"/>
              </a:ext>
            </a:extLst>
          </p:cNvPr>
          <p:cNvSpPr/>
          <p:nvPr/>
        </p:nvSpPr>
        <p:spPr>
          <a:xfrm>
            <a:off x="1714499" y="1542111"/>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Issue</a:t>
            </a:r>
          </a:p>
        </p:txBody>
      </p:sp>
      <p:sp>
        <p:nvSpPr>
          <p:cNvPr id="21" name="Rectangle 20">
            <a:extLst>
              <a:ext uri="{FF2B5EF4-FFF2-40B4-BE49-F238E27FC236}">
                <a16:creationId xmlns:a16="http://schemas.microsoft.com/office/drawing/2014/main" id="{D81A39F9-F70E-2446-9378-8E6060CB6630}"/>
              </a:ext>
            </a:extLst>
          </p:cNvPr>
          <p:cNvSpPr/>
          <p:nvPr/>
        </p:nvSpPr>
        <p:spPr>
          <a:xfrm>
            <a:off x="1828800" y="2083475"/>
            <a:ext cx="8761413" cy="923330"/>
          </a:xfrm>
          <a:prstGeom prst="rect">
            <a:avLst/>
          </a:prstGeom>
        </p:spPr>
        <p:txBody>
          <a:bodyPr wrap="square">
            <a:spAutoFit/>
          </a:bodyPr>
          <a:lstStyle/>
          <a:p>
            <a:r>
              <a:rPr lang="en-CA" dirty="0"/>
              <a:t>Name resolution can also be used to merge </a:t>
            </a:r>
            <a:r>
              <a:rPr lang="en-CA" dirty="0">
                <a:solidFill>
                  <a:srgbClr val="0000FF"/>
                </a:solidFill>
              </a:rPr>
              <a:t>different name spaces </a:t>
            </a:r>
            <a:r>
              <a:rPr lang="en-CA" dirty="0"/>
              <a:t>in a transparent way through </a:t>
            </a:r>
            <a:r>
              <a:rPr lang="en-CA" dirty="0">
                <a:solidFill>
                  <a:srgbClr val="FF0000"/>
                </a:solidFill>
              </a:rPr>
              <a:t>mounting</a:t>
            </a:r>
            <a:r>
              <a:rPr lang="en-CA" dirty="0"/>
              <a:t>: associating a node identifier of another name space with a node in a current name space. </a:t>
            </a:r>
            <a:endParaRPr lang="en-CA" dirty="0">
              <a:effectLst/>
            </a:endParaRPr>
          </a:p>
        </p:txBody>
      </p:sp>
      <p:sp>
        <p:nvSpPr>
          <p:cNvPr id="7" name="Rounded Rectangle 6">
            <a:extLst>
              <a:ext uri="{FF2B5EF4-FFF2-40B4-BE49-F238E27FC236}">
                <a16:creationId xmlns:a16="http://schemas.microsoft.com/office/drawing/2014/main" id="{0842198F-729F-F543-81E1-1112139B27E7}"/>
              </a:ext>
            </a:extLst>
          </p:cNvPr>
          <p:cNvSpPr/>
          <p:nvPr/>
        </p:nvSpPr>
        <p:spPr>
          <a:xfrm>
            <a:off x="1752600" y="5265692"/>
            <a:ext cx="8761413" cy="1505762"/>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BD25990C-5B67-A04B-AEF1-DEC817D677AF}"/>
              </a:ext>
            </a:extLst>
          </p:cNvPr>
          <p:cNvSpPr/>
          <p:nvPr/>
        </p:nvSpPr>
        <p:spPr>
          <a:xfrm>
            <a:off x="1714499" y="5241436"/>
            <a:ext cx="8837613" cy="446363"/>
          </a:xfrm>
          <a:prstGeom prst="roundRect">
            <a:avLst/>
          </a:prstGeom>
          <a:solidFill>
            <a:schemeClr val="accent2"/>
          </a:solidFill>
          <a:ln w="25400">
            <a:no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Mounting across a network</a:t>
            </a:r>
          </a:p>
        </p:txBody>
      </p:sp>
      <p:sp>
        <p:nvSpPr>
          <p:cNvPr id="9" name="Rectangle 8">
            <a:extLst>
              <a:ext uri="{FF2B5EF4-FFF2-40B4-BE49-F238E27FC236}">
                <a16:creationId xmlns:a16="http://schemas.microsoft.com/office/drawing/2014/main" id="{67EF8B69-5B16-5C48-969E-26261906ED44}"/>
              </a:ext>
            </a:extLst>
          </p:cNvPr>
          <p:cNvSpPr/>
          <p:nvPr/>
        </p:nvSpPr>
        <p:spPr>
          <a:xfrm>
            <a:off x="1828800" y="5782800"/>
            <a:ext cx="8761413" cy="923330"/>
          </a:xfrm>
          <a:prstGeom prst="rect">
            <a:avLst/>
          </a:prstGeom>
        </p:spPr>
        <p:txBody>
          <a:bodyPr wrap="square">
            <a:spAutoFit/>
          </a:bodyPr>
          <a:lstStyle/>
          <a:p>
            <a:r>
              <a:rPr lang="en-CA" dirty="0"/>
              <a:t>The name of an access protocol. </a:t>
            </a:r>
          </a:p>
          <a:p>
            <a:r>
              <a:rPr lang="en-CA" dirty="0"/>
              <a:t>2  The name of the server. </a:t>
            </a:r>
          </a:p>
          <a:p>
            <a:r>
              <a:rPr lang="en-CA" dirty="0"/>
              <a:t>3  The name of the mounting point in the foreign name space. </a:t>
            </a:r>
            <a:endParaRPr lang="en-CA" dirty="0">
              <a:effectLst/>
            </a:endParaRPr>
          </a:p>
        </p:txBody>
      </p:sp>
      <p:sp>
        <p:nvSpPr>
          <p:cNvPr id="10" name="Rounded Rectangle 9">
            <a:extLst>
              <a:ext uri="{FF2B5EF4-FFF2-40B4-BE49-F238E27FC236}">
                <a16:creationId xmlns:a16="http://schemas.microsoft.com/office/drawing/2014/main" id="{25CC3E43-B69B-2647-9BF7-3CA3169529A5}"/>
              </a:ext>
            </a:extLst>
          </p:cNvPr>
          <p:cNvSpPr/>
          <p:nvPr/>
        </p:nvSpPr>
        <p:spPr>
          <a:xfrm>
            <a:off x="1769481" y="3153275"/>
            <a:ext cx="8761413" cy="1936291"/>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1013C2AD-61E6-7640-B7B7-D48EF56F8148}"/>
              </a:ext>
            </a:extLst>
          </p:cNvPr>
          <p:cNvSpPr/>
          <p:nvPr/>
        </p:nvSpPr>
        <p:spPr>
          <a:xfrm>
            <a:off x="1731380" y="3129020"/>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Terminology</a:t>
            </a:r>
          </a:p>
        </p:txBody>
      </p:sp>
      <p:sp>
        <p:nvSpPr>
          <p:cNvPr id="12" name="Rectangle 11">
            <a:extLst>
              <a:ext uri="{FF2B5EF4-FFF2-40B4-BE49-F238E27FC236}">
                <a16:creationId xmlns:a16="http://schemas.microsoft.com/office/drawing/2014/main" id="{549225B3-F9F1-7248-89A4-6C5F55C0E9B2}"/>
              </a:ext>
            </a:extLst>
          </p:cNvPr>
          <p:cNvSpPr/>
          <p:nvPr/>
        </p:nvSpPr>
        <p:spPr>
          <a:xfrm>
            <a:off x="1752600" y="3628072"/>
            <a:ext cx="8761412" cy="1477328"/>
          </a:xfrm>
          <a:prstGeom prst="rect">
            <a:avLst/>
          </a:prstGeom>
        </p:spPr>
        <p:txBody>
          <a:bodyPr wrap="square">
            <a:spAutoFit/>
          </a:bodyPr>
          <a:lstStyle/>
          <a:p>
            <a:pPr marL="285750" indent="-285750">
              <a:buFont typeface="Arial" panose="020B0604020202020204" pitchFamily="34" charset="0"/>
              <a:buChar char="•"/>
            </a:pPr>
            <a:r>
              <a:rPr lang="en-CA" dirty="0">
                <a:solidFill>
                  <a:srgbClr val="FF0000"/>
                </a:solidFill>
              </a:rPr>
              <a:t>Foreign name space</a:t>
            </a:r>
            <a:r>
              <a:rPr lang="en-CA" dirty="0"/>
              <a:t>: the name space that needs to be accessed </a:t>
            </a:r>
          </a:p>
          <a:p>
            <a:pPr marL="285750" indent="-285750">
              <a:buFont typeface="Arial" panose="020B0604020202020204" pitchFamily="34" charset="0"/>
              <a:buChar char="•"/>
            </a:pPr>
            <a:r>
              <a:rPr lang="en-CA" dirty="0">
                <a:solidFill>
                  <a:srgbClr val="FF0000"/>
                </a:solidFill>
              </a:rPr>
              <a:t>Mount point</a:t>
            </a:r>
            <a:r>
              <a:rPr lang="en-CA" dirty="0"/>
              <a:t>: the node in the current name space containing the node identifier of the foreign name space</a:t>
            </a:r>
          </a:p>
          <a:p>
            <a:pPr marL="285750" indent="-285750">
              <a:buFont typeface="Arial" panose="020B0604020202020204" pitchFamily="34" charset="0"/>
              <a:buChar char="•"/>
            </a:pPr>
            <a:r>
              <a:rPr lang="en-CA" dirty="0">
                <a:solidFill>
                  <a:srgbClr val="FF0000"/>
                </a:solidFill>
              </a:rPr>
              <a:t>Mounting point</a:t>
            </a:r>
            <a:r>
              <a:rPr lang="en-CA" dirty="0"/>
              <a:t>: the node in the foreign name space where to continue name resolution </a:t>
            </a:r>
            <a:endParaRPr lang="en-CA" dirty="0">
              <a:effectLst/>
            </a:endParaRPr>
          </a:p>
        </p:txBody>
      </p:sp>
    </p:spTree>
    <p:extLst>
      <p:ext uri="{BB962C8B-B14F-4D97-AF65-F5344CB8AC3E}">
        <p14:creationId xmlns:p14="http://schemas.microsoft.com/office/powerpoint/2010/main" val="2389772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2000" y="274320"/>
            <a:ext cx="10744200" cy="1055688"/>
          </a:xfrm>
        </p:spPr>
        <p:txBody>
          <a:bodyPr>
            <a:noAutofit/>
          </a:bodyPr>
          <a:lstStyle/>
          <a:p>
            <a:r>
              <a:rPr lang="en-US" altLang="en-US" dirty="0"/>
              <a:t>Example of Mounting Name Spaces in NFS</a:t>
            </a:r>
          </a:p>
        </p:txBody>
      </p:sp>
      <p:sp>
        <p:nvSpPr>
          <p:cNvPr id="15363" name="Content Placeholder 2"/>
          <p:cNvSpPr>
            <a:spLocks noGrp="1"/>
          </p:cNvSpPr>
          <p:nvPr>
            <p:ph idx="1"/>
          </p:nvPr>
        </p:nvSpPr>
        <p:spPr>
          <a:xfrm>
            <a:off x="1981200" y="1798638"/>
            <a:ext cx="8229600" cy="4525962"/>
          </a:xfrm>
        </p:spPr>
        <p:txBody>
          <a:bodyPr/>
          <a:lstStyle/>
          <a:p>
            <a:endParaRPr lang="en-US" altLang="en-US"/>
          </a:p>
        </p:txBody>
      </p:sp>
      <p:grpSp>
        <p:nvGrpSpPr>
          <p:cNvPr id="15364" name="Group 7"/>
          <p:cNvGrpSpPr>
            <a:grpSpLocks/>
          </p:cNvGrpSpPr>
          <p:nvPr/>
        </p:nvGrpSpPr>
        <p:grpSpPr bwMode="auto">
          <a:xfrm>
            <a:off x="6934200" y="1874838"/>
            <a:ext cx="2971800" cy="3962400"/>
            <a:chOff x="5105400" y="3962400"/>
            <a:chExt cx="3194686" cy="2057400"/>
          </a:xfrm>
        </p:grpSpPr>
        <p:sp>
          <p:nvSpPr>
            <p:cNvPr id="6" name="Rectangle 5"/>
            <p:cNvSpPr/>
            <p:nvPr/>
          </p:nvSpPr>
          <p:spPr>
            <a:xfrm>
              <a:off x="5105400" y="3962400"/>
              <a:ext cx="3194686" cy="2057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7" name="Rectangle 6"/>
            <p:cNvSpPr/>
            <p:nvPr/>
          </p:nvSpPr>
          <p:spPr bwMode="auto">
            <a:xfrm>
              <a:off x="5105400" y="3962400"/>
              <a:ext cx="3194686" cy="211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2000" dirty="0">
                  <a:solidFill>
                    <a:schemeClr val="bg1"/>
                  </a:solidFill>
                </a:rPr>
                <a:t>Machine B</a:t>
              </a:r>
            </a:p>
          </p:txBody>
        </p:sp>
      </p:grpSp>
      <p:sp>
        <p:nvSpPr>
          <p:cNvPr id="8" name="Rectangle 7"/>
          <p:cNvSpPr/>
          <p:nvPr/>
        </p:nvSpPr>
        <p:spPr>
          <a:xfrm>
            <a:off x="7086600" y="2484438"/>
            <a:ext cx="26670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r>
              <a:rPr lang="en-US" sz="1600" b="1" dirty="0">
                <a:solidFill>
                  <a:srgbClr val="000000"/>
                </a:solidFill>
              </a:rPr>
              <a:t>Name Space 2</a:t>
            </a:r>
          </a:p>
        </p:txBody>
      </p:sp>
      <p:sp>
        <p:nvSpPr>
          <p:cNvPr id="11" name="Rectangle 10"/>
          <p:cNvSpPr/>
          <p:nvPr/>
        </p:nvSpPr>
        <p:spPr>
          <a:xfrm>
            <a:off x="7086600" y="5318125"/>
            <a:ext cx="2667000" cy="457200"/>
          </a:xfrm>
          <a:prstGeom prst="rect">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dirty="0"/>
              <a:t>OS</a:t>
            </a:r>
          </a:p>
        </p:txBody>
      </p:sp>
      <p:grpSp>
        <p:nvGrpSpPr>
          <p:cNvPr id="15367" name="Group 7"/>
          <p:cNvGrpSpPr>
            <a:grpSpLocks/>
          </p:cNvGrpSpPr>
          <p:nvPr/>
        </p:nvGrpSpPr>
        <p:grpSpPr bwMode="auto">
          <a:xfrm>
            <a:off x="2286000" y="1874838"/>
            <a:ext cx="2971800" cy="3962400"/>
            <a:chOff x="5105400" y="3962400"/>
            <a:chExt cx="3276601" cy="2057400"/>
          </a:xfrm>
        </p:grpSpPr>
        <p:sp>
          <p:nvSpPr>
            <p:cNvPr id="13" name="Rectangle 12"/>
            <p:cNvSpPr/>
            <p:nvPr/>
          </p:nvSpPr>
          <p:spPr>
            <a:xfrm>
              <a:off x="5105400" y="3962400"/>
              <a:ext cx="3276601" cy="2057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14" name="Rectangle 13"/>
            <p:cNvSpPr/>
            <p:nvPr/>
          </p:nvSpPr>
          <p:spPr bwMode="auto">
            <a:xfrm>
              <a:off x="5105400" y="3962400"/>
              <a:ext cx="3276601" cy="211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2000" dirty="0">
                  <a:solidFill>
                    <a:schemeClr val="bg1"/>
                  </a:solidFill>
                </a:rPr>
                <a:t>Machine A</a:t>
              </a:r>
            </a:p>
          </p:txBody>
        </p:sp>
      </p:grpSp>
      <p:sp>
        <p:nvSpPr>
          <p:cNvPr id="15" name="Rectangle 14"/>
          <p:cNvSpPr/>
          <p:nvPr/>
        </p:nvSpPr>
        <p:spPr>
          <a:xfrm>
            <a:off x="2514600" y="2484438"/>
            <a:ext cx="25146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r>
              <a:rPr lang="en-US" sz="1600" b="1" dirty="0">
                <a:solidFill>
                  <a:srgbClr val="000000"/>
                </a:solidFill>
              </a:rPr>
              <a:t>Name Space 1</a:t>
            </a:r>
          </a:p>
        </p:txBody>
      </p:sp>
      <p:sp>
        <p:nvSpPr>
          <p:cNvPr id="22" name="Rectangle 21"/>
          <p:cNvSpPr/>
          <p:nvPr/>
        </p:nvSpPr>
        <p:spPr>
          <a:xfrm>
            <a:off x="2514600" y="5318125"/>
            <a:ext cx="2514600" cy="457200"/>
          </a:xfrm>
          <a:prstGeom prst="rect">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dirty="0"/>
              <a:t>OS</a:t>
            </a:r>
          </a:p>
        </p:txBody>
      </p:sp>
      <p:cxnSp>
        <p:nvCxnSpPr>
          <p:cNvPr id="23" name="Straight Connector 22"/>
          <p:cNvCxnSpPr/>
          <p:nvPr/>
        </p:nvCxnSpPr>
        <p:spPr>
          <a:xfrm>
            <a:off x="3200400" y="6142038"/>
            <a:ext cx="59436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a:off x="4038600" y="5989638"/>
            <a:ext cx="3048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5400000">
            <a:off x="7866063" y="5989638"/>
            <a:ext cx="304800" cy="0"/>
          </a:xfrm>
          <a:prstGeom prst="line">
            <a:avLst/>
          </a:prstGeom>
          <a:ln w="38100"/>
        </p:spPr>
        <p:style>
          <a:lnRef idx="1">
            <a:schemeClr val="dk1"/>
          </a:lnRef>
          <a:fillRef idx="0">
            <a:schemeClr val="dk1"/>
          </a:fillRef>
          <a:effectRef idx="0">
            <a:schemeClr val="dk1"/>
          </a:effectRef>
          <a:fontRef idx="minor">
            <a:schemeClr val="tx1"/>
          </a:fontRef>
        </p:style>
      </p:cxnSp>
      <p:sp>
        <p:nvSpPr>
          <p:cNvPr id="39" name="Rectangle 38"/>
          <p:cNvSpPr/>
          <p:nvPr/>
        </p:nvSpPr>
        <p:spPr>
          <a:xfrm>
            <a:off x="8305800" y="2865438"/>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40" name="Rectangle 39"/>
          <p:cNvSpPr/>
          <p:nvPr/>
        </p:nvSpPr>
        <p:spPr>
          <a:xfrm>
            <a:off x="7950200" y="3398838"/>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41" name="Rectangle 40"/>
          <p:cNvSpPr/>
          <p:nvPr/>
        </p:nvSpPr>
        <p:spPr>
          <a:xfrm>
            <a:off x="8534400" y="4097338"/>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42" name="Oval 41"/>
          <p:cNvSpPr/>
          <p:nvPr/>
        </p:nvSpPr>
        <p:spPr>
          <a:xfrm>
            <a:off x="8661400" y="3352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43" name="Oval 42"/>
          <p:cNvSpPr/>
          <p:nvPr/>
        </p:nvSpPr>
        <p:spPr>
          <a:xfrm>
            <a:off x="7162800" y="4160838"/>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44" name="Oval 43"/>
          <p:cNvSpPr/>
          <p:nvPr/>
        </p:nvSpPr>
        <p:spPr>
          <a:xfrm>
            <a:off x="7848600" y="4160838"/>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45" name="Oval 44"/>
          <p:cNvSpPr/>
          <p:nvPr/>
        </p:nvSpPr>
        <p:spPr>
          <a:xfrm>
            <a:off x="8775700" y="4846638"/>
            <a:ext cx="6858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46" name="Oval 45"/>
          <p:cNvSpPr/>
          <p:nvPr/>
        </p:nvSpPr>
        <p:spPr>
          <a:xfrm>
            <a:off x="8077200" y="4846638"/>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100" dirty="0"/>
          </a:p>
        </p:txBody>
      </p:sp>
      <p:cxnSp>
        <p:nvCxnSpPr>
          <p:cNvPr id="47" name="Straight Connector 46"/>
          <p:cNvCxnSpPr>
            <a:stCxn id="39" idx="2"/>
            <a:endCxn id="42" idx="0"/>
          </p:cNvCxnSpPr>
          <p:nvPr/>
        </p:nvCxnSpPr>
        <p:spPr>
          <a:xfrm>
            <a:off x="8496300" y="3246438"/>
            <a:ext cx="469900" cy="106362"/>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2"/>
            <a:endCxn id="40" idx="0"/>
          </p:cNvCxnSpPr>
          <p:nvPr/>
        </p:nvCxnSpPr>
        <p:spPr>
          <a:xfrm flipH="1">
            <a:off x="8140700" y="3246438"/>
            <a:ext cx="355600" cy="1524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a:endCxn id="44" idx="0"/>
          </p:cNvCxnSpPr>
          <p:nvPr/>
        </p:nvCxnSpPr>
        <p:spPr>
          <a:xfrm>
            <a:off x="8140700" y="3779838"/>
            <a:ext cx="12700" cy="3810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0" idx="2"/>
            <a:endCxn id="41" idx="0"/>
          </p:cNvCxnSpPr>
          <p:nvPr/>
        </p:nvCxnSpPr>
        <p:spPr>
          <a:xfrm>
            <a:off x="8140700" y="3779838"/>
            <a:ext cx="584200" cy="3175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0" idx="2"/>
            <a:endCxn id="43" idx="0"/>
          </p:cNvCxnSpPr>
          <p:nvPr/>
        </p:nvCxnSpPr>
        <p:spPr>
          <a:xfrm flipH="1">
            <a:off x="7467600" y="3779838"/>
            <a:ext cx="673100" cy="3810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2"/>
            <a:endCxn id="45" idx="0"/>
          </p:cNvCxnSpPr>
          <p:nvPr/>
        </p:nvCxnSpPr>
        <p:spPr>
          <a:xfrm>
            <a:off x="8724900" y="4478338"/>
            <a:ext cx="393700" cy="3683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1" idx="2"/>
            <a:endCxn id="46" idx="0"/>
          </p:cNvCxnSpPr>
          <p:nvPr/>
        </p:nvCxnSpPr>
        <p:spPr>
          <a:xfrm flipH="1">
            <a:off x="8382000" y="4478338"/>
            <a:ext cx="342900" cy="3683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388" name="TextBox 53"/>
          <p:cNvSpPr txBox="1">
            <a:spLocks noChangeArrowheads="1"/>
          </p:cNvSpPr>
          <p:nvPr/>
        </p:nvSpPr>
        <p:spPr bwMode="auto">
          <a:xfrm>
            <a:off x="7543800" y="3017839"/>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chemeClr val="tx1"/>
                </a:solidFill>
              </a:rPr>
              <a:t>home</a:t>
            </a:r>
          </a:p>
        </p:txBody>
      </p:sp>
      <p:sp>
        <p:nvSpPr>
          <p:cNvPr id="15389" name="TextBox 55"/>
          <p:cNvSpPr txBox="1">
            <a:spLocks noChangeArrowheads="1"/>
          </p:cNvSpPr>
          <p:nvPr/>
        </p:nvSpPr>
        <p:spPr bwMode="auto">
          <a:xfrm>
            <a:off x="8305800" y="36703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chemeClr val="tx1"/>
                </a:solidFill>
              </a:rPr>
              <a:t>steen</a:t>
            </a:r>
          </a:p>
        </p:txBody>
      </p:sp>
      <p:sp>
        <p:nvSpPr>
          <p:cNvPr id="15390" name="TextBox 59"/>
          <p:cNvSpPr txBox="1">
            <a:spLocks noChangeArrowheads="1"/>
          </p:cNvSpPr>
          <p:nvPr/>
        </p:nvSpPr>
        <p:spPr bwMode="auto">
          <a:xfrm>
            <a:off x="8915400" y="4465639"/>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chemeClr val="tx1"/>
                </a:solidFill>
              </a:rPr>
              <a:t>mbox</a:t>
            </a:r>
          </a:p>
        </p:txBody>
      </p:sp>
      <p:sp>
        <p:nvSpPr>
          <p:cNvPr id="15391" name="TextBox 70"/>
          <p:cNvSpPr txBox="1">
            <a:spLocks noChangeArrowheads="1"/>
          </p:cNvSpPr>
          <p:nvPr/>
        </p:nvSpPr>
        <p:spPr bwMode="auto">
          <a:xfrm>
            <a:off x="5257800" y="2209801"/>
            <a:ext cx="1676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600">
                <a:solidFill>
                  <a:schemeClr val="tx1"/>
                </a:solidFill>
              </a:rPr>
              <a:t>Name Server for </a:t>
            </a:r>
          </a:p>
          <a:p>
            <a:pPr algn="ctr" eaLnBrk="1" hangingPunct="1">
              <a:spcBef>
                <a:spcPct val="0"/>
              </a:spcBef>
              <a:buFontTx/>
              <a:buNone/>
            </a:pPr>
            <a:r>
              <a:rPr lang="en-US" altLang="en-US" sz="1600">
                <a:solidFill>
                  <a:schemeClr val="tx1"/>
                </a:solidFill>
              </a:rPr>
              <a:t>foreign name space</a:t>
            </a:r>
          </a:p>
        </p:txBody>
      </p:sp>
      <p:sp>
        <p:nvSpPr>
          <p:cNvPr id="72" name="Rectangle 71"/>
          <p:cNvSpPr/>
          <p:nvPr/>
        </p:nvSpPr>
        <p:spPr>
          <a:xfrm>
            <a:off x="3810000" y="28194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73" name="Rectangle 72"/>
          <p:cNvSpPr/>
          <p:nvPr/>
        </p:nvSpPr>
        <p:spPr>
          <a:xfrm>
            <a:off x="3454400" y="33528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74" name="Rectangle 73"/>
          <p:cNvSpPr/>
          <p:nvPr/>
        </p:nvSpPr>
        <p:spPr>
          <a:xfrm>
            <a:off x="4038600" y="40513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75" name="Oval 74"/>
          <p:cNvSpPr/>
          <p:nvPr/>
        </p:nvSpPr>
        <p:spPr>
          <a:xfrm>
            <a:off x="4165600" y="3306763"/>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76" name="Oval 75"/>
          <p:cNvSpPr/>
          <p:nvPr/>
        </p:nvSpPr>
        <p:spPr>
          <a:xfrm>
            <a:off x="2667000" y="4114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cxnSp>
        <p:nvCxnSpPr>
          <p:cNvPr id="80" name="Straight Connector 79"/>
          <p:cNvCxnSpPr>
            <a:stCxn id="72" idx="2"/>
            <a:endCxn id="75" idx="0"/>
          </p:cNvCxnSpPr>
          <p:nvPr/>
        </p:nvCxnSpPr>
        <p:spPr>
          <a:xfrm>
            <a:off x="4000500" y="3200401"/>
            <a:ext cx="469900" cy="10636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2" idx="2"/>
            <a:endCxn id="73" idx="0"/>
          </p:cNvCxnSpPr>
          <p:nvPr/>
        </p:nvCxnSpPr>
        <p:spPr>
          <a:xfrm flipH="1">
            <a:off x="3644900" y="3200400"/>
            <a:ext cx="355600" cy="1524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3" idx="2"/>
            <a:endCxn id="74" idx="0"/>
          </p:cNvCxnSpPr>
          <p:nvPr/>
        </p:nvCxnSpPr>
        <p:spPr>
          <a:xfrm>
            <a:off x="3644900" y="3733800"/>
            <a:ext cx="584200" cy="3175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3" idx="2"/>
            <a:endCxn id="76" idx="0"/>
          </p:cNvCxnSpPr>
          <p:nvPr/>
        </p:nvCxnSpPr>
        <p:spPr>
          <a:xfrm flipH="1">
            <a:off x="2971800" y="3733800"/>
            <a:ext cx="673100" cy="3810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401" name="TextBox 86"/>
          <p:cNvSpPr txBox="1">
            <a:spLocks noChangeArrowheads="1"/>
          </p:cNvSpPr>
          <p:nvPr/>
        </p:nvSpPr>
        <p:spPr bwMode="auto">
          <a:xfrm>
            <a:off x="3048000" y="29718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chemeClr val="tx1"/>
                </a:solidFill>
              </a:rPr>
              <a:t>remote</a:t>
            </a:r>
          </a:p>
        </p:txBody>
      </p:sp>
      <p:sp>
        <p:nvSpPr>
          <p:cNvPr id="15402" name="TextBox 87"/>
          <p:cNvSpPr txBox="1">
            <a:spLocks noChangeArrowheads="1"/>
          </p:cNvSpPr>
          <p:nvPr/>
        </p:nvSpPr>
        <p:spPr bwMode="auto">
          <a:xfrm>
            <a:off x="3810000" y="3624264"/>
            <a:ext cx="533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chemeClr val="tx1"/>
                </a:solidFill>
              </a:rPr>
              <a:t>vu</a:t>
            </a:r>
          </a:p>
        </p:txBody>
      </p:sp>
      <p:sp>
        <p:nvSpPr>
          <p:cNvPr id="90" name="Rounded Rectangle 89"/>
          <p:cNvSpPr/>
          <p:nvPr/>
        </p:nvSpPr>
        <p:spPr>
          <a:xfrm>
            <a:off x="2590800" y="4572000"/>
            <a:ext cx="1600200" cy="609600"/>
          </a:xfrm>
          <a:prstGeom prst="roundRect">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dirty="0"/>
              <a:t>“nfs://</a:t>
            </a:r>
            <a:r>
              <a:rPr lang="en-US" sz="1400" dirty="0"/>
              <a:t>flits.cs.vu.nl/home/steen</a:t>
            </a:r>
            <a:r>
              <a:rPr lang="en-US" dirty="0"/>
              <a:t>”</a:t>
            </a:r>
          </a:p>
        </p:txBody>
      </p:sp>
      <p:cxnSp>
        <p:nvCxnSpPr>
          <p:cNvPr id="91" name="Straight Connector 90"/>
          <p:cNvCxnSpPr>
            <a:stCxn id="74" idx="2"/>
            <a:endCxn id="90" idx="0"/>
          </p:cNvCxnSpPr>
          <p:nvPr/>
        </p:nvCxnSpPr>
        <p:spPr>
          <a:xfrm flipH="1">
            <a:off x="3390900" y="4432300"/>
            <a:ext cx="838200" cy="139700"/>
          </a:xfrm>
          <a:prstGeom prst="line">
            <a:avLst/>
          </a:prstGeom>
          <a:ln w="28575">
            <a:solidFill>
              <a:srgbClr val="C00000"/>
            </a:solidFill>
            <a:prstDash val="sysDot"/>
          </a:ln>
        </p:spPr>
        <p:style>
          <a:lnRef idx="1">
            <a:schemeClr val="dk1"/>
          </a:lnRef>
          <a:fillRef idx="0">
            <a:schemeClr val="dk1"/>
          </a:fillRef>
          <a:effectRef idx="0">
            <a:schemeClr val="dk1"/>
          </a:effectRef>
          <a:fontRef idx="minor">
            <a:schemeClr val="tx1"/>
          </a:fontRef>
        </p:style>
      </p:cxnSp>
      <p:grpSp>
        <p:nvGrpSpPr>
          <p:cNvPr id="4" name="Group 102"/>
          <p:cNvGrpSpPr>
            <a:grpSpLocks/>
          </p:cNvGrpSpPr>
          <p:nvPr/>
        </p:nvGrpSpPr>
        <p:grpSpPr bwMode="auto">
          <a:xfrm>
            <a:off x="4114800" y="5181600"/>
            <a:ext cx="5029200" cy="838200"/>
            <a:chOff x="2590800" y="5181600"/>
            <a:chExt cx="5029200" cy="838200"/>
          </a:xfrm>
        </p:grpSpPr>
        <p:cxnSp>
          <p:nvCxnSpPr>
            <p:cNvPr id="37" name="Straight Connector 36"/>
            <p:cNvCxnSpPr>
              <a:stCxn id="45" idx="4"/>
            </p:cNvCxnSpPr>
            <p:nvPr/>
          </p:nvCxnSpPr>
          <p:spPr bwMode="auto">
            <a:xfrm>
              <a:off x="7594600" y="5227638"/>
              <a:ext cx="25400" cy="792162"/>
            </a:xfrm>
            <a:prstGeom prst="line">
              <a:avLst/>
            </a:prstGeom>
            <a:ln w="57150">
              <a:solidFill>
                <a:srgbClr val="0000FF"/>
              </a:solidFill>
              <a:headEnd type="arrow" w="med" len="s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a:off x="2590800" y="6019800"/>
              <a:ext cx="5016500"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a:off x="2590800" y="5181600"/>
              <a:ext cx="0" cy="83820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flipH="1" flipV="1">
            <a:off x="6781800" y="2667000"/>
            <a:ext cx="304800" cy="7620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1981200" y="6248400"/>
            <a:ext cx="83058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b="1" dirty="0">
                <a:solidFill>
                  <a:schemeClr val="tx1"/>
                </a:solidFill>
              </a:rPr>
              <a:t>Name resolution for “/remote/vu/home/</a:t>
            </a:r>
            <a:r>
              <a:rPr lang="en-US" b="1" dirty="0" err="1">
                <a:solidFill>
                  <a:schemeClr val="tx1"/>
                </a:solidFill>
              </a:rPr>
              <a:t>steen</a:t>
            </a:r>
            <a:r>
              <a:rPr lang="en-US" b="1" dirty="0">
                <a:solidFill>
                  <a:schemeClr val="tx1"/>
                </a:solidFill>
              </a:rPr>
              <a:t>/</a:t>
            </a:r>
            <a:r>
              <a:rPr lang="en-US" b="1" dirty="0" err="1">
                <a:solidFill>
                  <a:schemeClr val="tx1"/>
                </a:solidFill>
              </a:rPr>
              <a:t>mbox</a:t>
            </a:r>
            <a:r>
              <a:rPr lang="en-US" b="1" dirty="0">
                <a:solidFill>
                  <a:schemeClr val="tx1"/>
                </a:solidFill>
              </a:rPr>
              <a:t>” in a distributed file system</a:t>
            </a:r>
          </a:p>
        </p:txBody>
      </p:sp>
    </p:spTree>
    <p:extLst>
      <p:ext uri="{BB962C8B-B14F-4D97-AF65-F5344CB8AC3E}">
        <p14:creationId xmlns:p14="http://schemas.microsoft.com/office/powerpoint/2010/main" val="620684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Distributed Name Spaces</a:t>
            </a:r>
          </a:p>
        </p:txBody>
      </p:sp>
      <p:sp>
        <p:nvSpPr>
          <p:cNvPr id="16387" name="Content Placeholder 2"/>
          <p:cNvSpPr>
            <a:spLocks noGrp="1"/>
          </p:cNvSpPr>
          <p:nvPr>
            <p:ph idx="1"/>
          </p:nvPr>
        </p:nvSpPr>
        <p:spPr/>
        <p:txBody>
          <a:bodyPr/>
          <a:lstStyle/>
          <a:p>
            <a:r>
              <a:rPr lang="en-US" altLang="en-US" sz="2800" dirty="0"/>
              <a:t>In large-scale distributed systems, it is essential to distribute name spaces over multiple name servers</a:t>
            </a:r>
          </a:p>
          <a:p>
            <a:pPr lvl="1"/>
            <a:r>
              <a:rPr lang="en-US" altLang="en-US" sz="2600" dirty="0"/>
              <a:t>Distribute the nodes of the naming graph</a:t>
            </a:r>
          </a:p>
          <a:p>
            <a:pPr lvl="1"/>
            <a:endParaRPr lang="en-US" altLang="en-US" sz="2600" dirty="0"/>
          </a:p>
          <a:p>
            <a:pPr lvl="1"/>
            <a:r>
              <a:rPr lang="en-US" altLang="en-US" sz="2600" dirty="0"/>
              <a:t>Distribute the name space management</a:t>
            </a:r>
          </a:p>
          <a:p>
            <a:pPr lvl="1"/>
            <a:endParaRPr lang="en-US" altLang="en-US" sz="2600" dirty="0"/>
          </a:p>
          <a:p>
            <a:pPr lvl="1"/>
            <a:r>
              <a:rPr lang="en-US" altLang="en-US" sz="2600" dirty="0"/>
              <a:t>Distribute the name resolution mechanisms</a:t>
            </a:r>
          </a:p>
          <a:p>
            <a:pPr lvl="2">
              <a:buFontTx/>
              <a:buNone/>
            </a:pPr>
            <a:endParaRPr lang="en-US" altLang="en-US" dirty="0"/>
          </a:p>
        </p:txBody>
      </p:sp>
    </p:spTree>
    <p:extLst>
      <p:ext uri="{BB962C8B-B14F-4D97-AF65-F5344CB8AC3E}">
        <p14:creationId xmlns:p14="http://schemas.microsoft.com/office/powerpoint/2010/main" val="153718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altLang="en-US" dirty="0"/>
              <a:t>Layers in Distributed Name Spaces</a:t>
            </a:r>
          </a:p>
        </p:txBody>
      </p:sp>
      <p:sp>
        <p:nvSpPr>
          <p:cNvPr id="17411" name="Content Placeholder 2"/>
          <p:cNvSpPr>
            <a:spLocks noGrp="1"/>
          </p:cNvSpPr>
          <p:nvPr>
            <p:ph idx="1"/>
          </p:nvPr>
        </p:nvSpPr>
        <p:spPr>
          <a:xfrm>
            <a:off x="841248" y="1600201"/>
            <a:ext cx="8686800" cy="4525963"/>
          </a:xfrm>
        </p:spPr>
        <p:txBody>
          <a:bodyPr/>
          <a:lstStyle/>
          <a:p>
            <a:r>
              <a:rPr lang="en-US" altLang="en-US" sz="2400" dirty="0"/>
              <a:t>Distributed name spaces can be divided into three </a:t>
            </a:r>
            <a:r>
              <a:rPr lang="en-US" altLang="en-US" sz="2400" i="1" dirty="0"/>
              <a:t>layers</a:t>
            </a:r>
          </a:p>
          <a:p>
            <a:pPr>
              <a:buFontTx/>
              <a:buNone/>
            </a:pPr>
            <a:endParaRPr lang="en-US" altLang="en-US" sz="2400" dirty="0"/>
          </a:p>
        </p:txBody>
      </p:sp>
      <p:sp>
        <p:nvSpPr>
          <p:cNvPr id="3" name="Freeform 2"/>
          <p:cNvSpPr/>
          <p:nvPr/>
        </p:nvSpPr>
        <p:spPr>
          <a:xfrm>
            <a:off x="914400" y="2137398"/>
            <a:ext cx="1155266" cy="1650379"/>
          </a:xfrm>
          <a:custGeom>
            <a:avLst/>
            <a:gdLst>
              <a:gd name="connsiteX0" fmla="*/ 0 w 1650378"/>
              <a:gd name="connsiteY0" fmla="*/ 0 h 1155265"/>
              <a:gd name="connsiteX1" fmla="*/ 1072746 w 1650378"/>
              <a:gd name="connsiteY1" fmla="*/ 0 h 1155265"/>
              <a:gd name="connsiteX2" fmla="*/ 1650378 w 1650378"/>
              <a:gd name="connsiteY2" fmla="*/ 577633 h 1155265"/>
              <a:gd name="connsiteX3" fmla="*/ 1072746 w 1650378"/>
              <a:gd name="connsiteY3" fmla="*/ 1155265 h 1155265"/>
              <a:gd name="connsiteX4" fmla="*/ 0 w 1650378"/>
              <a:gd name="connsiteY4" fmla="*/ 1155265 h 1155265"/>
              <a:gd name="connsiteX5" fmla="*/ 577633 w 1650378"/>
              <a:gd name="connsiteY5" fmla="*/ 577633 h 1155265"/>
              <a:gd name="connsiteX6" fmla="*/ 0 w 1650378"/>
              <a:gd name="connsiteY6" fmla="*/ 0 h 1155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0378" h="1155265">
                <a:moveTo>
                  <a:pt x="1650377" y="0"/>
                </a:moveTo>
                <a:lnTo>
                  <a:pt x="1650377" y="750922"/>
                </a:lnTo>
                <a:lnTo>
                  <a:pt x="825188" y="1155265"/>
                </a:lnTo>
                <a:lnTo>
                  <a:pt x="1" y="750922"/>
                </a:lnTo>
                <a:lnTo>
                  <a:pt x="1" y="0"/>
                </a:lnTo>
                <a:lnTo>
                  <a:pt x="825188" y="404343"/>
                </a:lnTo>
                <a:lnTo>
                  <a:pt x="1650377"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1431" tIns="589064" rIns="11430" bIns="589062" numCol="1" spcCol="1270" anchor="ctr" anchorCtr="0">
            <a:noAutofit/>
          </a:bodyPr>
          <a:lstStyle/>
          <a:p>
            <a:pPr lvl="0" algn="ctr" defTabSz="800100">
              <a:lnSpc>
                <a:spcPct val="90000"/>
              </a:lnSpc>
              <a:spcBef>
                <a:spcPct val="0"/>
              </a:spcBef>
              <a:spcAft>
                <a:spcPct val="35000"/>
              </a:spcAft>
            </a:pPr>
            <a:r>
              <a:rPr lang="en-US" sz="1800" kern="1200" dirty="0">
                <a:solidFill>
                  <a:schemeClr val="tx1"/>
                </a:solidFill>
              </a:rPr>
              <a:t>Global </a:t>
            </a:r>
          </a:p>
          <a:p>
            <a:pPr lvl="0" algn="ctr" defTabSz="800100">
              <a:lnSpc>
                <a:spcPct val="90000"/>
              </a:lnSpc>
              <a:spcBef>
                <a:spcPct val="0"/>
              </a:spcBef>
              <a:spcAft>
                <a:spcPct val="35000"/>
              </a:spcAft>
            </a:pPr>
            <a:r>
              <a:rPr lang="en-US" sz="1800" kern="1200" dirty="0">
                <a:solidFill>
                  <a:schemeClr val="tx1"/>
                </a:solidFill>
              </a:rPr>
              <a:t>Layer</a:t>
            </a:r>
          </a:p>
        </p:txBody>
      </p:sp>
      <p:sp>
        <p:nvSpPr>
          <p:cNvPr id="4" name="Freeform 3"/>
          <p:cNvSpPr/>
          <p:nvPr/>
        </p:nvSpPr>
        <p:spPr>
          <a:xfrm>
            <a:off x="2069665" y="2137399"/>
            <a:ext cx="8979334" cy="1073310"/>
          </a:xfrm>
          <a:custGeom>
            <a:avLst/>
            <a:gdLst>
              <a:gd name="connsiteX0" fmla="*/ 178889 w 1073310"/>
              <a:gd name="connsiteY0" fmla="*/ 0 h 8979334"/>
              <a:gd name="connsiteX1" fmla="*/ 894421 w 1073310"/>
              <a:gd name="connsiteY1" fmla="*/ 0 h 8979334"/>
              <a:gd name="connsiteX2" fmla="*/ 1073310 w 1073310"/>
              <a:gd name="connsiteY2" fmla="*/ 178889 h 8979334"/>
              <a:gd name="connsiteX3" fmla="*/ 1073310 w 1073310"/>
              <a:gd name="connsiteY3" fmla="*/ 8979334 h 8979334"/>
              <a:gd name="connsiteX4" fmla="*/ 1073310 w 1073310"/>
              <a:gd name="connsiteY4" fmla="*/ 8979334 h 8979334"/>
              <a:gd name="connsiteX5" fmla="*/ 0 w 1073310"/>
              <a:gd name="connsiteY5" fmla="*/ 8979334 h 8979334"/>
              <a:gd name="connsiteX6" fmla="*/ 0 w 1073310"/>
              <a:gd name="connsiteY6" fmla="*/ 8979334 h 8979334"/>
              <a:gd name="connsiteX7" fmla="*/ 0 w 1073310"/>
              <a:gd name="connsiteY7" fmla="*/ 178889 h 8979334"/>
              <a:gd name="connsiteX8" fmla="*/ 178889 w 1073310"/>
              <a:gd name="connsiteY8" fmla="*/ 0 h 897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3310" h="8979334">
                <a:moveTo>
                  <a:pt x="1073310" y="1496589"/>
                </a:moveTo>
                <a:lnTo>
                  <a:pt x="1073310" y="7482745"/>
                </a:lnTo>
                <a:cubicBezTo>
                  <a:pt x="1073310" y="8309291"/>
                  <a:pt x="1063737" y="8979334"/>
                  <a:pt x="1051927" y="8979334"/>
                </a:cubicBezTo>
                <a:lnTo>
                  <a:pt x="0" y="8979334"/>
                </a:lnTo>
                <a:lnTo>
                  <a:pt x="0" y="8979334"/>
                </a:lnTo>
                <a:lnTo>
                  <a:pt x="0" y="0"/>
                </a:lnTo>
                <a:lnTo>
                  <a:pt x="0" y="0"/>
                </a:lnTo>
                <a:lnTo>
                  <a:pt x="1051927" y="0"/>
                </a:lnTo>
                <a:cubicBezTo>
                  <a:pt x="1063737" y="0"/>
                  <a:pt x="1073310" y="670043"/>
                  <a:pt x="1073310" y="1496589"/>
                </a:cubicBez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5094" rIns="65094" bIns="65096"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Consists of high-level directory nodes</a:t>
            </a:r>
          </a:p>
          <a:p>
            <a:pPr marL="228600" lvl="1" indent="-228600" algn="l" defTabSz="889000">
              <a:lnSpc>
                <a:spcPct val="90000"/>
              </a:lnSpc>
              <a:spcBef>
                <a:spcPct val="0"/>
              </a:spcBef>
              <a:spcAft>
                <a:spcPct val="15000"/>
              </a:spcAft>
              <a:buChar char="••"/>
            </a:pPr>
            <a:r>
              <a:rPr lang="en-US" sz="2000" kern="1200" dirty="0"/>
              <a:t>Directory nodes are jointly managed by different administrations</a:t>
            </a:r>
          </a:p>
        </p:txBody>
      </p:sp>
      <p:sp>
        <p:nvSpPr>
          <p:cNvPr id="5" name="Freeform 4"/>
          <p:cNvSpPr/>
          <p:nvPr/>
        </p:nvSpPr>
        <p:spPr>
          <a:xfrm>
            <a:off x="914400" y="3594410"/>
            <a:ext cx="1155266" cy="1650379"/>
          </a:xfrm>
          <a:custGeom>
            <a:avLst/>
            <a:gdLst>
              <a:gd name="connsiteX0" fmla="*/ 0 w 1650378"/>
              <a:gd name="connsiteY0" fmla="*/ 0 h 1155265"/>
              <a:gd name="connsiteX1" fmla="*/ 1072746 w 1650378"/>
              <a:gd name="connsiteY1" fmla="*/ 0 h 1155265"/>
              <a:gd name="connsiteX2" fmla="*/ 1650378 w 1650378"/>
              <a:gd name="connsiteY2" fmla="*/ 577633 h 1155265"/>
              <a:gd name="connsiteX3" fmla="*/ 1072746 w 1650378"/>
              <a:gd name="connsiteY3" fmla="*/ 1155265 h 1155265"/>
              <a:gd name="connsiteX4" fmla="*/ 0 w 1650378"/>
              <a:gd name="connsiteY4" fmla="*/ 1155265 h 1155265"/>
              <a:gd name="connsiteX5" fmla="*/ 577633 w 1650378"/>
              <a:gd name="connsiteY5" fmla="*/ 577633 h 1155265"/>
              <a:gd name="connsiteX6" fmla="*/ 0 w 1650378"/>
              <a:gd name="connsiteY6" fmla="*/ 0 h 1155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0378" h="1155265">
                <a:moveTo>
                  <a:pt x="1650377" y="0"/>
                </a:moveTo>
                <a:lnTo>
                  <a:pt x="1650377" y="750922"/>
                </a:lnTo>
                <a:lnTo>
                  <a:pt x="825188" y="1155265"/>
                </a:lnTo>
                <a:lnTo>
                  <a:pt x="1" y="750922"/>
                </a:lnTo>
                <a:lnTo>
                  <a:pt x="1" y="0"/>
                </a:lnTo>
                <a:lnTo>
                  <a:pt x="825188" y="404343"/>
                </a:lnTo>
                <a:lnTo>
                  <a:pt x="1650377"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1431" tIns="589064" rIns="11430" bIns="589062" numCol="1" spcCol="1270" anchor="ctr" anchorCtr="0">
            <a:noAutofit/>
          </a:bodyPr>
          <a:lstStyle/>
          <a:p>
            <a:pPr lvl="0" algn="ctr" defTabSz="800100">
              <a:lnSpc>
                <a:spcPct val="90000"/>
              </a:lnSpc>
              <a:spcBef>
                <a:spcPct val="0"/>
              </a:spcBef>
              <a:spcAft>
                <a:spcPct val="35000"/>
              </a:spcAft>
            </a:pPr>
            <a:r>
              <a:rPr lang="en-US" sz="1800" kern="1200" dirty="0" err="1">
                <a:solidFill>
                  <a:schemeClr val="tx1"/>
                </a:solidFill>
              </a:rPr>
              <a:t>Administrat-ional</a:t>
            </a:r>
            <a:r>
              <a:rPr lang="en-US" sz="1800" kern="1200" dirty="0">
                <a:solidFill>
                  <a:schemeClr val="tx1"/>
                </a:solidFill>
              </a:rPr>
              <a:t> Layer</a:t>
            </a:r>
          </a:p>
        </p:txBody>
      </p:sp>
      <p:sp>
        <p:nvSpPr>
          <p:cNvPr id="7" name="Freeform 6"/>
          <p:cNvSpPr/>
          <p:nvPr/>
        </p:nvSpPr>
        <p:spPr>
          <a:xfrm>
            <a:off x="2069665" y="3594411"/>
            <a:ext cx="8979334" cy="1072746"/>
          </a:xfrm>
          <a:custGeom>
            <a:avLst/>
            <a:gdLst>
              <a:gd name="connsiteX0" fmla="*/ 178795 w 1072746"/>
              <a:gd name="connsiteY0" fmla="*/ 0 h 8979334"/>
              <a:gd name="connsiteX1" fmla="*/ 893951 w 1072746"/>
              <a:gd name="connsiteY1" fmla="*/ 0 h 8979334"/>
              <a:gd name="connsiteX2" fmla="*/ 1072746 w 1072746"/>
              <a:gd name="connsiteY2" fmla="*/ 178795 h 8979334"/>
              <a:gd name="connsiteX3" fmla="*/ 1072746 w 1072746"/>
              <a:gd name="connsiteY3" fmla="*/ 8979334 h 8979334"/>
              <a:gd name="connsiteX4" fmla="*/ 1072746 w 1072746"/>
              <a:gd name="connsiteY4" fmla="*/ 8979334 h 8979334"/>
              <a:gd name="connsiteX5" fmla="*/ 0 w 1072746"/>
              <a:gd name="connsiteY5" fmla="*/ 8979334 h 8979334"/>
              <a:gd name="connsiteX6" fmla="*/ 0 w 1072746"/>
              <a:gd name="connsiteY6" fmla="*/ 8979334 h 8979334"/>
              <a:gd name="connsiteX7" fmla="*/ 0 w 1072746"/>
              <a:gd name="connsiteY7" fmla="*/ 178795 h 8979334"/>
              <a:gd name="connsiteX8" fmla="*/ 178795 w 1072746"/>
              <a:gd name="connsiteY8" fmla="*/ 0 h 897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746" h="8979334">
                <a:moveTo>
                  <a:pt x="1072746" y="1496589"/>
                </a:moveTo>
                <a:lnTo>
                  <a:pt x="1072746" y="7482745"/>
                </a:lnTo>
                <a:cubicBezTo>
                  <a:pt x="1072746" y="8309290"/>
                  <a:pt x="1063183" y="8979334"/>
                  <a:pt x="1051386" y="8979334"/>
                </a:cubicBezTo>
                <a:lnTo>
                  <a:pt x="0" y="8979334"/>
                </a:lnTo>
                <a:lnTo>
                  <a:pt x="0" y="8979334"/>
                </a:lnTo>
                <a:lnTo>
                  <a:pt x="0" y="0"/>
                </a:lnTo>
                <a:lnTo>
                  <a:pt x="0" y="0"/>
                </a:lnTo>
                <a:lnTo>
                  <a:pt x="1051386" y="0"/>
                </a:lnTo>
                <a:cubicBezTo>
                  <a:pt x="1063183" y="0"/>
                  <a:pt x="1072746" y="670044"/>
                  <a:pt x="1072746" y="1496589"/>
                </a:cubicBez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5066" rIns="65066" bIns="65068"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Contains mid-level directory nodes</a:t>
            </a:r>
          </a:p>
          <a:p>
            <a:pPr marL="228600" lvl="1" indent="-228600" algn="l" defTabSz="889000">
              <a:lnSpc>
                <a:spcPct val="90000"/>
              </a:lnSpc>
              <a:spcBef>
                <a:spcPct val="0"/>
              </a:spcBef>
              <a:spcAft>
                <a:spcPct val="15000"/>
              </a:spcAft>
              <a:buChar char="••"/>
            </a:pPr>
            <a:r>
              <a:rPr lang="en-US" sz="2000" kern="1200" dirty="0"/>
              <a:t>Directory nodes grouped together in such a way that each group is managed by an administration</a:t>
            </a:r>
          </a:p>
        </p:txBody>
      </p:sp>
      <p:sp>
        <p:nvSpPr>
          <p:cNvPr id="8" name="Freeform 7"/>
          <p:cNvSpPr/>
          <p:nvPr/>
        </p:nvSpPr>
        <p:spPr>
          <a:xfrm>
            <a:off x="914400" y="5051422"/>
            <a:ext cx="1155266" cy="1650379"/>
          </a:xfrm>
          <a:custGeom>
            <a:avLst/>
            <a:gdLst>
              <a:gd name="connsiteX0" fmla="*/ 0 w 1650378"/>
              <a:gd name="connsiteY0" fmla="*/ 0 h 1155265"/>
              <a:gd name="connsiteX1" fmla="*/ 1072746 w 1650378"/>
              <a:gd name="connsiteY1" fmla="*/ 0 h 1155265"/>
              <a:gd name="connsiteX2" fmla="*/ 1650378 w 1650378"/>
              <a:gd name="connsiteY2" fmla="*/ 577633 h 1155265"/>
              <a:gd name="connsiteX3" fmla="*/ 1072746 w 1650378"/>
              <a:gd name="connsiteY3" fmla="*/ 1155265 h 1155265"/>
              <a:gd name="connsiteX4" fmla="*/ 0 w 1650378"/>
              <a:gd name="connsiteY4" fmla="*/ 1155265 h 1155265"/>
              <a:gd name="connsiteX5" fmla="*/ 577633 w 1650378"/>
              <a:gd name="connsiteY5" fmla="*/ 577633 h 1155265"/>
              <a:gd name="connsiteX6" fmla="*/ 0 w 1650378"/>
              <a:gd name="connsiteY6" fmla="*/ 0 h 1155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0378" h="1155265">
                <a:moveTo>
                  <a:pt x="1650377" y="0"/>
                </a:moveTo>
                <a:lnTo>
                  <a:pt x="1650377" y="750922"/>
                </a:lnTo>
                <a:lnTo>
                  <a:pt x="825188" y="1155265"/>
                </a:lnTo>
                <a:lnTo>
                  <a:pt x="1" y="750922"/>
                </a:lnTo>
                <a:lnTo>
                  <a:pt x="1" y="0"/>
                </a:lnTo>
                <a:lnTo>
                  <a:pt x="825188" y="404343"/>
                </a:lnTo>
                <a:lnTo>
                  <a:pt x="1650377"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1431" tIns="589064" rIns="11430" bIns="589062" numCol="1" spcCol="1270" anchor="ctr" anchorCtr="0">
            <a:noAutofit/>
          </a:bodyPr>
          <a:lstStyle/>
          <a:p>
            <a:pPr lvl="0" algn="ctr" defTabSz="800100">
              <a:lnSpc>
                <a:spcPct val="90000"/>
              </a:lnSpc>
              <a:spcBef>
                <a:spcPct val="0"/>
              </a:spcBef>
              <a:spcAft>
                <a:spcPct val="35000"/>
              </a:spcAft>
            </a:pPr>
            <a:r>
              <a:rPr lang="en-US" sz="1800" kern="1200" dirty="0">
                <a:solidFill>
                  <a:schemeClr val="tx1"/>
                </a:solidFill>
              </a:rPr>
              <a:t>Managerial Layer</a:t>
            </a:r>
          </a:p>
        </p:txBody>
      </p:sp>
      <p:sp>
        <p:nvSpPr>
          <p:cNvPr id="9" name="Freeform 8"/>
          <p:cNvSpPr/>
          <p:nvPr/>
        </p:nvSpPr>
        <p:spPr>
          <a:xfrm>
            <a:off x="2069665" y="5051422"/>
            <a:ext cx="8979334" cy="1072747"/>
          </a:xfrm>
          <a:custGeom>
            <a:avLst/>
            <a:gdLst>
              <a:gd name="connsiteX0" fmla="*/ 178795 w 1072746"/>
              <a:gd name="connsiteY0" fmla="*/ 0 h 8979334"/>
              <a:gd name="connsiteX1" fmla="*/ 893951 w 1072746"/>
              <a:gd name="connsiteY1" fmla="*/ 0 h 8979334"/>
              <a:gd name="connsiteX2" fmla="*/ 1072746 w 1072746"/>
              <a:gd name="connsiteY2" fmla="*/ 178795 h 8979334"/>
              <a:gd name="connsiteX3" fmla="*/ 1072746 w 1072746"/>
              <a:gd name="connsiteY3" fmla="*/ 8979334 h 8979334"/>
              <a:gd name="connsiteX4" fmla="*/ 1072746 w 1072746"/>
              <a:gd name="connsiteY4" fmla="*/ 8979334 h 8979334"/>
              <a:gd name="connsiteX5" fmla="*/ 0 w 1072746"/>
              <a:gd name="connsiteY5" fmla="*/ 8979334 h 8979334"/>
              <a:gd name="connsiteX6" fmla="*/ 0 w 1072746"/>
              <a:gd name="connsiteY6" fmla="*/ 8979334 h 8979334"/>
              <a:gd name="connsiteX7" fmla="*/ 0 w 1072746"/>
              <a:gd name="connsiteY7" fmla="*/ 178795 h 8979334"/>
              <a:gd name="connsiteX8" fmla="*/ 178795 w 1072746"/>
              <a:gd name="connsiteY8" fmla="*/ 0 h 897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746" h="8979334">
                <a:moveTo>
                  <a:pt x="1072746" y="1496589"/>
                </a:moveTo>
                <a:lnTo>
                  <a:pt x="1072746" y="7482745"/>
                </a:lnTo>
                <a:cubicBezTo>
                  <a:pt x="1072746" y="8309290"/>
                  <a:pt x="1063183" y="8979334"/>
                  <a:pt x="1051386" y="8979334"/>
                </a:cubicBezTo>
                <a:lnTo>
                  <a:pt x="0" y="8979334"/>
                </a:lnTo>
                <a:lnTo>
                  <a:pt x="0" y="8979334"/>
                </a:lnTo>
                <a:lnTo>
                  <a:pt x="0" y="0"/>
                </a:lnTo>
                <a:lnTo>
                  <a:pt x="0" y="0"/>
                </a:lnTo>
                <a:lnTo>
                  <a:pt x="1051386" y="0"/>
                </a:lnTo>
                <a:cubicBezTo>
                  <a:pt x="1063183" y="0"/>
                  <a:pt x="1072746" y="670044"/>
                  <a:pt x="1072746" y="1496589"/>
                </a:cubicBez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5066" rIns="65066" bIns="65069"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Contains low-level directory nodes within a single administration</a:t>
            </a:r>
          </a:p>
          <a:p>
            <a:pPr marL="228600" lvl="1" indent="-228600" algn="l" defTabSz="889000">
              <a:lnSpc>
                <a:spcPct val="90000"/>
              </a:lnSpc>
              <a:spcBef>
                <a:spcPct val="0"/>
              </a:spcBef>
              <a:spcAft>
                <a:spcPct val="15000"/>
              </a:spcAft>
              <a:buChar char="••"/>
            </a:pPr>
            <a:r>
              <a:rPr lang="en-US" sz="2000" kern="1200" dirty="0"/>
              <a:t>The main issue is to efficiently map directory nodes to local name servers</a:t>
            </a:r>
          </a:p>
        </p:txBody>
      </p:sp>
    </p:spTree>
    <p:extLst>
      <p:ext uri="{BB962C8B-B14F-4D97-AF65-F5344CB8AC3E}">
        <p14:creationId xmlns:p14="http://schemas.microsoft.com/office/powerpoint/2010/main" val="41106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066800" y="274638"/>
            <a:ext cx="9677400" cy="1143000"/>
          </a:xfrm>
        </p:spPr>
        <p:txBody>
          <a:bodyPr>
            <a:noAutofit/>
          </a:bodyPr>
          <a:lstStyle/>
          <a:p>
            <a:r>
              <a:rPr lang="en-US" altLang="en-US" dirty="0"/>
              <a:t>Distributed Name Spaces – An Example</a:t>
            </a:r>
          </a:p>
        </p:txBody>
      </p:sp>
      <p:sp>
        <p:nvSpPr>
          <p:cNvPr id="18435" name="Content Placeholder 2"/>
          <p:cNvSpPr>
            <a:spLocks noGrp="1"/>
          </p:cNvSpPr>
          <p:nvPr>
            <p:ph idx="1"/>
          </p:nvPr>
        </p:nvSpPr>
        <p:spPr/>
        <p:txBody>
          <a:bodyPr/>
          <a:lstStyle/>
          <a:p>
            <a:endParaRPr lang="en-US" altLang="en-US"/>
          </a:p>
        </p:txBody>
      </p:sp>
      <p:pic>
        <p:nvPicPr>
          <p:cNvPr id="184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1"/>
            <a:ext cx="10287000" cy="480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2821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274320"/>
            <a:ext cx="9677400" cy="1055688"/>
          </a:xfrm>
        </p:spPr>
        <p:txBody>
          <a:bodyPr>
            <a:noAutofit/>
          </a:bodyPr>
          <a:lstStyle/>
          <a:p>
            <a:r>
              <a:rPr lang="en-US" altLang="en-US" dirty="0"/>
              <a:t>Comparison of Name Servers</a:t>
            </a:r>
            <a:br>
              <a:rPr lang="en-US" altLang="en-US" dirty="0"/>
            </a:br>
            <a:r>
              <a:rPr lang="en-US" altLang="en-US" dirty="0"/>
              <a:t>at Different Layers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6549731"/>
              </p:ext>
            </p:extLst>
          </p:nvPr>
        </p:nvGraphicFramePr>
        <p:xfrm>
          <a:off x="1447800" y="2316164"/>
          <a:ext cx="8458200" cy="2865437"/>
        </p:xfrm>
        <a:graphic>
          <a:graphicData uri="http://schemas.openxmlformats.org/drawingml/2006/table">
            <a:tbl>
              <a:tblPr firstRow="1" bandRow="1">
                <a:tableStyleId>{21E4AEA4-8DFA-4A89-87EB-49C32662AFE0}</a:tableStyleId>
              </a:tblPr>
              <a:tblGrid>
                <a:gridCol w="3505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70881">
                <a:tc>
                  <a:txBody>
                    <a:bodyPr/>
                    <a:lstStyle/>
                    <a:p>
                      <a:endParaRPr lang="en-US" sz="1800" dirty="0"/>
                    </a:p>
                  </a:txBody>
                  <a:tcPr marT="45725" marB="45725"/>
                </a:tc>
                <a:tc>
                  <a:txBody>
                    <a:bodyPr/>
                    <a:lstStyle/>
                    <a:p>
                      <a:r>
                        <a:rPr lang="en-US" sz="1800" dirty="0"/>
                        <a:t>Global</a:t>
                      </a:r>
                    </a:p>
                  </a:txBody>
                  <a:tcPr marT="45725" marB="45725"/>
                </a:tc>
                <a:tc>
                  <a:txBody>
                    <a:bodyPr/>
                    <a:lstStyle/>
                    <a:p>
                      <a:r>
                        <a:rPr lang="en-US" sz="1800" dirty="0"/>
                        <a:t>Administrational</a:t>
                      </a:r>
                    </a:p>
                  </a:txBody>
                  <a:tcPr marT="45725" marB="45725"/>
                </a:tc>
                <a:tc>
                  <a:txBody>
                    <a:bodyPr/>
                    <a:lstStyle/>
                    <a:p>
                      <a:r>
                        <a:rPr lang="en-US" sz="1800" dirty="0"/>
                        <a:t>Managerial</a:t>
                      </a:r>
                    </a:p>
                  </a:txBody>
                  <a:tcPr marT="45725" marB="45725"/>
                </a:tc>
                <a:extLst>
                  <a:ext uri="{0D108BD9-81ED-4DB2-BD59-A6C34878D82A}">
                    <a16:rowId xmlns:a16="http://schemas.microsoft.com/office/drawing/2014/main" val="10000"/>
                  </a:ext>
                </a:extLst>
              </a:tr>
              <a:tr h="640151">
                <a:tc>
                  <a:txBody>
                    <a:bodyPr/>
                    <a:lstStyle/>
                    <a:p>
                      <a:r>
                        <a:rPr lang="en-US" sz="1800" dirty="0"/>
                        <a:t>Geographical scale of the network</a:t>
                      </a:r>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1"/>
                  </a:ext>
                </a:extLst>
              </a:tr>
              <a:tr h="370881">
                <a:tc>
                  <a:txBody>
                    <a:bodyPr/>
                    <a:lstStyle/>
                    <a:p>
                      <a:r>
                        <a:rPr lang="en-US" sz="1800" dirty="0"/>
                        <a:t>Total number</a:t>
                      </a:r>
                      <a:r>
                        <a:rPr lang="en-US" sz="1800" baseline="0" dirty="0"/>
                        <a:t> of nodes</a:t>
                      </a:r>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2"/>
                  </a:ext>
                </a:extLst>
              </a:tr>
              <a:tr h="3708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Number of</a:t>
                      </a:r>
                      <a:r>
                        <a:rPr lang="en-US" sz="1800" baseline="0" dirty="0"/>
                        <a:t> replicas</a:t>
                      </a:r>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3"/>
                  </a:ext>
                </a:extLst>
              </a:tr>
              <a:tr h="3708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Update propagation</a:t>
                      </a:r>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4"/>
                  </a:ext>
                </a:extLst>
              </a:tr>
              <a:tr h="370881">
                <a:tc>
                  <a:txBody>
                    <a:bodyPr/>
                    <a:lstStyle/>
                    <a:p>
                      <a:r>
                        <a:rPr lang="en-US" sz="1800" dirty="0"/>
                        <a:t>Is</a:t>
                      </a:r>
                      <a:r>
                        <a:rPr lang="en-US" sz="1800" baseline="0" dirty="0"/>
                        <a:t> client side caching applied?</a:t>
                      </a:r>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5"/>
                  </a:ext>
                </a:extLst>
              </a:tr>
              <a:tr h="370881">
                <a:tc>
                  <a:txBody>
                    <a:bodyPr/>
                    <a:lstStyle/>
                    <a:p>
                      <a:r>
                        <a:rPr lang="en-US" sz="1800" dirty="0"/>
                        <a:t>Responsiveness to lookups</a:t>
                      </a:r>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6"/>
                  </a:ext>
                </a:extLst>
              </a:tr>
            </a:tbl>
          </a:graphicData>
        </a:graphic>
      </p:graphicFrame>
      <p:sp>
        <p:nvSpPr>
          <p:cNvPr id="5" name="TextBox 4"/>
          <p:cNvSpPr txBox="1">
            <a:spLocks noChangeArrowheads="1"/>
          </p:cNvSpPr>
          <p:nvPr/>
        </p:nvSpPr>
        <p:spPr bwMode="auto">
          <a:xfrm>
            <a:off x="4953000" y="2709863"/>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Worldwide</a:t>
            </a:r>
          </a:p>
        </p:txBody>
      </p:sp>
      <p:sp>
        <p:nvSpPr>
          <p:cNvPr id="6" name="TextBox 5"/>
          <p:cNvSpPr txBox="1">
            <a:spLocks noChangeArrowheads="1"/>
          </p:cNvSpPr>
          <p:nvPr/>
        </p:nvSpPr>
        <p:spPr bwMode="auto">
          <a:xfrm>
            <a:off x="6248400" y="2697164"/>
            <a:ext cx="198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Organization</a:t>
            </a:r>
          </a:p>
        </p:txBody>
      </p:sp>
      <p:sp>
        <p:nvSpPr>
          <p:cNvPr id="7" name="TextBox 6"/>
          <p:cNvSpPr txBox="1">
            <a:spLocks noChangeArrowheads="1"/>
          </p:cNvSpPr>
          <p:nvPr/>
        </p:nvSpPr>
        <p:spPr bwMode="auto">
          <a:xfrm>
            <a:off x="8305800" y="2697164"/>
            <a:ext cx="152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Department</a:t>
            </a:r>
          </a:p>
        </p:txBody>
      </p:sp>
      <p:sp>
        <p:nvSpPr>
          <p:cNvPr id="8" name="TextBox 7"/>
          <p:cNvSpPr txBox="1">
            <a:spLocks noChangeArrowheads="1"/>
          </p:cNvSpPr>
          <p:nvPr/>
        </p:nvSpPr>
        <p:spPr bwMode="auto">
          <a:xfrm>
            <a:off x="4953000" y="3319463"/>
            <a:ext cx="76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Few</a:t>
            </a:r>
          </a:p>
        </p:txBody>
      </p:sp>
      <p:sp>
        <p:nvSpPr>
          <p:cNvPr id="9" name="TextBox 8"/>
          <p:cNvSpPr txBox="1">
            <a:spLocks noChangeArrowheads="1"/>
          </p:cNvSpPr>
          <p:nvPr/>
        </p:nvSpPr>
        <p:spPr bwMode="auto">
          <a:xfrm>
            <a:off x="6248400" y="3319463"/>
            <a:ext cx="76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Many</a:t>
            </a:r>
          </a:p>
        </p:txBody>
      </p:sp>
      <p:sp>
        <p:nvSpPr>
          <p:cNvPr id="10" name="TextBox 9"/>
          <p:cNvSpPr txBox="1">
            <a:spLocks noChangeArrowheads="1"/>
          </p:cNvSpPr>
          <p:nvPr/>
        </p:nvSpPr>
        <p:spPr bwMode="auto">
          <a:xfrm>
            <a:off x="8305800" y="3319463"/>
            <a:ext cx="160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Vast numbers</a:t>
            </a:r>
          </a:p>
        </p:txBody>
      </p:sp>
      <p:sp>
        <p:nvSpPr>
          <p:cNvPr id="11" name="TextBox 10"/>
          <p:cNvSpPr txBox="1">
            <a:spLocks noChangeArrowheads="1"/>
          </p:cNvSpPr>
          <p:nvPr/>
        </p:nvSpPr>
        <p:spPr bwMode="auto">
          <a:xfrm>
            <a:off x="4953000" y="4038600"/>
            <a:ext cx="68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Lazy</a:t>
            </a:r>
          </a:p>
        </p:txBody>
      </p:sp>
      <p:sp>
        <p:nvSpPr>
          <p:cNvPr id="12" name="TextBox 11"/>
          <p:cNvSpPr txBox="1">
            <a:spLocks noChangeArrowheads="1"/>
          </p:cNvSpPr>
          <p:nvPr/>
        </p:nvSpPr>
        <p:spPr bwMode="auto">
          <a:xfrm>
            <a:off x="6248400" y="4051300"/>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Immediate</a:t>
            </a:r>
          </a:p>
        </p:txBody>
      </p:sp>
      <p:sp>
        <p:nvSpPr>
          <p:cNvPr id="13" name="TextBox 12"/>
          <p:cNvSpPr txBox="1">
            <a:spLocks noChangeArrowheads="1"/>
          </p:cNvSpPr>
          <p:nvPr/>
        </p:nvSpPr>
        <p:spPr bwMode="auto">
          <a:xfrm>
            <a:off x="8305800" y="4049714"/>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Immediate</a:t>
            </a:r>
          </a:p>
        </p:txBody>
      </p:sp>
      <p:sp>
        <p:nvSpPr>
          <p:cNvPr id="14" name="TextBox 13"/>
          <p:cNvSpPr txBox="1">
            <a:spLocks noChangeArrowheads="1"/>
          </p:cNvSpPr>
          <p:nvPr/>
        </p:nvSpPr>
        <p:spPr bwMode="auto">
          <a:xfrm>
            <a:off x="4953000" y="3668714"/>
            <a:ext cx="76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Many</a:t>
            </a:r>
          </a:p>
        </p:txBody>
      </p:sp>
      <p:sp>
        <p:nvSpPr>
          <p:cNvPr id="15" name="TextBox 14"/>
          <p:cNvSpPr txBox="1">
            <a:spLocks noChangeArrowheads="1"/>
          </p:cNvSpPr>
          <p:nvPr/>
        </p:nvSpPr>
        <p:spPr bwMode="auto">
          <a:xfrm>
            <a:off x="6248400" y="3657600"/>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None or few</a:t>
            </a:r>
          </a:p>
        </p:txBody>
      </p:sp>
      <p:sp>
        <p:nvSpPr>
          <p:cNvPr id="16" name="TextBox 15"/>
          <p:cNvSpPr txBox="1">
            <a:spLocks noChangeArrowheads="1"/>
          </p:cNvSpPr>
          <p:nvPr/>
        </p:nvSpPr>
        <p:spPr bwMode="auto">
          <a:xfrm>
            <a:off x="8305800" y="3678238"/>
            <a:ext cx="1066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None</a:t>
            </a:r>
          </a:p>
        </p:txBody>
      </p:sp>
      <p:sp>
        <p:nvSpPr>
          <p:cNvPr id="17" name="TextBox 16"/>
          <p:cNvSpPr txBox="1">
            <a:spLocks noChangeArrowheads="1"/>
          </p:cNvSpPr>
          <p:nvPr/>
        </p:nvSpPr>
        <p:spPr bwMode="auto">
          <a:xfrm>
            <a:off x="4953000" y="4462463"/>
            <a:ext cx="68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Yes</a:t>
            </a:r>
          </a:p>
        </p:txBody>
      </p:sp>
      <p:sp>
        <p:nvSpPr>
          <p:cNvPr id="18" name="TextBox 17"/>
          <p:cNvSpPr txBox="1">
            <a:spLocks noChangeArrowheads="1"/>
          </p:cNvSpPr>
          <p:nvPr/>
        </p:nvSpPr>
        <p:spPr bwMode="auto">
          <a:xfrm>
            <a:off x="6248400" y="4449764"/>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Yes</a:t>
            </a:r>
          </a:p>
        </p:txBody>
      </p:sp>
      <p:sp>
        <p:nvSpPr>
          <p:cNvPr id="19" name="TextBox 18"/>
          <p:cNvSpPr txBox="1">
            <a:spLocks noChangeArrowheads="1"/>
          </p:cNvSpPr>
          <p:nvPr/>
        </p:nvSpPr>
        <p:spPr bwMode="auto">
          <a:xfrm>
            <a:off x="8305800" y="4449764"/>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Sometimes</a:t>
            </a:r>
          </a:p>
        </p:txBody>
      </p:sp>
      <p:sp>
        <p:nvSpPr>
          <p:cNvPr id="20" name="TextBox 19"/>
          <p:cNvSpPr txBox="1">
            <a:spLocks noChangeArrowheads="1"/>
          </p:cNvSpPr>
          <p:nvPr/>
        </p:nvSpPr>
        <p:spPr bwMode="auto">
          <a:xfrm>
            <a:off x="4953000" y="4805363"/>
            <a:ext cx="1143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Seconds</a:t>
            </a:r>
          </a:p>
        </p:txBody>
      </p:sp>
      <p:sp>
        <p:nvSpPr>
          <p:cNvPr id="21" name="TextBox 20"/>
          <p:cNvSpPr txBox="1">
            <a:spLocks noChangeArrowheads="1"/>
          </p:cNvSpPr>
          <p:nvPr/>
        </p:nvSpPr>
        <p:spPr bwMode="auto">
          <a:xfrm>
            <a:off x="6248400" y="4805364"/>
            <a:ext cx="152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Milliseconds</a:t>
            </a:r>
          </a:p>
        </p:txBody>
      </p:sp>
      <p:sp>
        <p:nvSpPr>
          <p:cNvPr id="22" name="TextBox 21"/>
          <p:cNvSpPr txBox="1">
            <a:spLocks noChangeArrowheads="1"/>
          </p:cNvSpPr>
          <p:nvPr/>
        </p:nvSpPr>
        <p:spPr bwMode="auto">
          <a:xfrm>
            <a:off x="8305800" y="4805363"/>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Immediate</a:t>
            </a:r>
          </a:p>
        </p:txBody>
      </p:sp>
    </p:spTree>
    <p:extLst>
      <p:ext uri="{BB962C8B-B14F-4D97-AF65-F5344CB8AC3E}">
        <p14:creationId xmlns:p14="http://schemas.microsoft.com/office/powerpoint/2010/main" val="264867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Distributed Name Resolution</a:t>
            </a:r>
          </a:p>
        </p:txBody>
      </p:sp>
      <p:sp>
        <p:nvSpPr>
          <p:cNvPr id="35843" name="Content Placeholder 2"/>
          <p:cNvSpPr>
            <a:spLocks noGrp="1"/>
          </p:cNvSpPr>
          <p:nvPr>
            <p:ph idx="1"/>
          </p:nvPr>
        </p:nvSpPr>
        <p:spPr>
          <a:xfrm>
            <a:off x="841248" y="1600201"/>
            <a:ext cx="10893552" cy="4525963"/>
          </a:xfrm>
        </p:spPr>
        <p:txBody>
          <a:bodyPr/>
          <a:lstStyle/>
          <a:p>
            <a:pPr>
              <a:defRPr/>
            </a:pPr>
            <a:r>
              <a:rPr lang="en-US" sz="2400" dirty="0"/>
              <a:t>Distributed name resolution is responsible for mapping names to addresses in a system where:</a:t>
            </a:r>
          </a:p>
          <a:p>
            <a:pPr lvl="1">
              <a:defRPr/>
            </a:pPr>
            <a:r>
              <a:rPr lang="en-US" sz="2400" dirty="0"/>
              <a:t>Name servers are distributed among participating nodes</a:t>
            </a:r>
          </a:p>
          <a:p>
            <a:pPr lvl="1">
              <a:defRPr/>
            </a:pPr>
            <a:r>
              <a:rPr lang="en-US" sz="2400" dirty="0"/>
              <a:t>Each name server has a local </a:t>
            </a:r>
            <a:r>
              <a:rPr lang="en-US" sz="2400" i="1" dirty="0"/>
              <a:t>name resolver</a:t>
            </a:r>
          </a:p>
          <a:p>
            <a:pPr lvl="2">
              <a:defRPr/>
            </a:pPr>
            <a:endParaRPr lang="en-US" sz="2000" i="1" dirty="0"/>
          </a:p>
          <a:p>
            <a:pPr>
              <a:defRPr/>
            </a:pPr>
            <a:r>
              <a:rPr lang="en-US" sz="2800" dirty="0"/>
              <a:t>We will study two distributed name resolution algorithms:</a:t>
            </a:r>
          </a:p>
          <a:p>
            <a:pPr marL="914400" lvl="1" indent="-457200">
              <a:buFontTx/>
              <a:buAutoNum type="arabicPeriod"/>
              <a:defRPr/>
            </a:pPr>
            <a:r>
              <a:rPr lang="en-US" sz="2400" dirty="0">
                <a:solidFill>
                  <a:srgbClr val="0070C0"/>
                </a:solidFill>
              </a:rPr>
              <a:t>Iterative Name Resolution</a:t>
            </a:r>
          </a:p>
          <a:p>
            <a:pPr marL="914400" lvl="1" indent="-457200">
              <a:buFontTx/>
              <a:buAutoNum type="arabicPeriod"/>
              <a:defRPr/>
            </a:pPr>
            <a:r>
              <a:rPr lang="en-US" sz="2400" dirty="0">
                <a:solidFill>
                  <a:srgbClr val="0070C0"/>
                </a:solidFill>
              </a:rPr>
              <a:t>Recursive Name Resolution</a:t>
            </a:r>
          </a:p>
        </p:txBody>
      </p:sp>
    </p:spTree>
    <p:extLst>
      <p:ext uri="{BB962C8B-B14F-4D97-AF65-F5344CB8AC3E}">
        <p14:creationId xmlns:p14="http://schemas.microsoft.com/office/powerpoint/2010/main" val="130192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F023C7A-2D07-47B1-B69C-C65EDA812744}"/>
              </a:ext>
            </a:extLst>
          </p:cNvPr>
          <p:cNvSpPr>
            <a:spLocks noGrp="1" noChangeArrowheads="1"/>
          </p:cNvSpPr>
          <p:nvPr>
            <p:ph type="title"/>
          </p:nvPr>
        </p:nvSpPr>
        <p:spPr>
          <a:xfrm>
            <a:off x="838200" y="274320"/>
            <a:ext cx="10515600" cy="1325563"/>
          </a:xfrm>
        </p:spPr>
        <p:txBody>
          <a:bodyPr>
            <a:normAutofit/>
          </a:bodyPr>
          <a:lstStyle/>
          <a:p>
            <a:pPr algn="ct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en-US" sz="4400" dirty="0"/>
              <a:t>Today…</a:t>
            </a:r>
          </a:p>
        </p:txBody>
      </p:sp>
      <p:sp>
        <p:nvSpPr>
          <p:cNvPr id="3075" name="Rectangle 3">
            <a:extLst>
              <a:ext uri="{FF2B5EF4-FFF2-40B4-BE49-F238E27FC236}">
                <a16:creationId xmlns:a16="http://schemas.microsoft.com/office/drawing/2014/main" id="{B6B1ACCD-F0F2-485D-B35C-CE5A46A4426F}"/>
              </a:ext>
            </a:extLst>
          </p:cNvPr>
          <p:cNvSpPr>
            <a:spLocks noGrp="1" noChangeArrowheads="1"/>
          </p:cNvSpPr>
          <p:nvPr>
            <p:ph idx="1"/>
          </p:nvPr>
        </p:nvSpPr>
        <p:spPr>
          <a:xfrm>
            <a:off x="841248" y="1463040"/>
            <a:ext cx="10207752" cy="4525963"/>
          </a:xfrm>
        </p:spPr>
        <p:txBody>
          <a:bodyPr/>
          <a:lstStyle/>
          <a:p>
            <a:pPr algn="just">
              <a:buFont typeface="Wingdings" pitchFamily="2" charset="2"/>
              <a:buChar char="§"/>
              <a:defRPr/>
            </a:pPr>
            <a:r>
              <a:rPr lang="en-US" sz="3200" dirty="0">
                <a:solidFill>
                  <a:srgbClr val="0070C0"/>
                </a:solidFill>
              </a:rPr>
              <a:t>Last Session:</a:t>
            </a:r>
          </a:p>
          <a:p>
            <a:pPr lvl="1">
              <a:buFont typeface="Wingdings" pitchFamily="2" charset="2"/>
              <a:buChar char="§"/>
              <a:defRPr/>
            </a:pPr>
            <a:r>
              <a:rPr lang="en-US" sz="2800" dirty="0"/>
              <a:t>Naming- Part I</a:t>
            </a:r>
          </a:p>
          <a:p>
            <a:pPr lvl="4" algn="just" eaLnBrk="1" hangingPunct="1">
              <a:buFont typeface="Wingdings" pitchFamily="2" charset="2"/>
              <a:buChar char="§"/>
              <a:defRPr/>
            </a:pPr>
            <a:endParaRPr lang="en-US" sz="500" dirty="0">
              <a:solidFill>
                <a:schemeClr val="bg1">
                  <a:lumMod val="50000"/>
                </a:schemeClr>
              </a:solidFill>
            </a:endParaRPr>
          </a:p>
          <a:p>
            <a:pPr algn="just">
              <a:buFont typeface="Wingdings" pitchFamily="2" charset="2"/>
              <a:buChar char="§"/>
              <a:defRPr/>
            </a:pPr>
            <a:r>
              <a:rPr lang="en-US" sz="3200" dirty="0">
                <a:solidFill>
                  <a:srgbClr val="0070C0"/>
                </a:solidFill>
              </a:rPr>
              <a:t>Today’s Session:</a:t>
            </a:r>
          </a:p>
          <a:p>
            <a:pPr lvl="1" algn="just" eaLnBrk="1" hangingPunct="1">
              <a:buFont typeface="Wingdings" pitchFamily="2" charset="2"/>
              <a:buChar char="§"/>
              <a:defRPr/>
            </a:pPr>
            <a:r>
              <a:rPr lang="en-US" sz="2800" dirty="0"/>
              <a:t>Naming- Part II</a:t>
            </a:r>
          </a:p>
          <a:p>
            <a:pPr lvl="4" algn="just" eaLnBrk="1" hangingPunct="1">
              <a:buFont typeface="Wingdings" pitchFamily="2" charset="2"/>
              <a:buChar char="§"/>
              <a:defRPr/>
            </a:pPr>
            <a:endParaRPr lang="en-US" sz="900" dirty="0">
              <a:solidFill>
                <a:schemeClr val="bg1">
                  <a:lumMod val="50000"/>
                </a:schemeClr>
              </a:solidFill>
            </a:endParaRPr>
          </a:p>
          <a:p>
            <a:pPr marL="342900" lvl="1" indent="0" algn="just" eaLnBrk="1" hangingPunct="1">
              <a:buNone/>
              <a:defRPr/>
            </a:pPr>
            <a:endParaRPr lang="en-US" dirty="0">
              <a:solidFill>
                <a:srgbClr val="FF0000"/>
              </a:solidFill>
            </a:endParaRPr>
          </a:p>
          <a:p>
            <a:pPr lvl="1" algn="just" eaLnBrk="1" hangingPunct="1">
              <a:buFont typeface="Wingdings" pitchFamily="2" charset="2"/>
              <a:buChar char="§"/>
              <a:defRPr/>
            </a:pPr>
            <a:endParaRPr lang="en-US" dirty="0">
              <a:solidFill>
                <a:schemeClr val="bg1">
                  <a:lumMod val="50000"/>
                </a:schemeClr>
              </a:solidFill>
            </a:endParaRPr>
          </a:p>
          <a:p>
            <a:pPr algn="just" eaLnBrk="1" hangingPunct="1">
              <a:buFontTx/>
              <a:buNone/>
              <a:defRPr/>
            </a:pPr>
            <a:endParaRPr lang="en-US" sz="1800" dirty="0">
              <a:solidFill>
                <a:schemeClr val="bg1">
                  <a:lumMod val="50000"/>
                </a:schemeClr>
              </a:solidFill>
            </a:endParaRPr>
          </a:p>
          <a:p>
            <a:pPr marL="0" indent="0">
              <a:buNone/>
              <a:defRPr/>
            </a:pPr>
            <a:endParaRPr lang="en-US" sz="1800" dirty="0">
              <a:solidFill>
                <a:schemeClr val="bg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1. Iterative Name Resolution</a:t>
            </a:r>
          </a:p>
        </p:txBody>
      </p:sp>
      <p:sp>
        <p:nvSpPr>
          <p:cNvPr id="3" name="Content Placeholder 2"/>
          <p:cNvSpPr>
            <a:spLocks noGrp="1"/>
          </p:cNvSpPr>
          <p:nvPr>
            <p:ph idx="1"/>
          </p:nvPr>
        </p:nvSpPr>
        <p:spPr>
          <a:xfrm>
            <a:off x="841248" y="1600201"/>
            <a:ext cx="10512552" cy="4525963"/>
          </a:xfrm>
        </p:spPr>
        <p:txBody>
          <a:bodyPr/>
          <a:lstStyle/>
          <a:p>
            <a:pPr marL="457200" indent="-457200">
              <a:buFontTx/>
              <a:buAutoNum type="arabicPeriod"/>
              <a:defRPr/>
            </a:pPr>
            <a:r>
              <a:rPr lang="en-US" sz="2400" dirty="0"/>
              <a:t>Client hands over the complete name to </a:t>
            </a:r>
            <a:r>
              <a:rPr lang="en-US" sz="2400" i="1" dirty="0"/>
              <a:t>root name server</a:t>
            </a:r>
          </a:p>
          <a:p>
            <a:pPr marL="2171700" lvl="4" indent="-457200">
              <a:buFontTx/>
              <a:buAutoNum type="arabicPeriod"/>
              <a:defRPr/>
            </a:pPr>
            <a:endParaRPr lang="en-US" sz="1050" i="1" dirty="0"/>
          </a:p>
          <a:p>
            <a:pPr marL="457200" indent="-457200">
              <a:buFontTx/>
              <a:buAutoNum type="arabicPeriod"/>
              <a:defRPr/>
            </a:pPr>
            <a:r>
              <a:rPr lang="en-US" sz="2400" dirty="0"/>
              <a:t>Root name server resolves the name as far as it can, and returns the result to the client</a:t>
            </a:r>
          </a:p>
          <a:p>
            <a:pPr marL="914400" lvl="1" indent="-457200">
              <a:buFont typeface="Arial" charset="0"/>
              <a:buChar char="•"/>
              <a:defRPr/>
            </a:pPr>
            <a:r>
              <a:rPr lang="en-US" sz="2000" dirty="0"/>
              <a:t>The root name server returns the address of the next-level name server (say, NLNS) if address is not completely resolved</a:t>
            </a:r>
          </a:p>
          <a:p>
            <a:pPr marL="2228850" lvl="4" indent="-457200">
              <a:buFont typeface="Arial" charset="0"/>
              <a:buChar char="•"/>
              <a:defRPr/>
            </a:pPr>
            <a:endParaRPr lang="en-US" sz="900" dirty="0"/>
          </a:p>
          <a:p>
            <a:pPr marL="457200" indent="-457200">
              <a:buFontTx/>
              <a:buAutoNum type="arabicPeriod"/>
              <a:defRPr/>
            </a:pPr>
            <a:r>
              <a:rPr lang="en-US" sz="2400" dirty="0"/>
              <a:t>Client passes the unresolved part of the name to the NLNS</a:t>
            </a:r>
          </a:p>
          <a:p>
            <a:pPr marL="2171700" lvl="4" indent="-457200">
              <a:buFontTx/>
              <a:buAutoNum type="arabicPeriod"/>
              <a:defRPr/>
            </a:pPr>
            <a:endParaRPr lang="en-US" sz="700" dirty="0"/>
          </a:p>
          <a:p>
            <a:pPr marL="457200" indent="-457200">
              <a:buFontTx/>
              <a:buAutoNum type="arabicPeriod"/>
              <a:defRPr/>
            </a:pPr>
            <a:r>
              <a:rPr lang="en-US" sz="2400" dirty="0"/>
              <a:t>NLNS resolves the name as far as it can, and returns the result to the client (and probably its next-level name server)</a:t>
            </a:r>
          </a:p>
          <a:p>
            <a:pPr marL="2171700" lvl="4" indent="-457200">
              <a:buFontTx/>
              <a:buAutoNum type="arabicPeriod"/>
              <a:defRPr/>
            </a:pPr>
            <a:endParaRPr lang="en-US" sz="900" dirty="0"/>
          </a:p>
          <a:p>
            <a:pPr marL="457200" indent="-457200">
              <a:buFontTx/>
              <a:buAutoNum type="arabicPeriod"/>
              <a:defRPr/>
            </a:pPr>
            <a:r>
              <a:rPr lang="en-US" sz="2400" dirty="0"/>
              <a:t>The process continues </a:t>
            </a:r>
            <a:r>
              <a:rPr lang="en-US" sz="2400" dirty="0" err="1"/>
              <a:t>untill</a:t>
            </a:r>
            <a:r>
              <a:rPr lang="en-US" sz="2400" dirty="0"/>
              <a:t> the full name is resolved</a:t>
            </a:r>
          </a:p>
          <a:p>
            <a:pPr marL="457200" indent="-457200">
              <a:defRPr/>
            </a:pPr>
            <a:endParaRPr lang="en-US" sz="2400" dirty="0"/>
          </a:p>
        </p:txBody>
      </p:sp>
    </p:spTree>
    <p:extLst>
      <p:ext uri="{BB962C8B-B14F-4D97-AF65-F5344CB8AC3E}">
        <p14:creationId xmlns:p14="http://schemas.microsoft.com/office/powerpoint/2010/main" val="288924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274320"/>
            <a:ext cx="11201400" cy="1055688"/>
          </a:xfrm>
        </p:spPr>
        <p:txBody>
          <a:bodyPr>
            <a:noAutofit/>
          </a:bodyPr>
          <a:lstStyle/>
          <a:p>
            <a:r>
              <a:rPr lang="en-US" altLang="en-US" dirty="0"/>
              <a:t>1. Iterative Name Resolution – An Example</a:t>
            </a:r>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97202"/>
            <a:ext cx="9677401"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057400" y="6248400"/>
            <a:ext cx="81534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dirty="0"/>
              <a:t>Resolving the name “</a:t>
            </a:r>
            <a:r>
              <a:rPr lang="en-US" i="1" dirty="0"/>
              <a:t>ftp.cs.vu.nl</a:t>
            </a:r>
            <a:r>
              <a:rPr lang="en-US" dirty="0"/>
              <a:t>”</a:t>
            </a:r>
          </a:p>
        </p:txBody>
      </p:sp>
      <p:sp>
        <p:nvSpPr>
          <p:cNvPr id="6" name="TextBox 5"/>
          <p:cNvSpPr txBox="1"/>
          <p:nvPr/>
        </p:nvSpPr>
        <p:spPr>
          <a:xfrm>
            <a:off x="1257300" y="5424588"/>
            <a:ext cx="4343400" cy="6461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defRPr/>
            </a:pPr>
            <a:r>
              <a:rPr lang="en-US" dirty="0">
                <a:solidFill>
                  <a:srgbClr val="0000FF"/>
                </a:solidFill>
              </a:rPr>
              <a:t>&lt;</a:t>
            </a:r>
            <a:r>
              <a:rPr lang="en-US" dirty="0" err="1">
                <a:solidFill>
                  <a:srgbClr val="0000FF"/>
                </a:solidFill>
              </a:rPr>
              <a:t>a,b,c</a:t>
            </a:r>
            <a:r>
              <a:rPr lang="en-US" dirty="0">
                <a:solidFill>
                  <a:srgbClr val="0000FF"/>
                </a:solidFill>
              </a:rPr>
              <a:t>&gt; = structured name in a sequence</a:t>
            </a:r>
          </a:p>
          <a:p>
            <a:pPr eaLnBrk="1" hangingPunct="1">
              <a:defRPr/>
            </a:pPr>
            <a:r>
              <a:rPr lang="en-US" dirty="0">
                <a:solidFill>
                  <a:srgbClr val="0000FF"/>
                </a:solidFill>
              </a:rPr>
              <a:t>#&lt;a&gt; = address of node with name “a”</a:t>
            </a:r>
          </a:p>
        </p:txBody>
      </p:sp>
    </p:spTree>
    <p:extLst>
      <p:ext uri="{BB962C8B-B14F-4D97-AF65-F5344CB8AC3E}">
        <p14:creationId xmlns:p14="http://schemas.microsoft.com/office/powerpoint/2010/main" val="3862488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2. Recursive Name Resolution</a:t>
            </a:r>
          </a:p>
        </p:txBody>
      </p:sp>
      <p:sp>
        <p:nvSpPr>
          <p:cNvPr id="3" name="Content Placeholder 2"/>
          <p:cNvSpPr>
            <a:spLocks noGrp="1"/>
          </p:cNvSpPr>
          <p:nvPr>
            <p:ph idx="1"/>
          </p:nvPr>
        </p:nvSpPr>
        <p:spPr/>
        <p:txBody>
          <a:bodyPr/>
          <a:lstStyle/>
          <a:p>
            <a:r>
              <a:rPr lang="en-US" altLang="en-US" sz="2800" dirty="0">
                <a:solidFill>
                  <a:srgbClr val="0070C0"/>
                </a:solidFill>
              </a:rPr>
              <a:t>Approach:</a:t>
            </a:r>
          </a:p>
          <a:p>
            <a:pPr lvl="1"/>
            <a:r>
              <a:rPr lang="en-US" altLang="en-US" sz="2400" dirty="0"/>
              <a:t>Client provides the name to the root name server</a:t>
            </a:r>
          </a:p>
          <a:p>
            <a:pPr lvl="1"/>
            <a:r>
              <a:rPr lang="en-US" altLang="en-US" sz="2400" dirty="0"/>
              <a:t>The root name server passes the result to the next name server it finds</a:t>
            </a:r>
          </a:p>
          <a:p>
            <a:pPr lvl="1"/>
            <a:r>
              <a:rPr lang="en-US" altLang="en-US" sz="2400" dirty="0"/>
              <a:t>The process continues till the name is fully resolved</a:t>
            </a:r>
          </a:p>
          <a:p>
            <a:pPr lvl="3"/>
            <a:endParaRPr lang="en-US" altLang="en-US" sz="1800" dirty="0"/>
          </a:p>
          <a:p>
            <a:r>
              <a:rPr lang="en-US" altLang="en-US" sz="2800" dirty="0">
                <a:solidFill>
                  <a:srgbClr val="0070C0"/>
                </a:solidFill>
              </a:rPr>
              <a:t>Drawback:</a:t>
            </a:r>
          </a:p>
          <a:p>
            <a:pPr lvl="1"/>
            <a:r>
              <a:rPr lang="en-US" altLang="en-US" sz="2400" dirty="0"/>
              <a:t>Large overhead at name servers (especially, at the high-level name servers)</a:t>
            </a:r>
          </a:p>
          <a:p>
            <a:pPr lvl="1"/>
            <a:endParaRPr lang="en-US" altLang="en-US" sz="2400" dirty="0"/>
          </a:p>
        </p:txBody>
      </p:sp>
    </p:spTree>
    <p:extLst>
      <p:ext uri="{BB962C8B-B14F-4D97-AF65-F5344CB8AC3E}">
        <p14:creationId xmlns:p14="http://schemas.microsoft.com/office/powerpoint/2010/main" val="148525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81000" y="274320"/>
            <a:ext cx="11125200" cy="1055688"/>
          </a:xfrm>
        </p:spPr>
        <p:txBody>
          <a:bodyPr>
            <a:noAutofit/>
          </a:bodyPr>
          <a:lstStyle/>
          <a:p>
            <a:r>
              <a:rPr lang="en-US" altLang="en-US" dirty="0"/>
              <a:t>2. Recursive Name Resolution – An Example</a:t>
            </a:r>
          </a:p>
        </p:txBody>
      </p:sp>
      <p:sp>
        <p:nvSpPr>
          <p:cNvPr id="5" name="Rectangle 4"/>
          <p:cNvSpPr/>
          <p:nvPr/>
        </p:nvSpPr>
        <p:spPr>
          <a:xfrm>
            <a:off x="2057400" y="6248400"/>
            <a:ext cx="81534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dirty="0"/>
              <a:t>Resolving the name “</a:t>
            </a:r>
            <a:r>
              <a:rPr lang="en-US" i="1" dirty="0"/>
              <a:t>ftp.cs.vu.nl</a:t>
            </a:r>
            <a:r>
              <a:rPr lang="en-US" dirty="0"/>
              <a:t>”</a:t>
            </a: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9692"/>
            <a:ext cx="9601200" cy="464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096000" y="5526088"/>
            <a:ext cx="4343400" cy="6461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defRPr/>
            </a:pPr>
            <a:r>
              <a:rPr lang="en-US" dirty="0">
                <a:solidFill>
                  <a:srgbClr val="0000FF"/>
                </a:solidFill>
              </a:rPr>
              <a:t>&lt;</a:t>
            </a:r>
            <a:r>
              <a:rPr lang="en-US" dirty="0" err="1">
                <a:solidFill>
                  <a:srgbClr val="0000FF"/>
                </a:solidFill>
              </a:rPr>
              <a:t>a,b,c</a:t>
            </a:r>
            <a:r>
              <a:rPr lang="en-US" dirty="0">
                <a:solidFill>
                  <a:srgbClr val="0000FF"/>
                </a:solidFill>
              </a:rPr>
              <a:t>&gt; = structured name in a sequence</a:t>
            </a:r>
          </a:p>
          <a:p>
            <a:pPr eaLnBrk="1" hangingPunct="1">
              <a:defRPr/>
            </a:pPr>
            <a:r>
              <a:rPr lang="en-US" dirty="0">
                <a:solidFill>
                  <a:srgbClr val="0000FF"/>
                </a:solidFill>
              </a:rPr>
              <a:t>#&lt;a&gt; = address of node with name “a”</a:t>
            </a:r>
          </a:p>
        </p:txBody>
      </p:sp>
    </p:spTree>
    <p:extLst>
      <p:ext uri="{BB962C8B-B14F-4D97-AF65-F5344CB8AC3E}">
        <p14:creationId xmlns:p14="http://schemas.microsoft.com/office/powerpoint/2010/main" val="1455785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Scalability issues</a:t>
            </a:r>
            <a:endParaRPr lang="en-CA" dirty="0">
              <a:effectLst/>
            </a:endParaRPr>
          </a:p>
        </p:txBody>
      </p:sp>
      <p:sp>
        <p:nvSpPr>
          <p:cNvPr id="20484" name="Slide Number Placeholder 1"/>
          <p:cNvSpPr>
            <a:spLocks noGrp="1"/>
          </p:cNvSpPr>
          <p:nvPr>
            <p:ph type="sldNum" sz="quarter" idx="12"/>
          </p:nvPr>
        </p:nvSpPr>
        <p:spPr>
          <a:xfrm>
            <a:off x="9601200" y="6457950"/>
            <a:ext cx="2362200" cy="476250"/>
          </a:xfrm>
          <a:noFill/>
        </p:spPr>
        <p:txBody>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r">
              <a:spcBef>
                <a:spcPct val="0"/>
              </a:spcBef>
              <a:buFontTx/>
              <a:buNone/>
            </a:pPr>
            <a:fld id="{4F9F4F22-16F2-4D1F-AFD8-EFAE13C08DD7}" type="slidenum">
              <a:rPr lang="en-US" altLang="en-US" sz="1400">
                <a:solidFill>
                  <a:schemeClr val="bg2"/>
                </a:solidFill>
              </a:rPr>
              <a:pPr algn="r">
                <a:spcBef>
                  <a:spcPct val="0"/>
                </a:spcBef>
                <a:buFontTx/>
                <a:buNone/>
              </a:pPr>
              <a:t>24</a:t>
            </a:fld>
            <a:endParaRPr lang="en-US" altLang="en-US" sz="1400" dirty="0">
              <a:solidFill>
                <a:schemeClr val="bg2"/>
              </a:solidFill>
            </a:endParaRPr>
          </a:p>
        </p:txBody>
      </p:sp>
      <p:sp>
        <p:nvSpPr>
          <p:cNvPr id="19" name="Rounded Rectangle 18">
            <a:extLst>
              <a:ext uri="{FF2B5EF4-FFF2-40B4-BE49-F238E27FC236}">
                <a16:creationId xmlns:a16="http://schemas.microsoft.com/office/drawing/2014/main" id="{14945A38-0254-6148-BE25-BD1B779BB422}"/>
              </a:ext>
            </a:extLst>
          </p:cNvPr>
          <p:cNvSpPr/>
          <p:nvPr/>
        </p:nvSpPr>
        <p:spPr>
          <a:xfrm>
            <a:off x="1752600" y="1566366"/>
            <a:ext cx="8761413" cy="1253034"/>
          </a:xfrm>
          <a:prstGeom prst="roundRect">
            <a:avLst/>
          </a:prstGeom>
          <a:ln w="254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6A0B7059-1D29-FC41-B692-EAB0BE3738D3}"/>
              </a:ext>
            </a:extLst>
          </p:cNvPr>
          <p:cNvSpPr/>
          <p:nvPr/>
        </p:nvSpPr>
        <p:spPr>
          <a:xfrm>
            <a:off x="1714499" y="1542111"/>
            <a:ext cx="8837613" cy="446363"/>
          </a:xfrm>
          <a:prstGeom prst="roundRect">
            <a:avLst/>
          </a:prstGeom>
          <a:solidFill>
            <a:srgbClr val="7030A0"/>
          </a:solidFill>
          <a:ln w="254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Size scalability</a:t>
            </a:r>
          </a:p>
        </p:txBody>
      </p:sp>
      <p:sp>
        <p:nvSpPr>
          <p:cNvPr id="21" name="Rectangle 20">
            <a:extLst>
              <a:ext uri="{FF2B5EF4-FFF2-40B4-BE49-F238E27FC236}">
                <a16:creationId xmlns:a16="http://schemas.microsoft.com/office/drawing/2014/main" id="{D81A39F9-F70E-2446-9378-8E6060CB6630}"/>
              </a:ext>
            </a:extLst>
          </p:cNvPr>
          <p:cNvSpPr/>
          <p:nvPr/>
        </p:nvSpPr>
        <p:spPr>
          <a:xfrm>
            <a:off x="1828800" y="2083475"/>
            <a:ext cx="8761413" cy="646331"/>
          </a:xfrm>
          <a:prstGeom prst="rect">
            <a:avLst/>
          </a:prstGeom>
        </p:spPr>
        <p:txBody>
          <a:bodyPr wrap="square">
            <a:spAutoFit/>
          </a:bodyPr>
          <a:lstStyle/>
          <a:p>
            <a:r>
              <a:rPr lang="en-CA" dirty="0"/>
              <a:t>We need to ensure that servers can handle a large number of requests per time unit ⇒ high-level servers are in big trouble. </a:t>
            </a:r>
            <a:endParaRPr lang="en-CA" dirty="0">
              <a:effectLst/>
            </a:endParaRPr>
          </a:p>
        </p:txBody>
      </p:sp>
      <p:sp>
        <p:nvSpPr>
          <p:cNvPr id="7" name="Rounded Rectangle 6">
            <a:extLst>
              <a:ext uri="{FF2B5EF4-FFF2-40B4-BE49-F238E27FC236}">
                <a16:creationId xmlns:a16="http://schemas.microsoft.com/office/drawing/2014/main" id="{0842198F-729F-F543-81E1-1112139B27E7}"/>
              </a:ext>
            </a:extLst>
          </p:cNvPr>
          <p:cNvSpPr/>
          <p:nvPr/>
        </p:nvSpPr>
        <p:spPr>
          <a:xfrm>
            <a:off x="1809094" y="4960071"/>
            <a:ext cx="8761413" cy="1505762"/>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BD25990C-5B67-A04B-AEF1-DEC817D677AF}"/>
              </a:ext>
            </a:extLst>
          </p:cNvPr>
          <p:cNvSpPr/>
          <p:nvPr/>
        </p:nvSpPr>
        <p:spPr>
          <a:xfrm>
            <a:off x="1770993" y="4935815"/>
            <a:ext cx="8837613" cy="446363"/>
          </a:xfrm>
          <a:prstGeom prst="roundRect">
            <a:avLst/>
          </a:prstGeom>
          <a:solidFill>
            <a:schemeClr val="accent2"/>
          </a:solidFill>
          <a:ln w="25400">
            <a:no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Observation</a:t>
            </a:r>
          </a:p>
        </p:txBody>
      </p:sp>
      <p:sp>
        <p:nvSpPr>
          <p:cNvPr id="9" name="Rectangle 8">
            <a:extLst>
              <a:ext uri="{FF2B5EF4-FFF2-40B4-BE49-F238E27FC236}">
                <a16:creationId xmlns:a16="http://schemas.microsoft.com/office/drawing/2014/main" id="{67EF8B69-5B16-5C48-969E-26261906ED44}"/>
              </a:ext>
            </a:extLst>
          </p:cNvPr>
          <p:cNvSpPr/>
          <p:nvPr/>
        </p:nvSpPr>
        <p:spPr>
          <a:xfrm>
            <a:off x="1885294" y="5477179"/>
            <a:ext cx="8761413" cy="923330"/>
          </a:xfrm>
          <a:prstGeom prst="rect">
            <a:avLst/>
          </a:prstGeom>
        </p:spPr>
        <p:txBody>
          <a:bodyPr wrap="square">
            <a:spAutoFit/>
          </a:bodyPr>
          <a:lstStyle/>
          <a:p>
            <a:r>
              <a:rPr lang="en-CA" dirty="0"/>
              <a:t>An important attribute of many nodes is the </a:t>
            </a:r>
            <a:r>
              <a:rPr lang="en-CA" dirty="0">
                <a:solidFill>
                  <a:srgbClr val="0000FF"/>
                </a:solidFill>
              </a:rPr>
              <a:t>address</a:t>
            </a:r>
            <a:r>
              <a:rPr lang="en-CA" dirty="0"/>
              <a:t> where the represented entity can be contacted. Replicating nodes makes large-scale traditional name servers unsuitable for locating mobile entities. </a:t>
            </a:r>
            <a:endParaRPr lang="en-CA" dirty="0">
              <a:effectLst/>
            </a:endParaRPr>
          </a:p>
        </p:txBody>
      </p:sp>
      <p:sp>
        <p:nvSpPr>
          <p:cNvPr id="10" name="Rounded Rectangle 9">
            <a:extLst>
              <a:ext uri="{FF2B5EF4-FFF2-40B4-BE49-F238E27FC236}">
                <a16:creationId xmlns:a16="http://schemas.microsoft.com/office/drawing/2014/main" id="{25CC3E43-B69B-2647-9BF7-3CA3169529A5}"/>
              </a:ext>
            </a:extLst>
          </p:cNvPr>
          <p:cNvSpPr/>
          <p:nvPr/>
        </p:nvSpPr>
        <p:spPr>
          <a:xfrm>
            <a:off x="1790699" y="3286695"/>
            <a:ext cx="8761413" cy="1429694"/>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1013C2AD-61E6-7640-B7B7-D48EF56F8148}"/>
              </a:ext>
            </a:extLst>
          </p:cNvPr>
          <p:cNvSpPr/>
          <p:nvPr/>
        </p:nvSpPr>
        <p:spPr>
          <a:xfrm>
            <a:off x="1731380" y="3129020"/>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Solution</a:t>
            </a:r>
          </a:p>
        </p:txBody>
      </p:sp>
      <p:sp>
        <p:nvSpPr>
          <p:cNvPr id="12" name="Rectangle 11">
            <a:extLst>
              <a:ext uri="{FF2B5EF4-FFF2-40B4-BE49-F238E27FC236}">
                <a16:creationId xmlns:a16="http://schemas.microsoft.com/office/drawing/2014/main" id="{549225B3-F9F1-7248-89A4-6C5F55C0E9B2}"/>
              </a:ext>
            </a:extLst>
          </p:cNvPr>
          <p:cNvSpPr/>
          <p:nvPr/>
        </p:nvSpPr>
        <p:spPr>
          <a:xfrm>
            <a:off x="1752600" y="3628072"/>
            <a:ext cx="8761412" cy="923330"/>
          </a:xfrm>
          <a:prstGeom prst="rect">
            <a:avLst/>
          </a:prstGeom>
        </p:spPr>
        <p:txBody>
          <a:bodyPr wrap="square">
            <a:spAutoFit/>
          </a:bodyPr>
          <a:lstStyle/>
          <a:p>
            <a:r>
              <a:rPr lang="en-CA" dirty="0"/>
              <a:t>Assume (at least at global and administrational level) that content of nodes hardly ever changes. We can then apply extensive replication by mapping nodes to multiple servers, and start name resolution at the nearest server. </a:t>
            </a:r>
            <a:endParaRPr lang="en-CA" dirty="0">
              <a:effectLst/>
            </a:endParaRPr>
          </a:p>
        </p:txBody>
      </p:sp>
    </p:spTree>
    <p:extLst>
      <p:ext uri="{BB962C8B-B14F-4D97-AF65-F5344CB8AC3E}">
        <p14:creationId xmlns:p14="http://schemas.microsoft.com/office/powerpoint/2010/main" val="884635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Scalability issues</a:t>
            </a:r>
            <a:endParaRPr lang="en-CA" dirty="0">
              <a:effectLst/>
            </a:endParaRPr>
          </a:p>
        </p:txBody>
      </p:sp>
      <p:sp>
        <p:nvSpPr>
          <p:cNvPr id="20484" name="Slide Number Placeholder 1"/>
          <p:cNvSpPr>
            <a:spLocks noGrp="1"/>
          </p:cNvSpPr>
          <p:nvPr>
            <p:ph type="sldNum" sz="quarter" idx="12"/>
          </p:nvPr>
        </p:nvSpPr>
        <p:spPr>
          <a:xfrm>
            <a:off x="9601200" y="6457950"/>
            <a:ext cx="2362200" cy="476250"/>
          </a:xfrm>
          <a:noFill/>
        </p:spPr>
        <p:txBody>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r">
              <a:spcBef>
                <a:spcPct val="0"/>
              </a:spcBef>
              <a:buFontTx/>
              <a:buNone/>
            </a:pPr>
            <a:fld id="{4F9F4F22-16F2-4D1F-AFD8-EFAE13C08DD7}" type="slidenum">
              <a:rPr lang="en-US" altLang="en-US" sz="1400">
                <a:solidFill>
                  <a:schemeClr val="bg2"/>
                </a:solidFill>
              </a:rPr>
              <a:pPr algn="r">
                <a:spcBef>
                  <a:spcPct val="0"/>
                </a:spcBef>
                <a:buFontTx/>
                <a:buNone/>
              </a:pPr>
              <a:t>25</a:t>
            </a:fld>
            <a:endParaRPr lang="en-US" altLang="en-US" sz="1400" dirty="0">
              <a:solidFill>
                <a:schemeClr val="bg2"/>
              </a:solidFill>
            </a:endParaRPr>
          </a:p>
        </p:txBody>
      </p:sp>
      <p:sp>
        <p:nvSpPr>
          <p:cNvPr id="19" name="Rounded Rectangle 18">
            <a:extLst>
              <a:ext uri="{FF2B5EF4-FFF2-40B4-BE49-F238E27FC236}">
                <a16:creationId xmlns:a16="http://schemas.microsoft.com/office/drawing/2014/main" id="{14945A38-0254-6148-BE25-BD1B779BB422}"/>
              </a:ext>
            </a:extLst>
          </p:cNvPr>
          <p:cNvSpPr/>
          <p:nvPr/>
        </p:nvSpPr>
        <p:spPr>
          <a:xfrm>
            <a:off x="1838628" y="5371393"/>
            <a:ext cx="8761413" cy="1253034"/>
          </a:xfrm>
          <a:prstGeom prst="roundRect">
            <a:avLst/>
          </a:prstGeom>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6A0B7059-1D29-FC41-B692-EAB0BE3738D3}"/>
              </a:ext>
            </a:extLst>
          </p:cNvPr>
          <p:cNvSpPr/>
          <p:nvPr/>
        </p:nvSpPr>
        <p:spPr>
          <a:xfrm>
            <a:off x="1800527" y="5347138"/>
            <a:ext cx="8837613" cy="446363"/>
          </a:xfrm>
          <a:prstGeom prst="roundRect">
            <a:avLst/>
          </a:prstGeom>
          <a:solidFill>
            <a:srgbClr val="FF0000"/>
          </a:solid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Problem</a:t>
            </a:r>
          </a:p>
        </p:txBody>
      </p:sp>
      <p:sp>
        <p:nvSpPr>
          <p:cNvPr id="21" name="Rectangle 20">
            <a:extLst>
              <a:ext uri="{FF2B5EF4-FFF2-40B4-BE49-F238E27FC236}">
                <a16:creationId xmlns:a16="http://schemas.microsoft.com/office/drawing/2014/main" id="{D81A39F9-F70E-2446-9378-8E6060CB6630}"/>
              </a:ext>
            </a:extLst>
          </p:cNvPr>
          <p:cNvSpPr/>
          <p:nvPr/>
        </p:nvSpPr>
        <p:spPr>
          <a:xfrm>
            <a:off x="1914828" y="5888502"/>
            <a:ext cx="8761413" cy="646331"/>
          </a:xfrm>
          <a:prstGeom prst="rect">
            <a:avLst/>
          </a:prstGeom>
        </p:spPr>
        <p:txBody>
          <a:bodyPr wrap="square">
            <a:spAutoFit/>
          </a:bodyPr>
          <a:lstStyle/>
          <a:p>
            <a:r>
              <a:rPr lang="en-CA" dirty="0"/>
              <a:t>We need to ensure that servers can handle a large number of requests per time unit ⇒ high-level servers are in big trouble. </a:t>
            </a:r>
            <a:endParaRPr lang="en-CA" dirty="0">
              <a:effectLst/>
            </a:endParaRPr>
          </a:p>
        </p:txBody>
      </p:sp>
      <p:pic>
        <p:nvPicPr>
          <p:cNvPr id="3" name="Picture 2">
            <a:extLst>
              <a:ext uri="{FF2B5EF4-FFF2-40B4-BE49-F238E27FC236}">
                <a16:creationId xmlns:a16="http://schemas.microsoft.com/office/drawing/2014/main" id="{A1CC5EF4-4C10-B846-A4BB-9989BB0B13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1524000"/>
            <a:ext cx="9707252" cy="3605822"/>
          </a:xfrm>
          <a:prstGeom prst="rect">
            <a:avLst/>
          </a:prstGeom>
        </p:spPr>
      </p:pic>
      <p:pic>
        <p:nvPicPr>
          <p:cNvPr id="1025" name="Picture 1" descr="page52image12751552">
            <a:extLst>
              <a:ext uri="{FF2B5EF4-FFF2-40B4-BE49-F238E27FC236}">
                <a16:creationId xmlns:a16="http://schemas.microsoft.com/office/drawing/2014/main" id="{6C259AE4-81BE-0744-B7AE-FB6C3C1D83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4323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570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Domain Name System (DNS)</a:t>
            </a:r>
            <a:endParaRPr lang="en-CA" dirty="0">
              <a:effectLst/>
            </a:endParaRPr>
          </a:p>
        </p:txBody>
      </p:sp>
      <p:sp>
        <p:nvSpPr>
          <p:cNvPr id="20484" name="Slide Number Placeholder 1"/>
          <p:cNvSpPr>
            <a:spLocks noGrp="1"/>
          </p:cNvSpPr>
          <p:nvPr>
            <p:ph type="sldNum" sz="quarter" idx="12"/>
          </p:nvPr>
        </p:nvSpPr>
        <p:spPr>
          <a:xfrm>
            <a:off x="9601200" y="6457950"/>
            <a:ext cx="2362200" cy="476250"/>
          </a:xfrm>
          <a:noFill/>
        </p:spPr>
        <p:txBody>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r">
              <a:spcBef>
                <a:spcPct val="0"/>
              </a:spcBef>
              <a:buFontTx/>
              <a:buNone/>
            </a:pPr>
            <a:fld id="{4F9F4F22-16F2-4D1F-AFD8-EFAE13C08DD7}" type="slidenum">
              <a:rPr lang="en-US" altLang="en-US" sz="1400">
                <a:solidFill>
                  <a:schemeClr val="bg2"/>
                </a:solidFill>
              </a:rPr>
              <a:pPr algn="r">
                <a:spcBef>
                  <a:spcPct val="0"/>
                </a:spcBef>
                <a:buFontTx/>
                <a:buNone/>
              </a:pPr>
              <a:t>26</a:t>
            </a:fld>
            <a:endParaRPr lang="en-US" altLang="en-US" sz="1400" dirty="0">
              <a:solidFill>
                <a:schemeClr val="bg2"/>
              </a:solidFill>
            </a:endParaRPr>
          </a:p>
        </p:txBody>
      </p:sp>
      <p:sp>
        <p:nvSpPr>
          <p:cNvPr id="19" name="Rounded Rectangle 18">
            <a:extLst>
              <a:ext uri="{FF2B5EF4-FFF2-40B4-BE49-F238E27FC236}">
                <a16:creationId xmlns:a16="http://schemas.microsoft.com/office/drawing/2014/main" id="{14945A38-0254-6148-BE25-BD1B779BB422}"/>
              </a:ext>
            </a:extLst>
          </p:cNvPr>
          <p:cNvSpPr/>
          <p:nvPr/>
        </p:nvSpPr>
        <p:spPr>
          <a:xfrm>
            <a:off x="1715294" y="1405400"/>
            <a:ext cx="8761413" cy="1623729"/>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6A0B7059-1D29-FC41-B692-EAB0BE3738D3}"/>
              </a:ext>
            </a:extLst>
          </p:cNvPr>
          <p:cNvSpPr/>
          <p:nvPr/>
        </p:nvSpPr>
        <p:spPr>
          <a:xfrm>
            <a:off x="1677193" y="1381146"/>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Essence</a:t>
            </a:r>
          </a:p>
        </p:txBody>
      </p:sp>
      <p:sp>
        <p:nvSpPr>
          <p:cNvPr id="21" name="Rectangle 20">
            <a:extLst>
              <a:ext uri="{FF2B5EF4-FFF2-40B4-BE49-F238E27FC236}">
                <a16:creationId xmlns:a16="http://schemas.microsoft.com/office/drawing/2014/main" id="{D81A39F9-F70E-2446-9378-8E6060CB6630}"/>
              </a:ext>
            </a:extLst>
          </p:cNvPr>
          <p:cNvSpPr/>
          <p:nvPr/>
        </p:nvSpPr>
        <p:spPr>
          <a:xfrm>
            <a:off x="1754187" y="1828800"/>
            <a:ext cx="8761413" cy="1200329"/>
          </a:xfrm>
          <a:prstGeom prst="rect">
            <a:avLst/>
          </a:prstGeom>
        </p:spPr>
        <p:txBody>
          <a:bodyPr wrap="square">
            <a:spAutoFit/>
          </a:bodyPr>
          <a:lstStyle/>
          <a:p>
            <a:pPr marL="285750" indent="-285750">
              <a:buFont typeface="Arial" panose="020B0604020202020204" pitchFamily="34" charset="0"/>
              <a:buChar char="•"/>
            </a:pPr>
            <a:r>
              <a:rPr lang="en-CA" dirty="0"/>
              <a:t>Hierarchically organized name space with each node having exactly one incoming edge ⇒ edge label = node label.</a:t>
            </a:r>
          </a:p>
          <a:p>
            <a:pPr marL="285750" indent="-285750">
              <a:buFont typeface="Arial" panose="020B0604020202020204" pitchFamily="34" charset="0"/>
              <a:buChar char="•"/>
            </a:pPr>
            <a:r>
              <a:rPr lang="en-CA" dirty="0">
                <a:solidFill>
                  <a:srgbClr val="FF0000"/>
                </a:solidFill>
              </a:rPr>
              <a:t>domain</a:t>
            </a:r>
            <a:r>
              <a:rPr lang="en-CA" dirty="0"/>
              <a:t>: a subtree</a:t>
            </a:r>
          </a:p>
          <a:p>
            <a:pPr marL="285750" indent="-285750">
              <a:buFont typeface="Arial" panose="020B0604020202020204" pitchFamily="34" charset="0"/>
              <a:buChar char="•"/>
            </a:pPr>
            <a:r>
              <a:rPr lang="en-CA" dirty="0">
                <a:solidFill>
                  <a:srgbClr val="FF0000"/>
                </a:solidFill>
              </a:rPr>
              <a:t>domain name</a:t>
            </a:r>
            <a:r>
              <a:rPr lang="en-CA" dirty="0"/>
              <a:t>: a path name to a domain’s root node. </a:t>
            </a:r>
            <a:endParaRPr lang="en-CA" dirty="0">
              <a:effectLst/>
            </a:endParaRPr>
          </a:p>
        </p:txBody>
      </p:sp>
      <p:pic>
        <p:nvPicPr>
          <p:cNvPr id="1025" name="Picture 1" descr="page52image12751552">
            <a:extLst>
              <a:ext uri="{FF2B5EF4-FFF2-40B4-BE49-F238E27FC236}">
                <a16:creationId xmlns:a16="http://schemas.microsoft.com/office/drawing/2014/main" id="{6C259AE4-81BE-0744-B7AE-FB6C3C1D83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4323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35D8178-BEC8-C24C-9738-ED98489D74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4328" y="3127468"/>
            <a:ext cx="8463343" cy="3578132"/>
          </a:xfrm>
          <a:prstGeom prst="rect">
            <a:avLst/>
          </a:prstGeom>
        </p:spPr>
      </p:pic>
    </p:spTree>
    <p:extLst>
      <p:ext uri="{BB962C8B-B14F-4D97-AF65-F5344CB8AC3E}">
        <p14:creationId xmlns:p14="http://schemas.microsoft.com/office/powerpoint/2010/main" val="3490459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Classes of Naming</a:t>
            </a:r>
          </a:p>
        </p:txBody>
      </p:sp>
      <p:sp>
        <p:nvSpPr>
          <p:cNvPr id="3" name="Content Placeholder 2"/>
          <p:cNvSpPr>
            <a:spLocks noGrp="1"/>
          </p:cNvSpPr>
          <p:nvPr>
            <p:ph idx="1"/>
          </p:nvPr>
        </p:nvSpPr>
        <p:spPr/>
        <p:txBody>
          <a:bodyPr>
            <a:normAutofit/>
          </a:bodyPr>
          <a:lstStyle/>
          <a:p>
            <a:pPr>
              <a:defRPr/>
            </a:pPr>
            <a:r>
              <a:rPr lang="en-US" sz="2800" dirty="0">
                <a:solidFill>
                  <a:schemeClr val="bg1">
                    <a:lumMod val="85000"/>
                  </a:schemeClr>
                </a:solidFill>
              </a:rPr>
              <a:t>Flat naming</a:t>
            </a:r>
          </a:p>
          <a:p>
            <a:pPr>
              <a:defRPr/>
            </a:pPr>
            <a:r>
              <a:rPr lang="en-US" sz="2800" dirty="0">
                <a:solidFill>
                  <a:schemeClr val="bg1">
                    <a:lumMod val="85000"/>
                  </a:schemeClr>
                </a:solidFill>
              </a:rPr>
              <a:t>Structured naming</a:t>
            </a:r>
          </a:p>
          <a:p>
            <a:pPr>
              <a:defRPr/>
            </a:pPr>
            <a:r>
              <a:rPr lang="en-US" sz="2800" dirty="0">
                <a:solidFill>
                  <a:srgbClr val="0070C0"/>
                </a:solidFill>
              </a:rPr>
              <a:t>Attribute-based naming</a:t>
            </a:r>
          </a:p>
        </p:txBody>
      </p:sp>
    </p:spTree>
    <p:extLst>
      <p:ext uri="{BB962C8B-B14F-4D97-AF65-F5344CB8AC3E}">
        <p14:creationId xmlns:p14="http://schemas.microsoft.com/office/powerpoint/2010/main" val="1223723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Attribute-based Naming</a:t>
            </a:r>
          </a:p>
        </p:txBody>
      </p:sp>
      <p:sp>
        <p:nvSpPr>
          <p:cNvPr id="27651" name="Content Placeholder 2"/>
          <p:cNvSpPr>
            <a:spLocks noGrp="1"/>
          </p:cNvSpPr>
          <p:nvPr>
            <p:ph idx="1"/>
          </p:nvPr>
        </p:nvSpPr>
        <p:spPr>
          <a:xfrm>
            <a:off x="841248" y="1600201"/>
            <a:ext cx="10817352" cy="4525963"/>
          </a:xfrm>
        </p:spPr>
        <p:txBody>
          <a:bodyPr>
            <a:normAutofit lnSpcReduction="10000"/>
          </a:bodyPr>
          <a:lstStyle/>
          <a:p>
            <a:r>
              <a:rPr lang="en-US" altLang="en-US" sz="2400" dirty="0"/>
              <a:t>In many cases, it is much more convenient to name, and look up entities by means of their attributes</a:t>
            </a:r>
          </a:p>
          <a:p>
            <a:pPr lvl="1"/>
            <a:r>
              <a:rPr lang="en-US" altLang="en-US" sz="2200" dirty="0"/>
              <a:t>Similar to traditional directory services (e.g., yellow pages)</a:t>
            </a:r>
          </a:p>
          <a:p>
            <a:pPr lvl="3"/>
            <a:endParaRPr lang="en-US" altLang="en-US" sz="2200" dirty="0"/>
          </a:p>
          <a:p>
            <a:r>
              <a:rPr lang="en-US" altLang="en-US" sz="2400" dirty="0"/>
              <a:t>However, the lookup operations can be extremely expensive</a:t>
            </a:r>
          </a:p>
          <a:p>
            <a:pPr lvl="1"/>
            <a:r>
              <a:rPr lang="en-US" altLang="en-US" sz="2200" dirty="0"/>
              <a:t>They require to match requested attribute values, against actual attribute values, which might require inspecting all entities</a:t>
            </a:r>
          </a:p>
          <a:p>
            <a:pPr lvl="2"/>
            <a:endParaRPr lang="en-US" altLang="en-US" sz="1400" dirty="0"/>
          </a:p>
          <a:p>
            <a:r>
              <a:rPr lang="en-US" altLang="en-US" sz="2400" dirty="0">
                <a:solidFill>
                  <a:srgbClr val="00B050"/>
                </a:solidFill>
              </a:rPr>
              <a:t>Solution:</a:t>
            </a:r>
            <a:r>
              <a:rPr lang="en-US" altLang="en-US" sz="2400" dirty="0"/>
              <a:t> Implement basic directory service as a database, and combine it with traditional structured naming system</a:t>
            </a:r>
          </a:p>
          <a:p>
            <a:pPr lvl="4"/>
            <a:endParaRPr lang="en-US" altLang="en-US" sz="2400" dirty="0"/>
          </a:p>
          <a:p>
            <a:r>
              <a:rPr lang="en-US" altLang="en-US" sz="2400" dirty="0"/>
              <a:t>We will study </a:t>
            </a:r>
            <a:r>
              <a:rPr lang="en-US" altLang="en-US" sz="2400" dirty="0">
                <a:solidFill>
                  <a:srgbClr val="0070C0"/>
                </a:solidFill>
              </a:rPr>
              <a:t>Light-weight Directory Access Protocol </a:t>
            </a:r>
            <a:r>
              <a:rPr lang="en-US" altLang="en-US" sz="2400" dirty="0"/>
              <a:t>(LDAP); an example system that uses attribute-based naming</a:t>
            </a:r>
          </a:p>
        </p:txBody>
      </p:sp>
    </p:spTree>
    <p:extLst>
      <p:ext uri="{BB962C8B-B14F-4D97-AF65-F5344CB8AC3E}">
        <p14:creationId xmlns:p14="http://schemas.microsoft.com/office/powerpoint/2010/main" val="184877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Implementing directory services</a:t>
            </a:r>
            <a:endParaRPr lang="en-CA" dirty="0">
              <a:effectLst/>
            </a:endParaRPr>
          </a:p>
        </p:txBody>
      </p:sp>
      <p:sp>
        <p:nvSpPr>
          <p:cNvPr id="20484" name="Slide Number Placeholder 1"/>
          <p:cNvSpPr>
            <a:spLocks noGrp="1"/>
          </p:cNvSpPr>
          <p:nvPr>
            <p:ph type="sldNum" sz="quarter" idx="12"/>
          </p:nvPr>
        </p:nvSpPr>
        <p:spPr>
          <a:xfrm>
            <a:off x="9601200" y="6457950"/>
            <a:ext cx="2362200" cy="476250"/>
          </a:xfrm>
          <a:noFill/>
        </p:spPr>
        <p:txBody>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r">
              <a:spcBef>
                <a:spcPct val="0"/>
              </a:spcBef>
              <a:buFontTx/>
              <a:buNone/>
            </a:pPr>
            <a:fld id="{4F9F4F22-16F2-4D1F-AFD8-EFAE13C08DD7}" type="slidenum">
              <a:rPr lang="en-US" altLang="en-US" sz="1400">
                <a:solidFill>
                  <a:schemeClr val="bg2"/>
                </a:solidFill>
              </a:rPr>
              <a:pPr algn="r">
                <a:spcBef>
                  <a:spcPct val="0"/>
                </a:spcBef>
                <a:buFontTx/>
                <a:buNone/>
              </a:pPr>
              <a:t>29</a:t>
            </a:fld>
            <a:endParaRPr lang="en-US" altLang="en-US" sz="1400" dirty="0">
              <a:solidFill>
                <a:schemeClr val="bg2"/>
              </a:solidFill>
            </a:endParaRPr>
          </a:p>
        </p:txBody>
      </p:sp>
      <p:sp>
        <p:nvSpPr>
          <p:cNvPr id="19" name="Rounded Rectangle 18">
            <a:extLst>
              <a:ext uri="{FF2B5EF4-FFF2-40B4-BE49-F238E27FC236}">
                <a16:creationId xmlns:a16="http://schemas.microsoft.com/office/drawing/2014/main" id="{14945A38-0254-6148-BE25-BD1B779BB422}"/>
              </a:ext>
            </a:extLst>
          </p:cNvPr>
          <p:cNvSpPr/>
          <p:nvPr/>
        </p:nvSpPr>
        <p:spPr>
          <a:xfrm>
            <a:off x="1728787" y="1525119"/>
            <a:ext cx="8761413" cy="1261600"/>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6A0B7059-1D29-FC41-B692-EAB0BE3738D3}"/>
              </a:ext>
            </a:extLst>
          </p:cNvPr>
          <p:cNvSpPr/>
          <p:nvPr/>
        </p:nvSpPr>
        <p:spPr>
          <a:xfrm>
            <a:off x="1690686" y="1500864"/>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Solution for scalable searching</a:t>
            </a:r>
          </a:p>
        </p:txBody>
      </p:sp>
      <p:sp>
        <p:nvSpPr>
          <p:cNvPr id="21" name="Rectangle 20">
            <a:extLst>
              <a:ext uri="{FF2B5EF4-FFF2-40B4-BE49-F238E27FC236}">
                <a16:creationId xmlns:a16="http://schemas.microsoft.com/office/drawing/2014/main" id="{D81A39F9-F70E-2446-9378-8E6060CB6630}"/>
              </a:ext>
            </a:extLst>
          </p:cNvPr>
          <p:cNvSpPr/>
          <p:nvPr/>
        </p:nvSpPr>
        <p:spPr>
          <a:xfrm>
            <a:off x="1767680" y="1948518"/>
            <a:ext cx="8761413" cy="646331"/>
          </a:xfrm>
          <a:prstGeom prst="rect">
            <a:avLst/>
          </a:prstGeom>
        </p:spPr>
        <p:txBody>
          <a:bodyPr wrap="square">
            <a:spAutoFit/>
          </a:bodyPr>
          <a:lstStyle/>
          <a:p>
            <a:r>
              <a:rPr lang="en-CA" dirty="0"/>
              <a:t>Implement basic directory service as database, and combine with traditional structured naming system. </a:t>
            </a:r>
            <a:endParaRPr lang="en-CA" dirty="0">
              <a:effectLst/>
            </a:endParaRPr>
          </a:p>
        </p:txBody>
      </p:sp>
      <p:pic>
        <p:nvPicPr>
          <p:cNvPr id="1025" name="Picture 1" descr="page52image12751552">
            <a:extLst>
              <a:ext uri="{FF2B5EF4-FFF2-40B4-BE49-F238E27FC236}">
                <a16:creationId xmlns:a16="http://schemas.microsoft.com/office/drawing/2014/main" id="{6C259AE4-81BE-0744-B7AE-FB6C3C1D83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4323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C30852F-31A5-CD4D-BDDF-FE797B7B04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8786" y="2874156"/>
            <a:ext cx="8710613" cy="3855378"/>
          </a:xfrm>
          <a:prstGeom prst="rect">
            <a:avLst/>
          </a:prstGeom>
        </p:spPr>
      </p:pic>
    </p:spTree>
    <p:extLst>
      <p:ext uri="{BB962C8B-B14F-4D97-AF65-F5344CB8AC3E}">
        <p14:creationId xmlns:p14="http://schemas.microsoft.com/office/powerpoint/2010/main" val="266802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BB9C5DE-2DC9-480A-BCDF-834802172EE2}"/>
              </a:ext>
            </a:extLst>
          </p:cNvPr>
          <p:cNvSpPr>
            <a:spLocks noGrp="1"/>
          </p:cNvSpPr>
          <p:nvPr>
            <p:ph type="title"/>
          </p:nvPr>
        </p:nvSpPr>
        <p:spPr>
          <a:xfrm>
            <a:off x="1755648" y="274320"/>
            <a:ext cx="8604504" cy="1325880"/>
          </a:xfrm>
        </p:spPr>
        <p:txBody>
          <a:bodyPr/>
          <a:lstStyle/>
          <a:p>
            <a:r>
              <a:rPr lang="en-US" altLang="en-US" dirty="0"/>
              <a:t>Classes of Naming</a:t>
            </a:r>
          </a:p>
        </p:txBody>
      </p:sp>
      <p:sp>
        <p:nvSpPr>
          <p:cNvPr id="3" name="Content Placeholder 2">
            <a:extLst>
              <a:ext uri="{FF2B5EF4-FFF2-40B4-BE49-F238E27FC236}">
                <a16:creationId xmlns:a16="http://schemas.microsoft.com/office/drawing/2014/main" id="{74F36F56-08CF-4C6F-AFE8-789E0BE7A6EF}"/>
              </a:ext>
            </a:extLst>
          </p:cNvPr>
          <p:cNvSpPr>
            <a:spLocks noGrp="1"/>
          </p:cNvSpPr>
          <p:nvPr>
            <p:ph idx="1"/>
          </p:nvPr>
        </p:nvSpPr>
        <p:spPr/>
        <p:txBody>
          <a:bodyPr/>
          <a:lstStyle/>
          <a:p>
            <a:pPr marL="228600" indent="-228600" defTabSz="914400">
              <a:spcBef>
                <a:spcPts val="1000"/>
              </a:spcBef>
              <a:defRPr/>
            </a:pPr>
            <a:r>
              <a:rPr lang="en-US" sz="2800" dirty="0">
                <a:solidFill>
                  <a:schemeClr val="bg1">
                    <a:lumMod val="50000"/>
                  </a:schemeClr>
                </a:solidFill>
              </a:rPr>
              <a:t>Flat naming</a:t>
            </a:r>
          </a:p>
          <a:p>
            <a:pPr marL="228600" indent="-228600" defTabSz="914400">
              <a:spcBef>
                <a:spcPts val="1000"/>
              </a:spcBef>
              <a:defRPr/>
            </a:pPr>
            <a:r>
              <a:rPr lang="en-US" sz="2800" dirty="0">
                <a:solidFill>
                  <a:schemeClr val="bg1">
                    <a:lumMod val="50000"/>
                  </a:schemeClr>
                </a:solidFill>
              </a:rPr>
              <a:t>Structured naming</a:t>
            </a:r>
          </a:p>
          <a:p>
            <a:pPr marL="228600" indent="-228600" defTabSz="914400">
              <a:spcBef>
                <a:spcPts val="1000"/>
              </a:spcBef>
              <a:defRPr/>
            </a:pPr>
            <a:r>
              <a:rPr lang="en-US" sz="2800" dirty="0">
                <a:solidFill>
                  <a:schemeClr val="bg1">
                    <a:lumMod val="50000"/>
                  </a:schemeClr>
                </a:solidFill>
              </a:rPr>
              <a:t>Attribute-based naming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33400" y="274320"/>
            <a:ext cx="10668000" cy="1055688"/>
          </a:xfrm>
        </p:spPr>
        <p:txBody>
          <a:bodyPr>
            <a:noAutofit/>
          </a:bodyPr>
          <a:lstStyle/>
          <a:p>
            <a:r>
              <a:rPr lang="en-US" altLang="en-US" dirty="0"/>
              <a:t>Light-weight Directory Access Protocol (LDAP)</a:t>
            </a:r>
          </a:p>
        </p:txBody>
      </p:sp>
      <p:sp>
        <p:nvSpPr>
          <p:cNvPr id="43011" name="Content Placeholder 2"/>
          <p:cNvSpPr>
            <a:spLocks noGrp="1"/>
          </p:cNvSpPr>
          <p:nvPr>
            <p:ph idx="1"/>
          </p:nvPr>
        </p:nvSpPr>
        <p:spPr/>
        <p:txBody>
          <a:bodyPr/>
          <a:lstStyle/>
          <a:p>
            <a:pPr>
              <a:defRPr/>
            </a:pPr>
            <a:r>
              <a:rPr lang="en-US" sz="2400" dirty="0"/>
              <a:t>LDAP directory service consists of a number of records called “directory entries”</a:t>
            </a:r>
          </a:p>
          <a:p>
            <a:pPr lvl="1">
              <a:defRPr/>
            </a:pPr>
            <a:r>
              <a:rPr lang="en-US" sz="2000" dirty="0"/>
              <a:t>Each record is made of (attribute, value) pairs</a:t>
            </a:r>
          </a:p>
          <a:p>
            <a:pPr lvl="1">
              <a:defRPr/>
            </a:pPr>
            <a:r>
              <a:rPr lang="en-US" sz="2000" dirty="0"/>
              <a:t>LDAP standard specifies five attributes for each record</a:t>
            </a:r>
          </a:p>
          <a:p>
            <a:pPr>
              <a:defRPr/>
            </a:pPr>
            <a:r>
              <a:rPr lang="en-US" sz="2400" dirty="0"/>
              <a:t>Directory Information Base (DIB) is a collection of all directory entries</a:t>
            </a:r>
          </a:p>
          <a:p>
            <a:pPr lvl="1">
              <a:defRPr/>
            </a:pPr>
            <a:r>
              <a:rPr lang="en-US" sz="2000" dirty="0"/>
              <a:t>Each record in a DIB is unique</a:t>
            </a:r>
          </a:p>
          <a:p>
            <a:pPr lvl="1">
              <a:defRPr/>
            </a:pPr>
            <a:r>
              <a:rPr lang="en-US" sz="2000" dirty="0"/>
              <a:t>Each record is represented by a distinguished name</a:t>
            </a:r>
          </a:p>
          <a:p>
            <a:pPr marL="457200" lvl="1" indent="0">
              <a:buNone/>
              <a:defRPr/>
            </a:pPr>
            <a:r>
              <a:rPr lang="en-US" sz="2000" dirty="0"/>
              <a:t>    </a:t>
            </a:r>
            <a:r>
              <a:rPr lang="en-US" sz="1400" dirty="0">
                <a:latin typeface="Courier New" pitchFamily="49" charset="0"/>
                <a:cs typeface="Courier New" pitchFamily="49" charset="0"/>
              </a:rPr>
              <a:t>E.g., /C=NL/O=</a:t>
            </a:r>
            <a:r>
              <a:rPr lang="en-US" sz="1400" dirty="0" err="1">
                <a:latin typeface="Courier New" pitchFamily="49" charset="0"/>
                <a:cs typeface="Courier New" pitchFamily="49" charset="0"/>
              </a:rPr>
              <a:t>Vrije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Universiteit</a:t>
            </a:r>
            <a:r>
              <a:rPr lang="en-US" sz="1400" dirty="0">
                <a:latin typeface="Courier New" pitchFamily="49" charset="0"/>
                <a:cs typeface="Courier New" pitchFamily="49" charset="0"/>
              </a:rPr>
              <a:t>/OU=Comp. Sc.</a:t>
            </a:r>
          </a:p>
        </p:txBody>
      </p:sp>
      <p:pic>
        <p:nvPicPr>
          <p:cNvPr id="286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064" y="4114800"/>
            <a:ext cx="2655887"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993064" y="4343400"/>
            <a:ext cx="2598737" cy="1219200"/>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1430907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z="4000"/>
              <a:t>Directory Information Tree in LDAP</a:t>
            </a:r>
          </a:p>
        </p:txBody>
      </p:sp>
      <p:sp>
        <p:nvSpPr>
          <p:cNvPr id="43011" name="Content Placeholder 2"/>
          <p:cNvSpPr>
            <a:spLocks noGrp="1"/>
          </p:cNvSpPr>
          <p:nvPr>
            <p:ph idx="1"/>
          </p:nvPr>
        </p:nvSpPr>
        <p:spPr>
          <a:xfrm>
            <a:off x="841248" y="1600200"/>
            <a:ext cx="10664952" cy="4648200"/>
          </a:xfrm>
        </p:spPr>
        <p:txBody>
          <a:bodyPr/>
          <a:lstStyle/>
          <a:p>
            <a:pPr>
              <a:defRPr/>
            </a:pPr>
            <a:r>
              <a:rPr lang="en-US" sz="2000" dirty="0"/>
              <a:t>All the records in the DIB can be organized into a hierarchical tree called </a:t>
            </a:r>
            <a:r>
              <a:rPr lang="en-US" sz="2000" i="1" dirty="0"/>
              <a:t>Directory Information Tree (DIT)</a:t>
            </a:r>
          </a:p>
          <a:p>
            <a:pPr>
              <a:defRPr/>
            </a:pPr>
            <a:endParaRPr lang="en-US" sz="2400" i="1" dirty="0"/>
          </a:p>
          <a:p>
            <a:pPr>
              <a:defRPr/>
            </a:pPr>
            <a:endParaRPr lang="en-US" sz="2400" i="1" dirty="0"/>
          </a:p>
          <a:p>
            <a:pPr>
              <a:defRPr/>
            </a:pPr>
            <a:endParaRPr lang="en-US" sz="2400" i="1" dirty="0"/>
          </a:p>
          <a:p>
            <a:pPr>
              <a:defRPr/>
            </a:pPr>
            <a:endParaRPr lang="en-US" sz="2400" i="1" dirty="0"/>
          </a:p>
          <a:p>
            <a:pPr marL="0" indent="0">
              <a:buNone/>
              <a:defRPr/>
            </a:pPr>
            <a:endParaRPr lang="en-US" sz="2400" i="1" dirty="0"/>
          </a:p>
          <a:p>
            <a:pPr marL="0" indent="0">
              <a:buNone/>
              <a:defRPr/>
            </a:pPr>
            <a:endParaRPr lang="en-US" sz="2400" i="1" dirty="0"/>
          </a:p>
          <a:p>
            <a:pPr>
              <a:defRPr/>
            </a:pPr>
            <a:r>
              <a:rPr lang="en-US" sz="2000" dirty="0"/>
              <a:t>LDAP provides advanced search mechanisms based on attributes by traversing the DIT</a:t>
            </a:r>
          </a:p>
          <a:p>
            <a:pPr>
              <a:defRPr/>
            </a:pPr>
            <a:r>
              <a:rPr lang="en-US" sz="2000" dirty="0"/>
              <a:t>Example syntax for searching all </a:t>
            </a:r>
            <a:r>
              <a:rPr lang="en-US" sz="2000" dirty="0" err="1"/>
              <a:t>Main_Servers</a:t>
            </a:r>
            <a:r>
              <a:rPr lang="en-US" sz="2000" dirty="0"/>
              <a:t> in </a:t>
            </a:r>
            <a:r>
              <a:rPr lang="en-US" sz="2000" dirty="0" err="1"/>
              <a:t>Vrije</a:t>
            </a:r>
            <a:r>
              <a:rPr lang="en-US" sz="2000" dirty="0"/>
              <a:t> </a:t>
            </a:r>
            <a:r>
              <a:rPr lang="en-US" sz="2000" dirty="0" err="1"/>
              <a:t>Universiteit</a:t>
            </a:r>
            <a:r>
              <a:rPr lang="en-US" sz="2000" dirty="0"/>
              <a:t>:</a:t>
            </a:r>
          </a:p>
          <a:p>
            <a:pPr marL="0" indent="0">
              <a:buNone/>
              <a:defRPr/>
            </a:pPr>
            <a:r>
              <a:rPr lang="en-US" sz="1400" dirty="0">
                <a:latin typeface="Courier New" pitchFamily="49" charset="0"/>
                <a:cs typeface="Courier New" pitchFamily="49" charset="0"/>
              </a:rPr>
              <a:t>   search("&amp;(C = NL) (O = </a:t>
            </a:r>
            <a:r>
              <a:rPr lang="en-US" sz="1400" dirty="0" err="1">
                <a:latin typeface="Courier New" pitchFamily="49" charset="0"/>
                <a:cs typeface="Courier New" pitchFamily="49" charset="0"/>
              </a:rPr>
              <a:t>Vrije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Universiteit</a:t>
            </a:r>
            <a:r>
              <a:rPr lang="en-US" sz="1400" dirty="0">
                <a:latin typeface="Courier New" pitchFamily="49" charset="0"/>
                <a:cs typeface="Courier New" pitchFamily="49" charset="0"/>
              </a:rPr>
              <a:t>) (OU = *) (CN = Main server)")</a:t>
            </a:r>
          </a:p>
        </p:txBody>
      </p:sp>
      <p:pic>
        <p:nvPicPr>
          <p:cNvPr id="2970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2133600"/>
            <a:ext cx="5105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252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z="4000" dirty="0"/>
              <a:t>Drawbacks of distributed index</a:t>
            </a:r>
          </a:p>
        </p:txBody>
      </p:sp>
      <p:sp>
        <p:nvSpPr>
          <p:cNvPr id="6" name="Rounded Rectangle 5">
            <a:extLst>
              <a:ext uri="{FF2B5EF4-FFF2-40B4-BE49-F238E27FC236}">
                <a16:creationId xmlns:a16="http://schemas.microsoft.com/office/drawing/2014/main" id="{EC3E860C-9E66-5C43-86FB-D459C71C40AF}"/>
              </a:ext>
            </a:extLst>
          </p:cNvPr>
          <p:cNvSpPr/>
          <p:nvPr/>
        </p:nvSpPr>
        <p:spPr>
          <a:xfrm>
            <a:off x="1638301" y="2497873"/>
            <a:ext cx="8761413" cy="2176435"/>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DC852E05-0918-9242-897D-F4715A972CA7}"/>
              </a:ext>
            </a:extLst>
          </p:cNvPr>
          <p:cNvSpPr/>
          <p:nvPr/>
        </p:nvSpPr>
        <p:spPr>
          <a:xfrm>
            <a:off x="1600200" y="2473620"/>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 Quite a few</a:t>
            </a:r>
          </a:p>
        </p:txBody>
      </p:sp>
      <p:sp>
        <p:nvSpPr>
          <p:cNvPr id="8" name="Rectangle 7">
            <a:extLst>
              <a:ext uri="{FF2B5EF4-FFF2-40B4-BE49-F238E27FC236}">
                <a16:creationId xmlns:a16="http://schemas.microsoft.com/office/drawing/2014/main" id="{9B466BC3-4A26-8341-B457-CBEED96F5705}"/>
              </a:ext>
            </a:extLst>
          </p:cNvPr>
          <p:cNvSpPr/>
          <p:nvPr/>
        </p:nvSpPr>
        <p:spPr>
          <a:xfrm>
            <a:off x="1677987" y="2919983"/>
            <a:ext cx="8761413" cy="2031325"/>
          </a:xfrm>
          <a:prstGeom prst="rect">
            <a:avLst/>
          </a:prstGeom>
        </p:spPr>
        <p:txBody>
          <a:bodyPr wrap="square">
            <a:spAutoFit/>
          </a:bodyPr>
          <a:lstStyle/>
          <a:p>
            <a:pPr marL="285750" indent="-285750">
              <a:buFont typeface="Arial" panose="020B0604020202020204" pitchFamily="34" charset="0"/>
              <a:buChar char="•"/>
            </a:pPr>
            <a:r>
              <a:rPr lang="en-CA" dirty="0"/>
              <a:t>A query involving </a:t>
            </a:r>
            <a:r>
              <a:rPr lang="en-CA" i="1" dirty="0"/>
              <a:t>k </a:t>
            </a:r>
            <a:r>
              <a:rPr lang="en-CA" dirty="0"/>
              <a:t>attributes requires contacting </a:t>
            </a:r>
            <a:r>
              <a:rPr lang="en-CA" i="1" dirty="0"/>
              <a:t>k </a:t>
            </a:r>
            <a:r>
              <a:rPr lang="en-CA" dirty="0"/>
              <a:t>servers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Imagine looking up “</a:t>
            </a:r>
            <a:r>
              <a:rPr lang="en-CA" i="1" dirty="0" err="1"/>
              <a:t>lastName</a:t>
            </a:r>
            <a:r>
              <a:rPr lang="en-CA" i="1" dirty="0"/>
              <a:t> </a:t>
            </a:r>
            <a:r>
              <a:rPr lang="en-CA" dirty="0"/>
              <a:t>= </a:t>
            </a:r>
            <a:r>
              <a:rPr lang="en-CA" i="1" dirty="0"/>
              <a:t>Smith </a:t>
            </a:r>
            <a:r>
              <a:rPr lang="en-CA" dirty="0"/>
              <a:t>∧ </a:t>
            </a:r>
            <a:r>
              <a:rPr lang="en-CA" i="1" dirty="0" err="1"/>
              <a:t>firstName</a:t>
            </a:r>
            <a:r>
              <a:rPr lang="en-CA" i="1" dirty="0"/>
              <a:t> </a:t>
            </a:r>
            <a:r>
              <a:rPr lang="en-CA" dirty="0"/>
              <a:t>= </a:t>
            </a:r>
            <a:r>
              <a:rPr lang="en-CA" i="1" dirty="0" err="1"/>
              <a:t>Pheriby</a:t>
            </a:r>
            <a:r>
              <a:rPr lang="en-CA" i="1" dirty="0"/>
              <a:t> </a:t>
            </a:r>
            <a:r>
              <a:rPr lang="en-CA" dirty="0"/>
              <a:t>”: the client may need to process many files as there are so many people named “Smith.”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No (easy) support for range queries, such as “</a:t>
            </a:r>
            <a:r>
              <a:rPr lang="en-CA" i="1" dirty="0"/>
              <a:t>price </a:t>
            </a:r>
            <a:r>
              <a:rPr lang="en-CA" dirty="0"/>
              <a:t>= [</a:t>
            </a:r>
            <a:r>
              <a:rPr lang="en-CA" i="1" dirty="0"/>
              <a:t>1000 </a:t>
            </a:r>
            <a:r>
              <a:rPr lang="en-CA" dirty="0"/>
              <a:t>− </a:t>
            </a:r>
            <a:r>
              <a:rPr lang="en-CA" i="1" dirty="0"/>
              <a:t>2500</a:t>
            </a:r>
            <a:r>
              <a:rPr lang="en-CA" dirty="0"/>
              <a:t>].” </a:t>
            </a:r>
          </a:p>
          <a:p>
            <a:pPr marL="285750" indent="-285750">
              <a:buFont typeface="Arial" panose="020B0604020202020204" pitchFamily="34" charset="0"/>
              <a:buChar char="•"/>
            </a:pPr>
            <a:endParaRPr lang="en-CA" dirty="0">
              <a:effectLst/>
            </a:endParaRPr>
          </a:p>
        </p:txBody>
      </p:sp>
    </p:spTree>
    <p:extLst>
      <p:ext uri="{BB962C8B-B14F-4D97-AF65-F5344CB8AC3E}">
        <p14:creationId xmlns:p14="http://schemas.microsoft.com/office/powerpoint/2010/main" val="397654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219200" y="274320"/>
            <a:ext cx="10439400" cy="1055688"/>
          </a:xfrm>
        </p:spPr>
        <p:txBody>
          <a:bodyPr>
            <a:normAutofit fontScale="90000"/>
          </a:bodyPr>
          <a:lstStyle/>
          <a:p>
            <a:r>
              <a:rPr lang="en-CA" dirty="0"/>
              <a:t>Alternative: map all attributes to 1 dimension </a:t>
            </a:r>
            <a:br>
              <a:rPr lang="en-CA" dirty="0"/>
            </a:br>
            <a:r>
              <a:rPr lang="en-CA" dirty="0"/>
              <a:t>and then index </a:t>
            </a:r>
            <a:endParaRPr lang="en-CA" sz="4000" dirty="0">
              <a:effectLst/>
            </a:endParaRPr>
          </a:p>
        </p:txBody>
      </p:sp>
      <p:sp>
        <p:nvSpPr>
          <p:cNvPr id="6" name="Rounded Rectangle 5">
            <a:extLst>
              <a:ext uri="{FF2B5EF4-FFF2-40B4-BE49-F238E27FC236}">
                <a16:creationId xmlns:a16="http://schemas.microsoft.com/office/drawing/2014/main" id="{EC3E860C-9E66-5C43-86FB-D459C71C40AF}"/>
              </a:ext>
            </a:extLst>
          </p:cNvPr>
          <p:cNvSpPr/>
          <p:nvPr/>
        </p:nvSpPr>
        <p:spPr>
          <a:xfrm>
            <a:off x="1715294" y="1624453"/>
            <a:ext cx="8761413" cy="1622439"/>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DC852E05-0918-9242-897D-F4715A972CA7}"/>
              </a:ext>
            </a:extLst>
          </p:cNvPr>
          <p:cNvSpPr/>
          <p:nvPr/>
        </p:nvSpPr>
        <p:spPr>
          <a:xfrm>
            <a:off x="1677193" y="1600200"/>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Space-filling curves: principle</a:t>
            </a:r>
          </a:p>
        </p:txBody>
      </p:sp>
      <p:sp>
        <p:nvSpPr>
          <p:cNvPr id="8" name="Rectangle 7">
            <a:extLst>
              <a:ext uri="{FF2B5EF4-FFF2-40B4-BE49-F238E27FC236}">
                <a16:creationId xmlns:a16="http://schemas.microsoft.com/office/drawing/2014/main" id="{9B466BC3-4A26-8341-B457-CBEED96F5705}"/>
              </a:ext>
            </a:extLst>
          </p:cNvPr>
          <p:cNvSpPr/>
          <p:nvPr/>
        </p:nvSpPr>
        <p:spPr>
          <a:xfrm>
            <a:off x="1754980" y="2046563"/>
            <a:ext cx="8761413" cy="1200329"/>
          </a:xfrm>
          <a:prstGeom prst="rect">
            <a:avLst/>
          </a:prstGeom>
        </p:spPr>
        <p:txBody>
          <a:bodyPr wrap="square">
            <a:spAutoFit/>
          </a:bodyPr>
          <a:lstStyle/>
          <a:p>
            <a:pPr marL="285750" indent="-285750">
              <a:buFont typeface="Arial" panose="020B0604020202020204" pitchFamily="34" charset="0"/>
              <a:buChar char="•"/>
            </a:pPr>
            <a:r>
              <a:rPr lang="en-CA" dirty="0"/>
              <a:t>Map the </a:t>
            </a:r>
            <a:r>
              <a:rPr lang="en-CA" i="1" dirty="0"/>
              <a:t>N</a:t>
            </a:r>
            <a:r>
              <a:rPr lang="en-CA" dirty="0"/>
              <a:t>-dimensional space covered by the </a:t>
            </a:r>
            <a:r>
              <a:rPr lang="en-CA" i="1" dirty="0"/>
              <a:t>N </a:t>
            </a:r>
            <a:r>
              <a:rPr lang="en-CA" dirty="0"/>
              <a:t>attributes {</a:t>
            </a:r>
            <a:r>
              <a:rPr lang="en-CA" i="1" dirty="0"/>
              <a:t>a1</a:t>
            </a:r>
            <a:r>
              <a:rPr lang="en-CA" dirty="0"/>
              <a:t>,...,</a:t>
            </a:r>
            <a:r>
              <a:rPr lang="en-CA" i="1" dirty="0" err="1"/>
              <a:t>aN</a:t>
            </a:r>
            <a:r>
              <a:rPr lang="en-CA" dirty="0"/>
              <a:t>} into a single dimension </a:t>
            </a:r>
          </a:p>
          <a:p>
            <a:pPr marL="285750" indent="-285750">
              <a:buFont typeface="Arial" panose="020B0604020202020204" pitchFamily="34" charset="0"/>
              <a:buChar char="•"/>
            </a:pPr>
            <a:r>
              <a:rPr lang="en-CA" dirty="0"/>
              <a:t>Hashing values in order to distribute the 1-dimensional space among index servers. </a:t>
            </a:r>
            <a:endParaRPr lang="en-CA" dirty="0">
              <a:effectLst/>
            </a:endParaRPr>
          </a:p>
        </p:txBody>
      </p:sp>
      <p:pic>
        <p:nvPicPr>
          <p:cNvPr id="3" name="Picture 2">
            <a:extLst>
              <a:ext uri="{FF2B5EF4-FFF2-40B4-BE49-F238E27FC236}">
                <a16:creationId xmlns:a16="http://schemas.microsoft.com/office/drawing/2014/main" id="{CBA685BF-3E64-4A46-B409-3DF03B99C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429000"/>
            <a:ext cx="8229599" cy="3127088"/>
          </a:xfrm>
          <a:prstGeom prst="rect">
            <a:avLst/>
          </a:prstGeom>
        </p:spPr>
      </p:pic>
    </p:spTree>
    <p:extLst>
      <p:ext uri="{BB962C8B-B14F-4D97-AF65-F5344CB8AC3E}">
        <p14:creationId xmlns:p14="http://schemas.microsoft.com/office/powerpoint/2010/main" val="2936072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Summary</a:t>
            </a:r>
          </a:p>
        </p:txBody>
      </p:sp>
      <p:sp>
        <p:nvSpPr>
          <p:cNvPr id="30723" name="Content Placeholder 2"/>
          <p:cNvSpPr>
            <a:spLocks noGrp="1"/>
          </p:cNvSpPr>
          <p:nvPr>
            <p:ph idx="1"/>
          </p:nvPr>
        </p:nvSpPr>
        <p:spPr/>
        <p:txBody>
          <a:bodyPr/>
          <a:lstStyle/>
          <a:p>
            <a:r>
              <a:rPr lang="en-US" altLang="en-US" sz="2800" dirty="0"/>
              <a:t>Naming and name resolutions enable accessing entities in a distributed system</a:t>
            </a:r>
          </a:p>
          <a:p>
            <a:pPr lvl="4"/>
            <a:endParaRPr lang="en-US" altLang="en-US" sz="1600" dirty="0"/>
          </a:p>
          <a:p>
            <a:r>
              <a:rPr lang="en-US" altLang="en-US" sz="2800" dirty="0"/>
              <a:t>Three types of naming:</a:t>
            </a:r>
          </a:p>
          <a:p>
            <a:pPr lvl="1"/>
            <a:r>
              <a:rPr lang="en-US" altLang="en-US" sz="2400" dirty="0">
                <a:solidFill>
                  <a:srgbClr val="0070C0"/>
                </a:solidFill>
              </a:rPr>
              <a:t>Flat Naming</a:t>
            </a:r>
          </a:p>
          <a:p>
            <a:pPr lvl="2"/>
            <a:r>
              <a:rPr lang="en-US" altLang="en-US" sz="2000" dirty="0"/>
              <a:t>Broadcasting, forward pointers, home-based approaches, Distributed Hash Tables (DHTs)</a:t>
            </a:r>
          </a:p>
          <a:p>
            <a:pPr lvl="1"/>
            <a:r>
              <a:rPr lang="en-US" altLang="en-US" sz="2400" dirty="0">
                <a:solidFill>
                  <a:srgbClr val="0070C0"/>
                </a:solidFill>
              </a:rPr>
              <a:t>Structured Naming</a:t>
            </a:r>
          </a:p>
          <a:p>
            <a:pPr lvl="2"/>
            <a:r>
              <a:rPr lang="en-US" altLang="en-US" sz="2000" dirty="0"/>
              <a:t>Organizes names into Name Spaces</a:t>
            </a:r>
          </a:p>
          <a:p>
            <a:pPr lvl="2"/>
            <a:r>
              <a:rPr lang="en-US" altLang="en-US" sz="2000" dirty="0"/>
              <a:t>Distributed Name Spaces</a:t>
            </a:r>
          </a:p>
          <a:p>
            <a:pPr lvl="1"/>
            <a:r>
              <a:rPr lang="en-US" altLang="en-US" sz="2400" dirty="0">
                <a:solidFill>
                  <a:srgbClr val="0070C0"/>
                </a:solidFill>
              </a:rPr>
              <a:t>Attribute-based Naming</a:t>
            </a:r>
          </a:p>
          <a:p>
            <a:pPr lvl="2"/>
            <a:r>
              <a:rPr lang="en-US" altLang="en-US" sz="2000" dirty="0"/>
              <a:t>Entities are looked up using their attributes</a:t>
            </a:r>
          </a:p>
        </p:txBody>
      </p:sp>
    </p:spTree>
    <p:extLst>
      <p:ext uri="{BB962C8B-B14F-4D97-AF65-F5344CB8AC3E}">
        <p14:creationId xmlns:p14="http://schemas.microsoft.com/office/powerpoint/2010/main" val="297629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t>Next Class</a:t>
            </a:r>
          </a:p>
        </p:txBody>
      </p:sp>
      <p:sp>
        <p:nvSpPr>
          <p:cNvPr id="31747" name="Content Placeholder 2"/>
          <p:cNvSpPr>
            <a:spLocks noGrp="1"/>
          </p:cNvSpPr>
          <p:nvPr>
            <p:ph idx="1"/>
          </p:nvPr>
        </p:nvSpPr>
        <p:spPr/>
        <p:txBody>
          <a:bodyPr>
            <a:normAutofit/>
          </a:bodyPr>
          <a:lstStyle/>
          <a:p>
            <a:r>
              <a:rPr lang="en-US" altLang="en-US" sz="2800" dirty="0"/>
              <a:t>Concurrency and Synchronization</a:t>
            </a:r>
          </a:p>
          <a:p>
            <a:pPr lvl="1"/>
            <a:r>
              <a:rPr lang="en-US" altLang="en-US" sz="2800" dirty="0"/>
              <a:t>Explain the need for synchronization</a:t>
            </a:r>
          </a:p>
          <a:p>
            <a:pPr lvl="4"/>
            <a:endParaRPr lang="en-US" altLang="en-US" sz="2800" dirty="0"/>
          </a:p>
          <a:p>
            <a:pPr lvl="1"/>
            <a:r>
              <a:rPr lang="en-US" altLang="en-US" sz="2800" dirty="0"/>
              <a:t>Analyze how computers synchronize their clocks and concurrent accesses to resources</a:t>
            </a:r>
          </a:p>
          <a:p>
            <a:pPr lvl="2"/>
            <a:r>
              <a:rPr lang="en-US" altLang="en-US" sz="2800" dirty="0"/>
              <a:t>Clock Synchronization Algorithms</a:t>
            </a:r>
          </a:p>
          <a:p>
            <a:pPr lvl="2"/>
            <a:r>
              <a:rPr lang="en-US" altLang="en-US" sz="2800" dirty="0"/>
              <a:t>Mutual Exclusion Algorithms</a:t>
            </a:r>
          </a:p>
        </p:txBody>
      </p:sp>
    </p:spTree>
    <p:extLst>
      <p:ext uri="{BB962C8B-B14F-4D97-AF65-F5344CB8AC3E}">
        <p14:creationId xmlns:p14="http://schemas.microsoft.com/office/powerpoint/2010/main" val="101613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BB9C5DE-2DC9-480A-BCDF-834802172EE2}"/>
              </a:ext>
            </a:extLst>
          </p:cNvPr>
          <p:cNvSpPr>
            <a:spLocks noGrp="1"/>
          </p:cNvSpPr>
          <p:nvPr>
            <p:ph type="title"/>
          </p:nvPr>
        </p:nvSpPr>
        <p:spPr>
          <a:xfrm>
            <a:off x="1755648" y="274320"/>
            <a:ext cx="8604504" cy="1325880"/>
          </a:xfrm>
        </p:spPr>
        <p:txBody>
          <a:bodyPr/>
          <a:lstStyle/>
          <a:p>
            <a:r>
              <a:rPr lang="en-US" altLang="en-US" dirty="0"/>
              <a:t>Classes of Naming</a:t>
            </a:r>
          </a:p>
        </p:txBody>
      </p:sp>
      <p:sp>
        <p:nvSpPr>
          <p:cNvPr id="3" name="Content Placeholder 2">
            <a:extLst>
              <a:ext uri="{FF2B5EF4-FFF2-40B4-BE49-F238E27FC236}">
                <a16:creationId xmlns:a16="http://schemas.microsoft.com/office/drawing/2014/main" id="{74F36F56-08CF-4C6F-AFE8-789E0BE7A6EF}"/>
              </a:ext>
            </a:extLst>
          </p:cNvPr>
          <p:cNvSpPr>
            <a:spLocks noGrp="1"/>
          </p:cNvSpPr>
          <p:nvPr>
            <p:ph idx="1"/>
          </p:nvPr>
        </p:nvSpPr>
        <p:spPr/>
        <p:txBody>
          <a:bodyPr/>
          <a:lstStyle/>
          <a:p>
            <a:pPr marL="228600" indent="-228600" defTabSz="914400">
              <a:spcBef>
                <a:spcPts val="1000"/>
              </a:spcBef>
              <a:defRPr/>
            </a:pPr>
            <a:r>
              <a:rPr lang="en-US" sz="2800" dirty="0">
                <a:solidFill>
                  <a:schemeClr val="bg1">
                    <a:lumMod val="50000"/>
                  </a:schemeClr>
                </a:solidFill>
              </a:rPr>
              <a:t>Flat naming</a:t>
            </a:r>
          </a:p>
          <a:p>
            <a:pPr marL="228600" indent="-228600" defTabSz="914400">
              <a:spcBef>
                <a:spcPts val="1000"/>
              </a:spcBef>
              <a:defRPr/>
            </a:pPr>
            <a:r>
              <a:rPr lang="en-US" sz="2800" dirty="0">
                <a:solidFill>
                  <a:srgbClr val="0070C0"/>
                </a:solidFill>
              </a:rPr>
              <a:t>Structured naming</a:t>
            </a:r>
          </a:p>
          <a:p>
            <a:pPr marL="228600" indent="-228600" defTabSz="914400">
              <a:spcBef>
                <a:spcPts val="1000"/>
              </a:spcBef>
              <a:defRPr/>
            </a:pPr>
            <a:r>
              <a:rPr lang="en-US" sz="2800" dirty="0">
                <a:solidFill>
                  <a:schemeClr val="bg1">
                    <a:lumMod val="50000"/>
                  </a:schemeClr>
                </a:solidFill>
              </a:rPr>
              <a:t>Attribute-based naming</a:t>
            </a:r>
          </a:p>
        </p:txBody>
      </p:sp>
    </p:spTree>
    <p:extLst>
      <p:ext uri="{BB962C8B-B14F-4D97-AF65-F5344CB8AC3E}">
        <p14:creationId xmlns:p14="http://schemas.microsoft.com/office/powerpoint/2010/main" val="326882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E01C144A-2241-4870-ACDF-6170D2EB9BCC}"/>
              </a:ext>
            </a:extLst>
          </p:cNvPr>
          <p:cNvSpPr>
            <a:spLocks noGrp="1"/>
          </p:cNvSpPr>
          <p:nvPr>
            <p:ph type="title"/>
          </p:nvPr>
        </p:nvSpPr>
        <p:spPr>
          <a:xfrm>
            <a:off x="1755648" y="274320"/>
            <a:ext cx="8604504" cy="1325880"/>
          </a:xfrm>
        </p:spPr>
        <p:txBody>
          <a:bodyPr/>
          <a:lstStyle/>
          <a:p>
            <a:r>
              <a:rPr lang="en-US" altLang="en-US" dirty="0"/>
              <a:t>Structured Naming</a:t>
            </a:r>
          </a:p>
        </p:txBody>
      </p:sp>
      <p:sp>
        <p:nvSpPr>
          <p:cNvPr id="3" name="Content Placeholder 2">
            <a:extLst>
              <a:ext uri="{FF2B5EF4-FFF2-40B4-BE49-F238E27FC236}">
                <a16:creationId xmlns:a16="http://schemas.microsoft.com/office/drawing/2014/main" id="{C7BD639D-614D-48AA-A81E-3DAEBB1583C7}"/>
              </a:ext>
            </a:extLst>
          </p:cNvPr>
          <p:cNvSpPr>
            <a:spLocks noGrp="1"/>
          </p:cNvSpPr>
          <p:nvPr>
            <p:ph idx="1"/>
          </p:nvPr>
        </p:nvSpPr>
        <p:spPr/>
        <p:txBody>
          <a:bodyPr>
            <a:normAutofit/>
          </a:bodyPr>
          <a:lstStyle/>
          <a:p>
            <a:pPr>
              <a:defRPr/>
            </a:pPr>
            <a:r>
              <a:rPr lang="en-US" sz="2800" dirty="0"/>
              <a:t>Structured names are composed of simple human-readable names </a:t>
            </a:r>
          </a:p>
          <a:p>
            <a:pPr lvl="1">
              <a:defRPr/>
            </a:pPr>
            <a:r>
              <a:rPr lang="en-US" sz="2400" dirty="0"/>
              <a:t>Names are arranged in a specific structure</a:t>
            </a:r>
          </a:p>
          <a:p>
            <a:pPr>
              <a:defRPr/>
            </a:pPr>
            <a:endParaRPr lang="en-US" sz="2800" dirty="0"/>
          </a:p>
          <a:p>
            <a:pPr>
              <a:defRPr/>
            </a:pPr>
            <a:r>
              <a:rPr lang="en-US" sz="2800" dirty="0">
                <a:solidFill>
                  <a:srgbClr val="00B050"/>
                </a:solidFill>
              </a:rPr>
              <a:t>Examples:</a:t>
            </a:r>
          </a:p>
          <a:p>
            <a:pPr lvl="1">
              <a:defRPr/>
            </a:pPr>
            <a:r>
              <a:rPr lang="en-US" sz="2400" dirty="0"/>
              <a:t>File-systems utilize structured names to identify files</a:t>
            </a:r>
          </a:p>
          <a:p>
            <a:pPr lvl="2">
              <a:defRPr/>
            </a:pPr>
            <a:r>
              <a:rPr lang="en-US" sz="2400" dirty="0"/>
              <a:t>/home/</a:t>
            </a:r>
            <a:r>
              <a:rPr lang="en-US" sz="2400" dirty="0" err="1"/>
              <a:t>userid</a:t>
            </a:r>
            <a:r>
              <a:rPr lang="en-US" sz="2400" dirty="0"/>
              <a:t>/work/</a:t>
            </a:r>
            <a:r>
              <a:rPr lang="en-US" sz="2400" dirty="0" err="1"/>
              <a:t>dist</a:t>
            </a:r>
            <a:r>
              <a:rPr lang="en-US" sz="2400" dirty="0"/>
              <a:t>-systems/naming.txt</a:t>
            </a:r>
          </a:p>
          <a:p>
            <a:pPr marL="914400" lvl="2" indent="0">
              <a:buNone/>
              <a:defRPr/>
            </a:pPr>
            <a:endParaRPr lang="en-US" sz="2400" dirty="0"/>
          </a:p>
          <a:p>
            <a:pPr lvl="1">
              <a:defRPr/>
            </a:pPr>
            <a:r>
              <a:rPr lang="en-US" sz="2400" dirty="0"/>
              <a:t>Websites can be accessed through structured names</a:t>
            </a:r>
          </a:p>
          <a:p>
            <a:pPr lvl="2">
              <a:defRPr/>
            </a:pPr>
            <a:r>
              <a:rPr lang="en-US" sz="2400" dirty="0" err="1"/>
              <a:t>www.concordia.ca</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CC76D3B-D28C-4D67-B1C2-5FB8DEA12716}"/>
              </a:ext>
            </a:extLst>
          </p:cNvPr>
          <p:cNvSpPr>
            <a:spLocks noGrp="1"/>
          </p:cNvSpPr>
          <p:nvPr>
            <p:ph type="title"/>
          </p:nvPr>
        </p:nvSpPr>
        <p:spPr>
          <a:xfrm>
            <a:off x="1755648" y="274320"/>
            <a:ext cx="8604504" cy="1325880"/>
          </a:xfrm>
        </p:spPr>
        <p:txBody>
          <a:bodyPr/>
          <a:lstStyle/>
          <a:p>
            <a:r>
              <a:rPr lang="en-US" altLang="en-US" dirty="0"/>
              <a:t>Name Spaces</a:t>
            </a:r>
          </a:p>
        </p:txBody>
      </p:sp>
      <p:sp>
        <p:nvSpPr>
          <p:cNvPr id="29699" name="Content Placeholder 2">
            <a:extLst>
              <a:ext uri="{FF2B5EF4-FFF2-40B4-BE49-F238E27FC236}">
                <a16:creationId xmlns:a16="http://schemas.microsoft.com/office/drawing/2014/main" id="{9DEE3CBF-8606-479A-BC6F-E6FE5AD30734}"/>
              </a:ext>
            </a:extLst>
          </p:cNvPr>
          <p:cNvSpPr>
            <a:spLocks noGrp="1"/>
          </p:cNvSpPr>
          <p:nvPr>
            <p:ph idx="1"/>
          </p:nvPr>
        </p:nvSpPr>
        <p:spPr>
          <a:xfrm>
            <a:off x="838200" y="1463040"/>
            <a:ext cx="10820400" cy="5013960"/>
          </a:xfrm>
        </p:spPr>
        <p:txBody>
          <a:bodyPr>
            <a:normAutofit/>
          </a:bodyPr>
          <a:lstStyle/>
          <a:p>
            <a:r>
              <a:rPr lang="en-US" altLang="en-US" sz="2800" dirty="0"/>
              <a:t>Structured names are organized into </a:t>
            </a:r>
            <a:r>
              <a:rPr lang="en-US" altLang="en-US" sz="2800" i="1" dirty="0">
                <a:solidFill>
                  <a:srgbClr val="0070C0"/>
                </a:solidFill>
              </a:rPr>
              <a:t>name spaces</a:t>
            </a:r>
          </a:p>
          <a:p>
            <a:pPr lvl="3"/>
            <a:endParaRPr lang="en-US" altLang="en-US" sz="1400" dirty="0">
              <a:solidFill>
                <a:srgbClr val="0000FF"/>
              </a:solidFill>
            </a:endParaRPr>
          </a:p>
          <a:p>
            <a:r>
              <a:rPr lang="en-US" altLang="en-US" sz="2800" dirty="0"/>
              <a:t>A name space is a </a:t>
            </a:r>
            <a:r>
              <a:rPr lang="en-US" altLang="en-US" sz="2800" i="1" dirty="0"/>
              <a:t>directed graph</a:t>
            </a:r>
            <a:r>
              <a:rPr lang="en-US" altLang="en-US" sz="2800" dirty="0"/>
              <a:t> consisting of:</a:t>
            </a:r>
          </a:p>
          <a:p>
            <a:pPr lvl="1"/>
            <a:r>
              <a:rPr lang="en-US" altLang="en-US" sz="2400" dirty="0">
                <a:solidFill>
                  <a:srgbClr val="0070C0"/>
                </a:solidFill>
              </a:rPr>
              <a:t>Leaf nodes</a:t>
            </a:r>
          </a:p>
          <a:p>
            <a:pPr lvl="2"/>
            <a:r>
              <a:rPr lang="en-US" altLang="en-US" sz="2000" dirty="0"/>
              <a:t>Each leaf node represents an entity</a:t>
            </a:r>
          </a:p>
          <a:p>
            <a:pPr lvl="2"/>
            <a:r>
              <a:rPr lang="en-US" altLang="en-US" sz="2000" dirty="0"/>
              <a:t>A leaf node generally stores the </a:t>
            </a:r>
            <a:r>
              <a:rPr lang="en-US" altLang="en-US" sz="2000" i="1" u="sng" dirty="0"/>
              <a:t>address</a:t>
            </a:r>
            <a:r>
              <a:rPr lang="en-US" altLang="en-US" sz="2000" dirty="0"/>
              <a:t> of an entity (e.g., in DNS), or  the </a:t>
            </a:r>
            <a:r>
              <a:rPr lang="en-US" altLang="en-US" sz="2000" i="1" u="sng" dirty="0"/>
              <a:t>state</a:t>
            </a:r>
            <a:r>
              <a:rPr lang="en-US" altLang="en-US" sz="2000" dirty="0"/>
              <a:t> of (or the </a:t>
            </a:r>
            <a:r>
              <a:rPr lang="en-US" altLang="en-US" sz="2000" i="1" u="sng" dirty="0"/>
              <a:t>path</a:t>
            </a:r>
            <a:r>
              <a:rPr lang="en-US" altLang="en-US" sz="2000" dirty="0"/>
              <a:t> to) an entity (e.g., in file systems)</a:t>
            </a:r>
          </a:p>
          <a:p>
            <a:pPr lvl="4"/>
            <a:endParaRPr lang="en-US" altLang="en-US" sz="1600" dirty="0"/>
          </a:p>
          <a:p>
            <a:pPr lvl="1"/>
            <a:r>
              <a:rPr lang="en-US" altLang="en-US" sz="2400" dirty="0">
                <a:solidFill>
                  <a:srgbClr val="0070C0"/>
                </a:solidFill>
              </a:rPr>
              <a:t>Directory nodes</a:t>
            </a:r>
          </a:p>
          <a:p>
            <a:pPr lvl="2"/>
            <a:r>
              <a:rPr lang="en-US" altLang="en-US" sz="2000" dirty="0"/>
              <a:t>Directory node refers to other leaf or directory nodes</a:t>
            </a:r>
          </a:p>
          <a:p>
            <a:pPr lvl="2"/>
            <a:r>
              <a:rPr lang="en-US" altLang="en-US" sz="2000" dirty="0"/>
              <a:t>Each outgoing edge is represented by (</a:t>
            </a:r>
            <a:r>
              <a:rPr lang="en-US" altLang="en-US" sz="2000" i="1" dirty="0"/>
              <a:t>edge label, node identifier</a:t>
            </a:r>
            <a:r>
              <a:rPr lang="en-US" altLang="en-US" sz="2000" dirty="0"/>
              <a:t>)</a:t>
            </a:r>
          </a:p>
          <a:p>
            <a:pPr lvl="4"/>
            <a:endParaRPr lang="en-US" altLang="en-US" sz="1600" dirty="0"/>
          </a:p>
          <a:p>
            <a:r>
              <a:rPr lang="en-US" altLang="en-US" sz="2800" dirty="0"/>
              <a:t>Each node can store any type of data</a:t>
            </a:r>
          </a:p>
          <a:p>
            <a:pPr lvl="1"/>
            <a:r>
              <a:rPr lang="en-US" altLang="en-US" sz="2400" dirty="0"/>
              <a:t>I.e., State and/or address (</a:t>
            </a:r>
            <a:r>
              <a:rPr lang="en-US" altLang="en-US" sz="2400" i="1" dirty="0"/>
              <a:t>e.g., to a different machine</a:t>
            </a:r>
            <a:r>
              <a:rPr lang="en-US" altLang="en-US" sz="2400" dirty="0"/>
              <a:t>) and/or path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699">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6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7F1503F-B19E-40BC-A4BE-97418F40ABCA}"/>
              </a:ext>
            </a:extLst>
          </p:cNvPr>
          <p:cNvSpPr>
            <a:spLocks noGrp="1"/>
          </p:cNvSpPr>
          <p:nvPr>
            <p:ph type="title"/>
          </p:nvPr>
        </p:nvSpPr>
        <p:spPr>
          <a:xfrm>
            <a:off x="1755648" y="274320"/>
            <a:ext cx="8604504" cy="1325880"/>
          </a:xfrm>
        </p:spPr>
        <p:txBody>
          <a:bodyPr/>
          <a:lstStyle/>
          <a:p>
            <a:r>
              <a:rPr lang="en-US" altLang="en-US" dirty="0"/>
              <a:t>Name Spaces: An Example </a:t>
            </a:r>
          </a:p>
        </p:txBody>
      </p:sp>
      <p:sp>
        <p:nvSpPr>
          <p:cNvPr id="35915" name="Rectangle 35914">
            <a:extLst>
              <a:ext uri="{FF2B5EF4-FFF2-40B4-BE49-F238E27FC236}">
                <a16:creationId xmlns:a16="http://schemas.microsoft.com/office/drawing/2014/main" id="{CF335E5A-40CE-46AE-9296-CC3BE5AE4006}"/>
              </a:ext>
            </a:extLst>
          </p:cNvPr>
          <p:cNvSpPr/>
          <p:nvPr/>
        </p:nvSpPr>
        <p:spPr>
          <a:xfrm>
            <a:off x="1963674" y="1538286"/>
            <a:ext cx="7464552"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2400" dirty="0">
                <a:solidFill>
                  <a:schemeClr val="tx1"/>
                </a:solidFill>
              </a:rPr>
              <a:t>Looking up for the entity with name “/home/</a:t>
            </a:r>
            <a:r>
              <a:rPr lang="en-US" sz="2400" dirty="0" err="1">
                <a:solidFill>
                  <a:schemeClr val="tx1"/>
                </a:solidFill>
              </a:rPr>
              <a:t>steen</a:t>
            </a:r>
            <a:r>
              <a:rPr lang="en-US" sz="2400" dirty="0">
                <a:solidFill>
                  <a:schemeClr val="tx1"/>
                </a:solidFill>
              </a:rPr>
              <a:t>/</a:t>
            </a:r>
            <a:r>
              <a:rPr lang="en-US" sz="2400" dirty="0" err="1">
                <a:solidFill>
                  <a:schemeClr val="tx1"/>
                </a:solidFill>
              </a:rPr>
              <a:t>mbox</a:t>
            </a:r>
            <a:r>
              <a:rPr lang="en-US" sz="2400" dirty="0">
                <a:solidFill>
                  <a:schemeClr val="tx1"/>
                </a:solidFill>
              </a:rPr>
              <a:t>”</a:t>
            </a:r>
          </a:p>
        </p:txBody>
      </p:sp>
      <p:sp>
        <p:nvSpPr>
          <p:cNvPr id="9" name="Rectangle 8">
            <a:extLst>
              <a:ext uri="{FF2B5EF4-FFF2-40B4-BE49-F238E27FC236}">
                <a16:creationId xmlns:a16="http://schemas.microsoft.com/office/drawing/2014/main" id="{D7D2E4CF-4812-4623-B287-A6035A89860E}"/>
              </a:ext>
            </a:extLst>
          </p:cNvPr>
          <p:cNvSpPr/>
          <p:nvPr/>
        </p:nvSpPr>
        <p:spPr>
          <a:xfrm>
            <a:off x="6934200" y="22860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n0</a:t>
            </a:r>
          </a:p>
        </p:txBody>
      </p:sp>
      <p:sp>
        <p:nvSpPr>
          <p:cNvPr id="10" name="Rectangle 9">
            <a:extLst>
              <a:ext uri="{FF2B5EF4-FFF2-40B4-BE49-F238E27FC236}">
                <a16:creationId xmlns:a16="http://schemas.microsoft.com/office/drawing/2014/main" id="{35F33779-AF71-43A9-B7E2-82079F33474A}"/>
              </a:ext>
            </a:extLst>
          </p:cNvPr>
          <p:cNvSpPr/>
          <p:nvPr/>
        </p:nvSpPr>
        <p:spPr>
          <a:xfrm>
            <a:off x="5638800" y="29718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n1</a:t>
            </a:r>
          </a:p>
        </p:txBody>
      </p:sp>
      <p:sp>
        <p:nvSpPr>
          <p:cNvPr id="11" name="Rectangle 10">
            <a:extLst>
              <a:ext uri="{FF2B5EF4-FFF2-40B4-BE49-F238E27FC236}">
                <a16:creationId xmlns:a16="http://schemas.microsoft.com/office/drawing/2014/main" id="{88D1BD07-2830-43B3-AC6E-16C808A0E2CF}"/>
              </a:ext>
            </a:extLst>
          </p:cNvPr>
          <p:cNvSpPr/>
          <p:nvPr/>
        </p:nvSpPr>
        <p:spPr>
          <a:xfrm>
            <a:off x="6477000" y="40386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n4</a:t>
            </a:r>
          </a:p>
        </p:txBody>
      </p:sp>
      <p:sp>
        <p:nvSpPr>
          <p:cNvPr id="13" name="Oval 12">
            <a:extLst>
              <a:ext uri="{FF2B5EF4-FFF2-40B4-BE49-F238E27FC236}">
                <a16:creationId xmlns:a16="http://schemas.microsoft.com/office/drawing/2014/main" id="{D116BD48-7BFB-42C9-8731-B6FA15690C11}"/>
              </a:ext>
            </a:extLst>
          </p:cNvPr>
          <p:cNvSpPr/>
          <p:nvPr/>
        </p:nvSpPr>
        <p:spPr>
          <a:xfrm>
            <a:off x="8229600" y="30480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n5</a:t>
            </a:r>
          </a:p>
        </p:txBody>
      </p:sp>
      <p:sp>
        <p:nvSpPr>
          <p:cNvPr id="14" name="Oval 13">
            <a:extLst>
              <a:ext uri="{FF2B5EF4-FFF2-40B4-BE49-F238E27FC236}">
                <a16:creationId xmlns:a16="http://schemas.microsoft.com/office/drawing/2014/main" id="{21AA9C69-3EE0-4C6B-B8AA-4804F3DF2651}"/>
              </a:ext>
            </a:extLst>
          </p:cNvPr>
          <p:cNvSpPr/>
          <p:nvPr/>
        </p:nvSpPr>
        <p:spPr>
          <a:xfrm>
            <a:off x="4648200" y="4114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n2</a:t>
            </a:r>
          </a:p>
        </p:txBody>
      </p:sp>
      <p:sp>
        <p:nvSpPr>
          <p:cNvPr id="15" name="Oval 14">
            <a:extLst>
              <a:ext uri="{FF2B5EF4-FFF2-40B4-BE49-F238E27FC236}">
                <a16:creationId xmlns:a16="http://schemas.microsoft.com/office/drawing/2014/main" id="{E6B99E52-E49B-4219-BABA-7059BC9EE077}"/>
              </a:ext>
            </a:extLst>
          </p:cNvPr>
          <p:cNvSpPr/>
          <p:nvPr/>
        </p:nvSpPr>
        <p:spPr>
          <a:xfrm>
            <a:off x="5486400" y="4114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n3</a:t>
            </a:r>
          </a:p>
        </p:txBody>
      </p:sp>
      <p:sp>
        <p:nvSpPr>
          <p:cNvPr id="16" name="Oval 15">
            <a:extLst>
              <a:ext uri="{FF2B5EF4-FFF2-40B4-BE49-F238E27FC236}">
                <a16:creationId xmlns:a16="http://schemas.microsoft.com/office/drawing/2014/main" id="{9D348840-7F9C-4A87-8485-0AF6A937C32C}"/>
              </a:ext>
            </a:extLst>
          </p:cNvPr>
          <p:cNvSpPr/>
          <p:nvPr/>
        </p:nvSpPr>
        <p:spPr>
          <a:xfrm>
            <a:off x="6324600" y="5105400"/>
            <a:ext cx="6858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400" dirty="0"/>
          </a:p>
        </p:txBody>
      </p:sp>
      <p:sp>
        <p:nvSpPr>
          <p:cNvPr id="17" name="Oval 16">
            <a:extLst>
              <a:ext uri="{FF2B5EF4-FFF2-40B4-BE49-F238E27FC236}">
                <a16:creationId xmlns:a16="http://schemas.microsoft.com/office/drawing/2014/main" id="{CFF5C318-19CB-4E1C-8FF1-C54A8D701761}"/>
              </a:ext>
            </a:extLst>
          </p:cNvPr>
          <p:cNvSpPr/>
          <p:nvPr/>
        </p:nvSpPr>
        <p:spPr>
          <a:xfrm>
            <a:off x="5486400" y="5105400"/>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cxnSp>
        <p:nvCxnSpPr>
          <p:cNvPr id="24" name="Straight Connector 23">
            <a:extLst>
              <a:ext uri="{FF2B5EF4-FFF2-40B4-BE49-F238E27FC236}">
                <a16:creationId xmlns:a16="http://schemas.microsoft.com/office/drawing/2014/main" id="{ACF0B3CC-EF94-4F4F-8E79-57EB31BCEE65}"/>
              </a:ext>
            </a:extLst>
          </p:cNvPr>
          <p:cNvCxnSpPr>
            <a:stCxn id="9" idx="2"/>
          </p:cNvCxnSpPr>
          <p:nvPr/>
        </p:nvCxnSpPr>
        <p:spPr>
          <a:xfrm>
            <a:off x="7124700" y="2667000"/>
            <a:ext cx="1257300" cy="381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F9A5BC8-7BCB-4B8E-BA57-7FEA31523AD8}"/>
              </a:ext>
            </a:extLst>
          </p:cNvPr>
          <p:cNvCxnSpPr/>
          <p:nvPr/>
        </p:nvCxnSpPr>
        <p:spPr>
          <a:xfrm flipH="1">
            <a:off x="6096000" y="2667000"/>
            <a:ext cx="1028700" cy="304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97DD8EF-F2A2-46BB-8F2E-C24C3A97D7D4}"/>
              </a:ext>
            </a:extLst>
          </p:cNvPr>
          <p:cNvCxnSpPr>
            <a:stCxn id="10" idx="2"/>
            <a:endCxn id="15" idx="0"/>
          </p:cNvCxnSpPr>
          <p:nvPr/>
        </p:nvCxnSpPr>
        <p:spPr>
          <a:xfrm flipH="1">
            <a:off x="5791200" y="3352800"/>
            <a:ext cx="381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4EC3D8D-08BC-42EB-AC92-D460FAA346FD}"/>
              </a:ext>
            </a:extLst>
          </p:cNvPr>
          <p:cNvCxnSpPr>
            <a:stCxn id="10" idx="2"/>
            <a:endCxn id="11" idx="0"/>
          </p:cNvCxnSpPr>
          <p:nvPr/>
        </p:nvCxnSpPr>
        <p:spPr>
          <a:xfrm>
            <a:off x="5829300" y="3352800"/>
            <a:ext cx="8382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636C20-F1D3-49B4-8B0C-98C31FE0AFA6}"/>
              </a:ext>
            </a:extLst>
          </p:cNvPr>
          <p:cNvCxnSpPr>
            <a:stCxn id="10" idx="2"/>
            <a:endCxn id="14" idx="0"/>
          </p:cNvCxnSpPr>
          <p:nvPr/>
        </p:nvCxnSpPr>
        <p:spPr>
          <a:xfrm flipH="1">
            <a:off x="4953000" y="3352800"/>
            <a:ext cx="8763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01670026-AE63-4DE7-A94F-70DB8CEA9A7C}"/>
              </a:ext>
            </a:extLst>
          </p:cNvPr>
          <p:cNvSpPr/>
          <p:nvPr/>
        </p:nvSpPr>
        <p:spPr>
          <a:xfrm>
            <a:off x="3429000" y="4343400"/>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41" name="Rectangle 40">
            <a:extLst>
              <a:ext uri="{FF2B5EF4-FFF2-40B4-BE49-F238E27FC236}">
                <a16:creationId xmlns:a16="http://schemas.microsoft.com/office/drawing/2014/main" id="{BD293990-EFCA-418A-8876-B1AA1BBDC656}"/>
              </a:ext>
            </a:extLst>
          </p:cNvPr>
          <p:cNvSpPr/>
          <p:nvPr/>
        </p:nvSpPr>
        <p:spPr>
          <a:xfrm>
            <a:off x="3505200" y="48768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400" dirty="0"/>
          </a:p>
        </p:txBody>
      </p:sp>
      <p:sp>
        <p:nvSpPr>
          <p:cNvPr id="30740" name="TextBox 41">
            <a:extLst>
              <a:ext uri="{FF2B5EF4-FFF2-40B4-BE49-F238E27FC236}">
                <a16:creationId xmlns:a16="http://schemas.microsoft.com/office/drawing/2014/main" id="{C3F38EAB-036F-427E-82C5-E7C4C91F8FD7}"/>
              </a:ext>
            </a:extLst>
          </p:cNvPr>
          <p:cNvSpPr txBox="1">
            <a:spLocks noChangeArrowheads="1"/>
          </p:cNvSpPr>
          <p:nvPr/>
        </p:nvSpPr>
        <p:spPr bwMode="auto">
          <a:xfrm>
            <a:off x="2133600" y="43434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Leaf node</a:t>
            </a:r>
          </a:p>
        </p:txBody>
      </p:sp>
      <p:sp>
        <p:nvSpPr>
          <p:cNvPr id="30741" name="TextBox 42">
            <a:extLst>
              <a:ext uri="{FF2B5EF4-FFF2-40B4-BE49-F238E27FC236}">
                <a16:creationId xmlns:a16="http://schemas.microsoft.com/office/drawing/2014/main" id="{301D0442-959B-4F71-AE95-4718B4EB5679}"/>
              </a:ext>
            </a:extLst>
          </p:cNvPr>
          <p:cNvSpPr txBox="1">
            <a:spLocks noChangeArrowheads="1"/>
          </p:cNvSpPr>
          <p:nvPr/>
        </p:nvSpPr>
        <p:spPr bwMode="auto">
          <a:xfrm>
            <a:off x="1752600" y="4887914"/>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Directory node</a:t>
            </a:r>
          </a:p>
        </p:txBody>
      </p:sp>
      <p:cxnSp>
        <p:nvCxnSpPr>
          <p:cNvPr id="44" name="Straight Connector 43">
            <a:extLst>
              <a:ext uri="{FF2B5EF4-FFF2-40B4-BE49-F238E27FC236}">
                <a16:creationId xmlns:a16="http://schemas.microsoft.com/office/drawing/2014/main" id="{DABAEB79-B64D-403F-B8A0-0664E5B77EE9}"/>
              </a:ext>
            </a:extLst>
          </p:cNvPr>
          <p:cNvCxnSpPr>
            <a:stCxn id="11" idx="2"/>
            <a:endCxn id="16" idx="0"/>
          </p:cNvCxnSpPr>
          <p:nvPr/>
        </p:nvCxnSpPr>
        <p:spPr>
          <a:xfrm>
            <a:off x="6667500" y="4419600"/>
            <a:ext cx="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8A28491-4302-411B-8612-3DC332A42D73}"/>
              </a:ext>
            </a:extLst>
          </p:cNvPr>
          <p:cNvCxnSpPr>
            <a:stCxn id="11" idx="2"/>
            <a:endCxn id="17" idx="0"/>
          </p:cNvCxnSpPr>
          <p:nvPr/>
        </p:nvCxnSpPr>
        <p:spPr>
          <a:xfrm flipH="1">
            <a:off x="5791200" y="4419600"/>
            <a:ext cx="8763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744" name="TextBox 52">
            <a:extLst>
              <a:ext uri="{FF2B5EF4-FFF2-40B4-BE49-F238E27FC236}">
                <a16:creationId xmlns:a16="http://schemas.microsoft.com/office/drawing/2014/main" id="{FE8310D9-79D7-4775-AD64-90F8F5D9C8B9}"/>
              </a:ext>
            </a:extLst>
          </p:cNvPr>
          <p:cNvSpPr txBox="1">
            <a:spLocks noChangeArrowheads="1"/>
          </p:cNvSpPr>
          <p:nvPr/>
        </p:nvSpPr>
        <p:spPr bwMode="auto">
          <a:xfrm>
            <a:off x="5867400" y="24384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home</a:t>
            </a:r>
          </a:p>
        </p:txBody>
      </p:sp>
      <p:sp>
        <p:nvSpPr>
          <p:cNvPr id="30745" name="TextBox 53">
            <a:extLst>
              <a:ext uri="{FF2B5EF4-FFF2-40B4-BE49-F238E27FC236}">
                <a16:creationId xmlns:a16="http://schemas.microsoft.com/office/drawing/2014/main" id="{B62B38BF-7E43-447C-A263-746F1DC2AD08}"/>
              </a:ext>
            </a:extLst>
          </p:cNvPr>
          <p:cNvSpPr txBox="1">
            <a:spLocks noChangeArrowheads="1"/>
          </p:cNvSpPr>
          <p:nvPr/>
        </p:nvSpPr>
        <p:spPr bwMode="auto">
          <a:xfrm>
            <a:off x="7620000" y="23622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0746" name="TextBox 54">
            <a:extLst>
              <a:ext uri="{FF2B5EF4-FFF2-40B4-BE49-F238E27FC236}">
                <a16:creationId xmlns:a16="http://schemas.microsoft.com/office/drawing/2014/main" id="{7B163DCB-A969-42F8-AFFC-A0AE98083CA5}"/>
              </a:ext>
            </a:extLst>
          </p:cNvPr>
          <p:cNvSpPr txBox="1">
            <a:spLocks noChangeArrowheads="1"/>
          </p:cNvSpPr>
          <p:nvPr/>
        </p:nvSpPr>
        <p:spPr bwMode="auto">
          <a:xfrm>
            <a:off x="6477000" y="34290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steen</a:t>
            </a:r>
          </a:p>
        </p:txBody>
      </p:sp>
      <p:sp>
        <p:nvSpPr>
          <p:cNvPr id="30747" name="TextBox 55">
            <a:extLst>
              <a:ext uri="{FF2B5EF4-FFF2-40B4-BE49-F238E27FC236}">
                <a16:creationId xmlns:a16="http://schemas.microsoft.com/office/drawing/2014/main" id="{8D254C54-B7DE-43D8-8658-220F3B79C2F8}"/>
              </a:ext>
            </a:extLst>
          </p:cNvPr>
          <p:cNvSpPr txBox="1">
            <a:spLocks noChangeArrowheads="1"/>
          </p:cNvSpPr>
          <p:nvPr/>
        </p:nvSpPr>
        <p:spPr bwMode="auto">
          <a:xfrm>
            <a:off x="5334000" y="36576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chemeClr val="tx1"/>
                </a:solidFill>
              </a:rPr>
              <a:t>max</a:t>
            </a:r>
          </a:p>
        </p:txBody>
      </p:sp>
      <p:sp>
        <p:nvSpPr>
          <p:cNvPr id="30748" name="TextBox 56">
            <a:extLst>
              <a:ext uri="{FF2B5EF4-FFF2-40B4-BE49-F238E27FC236}">
                <a16:creationId xmlns:a16="http://schemas.microsoft.com/office/drawing/2014/main" id="{C7966946-E4B3-47FB-A43F-481234A1AEF3}"/>
              </a:ext>
            </a:extLst>
          </p:cNvPr>
          <p:cNvSpPr txBox="1">
            <a:spLocks noChangeArrowheads="1"/>
          </p:cNvSpPr>
          <p:nvPr/>
        </p:nvSpPr>
        <p:spPr bwMode="auto">
          <a:xfrm>
            <a:off x="4479378" y="3649662"/>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err="1">
                <a:solidFill>
                  <a:schemeClr val="tx1"/>
                </a:solidFill>
              </a:rPr>
              <a:t>elke</a:t>
            </a:r>
            <a:endParaRPr lang="en-US" altLang="en-US" sz="1800" dirty="0">
              <a:solidFill>
                <a:schemeClr val="tx1"/>
              </a:solidFill>
            </a:endParaRPr>
          </a:p>
        </p:txBody>
      </p:sp>
      <p:sp>
        <p:nvSpPr>
          <p:cNvPr id="58" name="Rounded Rectangle 57">
            <a:extLst>
              <a:ext uri="{FF2B5EF4-FFF2-40B4-BE49-F238E27FC236}">
                <a16:creationId xmlns:a16="http://schemas.microsoft.com/office/drawing/2014/main" id="{F1E8DDE2-B080-4EEF-97BC-43C541A9D196}"/>
              </a:ext>
            </a:extLst>
          </p:cNvPr>
          <p:cNvSpPr/>
          <p:nvPr/>
        </p:nvSpPr>
        <p:spPr>
          <a:xfrm>
            <a:off x="3581400" y="2514600"/>
            <a:ext cx="1447800" cy="914400"/>
          </a:xfrm>
          <a:prstGeom prst="roundRect">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dirty="0"/>
              <a:t>n2: “</a:t>
            </a:r>
            <a:r>
              <a:rPr lang="en-US" dirty="0" err="1"/>
              <a:t>elke</a:t>
            </a:r>
            <a:r>
              <a:rPr lang="en-US" dirty="0"/>
              <a:t>”</a:t>
            </a:r>
          </a:p>
          <a:p>
            <a:pPr algn="ctr" eaLnBrk="1" hangingPunct="1">
              <a:defRPr/>
            </a:pPr>
            <a:r>
              <a:rPr lang="en-US" dirty="0"/>
              <a:t>n3: “max”</a:t>
            </a:r>
          </a:p>
          <a:p>
            <a:pPr algn="ctr" eaLnBrk="1" hangingPunct="1">
              <a:defRPr/>
            </a:pPr>
            <a:r>
              <a:rPr lang="en-US" dirty="0"/>
              <a:t>n4: “</a:t>
            </a:r>
            <a:r>
              <a:rPr lang="en-US" dirty="0" err="1"/>
              <a:t>steen</a:t>
            </a:r>
            <a:r>
              <a:rPr lang="en-US" dirty="0"/>
              <a:t>”</a:t>
            </a:r>
          </a:p>
        </p:txBody>
      </p:sp>
      <p:sp>
        <p:nvSpPr>
          <p:cNvPr id="30750" name="TextBox 58">
            <a:extLst>
              <a:ext uri="{FF2B5EF4-FFF2-40B4-BE49-F238E27FC236}">
                <a16:creationId xmlns:a16="http://schemas.microsoft.com/office/drawing/2014/main" id="{913CAB4C-52A1-46B4-9AAB-96D5F7F3F145}"/>
              </a:ext>
            </a:extLst>
          </p:cNvPr>
          <p:cNvSpPr txBox="1">
            <a:spLocks noChangeArrowheads="1"/>
          </p:cNvSpPr>
          <p:nvPr/>
        </p:nvSpPr>
        <p:spPr bwMode="auto">
          <a:xfrm>
            <a:off x="3276600" y="2133600"/>
            <a:ext cx="205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Data stored in n1</a:t>
            </a:r>
          </a:p>
        </p:txBody>
      </p:sp>
      <p:cxnSp>
        <p:nvCxnSpPr>
          <p:cNvPr id="63" name="Straight Connector 62">
            <a:extLst>
              <a:ext uri="{FF2B5EF4-FFF2-40B4-BE49-F238E27FC236}">
                <a16:creationId xmlns:a16="http://schemas.microsoft.com/office/drawing/2014/main" id="{D52C2918-0D79-44CB-8796-0711B020A75E}"/>
              </a:ext>
            </a:extLst>
          </p:cNvPr>
          <p:cNvCxnSpPr>
            <a:stCxn id="10" idx="1"/>
            <a:endCxn id="58" idx="3"/>
          </p:cNvCxnSpPr>
          <p:nvPr/>
        </p:nvCxnSpPr>
        <p:spPr>
          <a:xfrm flipH="1" flipV="1">
            <a:off x="5029200" y="2971800"/>
            <a:ext cx="609600" cy="19050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30752" name="TextBox 71">
            <a:extLst>
              <a:ext uri="{FF2B5EF4-FFF2-40B4-BE49-F238E27FC236}">
                <a16:creationId xmlns:a16="http://schemas.microsoft.com/office/drawing/2014/main" id="{BB7A93A8-46E0-4407-ADA0-D1AD4F6709B4}"/>
              </a:ext>
            </a:extLst>
          </p:cNvPr>
          <p:cNvSpPr txBox="1">
            <a:spLocks noChangeArrowheads="1"/>
          </p:cNvSpPr>
          <p:nvPr/>
        </p:nvSpPr>
        <p:spPr bwMode="auto">
          <a:xfrm>
            <a:off x="8839200" y="3059114"/>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0753" name="TextBox 80">
            <a:extLst>
              <a:ext uri="{FF2B5EF4-FFF2-40B4-BE49-F238E27FC236}">
                <a16:creationId xmlns:a16="http://schemas.microsoft.com/office/drawing/2014/main" id="{E38518E3-8681-4DB5-AD52-B167E87BF0F7}"/>
              </a:ext>
            </a:extLst>
          </p:cNvPr>
          <p:cNvSpPr txBox="1">
            <a:spLocks noChangeArrowheads="1"/>
          </p:cNvSpPr>
          <p:nvPr/>
        </p:nvSpPr>
        <p:spPr bwMode="auto">
          <a:xfrm>
            <a:off x="5105400" y="4572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twmrc</a:t>
            </a:r>
          </a:p>
        </p:txBody>
      </p:sp>
      <p:sp>
        <p:nvSpPr>
          <p:cNvPr id="30754" name="TextBox 81">
            <a:extLst>
              <a:ext uri="{FF2B5EF4-FFF2-40B4-BE49-F238E27FC236}">
                <a16:creationId xmlns:a16="http://schemas.microsoft.com/office/drawing/2014/main" id="{BF9CF92C-256E-40D6-A036-32DBDE32D666}"/>
              </a:ext>
            </a:extLst>
          </p:cNvPr>
          <p:cNvSpPr txBox="1">
            <a:spLocks noChangeArrowheads="1"/>
          </p:cNvSpPr>
          <p:nvPr/>
        </p:nvSpPr>
        <p:spPr bwMode="auto">
          <a:xfrm>
            <a:off x="6629400" y="4575229"/>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err="1">
                <a:solidFill>
                  <a:schemeClr val="tx1"/>
                </a:solidFill>
              </a:rPr>
              <a:t>mbox</a:t>
            </a:r>
            <a:endParaRPr lang="en-US" altLang="en-US" sz="1800" dirty="0">
              <a:solidFill>
                <a:schemeClr val="tx1"/>
              </a:solidFill>
            </a:endParaRPr>
          </a:p>
        </p:txBody>
      </p:sp>
      <p:cxnSp>
        <p:nvCxnSpPr>
          <p:cNvPr id="86" name="Straight Arrow Connector 85">
            <a:extLst>
              <a:ext uri="{FF2B5EF4-FFF2-40B4-BE49-F238E27FC236}">
                <a16:creationId xmlns:a16="http://schemas.microsoft.com/office/drawing/2014/main" id="{A0AA291E-FA14-4F62-ADAB-A8F4FCCA68E5}"/>
              </a:ext>
            </a:extLst>
          </p:cNvPr>
          <p:cNvCxnSpPr>
            <a:stCxn id="11" idx="2"/>
            <a:endCxn id="16" idx="0"/>
          </p:cNvCxnSpPr>
          <p:nvPr/>
        </p:nvCxnSpPr>
        <p:spPr>
          <a:xfrm>
            <a:off x="6667500" y="4419600"/>
            <a:ext cx="0" cy="685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35917" name="Straight Arrow Connector 35916">
            <a:extLst>
              <a:ext uri="{FF2B5EF4-FFF2-40B4-BE49-F238E27FC236}">
                <a16:creationId xmlns:a16="http://schemas.microsoft.com/office/drawing/2014/main" id="{41383221-611E-4737-9668-6B489E06761E}"/>
              </a:ext>
            </a:extLst>
          </p:cNvPr>
          <p:cNvCxnSpPr>
            <a:stCxn id="9" idx="2"/>
          </p:cNvCxnSpPr>
          <p:nvPr/>
        </p:nvCxnSpPr>
        <p:spPr>
          <a:xfrm flipH="1">
            <a:off x="6019800" y="2667000"/>
            <a:ext cx="1104900" cy="304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A5EB5DE0-5E35-4B7F-A1D1-D49BF19A8DA9}"/>
              </a:ext>
            </a:extLst>
          </p:cNvPr>
          <p:cNvCxnSpPr>
            <a:stCxn id="10" idx="2"/>
            <a:endCxn id="11" idx="0"/>
          </p:cNvCxnSpPr>
          <p:nvPr/>
        </p:nvCxnSpPr>
        <p:spPr>
          <a:xfrm>
            <a:off x="5829300" y="3352800"/>
            <a:ext cx="838200" cy="685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9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B1EC450-57C2-416C-8EE0-D917920E295B}"/>
              </a:ext>
            </a:extLst>
          </p:cNvPr>
          <p:cNvSpPr>
            <a:spLocks noGrp="1"/>
          </p:cNvSpPr>
          <p:nvPr>
            <p:ph type="title"/>
          </p:nvPr>
        </p:nvSpPr>
        <p:spPr>
          <a:xfrm>
            <a:off x="1755648" y="274320"/>
            <a:ext cx="8604504" cy="1325880"/>
          </a:xfrm>
        </p:spPr>
        <p:txBody>
          <a:bodyPr/>
          <a:lstStyle/>
          <a:p>
            <a:r>
              <a:rPr lang="en-US" altLang="en-US" dirty="0"/>
              <a:t>Name Resolution</a:t>
            </a:r>
          </a:p>
        </p:txBody>
      </p:sp>
      <p:sp>
        <p:nvSpPr>
          <p:cNvPr id="31747" name="Content Placeholder 2">
            <a:extLst>
              <a:ext uri="{FF2B5EF4-FFF2-40B4-BE49-F238E27FC236}">
                <a16:creationId xmlns:a16="http://schemas.microsoft.com/office/drawing/2014/main" id="{852C3E15-0AE3-4FE6-8857-A9181A01E498}"/>
              </a:ext>
            </a:extLst>
          </p:cNvPr>
          <p:cNvSpPr>
            <a:spLocks noGrp="1"/>
          </p:cNvSpPr>
          <p:nvPr>
            <p:ph idx="1"/>
          </p:nvPr>
        </p:nvSpPr>
        <p:spPr>
          <a:xfrm>
            <a:off x="841248" y="1463040"/>
            <a:ext cx="10360152" cy="4525963"/>
          </a:xfrm>
        </p:spPr>
        <p:txBody>
          <a:bodyPr/>
          <a:lstStyle/>
          <a:p>
            <a:r>
              <a:rPr lang="en-US" altLang="en-US" sz="2800" dirty="0"/>
              <a:t>The process of looking up a name is called </a:t>
            </a:r>
            <a:r>
              <a:rPr lang="en-US" altLang="en-US" sz="2800" i="1" dirty="0">
                <a:solidFill>
                  <a:srgbClr val="0070C0"/>
                </a:solidFill>
              </a:rPr>
              <a:t>name resolution</a:t>
            </a:r>
          </a:p>
          <a:p>
            <a:pPr lvl="4"/>
            <a:endParaRPr lang="en-US" altLang="en-US" sz="1400" dirty="0"/>
          </a:p>
          <a:p>
            <a:r>
              <a:rPr lang="en-US" altLang="en-US" sz="2800" dirty="0"/>
              <a:t>Closure mechanism:</a:t>
            </a:r>
          </a:p>
          <a:p>
            <a:pPr lvl="1"/>
            <a:r>
              <a:rPr lang="en-US" altLang="en-US" sz="2400" dirty="0"/>
              <a:t>Name resolution cannot be accomplished without an </a:t>
            </a:r>
            <a:r>
              <a:rPr lang="en-US" altLang="en-US" sz="2400" i="1" u="sng" dirty="0"/>
              <a:t>initial directory node</a:t>
            </a:r>
          </a:p>
          <a:p>
            <a:pPr lvl="1"/>
            <a:endParaRPr lang="en-US" altLang="en-US" sz="1400" i="1" u="sng" dirty="0"/>
          </a:p>
          <a:p>
            <a:pPr lvl="1"/>
            <a:r>
              <a:rPr lang="en-US" altLang="en-US" sz="2400" dirty="0"/>
              <a:t>The</a:t>
            </a:r>
            <a:r>
              <a:rPr lang="en-US" altLang="en-US" sz="2400" i="1" dirty="0"/>
              <a:t> </a:t>
            </a:r>
            <a:r>
              <a:rPr lang="en-US" altLang="en-US" sz="2400" i="1" dirty="0">
                <a:solidFill>
                  <a:srgbClr val="0070C0"/>
                </a:solidFill>
              </a:rPr>
              <a:t>closure mechanism</a:t>
            </a:r>
            <a:r>
              <a:rPr lang="en-US" altLang="en-US" sz="2400" dirty="0"/>
              <a:t> selects the implicit context from which to start name resolution</a:t>
            </a:r>
          </a:p>
          <a:p>
            <a:pPr lvl="4"/>
            <a:endParaRPr lang="en-US" altLang="en-US" sz="1400" dirty="0"/>
          </a:p>
          <a:p>
            <a:pPr lvl="1"/>
            <a:r>
              <a:rPr lang="en-US" altLang="en-US" sz="2400" dirty="0">
                <a:solidFill>
                  <a:srgbClr val="00B050"/>
                </a:solidFill>
              </a:rPr>
              <a:t>Examples:</a:t>
            </a:r>
          </a:p>
          <a:p>
            <a:pPr lvl="2"/>
            <a:r>
              <a:rPr lang="en-US" altLang="en-US" sz="2400" dirty="0" err="1"/>
              <a:t>www.concordia.ca</a:t>
            </a:r>
            <a:r>
              <a:rPr lang="en-US" altLang="en-US" sz="2400" dirty="0"/>
              <a:t>: start at the DNS Server</a:t>
            </a:r>
          </a:p>
          <a:p>
            <a:pPr lvl="2"/>
            <a:r>
              <a:rPr lang="en-US" altLang="en-US" sz="2400" dirty="0"/>
              <a:t>/home/</a:t>
            </a:r>
            <a:r>
              <a:rPr lang="en-US" altLang="en-US" sz="2400" dirty="0" err="1"/>
              <a:t>steen</a:t>
            </a:r>
            <a:r>
              <a:rPr lang="en-US" altLang="en-US" sz="2400" dirty="0"/>
              <a:t>/</a:t>
            </a:r>
            <a:r>
              <a:rPr lang="en-US" altLang="en-US" sz="2400" dirty="0" err="1"/>
              <a:t>mbox</a:t>
            </a:r>
            <a:r>
              <a:rPr lang="en-US" altLang="en-US" sz="2400" dirty="0"/>
              <a:t>: start at the root of the file-system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19C4894-3067-413E-9EEF-2EB7195E7E84}"/>
              </a:ext>
            </a:extLst>
          </p:cNvPr>
          <p:cNvSpPr>
            <a:spLocks noGrp="1"/>
          </p:cNvSpPr>
          <p:nvPr>
            <p:ph type="title"/>
          </p:nvPr>
        </p:nvSpPr>
        <p:spPr>
          <a:xfrm>
            <a:off x="1755648" y="274320"/>
            <a:ext cx="8604504" cy="1325880"/>
          </a:xfrm>
        </p:spPr>
        <p:txBody>
          <a:bodyPr/>
          <a:lstStyle/>
          <a:p>
            <a:r>
              <a:rPr lang="en-US" altLang="en-US" dirty="0"/>
              <a:t>Name Linking</a:t>
            </a:r>
          </a:p>
        </p:txBody>
      </p:sp>
      <p:sp>
        <p:nvSpPr>
          <p:cNvPr id="32771" name="Content Placeholder 2">
            <a:extLst>
              <a:ext uri="{FF2B5EF4-FFF2-40B4-BE49-F238E27FC236}">
                <a16:creationId xmlns:a16="http://schemas.microsoft.com/office/drawing/2014/main" id="{9935028A-CAB4-4BBB-8026-17FCA34DA2D1}"/>
              </a:ext>
            </a:extLst>
          </p:cNvPr>
          <p:cNvSpPr>
            <a:spLocks noGrp="1"/>
          </p:cNvSpPr>
          <p:nvPr>
            <p:ph idx="1"/>
          </p:nvPr>
        </p:nvSpPr>
        <p:spPr/>
        <p:txBody>
          <a:bodyPr>
            <a:normAutofit/>
          </a:bodyPr>
          <a:lstStyle/>
          <a:p>
            <a:pPr>
              <a:lnSpc>
                <a:spcPct val="100000"/>
              </a:lnSpc>
              <a:spcBef>
                <a:spcPts val="600"/>
              </a:spcBef>
              <a:spcAft>
                <a:spcPts val="600"/>
              </a:spcAft>
            </a:pPr>
            <a:r>
              <a:rPr lang="en-US" altLang="en-US" sz="3200" dirty="0"/>
              <a:t>The name space can be effectively used to link two different entities</a:t>
            </a:r>
          </a:p>
          <a:p>
            <a:pPr lvl="3">
              <a:lnSpc>
                <a:spcPct val="100000"/>
              </a:lnSpc>
              <a:spcBef>
                <a:spcPts val="600"/>
              </a:spcBef>
              <a:spcAft>
                <a:spcPts val="600"/>
              </a:spcAft>
            </a:pPr>
            <a:endParaRPr lang="en-US" altLang="en-US" sz="1800" dirty="0"/>
          </a:p>
          <a:p>
            <a:pPr>
              <a:lnSpc>
                <a:spcPct val="100000"/>
              </a:lnSpc>
              <a:spcBef>
                <a:spcPts val="600"/>
              </a:spcBef>
              <a:spcAft>
                <a:spcPts val="600"/>
              </a:spcAft>
            </a:pPr>
            <a:r>
              <a:rPr lang="en-US" altLang="en-US" sz="3200" dirty="0"/>
              <a:t>Two types of links can exist between the nodes:</a:t>
            </a:r>
          </a:p>
          <a:p>
            <a:pPr marL="971550" lvl="1" indent="-514350">
              <a:lnSpc>
                <a:spcPct val="100000"/>
              </a:lnSpc>
              <a:spcBef>
                <a:spcPts val="600"/>
              </a:spcBef>
              <a:spcAft>
                <a:spcPts val="600"/>
              </a:spcAft>
              <a:buFontTx/>
              <a:buAutoNum type="arabicPeriod"/>
            </a:pPr>
            <a:r>
              <a:rPr lang="en-US" altLang="en-US" sz="2800" dirty="0">
                <a:solidFill>
                  <a:srgbClr val="0070C0"/>
                </a:solidFill>
              </a:rPr>
              <a:t>Hard Links</a:t>
            </a:r>
          </a:p>
          <a:p>
            <a:pPr marL="971550" lvl="1" indent="-514350">
              <a:lnSpc>
                <a:spcPct val="100000"/>
              </a:lnSpc>
              <a:spcBef>
                <a:spcPts val="600"/>
              </a:spcBef>
              <a:spcAft>
                <a:spcPts val="600"/>
              </a:spcAft>
              <a:buFontTx/>
              <a:buAutoNum type="arabicPeriod"/>
            </a:pPr>
            <a:r>
              <a:rPr lang="en-US" altLang="en-US" sz="2800" dirty="0">
                <a:solidFill>
                  <a:srgbClr val="0070C0"/>
                </a:solidFill>
              </a:rPr>
              <a:t>Symbolic Links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25772</TotalTime>
  <Words>2168</Words>
  <Application>Microsoft Macintosh PowerPoint</Application>
  <PresentationFormat>Widescreen</PresentationFormat>
  <Paragraphs>373</Paragraphs>
  <Slides>35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Courier New</vt:lpstr>
      <vt:lpstr>Times New Roman</vt:lpstr>
      <vt:lpstr>Wingdings</vt:lpstr>
      <vt:lpstr>1_Office Theme</vt:lpstr>
      <vt:lpstr>Distributed Systems Design COMP 6231 </vt:lpstr>
      <vt:lpstr>Today…</vt:lpstr>
      <vt:lpstr>Classes of Naming</vt:lpstr>
      <vt:lpstr>Classes of Naming</vt:lpstr>
      <vt:lpstr>Structured Naming</vt:lpstr>
      <vt:lpstr>Name Spaces</vt:lpstr>
      <vt:lpstr>Name Spaces: An Example </vt:lpstr>
      <vt:lpstr>Name Resolution</vt:lpstr>
      <vt:lpstr>Name Linking</vt:lpstr>
      <vt:lpstr>1. Hard Links</vt:lpstr>
      <vt:lpstr>2. Symbolic Links</vt:lpstr>
      <vt:lpstr>Mounting of Name Spaces</vt:lpstr>
      <vt:lpstr>Mounting of Name Spaces</vt:lpstr>
      <vt:lpstr>Example of Mounting Name Spaces in NFS</vt:lpstr>
      <vt:lpstr>Distributed Name Spaces</vt:lpstr>
      <vt:lpstr>Layers in Distributed Name Spaces</vt:lpstr>
      <vt:lpstr>Distributed Name Spaces – An Example</vt:lpstr>
      <vt:lpstr>Comparison of Name Servers at Different Layers</vt:lpstr>
      <vt:lpstr>Distributed Name Resolution</vt:lpstr>
      <vt:lpstr>1. Iterative Name Resolution</vt:lpstr>
      <vt:lpstr>1. Iterative Name Resolution – An Example</vt:lpstr>
      <vt:lpstr>2. Recursive Name Resolution</vt:lpstr>
      <vt:lpstr>2. Recursive Name Resolution – An Example</vt:lpstr>
      <vt:lpstr>Scalability issues</vt:lpstr>
      <vt:lpstr>Scalability issues</vt:lpstr>
      <vt:lpstr>Domain Name System (DNS)</vt:lpstr>
      <vt:lpstr>Classes of Naming</vt:lpstr>
      <vt:lpstr>Attribute-based Naming</vt:lpstr>
      <vt:lpstr>Implementing directory services</vt:lpstr>
      <vt:lpstr>Light-weight Directory Access Protocol (LDAP)</vt:lpstr>
      <vt:lpstr>Directory Information Tree in LDAP</vt:lpstr>
      <vt:lpstr>Drawbacks of distributed index</vt:lpstr>
      <vt:lpstr>Alternative: map all attributes to 1 dimension  and then index </vt:lpstr>
      <vt:lpstr>Summary</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Macneil</dc:creator>
  <cp:lastModifiedBy>Essam Mansour</cp:lastModifiedBy>
  <cp:revision>1819</cp:revision>
  <dcterms:created xsi:type="dcterms:W3CDTF">2008-11-03T12:44:07Z</dcterms:created>
  <dcterms:modified xsi:type="dcterms:W3CDTF">2021-10-25T21:40:32Z</dcterms:modified>
</cp:coreProperties>
</file>