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567" r:id="rId3"/>
    <p:sldId id="635" r:id="rId4"/>
    <p:sldId id="654" r:id="rId5"/>
    <p:sldId id="620" r:id="rId6"/>
    <p:sldId id="621" r:id="rId7"/>
    <p:sldId id="622" r:id="rId8"/>
    <p:sldId id="623" r:id="rId9"/>
    <p:sldId id="624" r:id="rId10"/>
    <p:sldId id="625" r:id="rId11"/>
    <p:sldId id="636" r:id="rId12"/>
    <p:sldId id="629" r:id="rId13"/>
    <p:sldId id="630" r:id="rId14"/>
    <p:sldId id="631" r:id="rId15"/>
    <p:sldId id="632" r:id="rId16"/>
    <p:sldId id="633" r:id="rId17"/>
    <p:sldId id="638" r:id="rId18"/>
    <p:sldId id="646" r:id="rId19"/>
    <p:sldId id="647" r:id="rId20"/>
    <p:sldId id="656" r:id="rId21"/>
    <p:sldId id="649" r:id="rId22"/>
    <p:sldId id="657" r:id="rId23"/>
    <p:sldId id="651" r:id="rId24"/>
    <p:sldId id="653" r:id="rId25"/>
    <p:sldId id="598" r:id="rId26"/>
    <p:sldId id="664" r:id="rId27"/>
    <p:sldId id="659" r:id="rId28"/>
    <p:sldId id="660" r:id="rId29"/>
    <p:sldId id="661" r:id="rId30"/>
    <p:sldId id="663" r:id="rId31"/>
    <p:sldId id="665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 autoAdjust="0"/>
    <p:restoredTop sz="95806" autoAdjust="0"/>
  </p:normalViewPr>
  <p:slideViewPr>
    <p:cSldViewPr>
      <p:cViewPr varScale="1">
        <p:scale>
          <a:sx n="125" d="100"/>
          <a:sy n="125" d="100"/>
        </p:scale>
        <p:origin x="68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ADE04-E6B4-40C3-81F6-EC61FD805A5B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F5CFF3-2133-47EA-A10D-999CEBA5A9B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2D39530-B886-4EEB-9319-48DC7C06471A}" type="parTrans" cxnId="{748A1BA6-866C-4C26-B140-0B1ECEB38E01}">
      <dgm:prSet/>
      <dgm:spPr/>
      <dgm:t>
        <a:bodyPr/>
        <a:lstStyle/>
        <a:p>
          <a:endParaRPr lang="en-US"/>
        </a:p>
      </dgm:t>
    </dgm:pt>
    <dgm:pt modelId="{F8209BF3-F497-48F1-B731-E2BD9922A4CC}" type="sibTrans" cxnId="{748A1BA6-866C-4C26-B140-0B1ECEB38E01}">
      <dgm:prSet custT="1"/>
      <dgm:spPr/>
      <dgm:t>
        <a:bodyPr/>
        <a:lstStyle/>
        <a:p>
          <a:endParaRPr lang="en-US" sz="900"/>
        </a:p>
      </dgm:t>
    </dgm:pt>
    <dgm:pt modelId="{F60C55F5-D6CE-4976-826C-58469DD6F0B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5</a:t>
          </a:r>
        </a:p>
      </dgm:t>
    </dgm:pt>
    <dgm:pt modelId="{CDFD1861-44DC-476A-84D5-D20C4A70370B}" type="parTrans" cxnId="{FB96FDC2-90B7-4A10-8EE5-1072E3415644}">
      <dgm:prSet/>
      <dgm:spPr/>
      <dgm:t>
        <a:bodyPr/>
        <a:lstStyle/>
        <a:p>
          <a:endParaRPr lang="en-US"/>
        </a:p>
      </dgm:t>
    </dgm:pt>
    <dgm:pt modelId="{12D59CCD-D9B5-46E0-B327-E2EA613572DD}" type="sibTrans" cxnId="{FB96FDC2-90B7-4A10-8EE5-1072E3415644}">
      <dgm:prSet custT="1"/>
      <dgm:spPr/>
      <dgm:t>
        <a:bodyPr/>
        <a:lstStyle/>
        <a:p>
          <a:endParaRPr lang="en-US" sz="900"/>
        </a:p>
      </dgm:t>
    </dgm:pt>
    <dgm:pt modelId="{60D44EFA-BDA0-4FA5-BABC-AA7FC7758FC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6</a:t>
          </a:r>
        </a:p>
      </dgm:t>
    </dgm:pt>
    <dgm:pt modelId="{4A2DFA66-0C70-4EE2-8955-5B839C977C32}" type="parTrans" cxnId="{53D0E28A-3C61-4289-A938-8D9275303F16}">
      <dgm:prSet/>
      <dgm:spPr/>
      <dgm:t>
        <a:bodyPr/>
        <a:lstStyle/>
        <a:p>
          <a:endParaRPr lang="en-US"/>
        </a:p>
      </dgm:t>
    </dgm:pt>
    <dgm:pt modelId="{97203F47-3B5D-46FB-8603-8BCA5039636B}" type="sibTrans" cxnId="{53D0E28A-3C61-4289-A938-8D9275303F16}">
      <dgm:prSet custT="1"/>
      <dgm:spPr/>
      <dgm:t>
        <a:bodyPr/>
        <a:lstStyle/>
        <a:p>
          <a:endParaRPr lang="en-US" sz="900"/>
        </a:p>
      </dgm:t>
    </dgm:pt>
    <dgm:pt modelId="{889DF809-24C7-49D1-896F-DC32446B1B68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9A024BA1-42ED-4CD5-A135-E5166E4E725B}" type="parTrans" cxnId="{A777D500-C8A5-48FE-B8CA-E36670D347BB}">
      <dgm:prSet/>
      <dgm:spPr/>
      <dgm:t>
        <a:bodyPr/>
        <a:lstStyle/>
        <a:p>
          <a:endParaRPr lang="en-US"/>
        </a:p>
      </dgm:t>
    </dgm:pt>
    <dgm:pt modelId="{F6A59164-D9E2-42AF-9456-5EDE76C6F2C6}" type="sibTrans" cxnId="{A777D500-C8A5-48FE-B8CA-E36670D347BB}">
      <dgm:prSet custT="1"/>
      <dgm:spPr/>
      <dgm:t>
        <a:bodyPr/>
        <a:lstStyle/>
        <a:p>
          <a:endParaRPr lang="en-US" sz="900"/>
        </a:p>
      </dgm:t>
    </dgm:pt>
    <dgm:pt modelId="{D9F467C4-A10D-4141-85BE-76C5BCB7C4BC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F2311CA8-2A34-4488-9FC6-7E3949457C91}" type="parTrans" cxnId="{ABA3957A-B9A0-493E-B708-183966B169AC}">
      <dgm:prSet/>
      <dgm:spPr/>
      <dgm:t>
        <a:bodyPr/>
        <a:lstStyle/>
        <a:p>
          <a:endParaRPr lang="en-US"/>
        </a:p>
      </dgm:t>
    </dgm:pt>
    <dgm:pt modelId="{769F1A32-2CFC-456C-8AAF-FA7D01DCBEFD}" type="sibTrans" cxnId="{ABA3957A-B9A0-493E-B708-183966B169AC}">
      <dgm:prSet custT="1"/>
      <dgm:spPr/>
      <dgm:t>
        <a:bodyPr/>
        <a:lstStyle/>
        <a:p>
          <a:endParaRPr lang="en-US" sz="100"/>
        </a:p>
      </dgm:t>
    </dgm:pt>
    <dgm:pt modelId="{AD20B547-BE77-4193-8CF4-8200E591C63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0</a:t>
          </a:r>
        </a:p>
      </dgm:t>
    </dgm:pt>
    <dgm:pt modelId="{267E9F70-167A-4201-AACF-09DF3483FB05}" type="parTrans" cxnId="{613C3D96-7AFB-4A21-9932-FC984F45A1E0}">
      <dgm:prSet/>
      <dgm:spPr/>
      <dgm:t>
        <a:bodyPr/>
        <a:lstStyle/>
        <a:p>
          <a:endParaRPr lang="en-US"/>
        </a:p>
      </dgm:t>
    </dgm:pt>
    <dgm:pt modelId="{DBE4EA6C-8B63-429C-B269-FA2D4F29124F}" type="sibTrans" cxnId="{613C3D96-7AFB-4A21-9932-FC984F45A1E0}">
      <dgm:prSet custT="1"/>
      <dgm:spPr/>
      <dgm:t>
        <a:bodyPr/>
        <a:lstStyle/>
        <a:p>
          <a:endParaRPr lang="en-US" sz="100"/>
        </a:p>
      </dgm:t>
    </dgm:pt>
    <dgm:pt modelId="{31D4B0DA-F573-46A1-8F96-1653226731A5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D9D19804-5CFA-438A-8555-C62B34F39193}" type="parTrans" cxnId="{361E2370-30A8-46B2-9EFC-3CEFA5E511CB}">
      <dgm:prSet/>
      <dgm:spPr/>
      <dgm:t>
        <a:bodyPr/>
        <a:lstStyle/>
        <a:p>
          <a:endParaRPr lang="en-US"/>
        </a:p>
      </dgm:t>
    </dgm:pt>
    <dgm:pt modelId="{990F1C14-FC55-43D1-97AD-AF7C2DBC27D8}" type="sibTrans" cxnId="{361E2370-30A8-46B2-9EFC-3CEFA5E511CB}">
      <dgm:prSet custT="1"/>
      <dgm:spPr/>
      <dgm:t>
        <a:bodyPr/>
        <a:lstStyle/>
        <a:p>
          <a:endParaRPr lang="en-US" sz="100"/>
        </a:p>
      </dgm:t>
    </dgm:pt>
    <dgm:pt modelId="{8F3F163F-4E47-448C-9AE4-867B2E5CD81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70ED8C1-963C-4199-9F4F-B0B964FAED45}" type="parTrans" cxnId="{BA5F3AEC-17E8-40C5-B6B8-FA7DD2272115}">
      <dgm:prSet/>
      <dgm:spPr/>
      <dgm:t>
        <a:bodyPr/>
        <a:lstStyle/>
        <a:p>
          <a:endParaRPr lang="en-US"/>
        </a:p>
      </dgm:t>
    </dgm:pt>
    <dgm:pt modelId="{8EE3A628-B380-4794-9F59-CF86D59813E1}" type="sibTrans" cxnId="{BA5F3AEC-17E8-40C5-B6B8-FA7DD2272115}">
      <dgm:prSet custT="1"/>
      <dgm:spPr/>
      <dgm:t>
        <a:bodyPr/>
        <a:lstStyle/>
        <a:p>
          <a:endParaRPr lang="en-US" sz="100"/>
        </a:p>
      </dgm:t>
    </dgm:pt>
    <dgm:pt modelId="{B2110A75-86CB-48C0-9931-6E263D0B869E}" type="pres">
      <dgm:prSet presAssocID="{E67ADE04-E6B4-40C3-81F6-EC61FD805A5B}" presName="cycle" presStyleCnt="0">
        <dgm:presLayoutVars>
          <dgm:dir/>
          <dgm:resizeHandles val="exact"/>
        </dgm:presLayoutVars>
      </dgm:prSet>
      <dgm:spPr/>
    </dgm:pt>
    <dgm:pt modelId="{0167810C-B39E-49B6-AFE5-ABFB8D750795}" type="pres">
      <dgm:prSet presAssocID="{F0F5CFF3-2133-47EA-A10D-999CEBA5A9B4}" presName="node" presStyleLbl="node1" presStyleIdx="0" presStyleCnt="8">
        <dgm:presLayoutVars>
          <dgm:bulletEnabled val="1"/>
        </dgm:presLayoutVars>
      </dgm:prSet>
      <dgm:spPr/>
    </dgm:pt>
    <dgm:pt modelId="{169C2DD3-43B8-44BE-95CF-476513A73FDD}" type="pres">
      <dgm:prSet presAssocID="{F8209BF3-F497-48F1-B731-E2BD9922A4CC}" presName="sibTrans" presStyleLbl="sibTrans2D1" presStyleIdx="0" presStyleCnt="8" custScaleX="1247" custScaleY="1247"/>
      <dgm:spPr/>
    </dgm:pt>
    <dgm:pt modelId="{765E6C7F-0315-40C4-AFE9-B303A628789A}" type="pres">
      <dgm:prSet presAssocID="{F8209BF3-F497-48F1-B731-E2BD9922A4CC}" presName="connectorText" presStyleLbl="sibTrans2D1" presStyleIdx="0" presStyleCnt="8"/>
      <dgm:spPr/>
    </dgm:pt>
    <dgm:pt modelId="{23DAF576-3583-42B2-9AF1-E0481465D64D}" type="pres">
      <dgm:prSet presAssocID="{F60C55F5-D6CE-4976-826C-58469DD6F0B9}" presName="node" presStyleLbl="node1" presStyleIdx="1" presStyleCnt="8">
        <dgm:presLayoutVars>
          <dgm:bulletEnabled val="1"/>
        </dgm:presLayoutVars>
      </dgm:prSet>
      <dgm:spPr/>
    </dgm:pt>
    <dgm:pt modelId="{F8A8879A-1585-4743-9D2E-ED8D426EF465}" type="pres">
      <dgm:prSet presAssocID="{12D59CCD-D9B5-46E0-B327-E2EA613572DD}" presName="sibTrans" presStyleLbl="sibTrans2D1" presStyleIdx="1" presStyleCnt="8" custScaleX="1247" custScaleY="1247"/>
      <dgm:spPr/>
    </dgm:pt>
    <dgm:pt modelId="{E20E9F32-EDAC-475B-BF96-06A5A54158BC}" type="pres">
      <dgm:prSet presAssocID="{12D59CCD-D9B5-46E0-B327-E2EA613572DD}" presName="connectorText" presStyleLbl="sibTrans2D1" presStyleIdx="1" presStyleCnt="8"/>
      <dgm:spPr/>
    </dgm:pt>
    <dgm:pt modelId="{89663832-459D-4E7F-8E32-D4D0D2F89F17}" type="pres">
      <dgm:prSet presAssocID="{60D44EFA-BDA0-4FA5-BABC-AA7FC7758FC5}" presName="node" presStyleLbl="node1" presStyleIdx="2" presStyleCnt="8">
        <dgm:presLayoutVars>
          <dgm:bulletEnabled val="1"/>
        </dgm:presLayoutVars>
      </dgm:prSet>
      <dgm:spPr/>
    </dgm:pt>
    <dgm:pt modelId="{9D6A8F8D-1137-4344-AA99-D71C7CF1C809}" type="pres">
      <dgm:prSet presAssocID="{97203F47-3B5D-46FB-8603-8BCA5039636B}" presName="sibTrans" presStyleLbl="sibTrans2D1" presStyleIdx="2" presStyleCnt="8" custScaleX="1247" custScaleY="1247"/>
      <dgm:spPr/>
    </dgm:pt>
    <dgm:pt modelId="{15FDB152-B052-4B03-9297-313F9D514D60}" type="pres">
      <dgm:prSet presAssocID="{97203F47-3B5D-46FB-8603-8BCA5039636B}" presName="connectorText" presStyleLbl="sibTrans2D1" presStyleIdx="2" presStyleCnt="8"/>
      <dgm:spPr/>
    </dgm:pt>
    <dgm:pt modelId="{B64EAF11-39AD-478A-9445-97FF85BE27EF}" type="pres">
      <dgm:prSet presAssocID="{889DF809-24C7-49D1-896F-DC32446B1B68}" presName="node" presStyleLbl="node1" presStyleIdx="3" presStyleCnt="8">
        <dgm:presLayoutVars>
          <dgm:bulletEnabled val="1"/>
        </dgm:presLayoutVars>
      </dgm:prSet>
      <dgm:spPr/>
    </dgm:pt>
    <dgm:pt modelId="{39415C20-E6E3-4051-A3EF-2621EBF6F860}" type="pres">
      <dgm:prSet presAssocID="{F6A59164-D9E2-42AF-9456-5EDE76C6F2C6}" presName="sibTrans" presStyleLbl="sibTrans2D1" presStyleIdx="3" presStyleCnt="8" custScaleX="1247" custScaleY="1247"/>
      <dgm:spPr/>
    </dgm:pt>
    <dgm:pt modelId="{7B71613C-BE5F-4D69-B624-4DB4F9489E74}" type="pres">
      <dgm:prSet presAssocID="{F6A59164-D9E2-42AF-9456-5EDE76C6F2C6}" presName="connectorText" presStyleLbl="sibTrans2D1" presStyleIdx="3" presStyleCnt="8"/>
      <dgm:spPr/>
    </dgm:pt>
    <dgm:pt modelId="{FFED39B8-17BB-43B8-960B-0717F9CEE423}" type="pres">
      <dgm:prSet presAssocID="{D9F467C4-A10D-4141-85BE-76C5BCB7C4BC}" presName="node" presStyleLbl="node1" presStyleIdx="4" presStyleCnt="8">
        <dgm:presLayoutVars>
          <dgm:bulletEnabled val="1"/>
        </dgm:presLayoutVars>
      </dgm:prSet>
      <dgm:spPr/>
    </dgm:pt>
    <dgm:pt modelId="{4F6397FE-9711-46DA-A151-9214037637C3}" type="pres">
      <dgm:prSet presAssocID="{769F1A32-2CFC-456C-8AAF-FA7D01DCBEFD}" presName="sibTrans" presStyleLbl="sibTrans2D1" presStyleIdx="4" presStyleCnt="8" custScaleX="775" custScaleY="775"/>
      <dgm:spPr/>
    </dgm:pt>
    <dgm:pt modelId="{386DF915-FFD8-480F-AB82-209517EEDEB0}" type="pres">
      <dgm:prSet presAssocID="{769F1A32-2CFC-456C-8AAF-FA7D01DCBEFD}" presName="connectorText" presStyleLbl="sibTrans2D1" presStyleIdx="4" presStyleCnt="8"/>
      <dgm:spPr/>
    </dgm:pt>
    <dgm:pt modelId="{666D4A3B-5F69-434D-AB49-BFABEDDC6BE7}" type="pres">
      <dgm:prSet presAssocID="{AD20B547-BE77-4193-8CF4-8200E591C63D}" presName="node" presStyleLbl="node1" presStyleIdx="5" presStyleCnt="8">
        <dgm:presLayoutVars>
          <dgm:bulletEnabled val="1"/>
        </dgm:presLayoutVars>
      </dgm:prSet>
      <dgm:spPr/>
    </dgm:pt>
    <dgm:pt modelId="{D260A765-0EF9-4E33-96D8-48EDFA32FF5A}" type="pres">
      <dgm:prSet presAssocID="{DBE4EA6C-8B63-429C-B269-FA2D4F29124F}" presName="sibTrans" presStyleLbl="sibTrans2D1" presStyleIdx="5" presStyleCnt="8" custScaleX="299" custScaleY="299"/>
      <dgm:spPr/>
    </dgm:pt>
    <dgm:pt modelId="{023966D0-5731-44B6-9731-C879FFBB8053}" type="pres">
      <dgm:prSet presAssocID="{DBE4EA6C-8B63-429C-B269-FA2D4F29124F}" presName="connectorText" presStyleLbl="sibTrans2D1" presStyleIdx="5" presStyleCnt="8"/>
      <dgm:spPr/>
    </dgm:pt>
    <dgm:pt modelId="{4DE8EA62-96B7-4104-A7B6-A79B44633A78}" type="pres">
      <dgm:prSet presAssocID="{31D4B0DA-F573-46A1-8F96-1653226731A5}" presName="node" presStyleLbl="node1" presStyleIdx="6" presStyleCnt="8">
        <dgm:presLayoutVars>
          <dgm:bulletEnabled val="1"/>
        </dgm:presLayoutVars>
      </dgm:prSet>
      <dgm:spPr/>
    </dgm:pt>
    <dgm:pt modelId="{404A4605-2222-43A9-B06D-A3CD42BABB0B}" type="pres">
      <dgm:prSet presAssocID="{990F1C14-FC55-43D1-97AD-AF7C2DBC27D8}" presName="sibTrans" presStyleLbl="sibTrans2D1" presStyleIdx="6" presStyleCnt="8" custScaleX="299" custScaleY="299"/>
      <dgm:spPr/>
    </dgm:pt>
    <dgm:pt modelId="{CB43E37C-5E7E-4C18-B3B0-A4E93D67E22F}" type="pres">
      <dgm:prSet presAssocID="{990F1C14-FC55-43D1-97AD-AF7C2DBC27D8}" presName="connectorText" presStyleLbl="sibTrans2D1" presStyleIdx="6" presStyleCnt="8"/>
      <dgm:spPr/>
    </dgm:pt>
    <dgm:pt modelId="{733FD20A-E8F5-498D-B8C1-40BF2BBB946E}" type="pres">
      <dgm:prSet presAssocID="{8F3F163F-4E47-448C-9AE4-867B2E5CD816}" presName="node" presStyleLbl="node1" presStyleIdx="7" presStyleCnt="8">
        <dgm:presLayoutVars>
          <dgm:bulletEnabled val="1"/>
        </dgm:presLayoutVars>
      </dgm:prSet>
      <dgm:spPr/>
    </dgm:pt>
    <dgm:pt modelId="{8E60590D-9230-4410-8898-9E8E33BAF0FA}" type="pres">
      <dgm:prSet presAssocID="{8EE3A628-B380-4794-9F59-CF86D59813E1}" presName="sibTrans" presStyleLbl="sibTrans2D1" presStyleIdx="7" presStyleCnt="8" custScaleX="299" custScaleY="299"/>
      <dgm:spPr/>
    </dgm:pt>
    <dgm:pt modelId="{6CA9012B-2F3F-4A3D-96BD-7928CE2235A4}" type="pres">
      <dgm:prSet presAssocID="{8EE3A628-B380-4794-9F59-CF86D59813E1}" presName="connectorText" presStyleLbl="sibTrans2D1" presStyleIdx="7" presStyleCnt="8"/>
      <dgm:spPr/>
    </dgm:pt>
  </dgm:ptLst>
  <dgm:cxnLst>
    <dgm:cxn modelId="{A777D500-C8A5-48FE-B8CA-E36670D347BB}" srcId="{E67ADE04-E6B4-40C3-81F6-EC61FD805A5B}" destId="{889DF809-24C7-49D1-896F-DC32446B1B68}" srcOrd="3" destOrd="0" parTransId="{9A024BA1-42ED-4CD5-A135-E5166E4E725B}" sibTransId="{F6A59164-D9E2-42AF-9456-5EDE76C6F2C6}"/>
    <dgm:cxn modelId="{36138A01-8506-4C06-8883-BC907EF029AC}" type="presOf" srcId="{990F1C14-FC55-43D1-97AD-AF7C2DBC27D8}" destId="{CB43E37C-5E7E-4C18-B3B0-A4E93D67E22F}" srcOrd="1" destOrd="0" presId="urn:microsoft.com/office/officeart/2005/8/layout/cycle2"/>
    <dgm:cxn modelId="{9383EA20-FBC1-4737-AE48-0CD40C840747}" type="presOf" srcId="{8EE3A628-B380-4794-9F59-CF86D59813E1}" destId="{8E60590D-9230-4410-8898-9E8E33BAF0FA}" srcOrd="0" destOrd="0" presId="urn:microsoft.com/office/officeart/2005/8/layout/cycle2"/>
    <dgm:cxn modelId="{F91FC524-E1A9-48BE-A6EF-03B13D52E1E1}" type="presOf" srcId="{12D59CCD-D9B5-46E0-B327-E2EA613572DD}" destId="{E20E9F32-EDAC-475B-BF96-06A5A54158BC}" srcOrd="1" destOrd="0" presId="urn:microsoft.com/office/officeart/2005/8/layout/cycle2"/>
    <dgm:cxn modelId="{B616D429-60A4-4C42-A71B-03347FC17F42}" type="presOf" srcId="{8F3F163F-4E47-448C-9AE4-867B2E5CD816}" destId="{733FD20A-E8F5-498D-B8C1-40BF2BBB946E}" srcOrd="0" destOrd="0" presId="urn:microsoft.com/office/officeart/2005/8/layout/cycle2"/>
    <dgm:cxn modelId="{67D9BE2B-FA85-474C-9282-6D1E4447C3F2}" type="presOf" srcId="{97203F47-3B5D-46FB-8603-8BCA5039636B}" destId="{9D6A8F8D-1137-4344-AA99-D71C7CF1C809}" srcOrd="0" destOrd="0" presId="urn:microsoft.com/office/officeart/2005/8/layout/cycle2"/>
    <dgm:cxn modelId="{F2FB443E-27AD-4BE7-B134-BF074E66613D}" type="presOf" srcId="{DBE4EA6C-8B63-429C-B269-FA2D4F29124F}" destId="{D260A765-0EF9-4E33-96D8-48EDFA32FF5A}" srcOrd="0" destOrd="0" presId="urn:microsoft.com/office/officeart/2005/8/layout/cycle2"/>
    <dgm:cxn modelId="{9ECF2A3F-2C6E-4201-A4AD-C36FEF6025A3}" type="presOf" srcId="{12D59CCD-D9B5-46E0-B327-E2EA613572DD}" destId="{F8A8879A-1585-4743-9D2E-ED8D426EF465}" srcOrd="0" destOrd="0" presId="urn:microsoft.com/office/officeart/2005/8/layout/cycle2"/>
    <dgm:cxn modelId="{016E696B-0C3D-41CC-8FB9-E0AC7A3E687A}" type="presOf" srcId="{F8209BF3-F497-48F1-B731-E2BD9922A4CC}" destId="{765E6C7F-0315-40C4-AFE9-B303A628789A}" srcOrd="1" destOrd="0" presId="urn:microsoft.com/office/officeart/2005/8/layout/cycle2"/>
    <dgm:cxn modelId="{361E2370-30A8-46B2-9EFC-3CEFA5E511CB}" srcId="{E67ADE04-E6B4-40C3-81F6-EC61FD805A5B}" destId="{31D4B0DA-F573-46A1-8F96-1653226731A5}" srcOrd="6" destOrd="0" parTransId="{D9D19804-5CFA-438A-8555-C62B34F39193}" sibTransId="{990F1C14-FC55-43D1-97AD-AF7C2DBC27D8}"/>
    <dgm:cxn modelId="{84905B78-22FC-4184-AB82-B2A08C9FE893}" type="presOf" srcId="{DBE4EA6C-8B63-429C-B269-FA2D4F29124F}" destId="{023966D0-5731-44B6-9731-C879FFBB8053}" srcOrd="1" destOrd="0" presId="urn:microsoft.com/office/officeart/2005/8/layout/cycle2"/>
    <dgm:cxn modelId="{62311C7A-6103-4D2B-A21C-2D44B385988C}" type="presOf" srcId="{F8209BF3-F497-48F1-B731-E2BD9922A4CC}" destId="{169C2DD3-43B8-44BE-95CF-476513A73FDD}" srcOrd="0" destOrd="0" presId="urn:microsoft.com/office/officeart/2005/8/layout/cycle2"/>
    <dgm:cxn modelId="{0DE3327A-9F54-4FED-BBE2-559306E7A5FA}" type="presOf" srcId="{D9F467C4-A10D-4141-85BE-76C5BCB7C4BC}" destId="{FFED39B8-17BB-43B8-960B-0717F9CEE423}" srcOrd="0" destOrd="0" presId="urn:microsoft.com/office/officeart/2005/8/layout/cycle2"/>
    <dgm:cxn modelId="{ABA3957A-B9A0-493E-B708-183966B169AC}" srcId="{E67ADE04-E6B4-40C3-81F6-EC61FD805A5B}" destId="{D9F467C4-A10D-4141-85BE-76C5BCB7C4BC}" srcOrd="4" destOrd="0" parTransId="{F2311CA8-2A34-4488-9FC6-7E3949457C91}" sibTransId="{769F1A32-2CFC-456C-8AAF-FA7D01DCBEFD}"/>
    <dgm:cxn modelId="{32F3F680-42C6-4318-971A-1DD2B51C7CAD}" type="presOf" srcId="{31D4B0DA-F573-46A1-8F96-1653226731A5}" destId="{4DE8EA62-96B7-4104-A7B6-A79B44633A78}" srcOrd="0" destOrd="0" presId="urn:microsoft.com/office/officeart/2005/8/layout/cycle2"/>
    <dgm:cxn modelId="{3D14B787-7248-47E0-AB18-EABE679B0D51}" type="presOf" srcId="{F0F5CFF3-2133-47EA-A10D-999CEBA5A9B4}" destId="{0167810C-B39E-49B6-AFE5-ABFB8D750795}" srcOrd="0" destOrd="0" presId="urn:microsoft.com/office/officeart/2005/8/layout/cycle2"/>
    <dgm:cxn modelId="{6ED4D587-16C0-425F-AA93-2BBCC4D1D684}" type="presOf" srcId="{990F1C14-FC55-43D1-97AD-AF7C2DBC27D8}" destId="{404A4605-2222-43A9-B06D-A3CD42BABB0B}" srcOrd="0" destOrd="0" presId="urn:microsoft.com/office/officeart/2005/8/layout/cycle2"/>
    <dgm:cxn modelId="{53D0E28A-3C61-4289-A938-8D9275303F16}" srcId="{E67ADE04-E6B4-40C3-81F6-EC61FD805A5B}" destId="{60D44EFA-BDA0-4FA5-BABC-AA7FC7758FC5}" srcOrd="2" destOrd="0" parTransId="{4A2DFA66-0C70-4EE2-8955-5B839C977C32}" sibTransId="{97203F47-3B5D-46FB-8603-8BCA5039636B}"/>
    <dgm:cxn modelId="{409F828D-9A26-48CC-8958-E9C8ED6F499B}" type="presOf" srcId="{769F1A32-2CFC-456C-8AAF-FA7D01DCBEFD}" destId="{386DF915-FFD8-480F-AB82-209517EEDEB0}" srcOrd="1" destOrd="0" presId="urn:microsoft.com/office/officeart/2005/8/layout/cycle2"/>
    <dgm:cxn modelId="{DB81DF90-9BD0-4BEF-BDFA-8778D0DA8068}" type="presOf" srcId="{60D44EFA-BDA0-4FA5-BABC-AA7FC7758FC5}" destId="{89663832-459D-4E7F-8E32-D4D0D2F89F17}" srcOrd="0" destOrd="0" presId="urn:microsoft.com/office/officeart/2005/8/layout/cycle2"/>
    <dgm:cxn modelId="{AE7DC091-08C6-4EE8-816F-617123CB914C}" type="presOf" srcId="{769F1A32-2CFC-456C-8AAF-FA7D01DCBEFD}" destId="{4F6397FE-9711-46DA-A151-9214037637C3}" srcOrd="0" destOrd="0" presId="urn:microsoft.com/office/officeart/2005/8/layout/cycle2"/>
    <dgm:cxn modelId="{613C3D96-7AFB-4A21-9932-FC984F45A1E0}" srcId="{E67ADE04-E6B4-40C3-81F6-EC61FD805A5B}" destId="{AD20B547-BE77-4193-8CF4-8200E591C63D}" srcOrd="5" destOrd="0" parTransId="{267E9F70-167A-4201-AACF-09DF3483FB05}" sibTransId="{DBE4EA6C-8B63-429C-B269-FA2D4F29124F}"/>
    <dgm:cxn modelId="{748A1BA6-866C-4C26-B140-0B1ECEB38E01}" srcId="{E67ADE04-E6B4-40C3-81F6-EC61FD805A5B}" destId="{F0F5CFF3-2133-47EA-A10D-999CEBA5A9B4}" srcOrd="0" destOrd="0" parTransId="{42D39530-B886-4EEB-9319-48DC7C06471A}" sibTransId="{F8209BF3-F497-48F1-B731-E2BD9922A4CC}"/>
    <dgm:cxn modelId="{28A0A3A9-F1D3-4AE1-8A7E-2AB8B37080E5}" type="presOf" srcId="{8EE3A628-B380-4794-9F59-CF86D59813E1}" destId="{6CA9012B-2F3F-4A3D-96BD-7928CE2235A4}" srcOrd="1" destOrd="0" presId="urn:microsoft.com/office/officeart/2005/8/layout/cycle2"/>
    <dgm:cxn modelId="{9F1DDFB4-D14E-4941-857C-A0D3C675A85B}" type="presOf" srcId="{E67ADE04-E6B4-40C3-81F6-EC61FD805A5B}" destId="{B2110A75-86CB-48C0-9931-6E263D0B869E}" srcOrd="0" destOrd="0" presId="urn:microsoft.com/office/officeart/2005/8/layout/cycle2"/>
    <dgm:cxn modelId="{FB96FDC2-90B7-4A10-8EE5-1072E3415644}" srcId="{E67ADE04-E6B4-40C3-81F6-EC61FD805A5B}" destId="{F60C55F5-D6CE-4976-826C-58469DD6F0B9}" srcOrd="1" destOrd="0" parTransId="{CDFD1861-44DC-476A-84D5-D20C4A70370B}" sibTransId="{12D59CCD-D9B5-46E0-B327-E2EA613572DD}"/>
    <dgm:cxn modelId="{C925DCC7-1D4C-4273-842B-CCB270B97167}" type="presOf" srcId="{F6A59164-D9E2-42AF-9456-5EDE76C6F2C6}" destId="{7B71613C-BE5F-4D69-B624-4DB4F9489E74}" srcOrd="1" destOrd="0" presId="urn:microsoft.com/office/officeart/2005/8/layout/cycle2"/>
    <dgm:cxn modelId="{490C4AD1-82D7-4782-9E4E-21CA35D565D7}" type="presOf" srcId="{F6A59164-D9E2-42AF-9456-5EDE76C6F2C6}" destId="{39415C20-E6E3-4051-A3EF-2621EBF6F860}" srcOrd="0" destOrd="0" presId="urn:microsoft.com/office/officeart/2005/8/layout/cycle2"/>
    <dgm:cxn modelId="{A1CEC6DB-FA77-4FC9-B886-1F5912D27126}" type="presOf" srcId="{97203F47-3B5D-46FB-8603-8BCA5039636B}" destId="{15FDB152-B052-4B03-9297-313F9D514D60}" srcOrd="1" destOrd="0" presId="urn:microsoft.com/office/officeart/2005/8/layout/cycle2"/>
    <dgm:cxn modelId="{559C81DD-C1A4-4E9D-8068-46101B97EABE}" type="presOf" srcId="{F60C55F5-D6CE-4976-826C-58469DD6F0B9}" destId="{23DAF576-3583-42B2-9AF1-E0481465D64D}" srcOrd="0" destOrd="0" presId="urn:microsoft.com/office/officeart/2005/8/layout/cycle2"/>
    <dgm:cxn modelId="{BA5F3AEC-17E8-40C5-B6B8-FA7DD2272115}" srcId="{E67ADE04-E6B4-40C3-81F6-EC61FD805A5B}" destId="{8F3F163F-4E47-448C-9AE4-867B2E5CD816}" srcOrd="7" destOrd="0" parTransId="{C70ED8C1-963C-4199-9F4F-B0B964FAED45}" sibTransId="{8EE3A628-B380-4794-9F59-CF86D59813E1}"/>
    <dgm:cxn modelId="{FE2630F1-A9B4-4DA8-9B30-463DA28795C5}" type="presOf" srcId="{889DF809-24C7-49D1-896F-DC32446B1B68}" destId="{B64EAF11-39AD-478A-9445-97FF85BE27EF}" srcOrd="0" destOrd="0" presId="urn:microsoft.com/office/officeart/2005/8/layout/cycle2"/>
    <dgm:cxn modelId="{5F305CFF-83BF-47C2-A139-F1DC043E0841}" type="presOf" srcId="{AD20B547-BE77-4193-8CF4-8200E591C63D}" destId="{666D4A3B-5F69-434D-AB49-BFABEDDC6BE7}" srcOrd="0" destOrd="0" presId="urn:microsoft.com/office/officeart/2005/8/layout/cycle2"/>
    <dgm:cxn modelId="{0C4A6CBF-280F-413C-B8ED-14F44B197590}" type="presParOf" srcId="{B2110A75-86CB-48C0-9931-6E263D0B869E}" destId="{0167810C-B39E-49B6-AFE5-ABFB8D750795}" srcOrd="0" destOrd="0" presId="urn:microsoft.com/office/officeart/2005/8/layout/cycle2"/>
    <dgm:cxn modelId="{BCF46F7B-C7F5-4F38-93F5-AC3D60BB1108}" type="presParOf" srcId="{B2110A75-86CB-48C0-9931-6E263D0B869E}" destId="{169C2DD3-43B8-44BE-95CF-476513A73FDD}" srcOrd="1" destOrd="0" presId="urn:microsoft.com/office/officeart/2005/8/layout/cycle2"/>
    <dgm:cxn modelId="{D7525741-FF9D-4EF3-A7AF-3C662AA1FE03}" type="presParOf" srcId="{169C2DD3-43B8-44BE-95CF-476513A73FDD}" destId="{765E6C7F-0315-40C4-AFE9-B303A628789A}" srcOrd="0" destOrd="0" presId="urn:microsoft.com/office/officeart/2005/8/layout/cycle2"/>
    <dgm:cxn modelId="{E83EDA65-12CC-46E0-B28E-0485B780C2DD}" type="presParOf" srcId="{B2110A75-86CB-48C0-9931-6E263D0B869E}" destId="{23DAF576-3583-42B2-9AF1-E0481465D64D}" srcOrd="2" destOrd="0" presId="urn:microsoft.com/office/officeart/2005/8/layout/cycle2"/>
    <dgm:cxn modelId="{35BB233F-43AD-4EA8-B0BF-CB49A42F9FB9}" type="presParOf" srcId="{B2110A75-86CB-48C0-9931-6E263D0B869E}" destId="{F8A8879A-1585-4743-9D2E-ED8D426EF465}" srcOrd="3" destOrd="0" presId="urn:microsoft.com/office/officeart/2005/8/layout/cycle2"/>
    <dgm:cxn modelId="{52D39635-EE99-4D5B-B20C-ABC77730442B}" type="presParOf" srcId="{F8A8879A-1585-4743-9D2E-ED8D426EF465}" destId="{E20E9F32-EDAC-475B-BF96-06A5A54158BC}" srcOrd="0" destOrd="0" presId="urn:microsoft.com/office/officeart/2005/8/layout/cycle2"/>
    <dgm:cxn modelId="{49A3BADD-1FB7-4760-AA18-E55144BFEE96}" type="presParOf" srcId="{B2110A75-86CB-48C0-9931-6E263D0B869E}" destId="{89663832-459D-4E7F-8E32-D4D0D2F89F17}" srcOrd="4" destOrd="0" presId="urn:microsoft.com/office/officeart/2005/8/layout/cycle2"/>
    <dgm:cxn modelId="{6509191E-A508-48CA-8123-F078D2255E81}" type="presParOf" srcId="{B2110A75-86CB-48C0-9931-6E263D0B869E}" destId="{9D6A8F8D-1137-4344-AA99-D71C7CF1C809}" srcOrd="5" destOrd="0" presId="urn:microsoft.com/office/officeart/2005/8/layout/cycle2"/>
    <dgm:cxn modelId="{E827A99C-B608-4284-B4C4-7B9CBFC3B4BA}" type="presParOf" srcId="{9D6A8F8D-1137-4344-AA99-D71C7CF1C809}" destId="{15FDB152-B052-4B03-9297-313F9D514D60}" srcOrd="0" destOrd="0" presId="urn:microsoft.com/office/officeart/2005/8/layout/cycle2"/>
    <dgm:cxn modelId="{4F1AC58E-A203-41D4-A66F-7045676FDB76}" type="presParOf" srcId="{B2110A75-86CB-48C0-9931-6E263D0B869E}" destId="{B64EAF11-39AD-478A-9445-97FF85BE27EF}" srcOrd="6" destOrd="0" presId="urn:microsoft.com/office/officeart/2005/8/layout/cycle2"/>
    <dgm:cxn modelId="{3F602052-744C-4EBF-85AB-B26764DD1712}" type="presParOf" srcId="{B2110A75-86CB-48C0-9931-6E263D0B869E}" destId="{39415C20-E6E3-4051-A3EF-2621EBF6F860}" srcOrd="7" destOrd="0" presId="urn:microsoft.com/office/officeart/2005/8/layout/cycle2"/>
    <dgm:cxn modelId="{29CCC798-120F-4573-A1F8-1DA820306F41}" type="presParOf" srcId="{39415C20-E6E3-4051-A3EF-2621EBF6F860}" destId="{7B71613C-BE5F-4D69-B624-4DB4F9489E74}" srcOrd="0" destOrd="0" presId="urn:microsoft.com/office/officeart/2005/8/layout/cycle2"/>
    <dgm:cxn modelId="{77FE20EB-C596-41CB-AC0A-9ED857FCEB34}" type="presParOf" srcId="{B2110A75-86CB-48C0-9931-6E263D0B869E}" destId="{FFED39B8-17BB-43B8-960B-0717F9CEE423}" srcOrd="8" destOrd="0" presId="urn:microsoft.com/office/officeart/2005/8/layout/cycle2"/>
    <dgm:cxn modelId="{30EF86C2-12E8-43D5-8410-FC4350D2F960}" type="presParOf" srcId="{B2110A75-86CB-48C0-9931-6E263D0B869E}" destId="{4F6397FE-9711-46DA-A151-9214037637C3}" srcOrd="9" destOrd="0" presId="urn:microsoft.com/office/officeart/2005/8/layout/cycle2"/>
    <dgm:cxn modelId="{CBC4341E-C354-41D1-8856-054AC125674B}" type="presParOf" srcId="{4F6397FE-9711-46DA-A151-9214037637C3}" destId="{386DF915-FFD8-480F-AB82-209517EEDEB0}" srcOrd="0" destOrd="0" presId="urn:microsoft.com/office/officeart/2005/8/layout/cycle2"/>
    <dgm:cxn modelId="{790422D0-C573-44AF-A428-A4093960445F}" type="presParOf" srcId="{B2110A75-86CB-48C0-9931-6E263D0B869E}" destId="{666D4A3B-5F69-434D-AB49-BFABEDDC6BE7}" srcOrd="10" destOrd="0" presId="urn:microsoft.com/office/officeart/2005/8/layout/cycle2"/>
    <dgm:cxn modelId="{2288F740-EEC7-4689-9836-DD5E76EFBAD5}" type="presParOf" srcId="{B2110A75-86CB-48C0-9931-6E263D0B869E}" destId="{D260A765-0EF9-4E33-96D8-48EDFA32FF5A}" srcOrd="11" destOrd="0" presId="urn:microsoft.com/office/officeart/2005/8/layout/cycle2"/>
    <dgm:cxn modelId="{20FAAF35-1B23-466F-99AA-FFB3F5E13797}" type="presParOf" srcId="{D260A765-0EF9-4E33-96D8-48EDFA32FF5A}" destId="{023966D0-5731-44B6-9731-C879FFBB8053}" srcOrd="0" destOrd="0" presId="urn:microsoft.com/office/officeart/2005/8/layout/cycle2"/>
    <dgm:cxn modelId="{9ECB3E1C-108B-4023-ADD3-90F7943990E8}" type="presParOf" srcId="{B2110A75-86CB-48C0-9931-6E263D0B869E}" destId="{4DE8EA62-96B7-4104-A7B6-A79B44633A78}" srcOrd="12" destOrd="0" presId="urn:microsoft.com/office/officeart/2005/8/layout/cycle2"/>
    <dgm:cxn modelId="{CE5F6FC8-A39B-4153-A47B-3A2A714A9A76}" type="presParOf" srcId="{B2110A75-86CB-48C0-9931-6E263D0B869E}" destId="{404A4605-2222-43A9-B06D-A3CD42BABB0B}" srcOrd="13" destOrd="0" presId="urn:microsoft.com/office/officeart/2005/8/layout/cycle2"/>
    <dgm:cxn modelId="{ED468B5C-4B0D-461F-AA9C-5DCAFA33DD0C}" type="presParOf" srcId="{404A4605-2222-43A9-B06D-A3CD42BABB0B}" destId="{CB43E37C-5E7E-4C18-B3B0-A4E93D67E22F}" srcOrd="0" destOrd="0" presId="urn:microsoft.com/office/officeart/2005/8/layout/cycle2"/>
    <dgm:cxn modelId="{61A82CF9-8663-41FB-BA70-866755552F07}" type="presParOf" srcId="{B2110A75-86CB-48C0-9931-6E263D0B869E}" destId="{733FD20A-E8F5-498D-B8C1-40BF2BBB946E}" srcOrd="14" destOrd="0" presId="urn:microsoft.com/office/officeart/2005/8/layout/cycle2"/>
    <dgm:cxn modelId="{DF5188F6-738B-4458-96F0-DDDAEAD20CC5}" type="presParOf" srcId="{B2110A75-86CB-48C0-9931-6E263D0B869E}" destId="{8E60590D-9230-4410-8898-9E8E33BAF0FA}" srcOrd="15" destOrd="0" presId="urn:microsoft.com/office/officeart/2005/8/layout/cycle2"/>
    <dgm:cxn modelId="{91CA52B0-8514-4AB5-B7BD-F527BBDD854A}" type="presParOf" srcId="{8E60590D-9230-4410-8898-9E8E33BAF0FA}" destId="{6CA9012B-2F3F-4A3D-96BD-7928CE2235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7810C-B39E-49B6-AFE5-ABFB8D750795}">
      <dsp:nvSpPr>
        <dsp:cNvPr id="0" name=""/>
        <dsp:cNvSpPr/>
      </dsp:nvSpPr>
      <dsp:spPr>
        <a:xfrm>
          <a:off x="1056242" y="1082"/>
          <a:ext cx="402114" cy="402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</a:p>
      </dsp:txBody>
      <dsp:txXfrm>
        <a:off x="1115130" y="59970"/>
        <a:ext cx="284338" cy="284338"/>
      </dsp:txXfrm>
    </dsp:sp>
    <dsp:sp modelId="{169C2DD3-43B8-44BE-95CF-476513A73FDD}">
      <dsp:nvSpPr>
        <dsp:cNvPr id="0" name=""/>
        <dsp:cNvSpPr/>
      </dsp:nvSpPr>
      <dsp:spPr>
        <a:xfrm rot="1350000">
          <a:off x="1532606" y="315605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32621" y="315867"/>
        <a:ext cx="931" cy="1016"/>
      </dsp:txXfrm>
    </dsp:sp>
    <dsp:sp modelId="{23DAF576-3583-42B2-9AF1-E0481465D64D}">
      <dsp:nvSpPr>
        <dsp:cNvPr id="0" name=""/>
        <dsp:cNvSpPr/>
      </dsp:nvSpPr>
      <dsp:spPr>
        <a:xfrm>
          <a:off x="1613767" y="232017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</a:t>
          </a:r>
        </a:p>
      </dsp:txBody>
      <dsp:txXfrm>
        <a:off x="1672655" y="290905"/>
        <a:ext cx="284338" cy="284338"/>
      </dsp:txXfrm>
    </dsp:sp>
    <dsp:sp modelId="{F8A8879A-1585-4743-9D2E-ED8D426EF465}">
      <dsp:nvSpPr>
        <dsp:cNvPr id="0" name=""/>
        <dsp:cNvSpPr/>
      </dsp:nvSpPr>
      <dsp:spPr>
        <a:xfrm rot="4050000">
          <a:off x="1928470" y="708200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28593" y="708354"/>
        <a:ext cx="931" cy="1016"/>
      </dsp:txXfrm>
    </dsp:sp>
    <dsp:sp modelId="{89663832-459D-4E7F-8E32-D4D0D2F89F17}">
      <dsp:nvSpPr>
        <dsp:cNvPr id="0" name=""/>
        <dsp:cNvSpPr/>
      </dsp:nvSpPr>
      <dsp:spPr>
        <a:xfrm>
          <a:off x="1844701" y="789542"/>
          <a:ext cx="402114" cy="40211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</a:t>
          </a:r>
        </a:p>
      </dsp:txBody>
      <dsp:txXfrm>
        <a:off x="1903589" y="848430"/>
        <a:ext cx="284338" cy="284338"/>
      </dsp:txXfrm>
    </dsp:sp>
    <dsp:sp modelId="{9D6A8F8D-1137-4344-AA99-D71C7CF1C809}">
      <dsp:nvSpPr>
        <dsp:cNvPr id="0" name=""/>
        <dsp:cNvSpPr/>
      </dsp:nvSpPr>
      <dsp:spPr>
        <a:xfrm rot="6750000">
          <a:off x="1930782" y="1265726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931058" y="1265880"/>
        <a:ext cx="931" cy="1016"/>
      </dsp:txXfrm>
    </dsp:sp>
    <dsp:sp modelId="{B64EAF11-39AD-478A-9445-97FF85BE27EF}">
      <dsp:nvSpPr>
        <dsp:cNvPr id="0" name=""/>
        <dsp:cNvSpPr/>
      </dsp:nvSpPr>
      <dsp:spPr>
        <a:xfrm>
          <a:off x="1613767" y="1347067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>
        <a:off x="1672655" y="1405955"/>
        <a:ext cx="284338" cy="284338"/>
      </dsp:txXfrm>
    </dsp:sp>
    <dsp:sp modelId="{39415C20-E6E3-4051-A3EF-2621EBF6F860}">
      <dsp:nvSpPr>
        <dsp:cNvPr id="0" name=""/>
        <dsp:cNvSpPr/>
      </dsp:nvSpPr>
      <dsp:spPr>
        <a:xfrm rot="9450000">
          <a:off x="1538187" y="1661590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538571" y="1661852"/>
        <a:ext cx="931" cy="1016"/>
      </dsp:txXfrm>
    </dsp:sp>
    <dsp:sp modelId="{FFED39B8-17BB-43B8-960B-0717F9CEE423}">
      <dsp:nvSpPr>
        <dsp:cNvPr id="0" name=""/>
        <dsp:cNvSpPr/>
      </dsp:nvSpPr>
      <dsp:spPr>
        <a:xfrm>
          <a:off x="1056242" y="1578002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</a:t>
          </a:r>
        </a:p>
      </dsp:txBody>
      <dsp:txXfrm>
        <a:off x="1115130" y="1636890"/>
        <a:ext cx="284338" cy="284338"/>
      </dsp:txXfrm>
    </dsp:sp>
    <dsp:sp modelId="{4F6397FE-9711-46DA-A151-9214037637C3}">
      <dsp:nvSpPr>
        <dsp:cNvPr id="0" name=""/>
        <dsp:cNvSpPr/>
      </dsp:nvSpPr>
      <dsp:spPr>
        <a:xfrm rot="12150000">
          <a:off x="980913" y="1664222"/>
          <a:ext cx="827" cy="1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981152" y="1664479"/>
        <a:ext cx="579" cy="631"/>
      </dsp:txXfrm>
    </dsp:sp>
    <dsp:sp modelId="{666D4A3B-5F69-434D-AB49-BFABEDDC6BE7}">
      <dsp:nvSpPr>
        <dsp:cNvPr id="0" name=""/>
        <dsp:cNvSpPr/>
      </dsp:nvSpPr>
      <dsp:spPr>
        <a:xfrm>
          <a:off x="498716" y="1347067"/>
          <a:ext cx="402114" cy="40211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</a:t>
          </a:r>
        </a:p>
      </dsp:txBody>
      <dsp:txXfrm>
        <a:off x="557604" y="1405955"/>
        <a:ext cx="284338" cy="284338"/>
      </dsp:txXfrm>
    </dsp:sp>
    <dsp:sp modelId="{D260A765-0EF9-4E33-96D8-48EDFA32FF5A}">
      <dsp:nvSpPr>
        <dsp:cNvPr id="0" name=""/>
        <dsp:cNvSpPr/>
      </dsp:nvSpPr>
      <dsp:spPr>
        <a:xfrm rot="14850000">
          <a:off x="585303" y="1271949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585369" y="1272074"/>
        <a:ext cx="223" cy="243"/>
      </dsp:txXfrm>
    </dsp:sp>
    <dsp:sp modelId="{4DE8EA62-96B7-4104-A7B6-A79B44633A78}">
      <dsp:nvSpPr>
        <dsp:cNvPr id="0" name=""/>
        <dsp:cNvSpPr/>
      </dsp:nvSpPr>
      <dsp:spPr>
        <a:xfrm>
          <a:off x="267782" y="789542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>
        <a:off x="326670" y="848430"/>
        <a:ext cx="284338" cy="284338"/>
      </dsp:txXfrm>
    </dsp:sp>
    <dsp:sp modelId="{404A4605-2222-43A9-B06D-A3CD42BABB0B}">
      <dsp:nvSpPr>
        <dsp:cNvPr id="0" name=""/>
        <dsp:cNvSpPr/>
      </dsp:nvSpPr>
      <dsp:spPr>
        <a:xfrm rot="17550000">
          <a:off x="582991" y="714424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583021" y="714549"/>
        <a:ext cx="223" cy="243"/>
      </dsp:txXfrm>
    </dsp:sp>
    <dsp:sp modelId="{733FD20A-E8F5-498D-B8C1-40BF2BBB946E}">
      <dsp:nvSpPr>
        <dsp:cNvPr id="0" name=""/>
        <dsp:cNvSpPr/>
      </dsp:nvSpPr>
      <dsp:spPr>
        <a:xfrm>
          <a:off x="498716" y="232017"/>
          <a:ext cx="402114" cy="402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557604" y="290905"/>
        <a:ext cx="284338" cy="284338"/>
      </dsp:txXfrm>
    </dsp:sp>
    <dsp:sp modelId="{8E60590D-9230-4410-8898-9E8E33BAF0FA}">
      <dsp:nvSpPr>
        <dsp:cNvPr id="0" name=""/>
        <dsp:cNvSpPr/>
      </dsp:nvSpPr>
      <dsp:spPr>
        <a:xfrm rot="20250000">
          <a:off x="975587" y="318560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975591" y="318659"/>
        <a:ext cx="223" cy="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5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1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00E519-31AA-48F5-86FB-4B7C6C35297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685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7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8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0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4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6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2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7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/>
              <a:t>﻿Consistency and replication </a:t>
            </a:r>
            <a:r>
              <a:rPr lang="en-US" altLang="en-US" sz="3900" dirty="0"/>
              <a:t>– Part I </a:t>
            </a:r>
          </a:p>
          <a:p>
            <a:r>
              <a:rPr lang="en-US" sz="3000" dirty="0"/>
              <a:t>Lecture 09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Why Consistency?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But (server-side) replication comes with a cost, which is the necessity for maintaining consistency (or more precisely </a:t>
            </a:r>
            <a:r>
              <a:rPr lang="en-US" altLang="en-US" sz="2400" i="1" dirty="0">
                <a:solidFill>
                  <a:srgbClr val="0070C0"/>
                </a:solidFill>
              </a:rPr>
              <a:t>consistent ordering of updates</a:t>
            </a:r>
            <a:r>
              <a:rPr lang="en-US" altLang="en-US" sz="2400" dirty="0"/>
              <a:t>) </a:t>
            </a:r>
          </a:p>
          <a:p>
            <a:endParaRPr lang="en-US" altLang="en-US" sz="1050" dirty="0"/>
          </a:p>
          <a:p>
            <a:r>
              <a:rPr lang="en-US" altLang="en-US" sz="2400" dirty="0"/>
              <a:t>Example:</a:t>
            </a:r>
          </a:p>
          <a:p>
            <a:pPr lvl="1"/>
            <a:r>
              <a:rPr lang="en-US" altLang="en-US" sz="2000" dirty="0"/>
              <a:t>A Bank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3319462" y="4398962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956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7" name="Can 6"/>
          <p:cNvSpPr/>
          <p:nvPr/>
        </p:nvSpPr>
        <p:spPr>
          <a:xfrm>
            <a:off x="7396162" y="4398962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23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51213" name="TextBox 5"/>
          <p:cNvSpPr txBox="1">
            <a:spLocks noChangeArrowheads="1"/>
          </p:cNvSpPr>
          <p:nvPr/>
        </p:nvSpPr>
        <p:spPr bwMode="auto">
          <a:xfrm>
            <a:off x="4957763" y="5465763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Replicated Database</a:t>
            </a:r>
          </a:p>
        </p:txBody>
      </p:sp>
      <p:cxnSp>
        <p:nvCxnSpPr>
          <p:cNvPr id="10" name="Straight Connector 9"/>
          <p:cNvCxnSpPr>
            <a:stCxn id="51213" idx="1"/>
          </p:cNvCxnSpPr>
          <p:nvPr/>
        </p:nvCxnSpPr>
        <p:spPr>
          <a:xfrm flipH="1" flipV="1">
            <a:off x="4310063" y="5160962"/>
            <a:ext cx="647700" cy="458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1213" idx="3"/>
          </p:cNvCxnSpPr>
          <p:nvPr/>
        </p:nvCxnSpPr>
        <p:spPr>
          <a:xfrm flipV="1">
            <a:off x="6862763" y="5102226"/>
            <a:ext cx="533400" cy="5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33663" y="3446462"/>
            <a:ext cx="2362200" cy="34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Event 1 = Add $1000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86526" y="3429000"/>
            <a:ext cx="2809875" cy="3429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</a:rPr>
              <a:t>Event 2 = Add interest of 5%</a:t>
            </a:r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>
          <a:xfrm>
            <a:off x="3814763" y="3789362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8" idx="1"/>
          </p:cNvCxnSpPr>
          <p:nvPr/>
        </p:nvCxnSpPr>
        <p:spPr>
          <a:xfrm>
            <a:off x="3814763" y="3789362"/>
            <a:ext cx="36576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84550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33763" y="40179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8" name="Straight Arrow Connector 17"/>
          <p:cNvCxnSpPr>
            <a:stCxn id="13" idx="2"/>
            <a:endCxn id="8" idx="0"/>
          </p:cNvCxnSpPr>
          <p:nvPr/>
        </p:nvCxnSpPr>
        <p:spPr>
          <a:xfrm>
            <a:off x="7891463" y="3771900"/>
            <a:ext cx="0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72363" y="40052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723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=1050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34163" y="50085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723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=2050</a:t>
            </a:r>
          </a:p>
        </p:txBody>
      </p:sp>
      <p:cxnSp>
        <p:nvCxnSpPr>
          <p:cNvPr id="23" name="Straight Arrow Connector 22"/>
          <p:cNvCxnSpPr>
            <a:stCxn id="13" idx="2"/>
          </p:cNvCxnSpPr>
          <p:nvPr/>
        </p:nvCxnSpPr>
        <p:spPr>
          <a:xfrm flipH="1">
            <a:off x="4222751" y="3771900"/>
            <a:ext cx="3668713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33913" y="49704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94075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=2100</a:t>
            </a:r>
          </a:p>
        </p:txBody>
      </p:sp>
      <p:pic>
        <p:nvPicPr>
          <p:cNvPr id="26" name="Picture 3" descr="C:\Users\vkolar\AppData\Local\Microsoft\Windows\Temporary Internet Files\Content.IE5\HRUY4RJ7\MC9004415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26"/>
          <p:cNvSpPr/>
          <p:nvPr/>
        </p:nvSpPr>
        <p:spPr>
          <a:xfrm>
            <a:off x="2971801" y="4724400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089776" y="4724400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51213" grpId="0"/>
      <p:bldP spid="12" grpId="0" animBg="1"/>
      <p:bldP spid="13" grpId="0" animBg="1"/>
      <p:bldP spid="16" grpId="0" animBg="1"/>
      <p:bldP spid="16" grpId="1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4" grpId="0" animBg="1"/>
      <p:bldP spid="25" grpId="0" animBg="1"/>
      <p:bldP spid="25" grpId="1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marL="914400" lvl="2" indent="0">
              <a:buNone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85212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038600" y="1177925"/>
            <a:ext cx="6096000" cy="1524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57589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Maintaining Consistency of Replicated Data</a:t>
            </a:r>
          </a:p>
        </p:txBody>
      </p:sp>
      <p:sp>
        <p:nvSpPr>
          <p:cNvPr id="5" name="Can 4"/>
          <p:cNvSpPr/>
          <p:nvPr/>
        </p:nvSpPr>
        <p:spPr>
          <a:xfrm>
            <a:off x="43434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99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7" name="Can 6"/>
          <p:cNvSpPr/>
          <p:nvPr/>
        </p:nvSpPr>
        <p:spPr>
          <a:xfrm>
            <a:off x="54102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467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9" name="Can 8"/>
          <p:cNvSpPr/>
          <p:nvPr/>
        </p:nvSpPr>
        <p:spPr>
          <a:xfrm>
            <a:off x="64770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35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1" name="Can 10"/>
          <p:cNvSpPr/>
          <p:nvPr/>
        </p:nvSpPr>
        <p:spPr>
          <a:xfrm>
            <a:off x="87630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995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868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2854325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3311525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28800" y="3793439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3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124200" y="3159125"/>
            <a:ext cx="70866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48000" y="3594101"/>
            <a:ext cx="7162800" cy="22225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71800" y="4098925"/>
            <a:ext cx="723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62150" y="5749925"/>
            <a:ext cx="8229600" cy="490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91200" y="5876926"/>
            <a:ext cx="685800" cy="2778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55327" name="TextBox 34"/>
          <p:cNvSpPr txBox="1">
            <a:spLocks noChangeArrowheads="1"/>
          </p:cNvSpPr>
          <p:nvPr/>
        </p:nvSpPr>
        <p:spPr bwMode="auto">
          <a:xfrm>
            <a:off x="6503988" y="5773739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=Read variable x; </a:t>
            </a:r>
          </a:p>
          <a:p>
            <a:r>
              <a:rPr lang="en-US" altLang="en-US" sz="1200"/>
              <a:t>  Result is 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69263" y="5891214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55329" name="TextBox 36"/>
          <p:cNvSpPr txBox="1">
            <a:spLocks noChangeArrowheads="1"/>
          </p:cNvSpPr>
          <p:nvPr/>
        </p:nvSpPr>
        <p:spPr bwMode="auto">
          <a:xfrm>
            <a:off x="8782050" y="5786438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 Write variable x; </a:t>
            </a:r>
          </a:p>
          <a:p>
            <a:r>
              <a:rPr lang="en-US" altLang="en-US" sz="1200"/>
              <a:t>   Result is 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1018" y="585655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55333" name="TextBox 38"/>
          <p:cNvSpPr txBox="1">
            <a:spLocks noChangeArrowheads="1"/>
          </p:cNvSpPr>
          <p:nvPr/>
        </p:nvSpPr>
        <p:spPr bwMode="auto">
          <a:xfrm>
            <a:off x="2438400" y="5862638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=Process P1</a:t>
            </a:r>
          </a:p>
        </p:txBody>
      </p:sp>
      <p:sp>
        <p:nvSpPr>
          <p:cNvPr id="55334" name="TextBox 39"/>
          <p:cNvSpPr txBox="1">
            <a:spLocks noChangeArrowheads="1"/>
          </p:cNvSpPr>
          <p:nvPr/>
        </p:nvSpPr>
        <p:spPr bwMode="auto">
          <a:xfrm>
            <a:off x="3962400" y="5862638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=Timeline at P1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766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7" idx="3"/>
          </p:cNvCxnSpPr>
          <p:nvPr/>
        </p:nvCxnSpPr>
        <p:spPr>
          <a:xfrm flipH="1">
            <a:off x="3962400" y="2473325"/>
            <a:ext cx="1828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52800" y="3363913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9" idx="3"/>
            <a:endCxn id="45" idx="3"/>
          </p:cNvCxnSpPr>
          <p:nvPr/>
        </p:nvCxnSpPr>
        <p:spPr>
          <a:xfrm flipH="1">
            <a:off x="4038600" y="2473325"/>
            <a:ext cx="2819400" cy="1028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2" idx="0"/>
            <a:endCxn id="5" idx="3"/>
          </p:cNvCxnSpPr>
          <p:nvPr/>
        </p:nvCxnSpPr>
        <p:spPr>
          <a:xfrm flipV="1">
            <a:off x="4610100" y="2473325"/>
            <a:ext cx="1143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2672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4383088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56" name="Freeform 55"/>
          <p:cNvSpPr/>
          <p:nvPr/>
        </p:nvSpPr>
        <p:spPr>
          <a:xfrm>
            <a:off x="4711700" y="2492375"/>
            <a:ext cx="1074738" cy="134938"/>
          </a:xfrm>
          <a:custGeom>
            <a:avLst/>
            <a:gdLst>
              <a:gd name="connsiteX0" fmla="*/ 0 w 1075038"/>
              <a:gd name="connsiteY0" fmla="*/ 0 h 135924"/>
              <a:gd name="connsiteX1" fmla="*/ 556054 w 1075038"/>
              <a:gd name="connsiteY1" fmla="*/ 135924 h 135924"/>
              <a:gd name="connsiteX2" fmla="*/ 1075038 w 1075038"/>
              <a:gd name="connsiteY2" fmla="*/ 0 h 13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5038" h="135924">
                <a:moveTo>
                  <a:pt x="0" y="0"/>
                </a:moveTo>
                <a:cubicBezTo>
                  <a:pt x="188440" y="67962"/>
                  <a:pt x="376881" y="135924"/>
                  <a:pt x="556054" y="135924"/>
                </a:cubicBezTo>
                <a:cubicBezTo>
                  <a:pt x="735227" y="135924"/>
                  <a:pt x="905132" y="67962"/>
                  <a:pt x="1075038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711701" y="2466976"/>
            <a:ext cx="2162175" cy="288925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724400" y="2473325"/>
            <a:ext cx="2743200" cy="457200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4800600" y="2549525"/>
            <a:ext cx="3124200" cy="457200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749801" y="2492376"/>
            <a:ext cx="4360863" cy="708025"/>
          </a:xfrm>
          <a:custGeom>
            <a:avLst/>
            <a:gdLst>
              <a:gd name="connsiteX0" fmla="*/ 0 w 4361935"/>
              <a:gd name="connsiteY0" fmla="*/ 24714 h 708454"/>
              <a:gd name="connsiteX1" fmla="*/ 2347783 w 4361935"/>
              <a:gd name="connsiteY1" fmla="*/ 704335 h 708454"/>
              <a:gd name="connsiteX2" fmla="*/ 4361935 w 4361935"/>
              <a:gd name="connsiteY2" fmla="*/ 0 h 70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1935" h="708454">
                <a:moveTo>
                  <a:pt x="0" y="24714"/>
                </a:moveTo>
                <a:cubicBezTo>
                  <a:pt x="810397" y="366584"/>
                  <a:pt x="1620794" y="708454"/>
                  <a:pt x="2347783" y="704335"/>
                </a:cubicBezTo>
                <a:cubicBezTo>
                  <a:pt x="3074772" y="700216"/>
                  <a:pt x="3718353" y="350108"/>
                  <a:pt x="4361935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24488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262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26500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95800" y="33369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57" idx="2"/>
            <a:endCxn id="64" idx="0"/>
          </p:cNvCxnSpPr>
          <p:nvPr/>
        </p:nvCxnSpPr>
        <p:spPr>
          <a:xfrm flipH="1">
            <a:off x="4838701" y="2492375"/>
            <a:ext cx="2035175" cy="844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95800" y="33369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R(x)2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57" idx="2"/>
            <a:endCxn id="68" idx="0"/>
          </p:cNvCxnSpPr>
          <p:nvPr/>
        </p:nvCxnSpPr>
        <p:spPr>
          <a:xfrm flipH="1">
            <a:off x="4838701" y="2492375"/>
            <a:ext cx="2035175" cy="844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48200" y="3821113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W(x)5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51054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72" idx="0"/>
            <a:endCxn id="5" idx="3"/>
          </p:cNvCxnSpPr>
          <p:nvPr/>
        </p:nvCxnSpPr>
        <p:spPr>
          <a:xfrm flipH="1" flipV="1">
            <a:off x="4724400" y="2473325"/>
            <a:ext cx="266700" cy="13477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054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4384675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435600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5135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122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55362" name="TextBox 84"/>
          <p:cNvSpPr txBox="1">
            <a:spLocks noChangeArrowheads="1"/>
          </p:cNvSpPr>
          <p:nvPr/>
        </p:nvSpPr>
        <p:spPr bwMode="auto">
          <a:xfrm>
            <a:off x="6248400" y="796925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DATA-STORE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657600" y="6015038"/>
            <a:ext cx="381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81200" y="4225925"/>
            <a:ext cx="81534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u="sng" dirty="0"/>
              <a:t>Strict Consistency 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Data is always fresh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After a write operation, the update is propagated to all the replicas 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A read operation will result in reading the most recent write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If read-to-write ratio is low, this leads to large overheads</a:t>
            </a:r>
          </a:p>
        </p:txBody>
      </p:sp>
    </p:spTree>
    <p:extLst>
      <p:ext uri="{BB962C8B-B14F-4D97-AF65-F5344CB8AC3E}">
        <p14:creationId xmlns:p14="http://schemas.microsoft.com/office/powerpoint/2010/main" val="40695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42" grpId="0" animBg="1"/>
      <p:bldP spid="45" grpId="0" animBg="1"/>
      <p:bldP spid="52" grpId="0" animBg="1"/>
      <p:bldP spid="55" grpId="0" animBg="1"/>
      <p:bldP spid="61" grpId="0" animBg="1"/>
      <p:bldP spid="62" grpId="0" animBg="1"/>
      <p:bldP spid="63" grpId="0" animBg="1"/>
      <p:bldP spid="64" grpId="0" animBg="1"/>
      <p:bldP spid="68" grpId="0" animBg="1"/>
      <p:bldP spid="72" grpId="0" animBg="1"/>
      <p:bldP spid="73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038600" y="1143000"/>
            <a:ext cx="6096000" cy="1524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7600" cy="53848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Maintaining Consistency of Replicated Data (Cont’d)</a:t>
            </a:r>
          </a:p>
        </p:txBody>
      </p:sp>
      <p:sp>
        <p:nvSpPr>
          <p:cNvPr id="5" name="Can 4"/>
          <p:cNvSpPr/>
          <p:nvPr/>
        </p:nvSpPr>
        <p:spPr>
          <a:xfrm>
            <a:off x="43434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99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7" name="Can 6"/>
          <p:cNvSpPr/>
          <p:nvPr/>
        </p:nvSpPr>
        <p:spPr>
          <a:xfrm>
            <a:off x="54102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467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9" name="Can 8"/>
          <p:cNvSpPr/>
          <p:nvPr/>
        </p:nvSpPr>
        <p:spPr>
          <a:xfrm>
            <a:off x="64770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35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1" name="Can 10"/>
          <p:cNvSpPr/>
          <p:nvPr/>
        </p:nvSpPr>
        <p:spPr>
          <a:xfrm>
            <a:off x="87630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995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868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2819400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3276600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28800" y="3758514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3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124200" y="3124200"/>
            <a:ext cx="70866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48000" y="3559176"/>
            <a:ext cx="7162800" cy="22225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71800" y="4064000"/>
            <a:ext cx="723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62150" y="5715000"/>
            <a:ext cx="8229600" cy="490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91200" y="5842001"/>
            <a:ext cx="685800" cy="2778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56351" name="TextBox 34"/>
          <p:cNvSpPr txBox="1">
            <a:spLocks noChangeArrowheads="1"/>
          </p:cNvSpPr>
          <p:nvPr/>
        </p:nvSpPr>
        <p:spPr bwMode="auto">
          <a:xfrm>
            <a:off x="6503988" y="5738814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=Read variable x; </a:t>
            </a:r>
          </a:p>
          <a:p>
            <a:r>
              <a:rPr lang="en-US" altLang="en-US" sz="1200" dirty="0"/>
              <a:t>  Result is 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69263" y="5856289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56353" name="TextBox 36"/>
          <p:cNvSpPr txBox="1">
            <a:spLocks noChangeArrowheads="1"/>
          </p:cNvSpPr>
          <p:nvPr/>
        </p:nvSpPr>
        <p:spPr bwMode="auto">
          <a:xfrm>
            <a:off x="8782050" y="5751513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 Write variable x; </a:t>
            </a:r>
          </a:p>
          <a:p>
            <a:r>
              <a:rPr lang="en-US" altLang="en-US" sz="1200"/>
              <a:t>   Result is 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1018" y="5821626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56357" name="TextBox 38"/>
          <p:cNvSpPr txBox="1">
            <a:spLocks noChangeArrowheads="1"/>
          </p:cNvSpPr>
          <p:nvPr/>
        </p:nvSpPr>
        <p:spPr bwMode="auto">
          <a:xfrm>
            <a:off x="2438400" y="5827713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=Process P1</a:t>
            </a:r>
          </a:p>
        </p:txBody>
      </p:sp>
      <p:sp>
        <p:nvSpPr>
          <p:cNvPr id="56358" name="TextBox 39"/>
          <p:cNvSpPr txBox="1">
            <a:spLocks noChangeArrowheads="1"/>
          </p:cNvSpPr>
          <p:nvPr/>
        </p:nvSpPr>
        <p:spPr bwMode="auto">
          <a:xfrm>
            <a:off x="3962400" y="5827713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=Timeline at P1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766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5" idx="3"/>
          </p:cNvCxnSpPr>
          <p:nvPr/>
        </p:nvCxnSpPr>
        <p:spPr>
          <a:xfrm flipH="1">
            <a:off x="3962400" y="2438400"/>
            <a:ext cx="7620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52800" y="3328988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9" idx="3"/>
            <a:endCxn id="45" idx="3"/>
          </p:cNvCxnSpPr>
          <p:nvPr/>
        </p:nvCxnSpPr>
        <p:spPr>
          <a:xfrm flipH="1">
            <a:off x="4038600" y="2438400"/>
            <a:ext cx="2819400" cy="1028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2" idx="0"/>
            <a:endCxn id="7" idx="3"/>
          </p:cNvCxnSpPr>
          <p:nvPr/>
        </p:nvCxnSpPr>
        <p:spPr>
          <a:xfrm flipV="1">
            <a:off x="4610100" y="2438400"/>
            <a:ext cx="11811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2672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4383088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49888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262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26500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95800" y="33020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11" idx="3"/>
            <a:endCxn id="64" idx="0"/>
          </p:cNvCxnSpPr>
          <p:nvPr/>
        </p:nvCxnSpPr>
        <p:spPr>
          <a:xfrm flipH="1">
            <a:off x="4838700" y="2438400"/>
            <a:ext cx="4305300" cy="863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95800" y="33020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R(x)3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4648200" y="3786188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W(x)5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51054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72" idx="0"/>
            <a:endCxn id="9" idx="3"/>
          </p:cNvCxnSpPr>
          <p:nvPr/>
        </p:nvCxnSpPr>
        <p:spPr>
          <a:xfrm flipV="1">
            <a:off x="4991100" y="2438400"/>
            <a:ext cx="1866900" cy="13477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054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4384675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5135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122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x=3</a:t>
            </a:r>
          </a:p>
        </p:txBody>
      </p:sp>
      <p:sp>
        <p:nvSpPr>
          <p:cNvPr id="56379" name="TextBox 84"/>
          <p:cNvSpPr txBox="1">
            <a:spLocks noChangeArrowheads="1"/>
          </p:cNvSpPr>
          <p:nvPr/>
        </p:nvSpPr>
        <p:spPr bwMode="auto">
          <a:xfrm>
            <a:off x="6248400" y="7620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DATA-STORE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657600" y="5980113"/>
            <a:ext cx="381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81200" y="4191000"/>
            <a:ext cx="8305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u="sng" dirty="0"/>
              <a:t>Loose Consistency 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Data might be stale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A read operation may result in reading a value that was written long back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Replicas are generally out-of-sync 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The replicas may sync at coarse grained time, thus reducing the overhead</a:t>
            </a:r>
          </a:p>
        </p:txBody>
      </p:sp>
    </p:spTree>
    <p:extLst>
      <p:ext uri="{BB962C8B-B14F-4D97-AF65-F5344CB8AC3E}">
        <p14:creationId xmlns:p14="http://schemas.microsoft.com/office/powerpoint/2010/main" val="84500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Trade-offs in Maintaining Consistency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Maintaining consistency should balance between the strictness of consistency versus efficiency (or performance)</a:t>
            </a:r>
          </a:p>
          <a:p>
            <a:pPr lvl="1">
              <a:defRPr/>
            </a:pPr>
            <a:r>
              <a:rPr lang="en-US" sz="2000" dirty="0"/>
              <a:t>Good-enough consistency depends on your application</a:t>
            </a:r>
          </a:p>
          <a:p>
            <a:pPr lvl="4">
              <a:defRPr/>
            </a:pPr>
            <a:endParaRPr lang="en-US" sz="1050" dirty="0"/>
          </a:p>
        </p:txBody>
      </p:sp>
      <p:sp>
        <p:nvSpPr>
          <p:cNvPr id="7" name="Left-Right Arrow 6"/>
          <p:cNvSpPr/>
          <p:nvPr/>
        </p:nvSpPr>
        <p:spPr>
          <a:xfrm>
            <a:off x="2438400" y="3697288"/>
            <a:ext cx="7162800" cy="95091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350" name="TextBox 7"/>
          <p:cNvSpPr txBox="1">
            <a:spLocks noChangeArrowheads="1"/>
          </p:cNvSpPr>
          <p:nvPr/>
        </p:nvSpPr>
        <p:spPr bwMode="auto">
          <a:xfrm>
            <a:off x="7924800" y="31750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70C0"/>
                </a:solidFill>
              </a:rPr>
              <a:t>Strict Consistency</a:t>
            </a:r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7010400" y="4992688"/>
            <a:ext cx="3276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" indent="-6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ctr"/>
            <a:r>
              <a:rPr lang="en-US" altLang="en-US"/>
              <a:t>Generally hard to implement, and is inefficient</a:t>
            </a:r>
          </a:p>
        </p:txBody>
      </p:sp>
      <p:sp>
        <p:nvSpPr>
          <p:cNvPr id="57352" name="TextBox 9"/>
          <p:cNvSpPr txBox="1">
            <a:spLocks noChangeArrowheads="1"/>
          </p:cNvSpPr>
          <p:nvPr/>
        </p:nvSpPr>
        <p:spPr bwMode="auto">
          <a:xfrm>
            <a:off x="1905000" y="3163889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70C0"/>
                </a:solidFill>
              </a:rPr>
              <a:t>Loose Consistency</a:t>
            </a:r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2133600" y="4916488"/>
            <a:ext cx="2406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7475" indent="-1174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Easier to implement, and is efficient </a:t>
            </a:r>
          </a:p>
        </p:txBody>
      </p:sp>
      <p:pic>
        <p:nvPicPr>
          <p:cNvPr id="1026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3076576"/>
            <a:ext cx="619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3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Consistency Model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70C0"/>
                </a:solidFill>
              </a:rPr>
              <a:t>consistency model </a:t>
            </a:r>
            <a:r>
              <a:rPr lang="en-US" altLang="en-US" dirty="0"/>
              <a:t>is a contract between: </a:t>
            </a:r>
          </a:p>
          <a:p>
            <a:pPr lvl="1"/>
            <a:r>
              <a:rPr lang="en-US" altLang="en-US" sz="3200" dirty="0"/>
              <a:t>The process that wants to use the data</a:t>
            </a:r>
          </a:p>
          <a:p>
            <a:pPr lvl="1"/>
            <a:r>
              <a:rPr lang="en-US" altLang="en-US" sz="3200" dirty="0"/>
              <a:t>and the data-store</a:t>
            </a:r>
          </a:p>
          <a:p>
            <a:pPr lvl="4"/>
            <a:endParaRPr lang="en-US" altLang="en-US" sz="3200" dirty="0"/>
          </a:p>
          <a:p>
            <a:r>
              <a:rPr lang="en-US" altLang="en-US" dirty="0"/>
              <a:t>A consistency model states the level (or degree) of consistency provided by the data-store to the processes while reading and writing data</a:t>
            </a:r>
          </a:p>
          <a:p>
            <a:pPr lvl="4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95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Types of Consistency Models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Consistency models can be divided into two types:</a:t>
            </a:r>
            <a:endParaRPr lang="en-US" sz="1400" dirty="0"/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Data-Centric Consistency Models</a:t>
            </a:r>
          </a:p>
          <a:p>
            <a:pPr lvl="2">
              <a:defRPr/>
            </a:pPr>
            <a:r>
              <a:rPr lang="en-US" sz="2800" dirty="0"/>
              <a:t>These models define how updates are propagated across the replicas to keep them consistent</a:t>
            </a:r>
          </a:p>
          <a:p>
            <a:pPr lvl="4">
              <a:defRPr/>
            </a:pPr>
            <a:endParaRPr lang="en-US" sz="2800" dirty="0"/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Client-Centric Consistency Models</a:t>
            </a:r>
          </a:p>
          <a:p>
            <a:pPr lvl="2">
              <a:defRPr/>
            </a:pPr>
            <a:r>
              <a:rPr lang="en-US" sz="2800" dirty="0"/>
              <a:t>These models assume that clients connect to different replicas at different times</a:t>
            </a:r>
          </a:p>
          <a:p>
            <a:pPr lvl="2">
              <a:defRPr/>
            </a:pPr>
            <a:r>
              <a:rPr lang="en-US" sz="2800" dirty="0"/>
              <a:t>They ensure that whenever a client connects to a replica, </a:t>
            </a:r>
            <a:r>
              <a:rPr lang="en-US" sz="2800" dirty="0">
                <a:solidFill>
                  <a:srgbClr val="00B050"/>
                </a:solidFill>
              </a:rPr>
              <a:t>the replica is brought up to date</a:t>
            </a:r>
            <a:r>
              <a:rPr lang="en-US" sz="2800" dirty="0"/>
              <a:t> with </a:t>
            </a:r>
            <a:r>
              <a:rPr lang="en-US" sz="2800" dirty="0">
                <a:solidFill>
                  <a:srgbClr val="0000FF"/>
                </a:solidFill>
              </a:rPr>
              <a:t>the replica that the client accessed previously</a:t>
            </a:r>
          </a:p>
        </p:txBody>
      </p:sp>
    </p:spTree>
    <p:extLst>
      <p:ext uri="{BB962C8B-B14F-4D97-AF65-F5344CB8AC3E}">
        <p14:creationId xmlns:p14="http://schemas.microsoft.com/office/powerpoint/2010/main" val="14893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3200" dirty="0">
                <a:solidFill>
                  <a:srgbClr val="0070C0"/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2" indent="0">
              <a:buNone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357686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Consistent Ordering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We need to express the </a:t>
            </a:r>
            <a:r>
              <a:rPr lang="en-US" sz="2800" i="1" dirty="0"/>
              <a:t>semantics</a:t>
            </a:r>
            <a:r>
              <a:rPr lang="en-US" sz="2800" dirty="0"/>
              <a:t> of parallel accesses when shared data are replicated</a:t>
            </a:r>
          </a:p>
          <a:p>
            <a:endParaRPr lang="en-US" sz="2800" dirty="0"/>
          </a:p>
          <a:p>
            <a:r>
              <a:rPr lang="en-US" sz="2800" dirty="0"/>
              <a:t>Before updates at replicas are committed, all replicas shall reach </a:t>
            </a:r>
            <a:r>
              <a:rPr lang="en-US" sz="2800" i="1" dirty="0"/>
              <a:t>an agreement</a:t>
            </a:r>
            <a:r>
              <a:rPr lang="en-US" sz="2800" dirty="0"/>
              <a:t> </a:t>
            </a:r>
            <a:r>
              <a:rPr lang="en-US" sz="2800" i="1" dirty="0"/>
              <a:t>on a </a:t>
            </a:r>
            <a:r>
              <a:rPr lang="en-US" sz="2800" i="1" dirty="0">
                <a:solidFill>
                  <a:srgbClr val="FF0000"/>
                </a:solidFill>
              </a:rPr>
              <a:t>global ordering</a:t>
            </a:r>
            <a:r>
              <a:rPr lang="en-US" sz="2800" dirty="0">
                <a:solidFill>
                  <a:srgbClr val="FF0000"/>
                </a:solidFill>
              </a:rPr>
              <a:t> of the updates</a:t>
            </a:r>
          </a:p>
          <a:p>
            <a:pPr lvl="1"/>
            <a:r>
              <a:rPr lang="en-US" dirty="0"/>
              <a:t>That is, replicas in shared data-stores should agree on a    </a:t>
            </a:r>
            <a:r>
              <a:rPr lang="en-US" i="1" dirty="0">
                <a:solidFill>
                  <a:srgbClr val="0070C0"/>
                </a:solidFill>
              </a:rPr>
              <a:t>consistent ordering of updates</a:t>
            </a:r>
          </a:p>
          <a:p>
            <a:pPr lvl="4"/>
            <a:endParaRPr lang="en-US" sz="1200" dirty="0"/>
          </a:p>
          <a:p>
            <a:r>
              <a:rPr lang="en-US" sz="2800" dirty="0"/>
              <a:t>What consistent ordering of updates can replicas agree on?</a:t>
            </a:r>
          </a:p>
        </p:txBody>
      </p:sp>
    </p:spTree>
    <p:extLst>
      <p:ext uri="{BB962C8B-B14F-4D97-AF65-F5344CB8AC3E}">
        <p14:creationId xmlns:p14="http://schemas.microsoft.com/office/powerpoint/2010/main" val="161717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5462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marL="1371600" lvl="4" indent="0" algn="just" eaLnBrk="1" hangingPunct="1">
              <a:buNone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Replication (or more precisely, server-side replication)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Data-Centric Consistency Models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0" algn="just">
              <a:buNone/>
              <a:defRPr/>
            </a:pPr>
            <a:endParaRPr lang="en-US" dirty="0">
              <a:solidFill>
                <a:srgbClr val="0070C0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82246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Total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219200"/>
            <a:ext cx="6404934" cy="5410200"/>
          </a:xfrm>
        </p:spPr>
        <p:txBody>
          <a:bodyPr>
            <a:normAutofit/>
          </a:bodyPr>
          <a:lstStyle/>
          <a:p>
            <a:pPr marL="342900" lvl="1" indent="-342900">
              <a:defRPr/>
            </a:pPr>
            <a:r>
              <a:rPr lang="it-IT" sz="2400" dirty="0"/>
              <a:t>What is total ordering?</a:t>
            </a:r>
          </a:p>
          <a:p>
            <a:pPr marL="742950" lvl="2" indent="-342900">
              <a:defRPr/>
            </a:pPr>
            <a:r>
              <a:rPr lang="it-IT" sz="2400" dirty="0"/>
              <a:t>If process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sends a message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sends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, and if one correct process delivers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</a:t>
            </a:r>
            <a:r>
              <a:rPr lang="it-IT" sz="2400" i="1" dirty="0"/>
              <a:t>before</a:t>
            </a:r>
            <a:r>
              <a:rPr lang="it-IT" sz="2400" dirty="0"/>
              <a:t>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then every other correct process delivers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</a:t>
            </a:r>
            <a:r>
              <a:rPr lang="it-IT" sz="2400" i="1" dirty="0"/>
              <a:t>before</a:t>
            </a:r>
            <a:r>
              <a:rPr lang="it-IT" sz="2400" dirty="0"/>
              <a:t>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2571750" lvl="6" indent="-342900">
              <a:defRPr/>
            </a:pPr>
            <a:endParaRPr lang="it-IT" sz="16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/>
              <a:t>Messages can denote replica updates</a:t>
            </a:r>
          </a:p>
          <a:p>
            <a:pPr lvl="1">
              <a:defRPr/>
            </a:pPr>
            <a:r>
              <a:rPr lang="en-US" sz="2400" dirty="0"/>
              <a:t>In the example Ex1, if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/>
              <a:t> issues the operation 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 x=x+1;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and </a:t>
            </a:r>
          </a:p>
          <a:p>
            <a:pPr lvl="1">
              <a:defRPr/>
            </a:pPr>
            <a:r>
              <a:rPr lang="en-US" sz="2400" dirty="0"/>
              <a:t>If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/>
              <a:t> issues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(3,1)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print(x);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dirty="0">
                <a:cs typeface="Courier New" pitchFamily="49" charset="0"/>
              </a:rPr>
              <a:t>and</a:t>
            </a:r>
            <a:endParaRPr lang="en-US" sz="2400" dirty="0"/>
          </a:p>
          <a:p>
            <a:pPr lvl="1">
              <a:defRPr/>
            </a:pP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/>
              <a:t> or </a:t>
            </a:r>
            <a:r>
              <a:rPr lang="it-IT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400" dirty="0"/>
              <a:t>or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2400" dirty="0"/>
              <a:t>delivers 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(3,1) </a:t>
            </a:r>
            <a:r>
              <a:rPr lang="en-US" sz="2400" dirty="0"/>
              <a:t>before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(1,1)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2400" dirty="0"/>
              <a:t>Then, at all replicas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2,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/>
              <a:t> the following order of operations are executed</a:t>
            </a:r>
          </a:p>
          <a:p>
            <a:pPr marL="457200" lvl="1" indent="0">
              <a:buNone/>
              <a:defRPr/>
            </a:pP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print(x);</a:t>
            </a:r>
          </a:p>
          <a:p>
            <a:pPr marL="457200" lvl="1" indent="0">
              <a:buNone/>
              <a:defRPr/>
            </a:pP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x=x+1;</a:t>
            </a:r>
            <a:endParaRPr lang="en-US" sz="2400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7315200" y="1524000"/>
            <a:ext cx="3065930" cy="1676400"/>
            <a:chOff x="5791200" y="1524000"/>
            <a:chExt cx="3065930" cy="1676400"/>
          </a:xfrm>
        </p:grpSpPr>
        <p:grpSp>
          <p:nvGrpSpPr>
            <p:cNvPr id="161" name="Group 160"/>
            <p:cNvGrpSpPr/>
            <p:nvPr/>
          </p:nvGrpSpPr>
          <p:grpSpPr>
            <a:xfrm>
              <a:off x="5791200" y="1524000"/>
              <a:ext cx="3065930" cy="1676400"/>
              <a:chOff x="5791200" y="1524000"/>
              <a:chExt cx="3065930" cy="1676400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91200" y="1524000"/>
                <a:ext cx="3065930" cy="1676400"/>
                <a:chOff x="5943600" y="1524000"/>
                <a:chExt cx="3065930" cy="1676400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(1,1)</a:t>
                  </a:r>
                  <a:endParaRPr lang="en-US" sz="1200" dirty="0"/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229600" y="1905000"/>
                  <a:ext cx="1120" cy="80962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7542680" y="1905000"/>
                  <a:ext cx="1120" cy="83581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781800" y="1892005"/>
                  <a:ext cx="14570" cy="848813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Rectangle 182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6759390" y="19050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99930" y="19812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(3,1)</a:t>
                  </a:r>
                  <a:endParaRPr lang="en-US" sz="1200" dirty="0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8191043" y="2053563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>
                  <a:stCxn id="186" idx="6"/>
                  <a:endCxn id="191" idx="2"/>
                </p:cNvCxnSpPr>
                <p:nvPr/>
              </p:nvCxnSpPr>
              <p:spPr>
                <a:xfrm>
                  <a:off x="6833350" y="1943100"/>
                  <a:ext cx="673260" cy="60861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/>
                <p:cNvSpPr/>
                <p:nvPr/>
              </p:nvSpPr>
              <p:spPr>
                <a:xfrm>
                  <a:off x="7506610" y="2512621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89" idx="3"/>
                  <a:endCxn id="195" idx="6"/>
                </p:cNvCxnSpPr>
                <p:nvPr/>
              </p:nvCxnSpPr>
              <p:spPr>
                <a:xfrm flipH="1">
                  <a:off x="7584598" y="2114227"/>
                  <a:ext cx="618066" cy="21086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7505243" y="2286000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096000" y="2819400"/>
                  <a:ext cx="2675965" cy="381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Ex1: Total Order</a:t>
                  </a:r>
                </a:p>
              </p:txBody>
            </p:sp>
            <p:cxnSp>
              <p:nvCxnSpPr>
                <p:cNvPr id="197" name="Straight Connector 196"/>
                <p:cNvCxnSpPr>
                  <a:stCxn id="189" idx="3"/>
                  <a:endCxn id="198" idx="6"/>
                </p:cNvCxnSpPr>
                <p:nvPr/>
              </p:nvCxnSpPr>
              <p:spPr>
                <a:xfrm flipH="1">
                  <a:off x="6822598" y="2114227"/>
                  <a:ext cx="1380066" cy="215348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Oval 197"/>
                <p:cNvSpPr/>
                <p:nvPr/>
              </p:nvSpPr>
              <p:spPr>
                <a:xfrm>
                  <a:off x="6743243" y="2290485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8197929" y="2362200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>
                  <a:stCxn id="186" idx="6"/>
                  <a:endCxn id="199" idx="2"/>
                </p:cNvCxnSpPr>
                <p:nvPr/>
              </p:nvCxnSpPr>
              <p:spPr>
                <a:xfrm>
                  <a:off x="6833350" y="1943100"/>
                  <a:ext cx="1364579" cy="45819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6521825" y="1943100"/>
                <a:ext cx="98610" cy="546850"/>
                <a:chOff x="6521825" y="1943100"/>
                <a:chExt cx="98610" cy="546850"/>
              </a:xfrm>
            </p:grpSpPr>
            <p:cxnSp>
              <p:nvCxnSpPr>
                <p:cNvPr id="175" name="Straight Connector 174"/>
                <p:cNvCxnSpPr>
                  <a:endCxn id="186" idx="2"/>
                </p:cNvCxnSpPr>
                <p:nvPr/>
              </p:nvCxnSpPr>
              <p:spPr>
                <a:xfrm>
                  <a:off x="6521825" y="19431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2" idx="2"/>
                </p:cNvCxnSpPr>
                <p:nvPr/>
              </p:nvCxnSpPr>
              <p:spPr>
                <a:xfrm>
                  <a:off x="6521825" y="2489950"/>
                  <a:ext cx="9861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521825" y="1943100"/>
                  <a:ext cx="0" cy="54685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8100109" y="2106705"/>
                <a:ext cx="98116" cy="87559"/>
                <a:chOff x="6508874" y="1763805"/>
                <a:chExt cx="98116" cy="87559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521825" y="1763805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>
                  <a:stCxn id="164" idx="5"/>
                </p:cNvCxnSpPr>
                <p:nvPr/>
              </p:nvCxnSpPr>
              <p:spPr>
                <a:xfrm flipV="1">
                  <a:off x="6508874" y="1847765"/>
                  <a:ext cx="89151" cy="3599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6602509" y="1776800"/>
                  <a:ext cx="0" cy="63205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2" name="Oval 161"/>
            <p:cNvSpPr/>
            <p:nvPr/>
          </p:nvSpPr>
          <p:spPr>
            <a:xfrm>
              <a:off x="6620435" y="2451850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8032375" y="2133600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7315200" y="4267201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endParaRPr lang="en-US" sz="1200" dirty="0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9601200" y="4267200"/>
            <a:ext cx="1120" cy="8096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8914280" y="4267200"/>
            <a:ext cx="1120" cy="8358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153400" y="4254206"/>
            <a:ext cx="14570" cy="84881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7960660" y="38862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47" name="Rectangle 246"/>
          <p:cNvSpPr/>
          <p:nvPr/>
        </p:nvSpPr>
        <p:spPr>
          <a:xfrm>
            <a:off x="8686800" y="38862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48" name="Rectangle 247"/>
          <p:cNvSpPr/>
          <p:nvPr/>
        </p:nvSpPr>
        <p:spPr>
          <a:xfrm>
            <a:off x="9448800" y="388620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49" name="Oval 248"/>
          <p:cNvSpPr/>
          <p:nvPr/>
        </p:nvSpPr>
        <p:spPr>
          <a:xfrm>
            <a:off x="8130990" y="4267200"/>
            <a:ext cx="73960" cy="76200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9771530" y="4343401"/>
            <a:ext cx="6096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endParaRPr lang="en-US" sz="1200" dirty="0"/>
          </a:p>
        </p:txBody>
      </p:sp>
      <p:sp>
        <p:nvSpPr>
          <p:cNvPr id="251" name="Oval 250"/>
          <p:cNvSpPr/>
          <p:nvPr/>
        </p:nvSpPr>
        <p:spPr>
          <a:xfrm>
            <a:off x="9562644" y="441576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>
            <a:stCxn id="249" idx="6"/>
            <a:endCxn id="253" idx="2"/>
          </p:cNvCxnSpPr>
          <p:nvPr/>
        </p:nvCxnSpPr>
        <p:spPr>
          <a:xfrm>
            <a:off x="8204950" y="4305300"/>
            <a:ext cx="673260" cy="3819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8878211" y="4648201"/>
            <a:ext cx="72141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51" idx="3"/>
            <a:endCxn id="255" idx="6"/>
          </p:cNvCxnSpPr>
          <p:nvPr/>
        </p:nvCxnSpPr>
        <p:spPr>
          <a:xfrm flipH="1">
            <a:off x="8956198" y="4476428"/>
            <a:ext cx="618066" cy="36326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8876844" y="4800601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7467601" y="5181600"/>
            <a:ext cx="2675965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Ex2: Not in Total Order</a:t>
            </a:r>
          </a:p>
        </p:txBody>
      </p:sp>
      <p:cxnSp>
        <p:nvCxnSpPr>
          <p:cNvPr id="257" name="Straight Connector 256"/>
          <p:cNvCxnSpPr>
            <a:stCxn id="251" idx="3"/>
            <a:endCxn id="258" idx="6"/>
          </p:cNvCxnSpPr>
          <p:nvPr/>
        </p:nvCxnSpPr>
        <p:spPr>
          <a:xfrm flipH="1">
            <a:off x="8194198" y="4476427"/>
            <a:ext cx="1380066" cy="21534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8114844" y="4652686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9569530" y="4724401"/>
            <a:ext cx="65583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/>
          <p:cNvCxnSpPr>
            <a:stCxn id="249" idx="6"/>
            <a:endCxn id="259" idx="2"/>
          </p:cNvCxnSpPr>
          <p:nvPr/>
        </p:nvCxnSpPr>
        <p:spPr>
          <a:xfrm>
            <a:off x="8204951" y="4305300"/>
            <a:ext cx="1364579" cy="4581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8045825" y="4305300"/>
            <a:ext cx="98610" cy="546850"/>
            <a:chOff x="6521825" y="1943100"/>
            <a:chExt cx="98610" cy="546850"/>
          </a:xfrm>
        </p:grpSpPr>
        <p:cxnSp>
          <p:nvCxnSpPr>
            <p:cNvPr id="239" name="Straight Connector 238"/>
            <p:cNvCxnSpPr>
              <a:endCxn id="249" idx="2"/>
            </p:cNvCxnSpPr>
            <p:nvPr/>
          </p:nvCxnSpPr>
          <p:spPr>
            <a:xfrm>
              <a:off x="6521825" y="1943100"/>
              <a:ext cx="85165" cy="0"/>
            </a:xfrm>
            <a:prstGeom prst="lin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endCxn id="231" idx="2"/>
            </p:cNvCxnSpPr>
            <p:nvPr/>
          </p:nvCxnSpPr>
          <p:spPr>
            <a:xfrm>
              <a:off x="6521825" y="2489950"/>
              <a:ext cx="9861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521825" y="1943100"/>
              <a:ext cx="0" cy="546850"/>
            </a:xfrm>
            <a:prstGeom prst="lin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9624109" y="4468906"/>
            <a:ext cx="98116" cy="87559"/>
            <a:chOff x="6508874" y="1763805"/>
            <a:chExt cx="98116" cy="87559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6521825" y="1763805"/>
              <a:ext cx="85165" cy="0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32" idx="5"/>
            </p:cNvCxnSpPr>
            <p:nvPr/>
          </p:nvCxnSpPr>
          <p:spPr>
            <a:xfrm flipV="1">
              <a:off x="6508874" y="1847765"/>
              <a:ext cx="89151" cy="3599"/>
            </a:xfrm>
            <a:prstGeom prst="line">
              <a:avLst/>
            </a:prstGeom>
            <a:ln w="9525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6602509" y="1776800"/>
              <a:ext cx="0" cy="6320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Oval 230"/>
          <p:cNvSpPr/>
          <p:nvPr/>
        </p:nvSpPr>
        <p:spPr>
          <a:xfrm>
            <a:off x="8144435" y="4814050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9556376" y="4495800"/>
            <a:ext cx="79355" cy="71072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3" grpId="0" animBg="1"/>
      <p:bldP spid="255" grpId="0" animBg="1"/>
      <p:bldP spid="256" grpId="0" animBg="1"/>
      <p:bldP spid="258" grpId="0" animBg="1"/>
      <p:bldP spid="259" grpId="0" animBg="1"/>
      <p:bldP spid="231" grpId="0" animBg="1"/>
      <p:bldP spid="2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109175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Ordering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41248" y="1524000"/>
            <a:ext cx="701093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chemeClr val="tx1"/>
                </a:solidFill>
              </a:rPr>
              <a:t>What is sequential ordering?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chemeClr val="tx1"/>
                </a:solidFill>
              </a:rPr>
              <a:t>If a process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it-IT" sz="2000" dirty="0">
                <a:solidFill>
                  <a:schemeClr val="tx1"/>
                </a:solidFill>
              </a:rPr>
              <a:t> sends a sequence of messages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(i,1)</a:t>
            </a:r>
            <a:r>
              <a:rPr lang="it-IT" sz="2000" dirty="0">
                <a:solidFill>
                  <a:schemeClr val="tx1"/>
                </a:solidFill>
              </a:rPr>
              <a:t>,....,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(i,ni)</a:t>
            </a:r>
            <a:r>
              <a:rPr lang="it-IT" sz="2000" dirty="0">
                <a:solidFill>
                  <a:schemeClr val="tx1"/>
                </a:solidFill>
              </a:rPr>
              <a:t>, and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chemeClr val="tx1"/>
                </a:solidFill>
              </a:rPr>
              <a:t>Process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Pj </a:t>
            </a:r>
            <a:r>
              <a:rPr lang="it-IT" sz="2000" dirty="0">
                <a:solidFill>
                  <a:schemeClr val="tx1"/>
                </a:solidFill>
              </a:rPr>
              <a:t>sends a sequence of messages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(j,1)</a:t>
            </a:r>
            <a:r>
              <a:rPr lang="it-IT" sz="2000" dirty="0">
                <a:solidFill>
                  <a:schemeClr val="tx1"/>
                </a:solidFill>
              </a:rPr>
              <a:t>,....,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(j,nj)</a:t>
            </a:r>
            <a:r>
              <a:rPr lang="it-IT" sz="2000" dirty="0">
                <a:solidFill>
                  <a:schemeClr val="tx1"/>
                </a:solidFill>
              </a:rPr>
              <a:t>, </a:t>
            </a:r>
            <a:endParaRPr lang="it-IT" sz="2000" b="1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chemeClr val="tx1"/>
                </a:solidFill>
              </a:rPr>
              <a:t>Then:</a:t>
            </a:r>
          </a:p>
          <a:p>
            <a:pPr marL="1200150" lvl="3" indent="-34290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1"/>
                </a:solidFill>
              </a:rPr>
              <a:t>At any process, the set of messages received are in </a:t>
            </a:r>
            <a:r>
              <a:rPr lang="it-IT" i="1" dirty="0">
                <a:solidFill>
                  <a:schemeClr val="tx1"/>
                </a:solidFill>
              </a:rPr>
              <a:t>some</a:t>
            </a:r>
            <a:r>
              <a:rPr lang="it-IT" dirty="0">
                <a:solidFill>
                  <a:schemeClr val="tx1"/>
                </a:solidFill>
              </a:rPr>
              <a:t> sequential order</a:t>
            </a:r>
          </a:p>
          <a:p>
            <a:pPr marL="1200150" lvl="3" indent="-34290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1"/>
                </a:solidFill>
              </a:rPr>
              <a:t>Messages from each individual process should appear </a:t>
            </a:r>
            <a:r>
              <a:rPr lang="it-IT" i="1" dirty="0">
                <a:solidFill>
                  <a:schemeClr val="tx1"/>
                </a:solidFill>
              </a:rPr>
              <a:t>in the same order sent by that process</a:t>
            </a:r>
          </a:p>
          <a:p>
            <a:pPr marL="1657350" lvl="4" indent="-342900">
              <a:buFont typeface="Arial" panose="020B0604020202020204" pitchFamily="34" charset="0"/>
              <a:buChar char="•"/>
              <a:defRPr/>
            </a:pPr>
            <a:r>
              <a:rPr lang="it-IT" sz="1800" dirty="0">
                <a:solidFill>
                  <a:schemeClr val="tx1"/>
                </a:solidFill>
              </a:rPr>
              <a:t>At every process,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i,1</a:t>
            </a:r>
            <a:r>
              <a:rPr lang="it-IT" sz="1800" dirty="0">
                <a:solidFill>
                  <a:schemeClr val="tx1"/>
                </a:solidFill>
              </a:rPr>
              <a:t>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i,2</a:t>
            </a:r>
            <a:r>
              <a:rPr lang="it-IT" sz="1800" dirty="0">
                <a:solidFill>
                  <a:schemeClr val="tx1"/>
                </a:solidFill>
              </a:rPr>
              <a:t>, which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i,3</a:t>
            </a:r>
            <a:r>
              <a:rPr lang="it-IT" sz="1800" dirty="0">
                <a:solidFill>
                  <a:schemeClr val="tx1"/>
                </a:solidFill>
              </a:rPr>
              <a:t> and so on... </a:t>
            </a:r>
            <a:endParaRPr lang="it-IT" sz="1800" b="1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657350" lvl="4" indent="-342900">
              <a:buFont typeface="Arial" panose="020B0604020202020204" pitchFamily="34" charset="0"/>
              <a:buChar char="•"/>
              <a:defRPr/>
            </a:pPr>
            <a:r>
              <a:rPr lang="it-IT" sz="1800" dirty="0">
                <a:solidFill>
                  <a:schemeClr val="tx1"/>
                </a:solidFill>
              </a:rPr>
              <a:t>At every process,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j,1</a:t>
            </a:r>
            <a:r>
              <a:rPr lang="it-IT" sz="1800" dirty="0">
                <a:solidFill>
                  <a:schemeClr val="tx1"/>
                </a:solidFill>
              </a:rPr>
              <a:t>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j,2</a:t>
            </a:r>
            <a:r>
              <a:rPr lang="it-IT" sz="1800" dirty="0">
                <a:solidFill>
                  <a:schemeClr val="tx1"/>
                </a:solidFill>
              </a:rPr>
              <a:t>, which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j,3</a:t>
            </a:r>
            <a:r>
              <a:rPr lang="it-IT" sz="1800" dirty="0">
                <a:solidFill>
                  <a:schemeClr val="tx1"/>
                </a:solidFill>
              </a:rPr>
              <a:t> and so on... </a:t>
            </a:r>
          </a:p>
          <a:p>
            <a:pPr marL="1200150" lvl="3" indent="-342900">
              <a:defRPr/>
            </a:pPr>
            <a:endParaRPr lang="it-IT" b="1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690" y="1876423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m(1,1)</a:t>
            </a:r>
            <a:endParaRPr lang="en-US" sz="7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689290" y="1905000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003490" y="1905000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41491" y="1892006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48750" y="15240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9774890" y="15240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0536890" y="152400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9202934" y="1862514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11899" y="2672128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841690" y="2057401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m(3,1)</a:t>
            </a:r>
            <a:endParaRPr lang="en-US" sz="700" dirty="0"/>
          </a:p>
        </p:txBody>
      </p:sp>
      <p:sp>
        <p:nvSpPr>
          <p:cNvPr id="24" name="Rectangle 23"/>
          <p:cNvSpPr/>
          <p:nvPr/>
        </p:nvSpPr>
        <p:spPr>
          <a:xfrm>
            <a:off x="10841690" y="2372072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m(3,2)</a:t>
            </a:r>
            <a:endParaRPr lang="en-US" sz="700" dirty="0"/>
          </a:p>
        </p:txBody>
      </p:sp>
      <p:sp>
        <p:nvSpPr>
          <p:cNvPr id="26" name="Oval 25"/>
          <p:cNvSpPr/>
          <p:nvPr/>
        </p:nvSpPr>
        <p:spPr>
          <a:xfrm>
            <a:off x="10650734" y="2091114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650734" y="238077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0" idx="6"/>
            <a:endCxn id="32" idx="2"/>
          </p:cNvCxnSpPr>
          <p:nvPr/>
        </p:nvCxnSpPr>
        <p:spPr>
          <a:xfrm>
            <a:off x="9282288" y="1898051"/>
            <a:ext cx="657688" cy="88581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939976" y="2731837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22" idx="5"/>
            <a:endCxn id="39" idx="1"/>
          </p:cNvCxnSpPr>
          <p:nvPr/>
        </p:nvCxnSpPr>
        <p:spPr>
          <a:xfrm>
            <a:off x="9279633" y="2732792"/>
            <a:ext cx="679599" cy="271048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942216" y="2988602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26" idx="3"/>
            <a:endCxn id="44" idx="6"/>
          </p:cNvCxnSpPr>
          <p:nvPr/>
        </p:nvCxnSpPr>
        <p:spPr>
          <a:xfrm flipH="1">
            <a:off x="10058400" y="2151779"/>
            <a:ext cx="603954" cy="27967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942216" y="2379423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953658" y="2574309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2"/>
            <a:endCxn id="46" idx="6"/>
          </p:cNvCxnSpPr>
          <p:nvPr/>
        </p:nvCxnSpPr>
        <p:spPr>
          <a:xfrm flipH="1">
            <a:off x="10069843" y="2416309"/>
            <a:ext cx="580891" cy="21002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55691" y="3479800"/>
            <a:ext cx="3083860" cy="263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Valid Sequential Orders</a:t>
            </a:r>
          </a:p>
        </p:txBody>
      </p:sp>
      <p:cxnSp>
        <p:nvCxnSpPr>
          <p:cNvPr id="89" name="Straight Connector 88"/>
          <p:cNvCxnSpPr>
            <a:stCxn id="26" idx="3"/>
            <a:endCxn id="90" idx="6"/>
          </p:cNvCxnSpPr>
          <p:nvPr/>
        </p:nvCxnSpPr>
        <p:spPr>
          <a:xfrm flipH="1">
            <a:off x="9296400" y="2151779"/>
            <a:ext cx="1365954" cy="93559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80216" y="2193309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180216" y="2462249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27" idx="2"/>
            <a:endCxn id="92" idx="6"/>
          </p:cNvCxnSpPr>
          <p:nvPr/>
        </p:nvCxnSpPr>
        <p:spPr>
          <a:xfrm flipH="1">
            <a:off x="9296401" y="2416309"/>
            <a:ext cx="1354333" cy="9796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0628016" y="2874346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628016" y="3002923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20" idx="6"/>
            <a:endCxn id="99" idx="2"/>
          </p:cNvCxnSpPr>
          <p:nvPr/>
        </p:nvCxnSpPr>
        <p:spPr>
          <a:xfrm>
            <a:off x="9282288" y="1898050"/>
            <a:ext cx="1345728" cy="1028324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2" idx="5"/>
            <a:endCxn id="101" idx="2"/>
          </p:cNvCxnSpPr>
          <p:nvPr/>
        </p:nvCxnSpPr>
        <p:spPr>
          <a:xfrm>
            <a:off x="9279632" y="2732793"/>
            <a:ext cx="1348384" cy="322159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9133916" y="1905000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9133915" y="26311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9133916" y="1905000"/>
            <a:ext cx="4405" cy="72615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187398" y="2574309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10720666" y="2133600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805830" y="2133601"/>
            <a:ext cx="0" cy="16161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0617263" y="2218058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0707715" y="2273437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0702242" y="2429435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0782050" y="2429436"/>
            <a:ext cx="7160" cy="1613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10698256" y="2590801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10628477" y="2535734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9138321" y="2709867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9138320" y="28328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9133916" y="2709868"/>
            <a:ext cx="4405" cy="122983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9191803" y="2784979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10726144" y="2763617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0813112" y="2758855"/>
            <a:ext cx="0" cy="485249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0722158" y="3244104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10632866" y="3183834"/>
            <a:ext cx="116184" cy="114463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0646432" y="271939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9942677" y="3189037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9180677" y="2922341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>
            <a:stCxn id="216" idx="3"/>
            <a:endCxn id="218" idx="6"/>
          </p:cNvCxnSpPr>
          <p:nvPr/>
        </p:nvCxnSpPr>
        <p:spPr>
          <a:xfrm flipH="1">
            <a:off x="9296862" y="2780057"/>
            <a:ext cx="1361191" cy="194312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6" idx="3"/>
            <a:endCxn id="217" idx="6"/>
          </p:cNvCxnSpPr>
          <p:nvPr/>
        </p:nvCxnSpPr>
        <p:spPr>
          <a:xfrm flipH="1">
            <a:off x="10058862" y="2780057"/>
            <a:ext cx="599191" cy="4610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8555690" y="2634735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m(1,2)</a:t>
            </a:r>
            <a:endParaRPr lang="en-US" sz="700" dirty="0"/>
          </a:p>
        </p:txBody>
      </p:sp>
      <p:sp>
        <p:nvSpPr>
          <p:cNvPr id="227" name="Rectangle 226"/>
          <p:cNvSpPr/>
          <p:nvPr/>
        </p:nvSpPr>
        <p:spPr>
          <a:xfrm>
            <a:off x="10841690" y="2695546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m(3,3)</a:t>
            </a:r>
            <a:endParaRPr lang="en-US" sz="700" dirty="0"/>
          </a:p>
        </p:txBody>
      </p:sp>
      <p:sp>
        <p:nvSpPr>
          <p:cNvPr id="229" name="Rectangle 228"/>
          <p:cNvSpPr/>
          <p:nvPr/>
        </p:nvSpPr>
        <p:spPr>
          <a:xfrm>
            <a:off x="8479490" y="4410073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m(1,1)</a:t>
            </a:r>
            <a:endParaRPr lang="en-US" sz="700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0689290" y="4438650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0003490" y="4438650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241491" y="4425656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9048750" y="405765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34" name="Rectangle 233"/>
          <p:cNvSpPr/>
          <p:nvPr/>
        </p:nvSpPr>
        <p:spPr>
          <a:xfrm>
            <a:off x="9774890" y="405765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35" name="Rectangle 234"/>
          <p:cNvSpPr/>
          <p:nvPr/>
        </p:nvSpPr>
        <p:spPr>
          <a:xfrm>
            <a:off x="10536890" y="405765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36" name="Oval 235"/>
          <p:cNvSpPr/>
          <p:nvPr/>
        </p:nvSpPr>
        <p:spPr>
          <a:xfrm>
            <a:off x="9202934" y="4396164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9211899" y="5205778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841690" y="4591051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m(3,1)</a:t>
            </a:r>
            <a:endParaRPr lang="en-US" sz="700" dirty="0"/>
          </a:p>
        </p:txBody>
      </p:sp>
      <p:sp>
        <p:nvSpPr>
          <p:cNvPr id="239" name="Rectangle 238"/>
          <p:cNvSpPr/>
          <p:nvPr/>
        </p:nvSpPr>
        <p:spPr>
          <a:xfrm>
            <a:off x="10841690" y="4905722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m(3,2)</a:t>
            </a:r>
            <a:endParaRPr lang="en-US" sz="700" dirty="0"/>
          </a:p>
        </p:txBody>
      </p:sp>
      <p:sp>
        <p:nvSpPr>
          <p:cNvPr id="240" name="Oval 239"/>
          <p:cNvSpPr/>
          <p:nvPr/>
        </p:nvSpPr>
        <p:spPr>
          <a:xfrm>
            <a:off x="10650734" y="4624764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0650734" y="491442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36" idx="6"/>
            <a:endCxn id="243" idx="2"/>
          </p:cNvCxnSpPr>
          <p:nvPr/>
        </p:nvCxnSpPr>
        <p:spPr>
          <a:xfrm>
            <a:off x="9282289" y="4431701"/>
            <a:ext cx="667271" cy="119061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9949559" y="5579317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/>
          <p:cNvCxnSpPr>
            <a:stCxn id="237" idx="5"/>
            <a:endCxn id="245" idx="1"/>
          </p:cNvCxnSpPr>
          <p:nvPr/>
        </p:nvCxnSpPr>
        <p:spPr>
          <a:xfrm>
            <a:off x="9279633" y="5266442"/>
            <a:ext cx="687635" cy="9174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9951799" y="5345589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>
            <a:stCxn id="240" idx="3"/>
            <a:endCxn id="247" idx="6"/>
          </p:cNvCxnSpPr>
          <p:nvPr/>
        </p:nvCxnSpPr>
        <p:spPr>
          <a:xfrm flipH="1">
            <a:off x="10057422" y="4685429"/>
            <a:ext cx="604933" cy="27967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9951799" y="4922103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9963241" y="5116989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/>
          <p:cNvCxnSpPr>
            <a:stCxn id="241" idx="2"/>
            <a:endCxn id="248" idx="6"/>
          </p:cNvCxnSpPr>
          <p:nvPr/>
        </p:nvCxnSpPr>
        <p:spPr>
          <a:xfrm flipH="1">
            <a:off x="10068863" y="4949959"/>
            <a:ext cx="581870" cy="21002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8174690" y="5998611"/>
            <a:ext cx="3864910" cy="255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Invalid Sequential Orders, but Valid Total Order</a:t>
            </a:r>
          </a:p>
        </p:txBody>
      </p:sp>
      <p:cxnSp>
        <p:nvCxnSpPr>
          <p:cNvPr id="251" name="Straight Connector 250"/>
          <p:cNvCxnSpPr>
            <a:stCxn id="240" idx="3"/>
            <a:endCxn id="252" idx="6"/>
          </p:cNvCxnSpPr>
          <p:nvPr/>
        </p:nvCxnSpPr>
        <p:spPr>
          <a:xfrm flipH="1">
            <a:off x="9295422" y="4685429"/>
            <a:ext cx="1366933" cy="93559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>
            <a:off x="9189799" y="4735989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9189799" y="5004929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41" idx="2"/>
            <a:endCxn id="253" idx="6"/>
          </p:cNvCxnSpPr>
          <p:nvPr/>
        </p:nvCxnSpPr>
        <p:spPr>
          <a:xfrm flipH="1">
            <a:off x="9295421" y="4949959"/>
            <a:ext cx="1355312" cy="9796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10637599" y="5631345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0634897" y="5526567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Connector 256"/>
          <p:cNvCxnSpPr>
            <a:stCxn id="236" idx="6"/>
            <a:endCxn id="255" idx="2"/>
          </p:cNvCxnSpPr>
          <p:nvPr/>
        </p:nvCxnSpPr>
        <p:spPr>
          <a:xfrm>
            <a:off x="9282289" y="4431701"/>
            <a:ext cx="1355311" cy="1242643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7" idx="5"/>
            <a:endCxn id="256" idx="2"/>
          </p:cNvCxnSpPr>
          <p:nvPr/>
        </p:nvCxnSpPr>
        <p:spPr>
          <a:xfrm>
            <a:off x="9279633" y="5266443"/>
            <a:ext cx="1355265" cy="303123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9090" y="4438650"/>
            <a:ext cx="129990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9089091" y="5572685"/>
            <a:ext cx="143435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9089090" y="4431701"/>
            <a:ext cx="0" cy="1140985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/>
          <p:cNvSpPr/>
          <p:nvPr/>
        </p:nvSpPr>
        <p:spPr>
          <a:xfrm>
            <a:off x="9196981" y="5503117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10720666" y="4667250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10805830" y="4667251"/>
            <a:ext cx="0" cy="16161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/>
          <p:nvPr/>
        </p:nvSpPr>
        <p:spPr>
          <a:xfrm>
            <a:off x="10626846" y="4760738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10707715" y="4807087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10702242" y="4963085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0782050" y="4963086"/>
            <a:ext cx="7160" cy="1613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10698256" y="5124451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0638060" y="5078414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9138321" y="5243517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9138320" y="536650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9133916" y="5243518"/>
            <a:ext cx="4405" cy="122983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9201386" y="5327659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0726144" y="5297267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0813112" y="5292505"/>
            <a:ext cx="0" cy="485249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722158" y="5777754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/>
          <p:cNvSpPr/>
          <p:nvPr/>
        </p:nvSpPr>
        <p:spPr>
          <a:xfrm>
            <a:off x="10638147" y="5731717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0646432" y="525304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9952260" y="5807917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9190260" y="5655517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>
            <a:stCxn id="279" idx="3"/>
            <a:endCxn id="281" idx="6"/>
          </p:cNvCxnSpPr>
          <p:nvPr/>
        </p:nvCxnSpPr>
        <p:spPr>
          <a:xfrm flipH="1">
            <a:off x="9295882" y="5313707"/>
            <a:ext cx="1362170" cy="3848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79" idx="3"/>
            <a:endCxn id="280" idx="6"/>
          </p:cNvCxnSpPr>
          <p:nvPr/>
        </p:nvCxnSpPr>
        <p:spPr>
          <a:xfrm flipH="1">
            <a:off x="10057882" y="5313707"/>
            <a:ext cx="600170" cy="5372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8479490" y="5168385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m(1,2)</a:t>
            </a:r>
            <a:endParaRPr lang="en-US" sz="700" dirty="0"/>
          </a:p>
        </p:txBody>
      </p:sp>
      <p:sp>
        <p:nvSpPr>
          <p:cNvPr id="285" name="Rectangle 284"/>
          <p:cNvSpPr/>
          <p:nvPr/>
        </p:nvSpPr>
        <p:spPr>
          <a:xfrm>
            <a:off x="10841690" y="5229196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m(3,3)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8980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7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7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32" grpId="0" animBg="1"/>
      <p:bldP spid="39" grpId="0" animBg="1"/>
      <p:bldP spid="44" grpId="0" animBg="1"/>
      <p:bldP spid="46" grpId="0" animBg="1"/>
      <p:bldP spid="57" grpId="0" animBg="1"/>
      <p:bldP spid="90" grpId="0" animBg="1"/>
      <p:bldP spid="92" grpId="0" animBg="1"/>
      <p:bldP spid="99" grpId="0" animBg="1"/>
      <p:bldP spid="101" grpId="0" animBg="1"/>
      <p:bldP spid="153" grpId="0" animBg="1"/>
      <p:bldP spid="156" grpId="0" animBg="1"/>
      <p:bldP spid="205" grpId="0" animBg="1"/>
      <p:bldP spid="209" grpId="0" animBg="1"/>
      <p:bldP spid="214" grpId="0" animBg="1"/>
      <p:bldP spid="216" grpId="0" animBg="1"/>
      <p:bldP spid="216" grpId="1" animBg="1"/>
      <p:bldP spid="217" grpId="0" animBg="1"/>
      <p:bldP spid="218" grpId="0" animBg="1"/>
      <p:bldP spid="226" grpId="0" animBg="1"/>
      <p:bldP spid="227" grpId="0" animBg="1"/>
      <p:bldP spid="229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3" grpId="0" animBg="1"/>
      <p:bldP spid="245" grpId="0" animBg="1"/>
      <p:bldP spid="247" grpId="0" animBg="1"/>
      <p:bldP spid="248" grpId="0" animBg="1"/>
      <p:bldP spid="250" grpId="0" animBg="1"/>
      <p:bldP spid="252" grpId="0" animBg="1"/>
      <p:bldP spid="253" grpId="0" animBg="1"/>
      <p:bldP spid="255" grpId="0" animBg="1"/>
      <p:bldP spid="256" grpId="0" animBg="1"/>
      <p:bldP spid="262" grpId="0" animBg="1"/>
      <p:bldP spid="265" grpId="0" animBg="1"/>
      <p:bldP spid="270" grpId="0" animBg="1"/>
      <p:bldP spid="274" grpId="0" animBg="1"/>
      <p:bldP spid="278" grpId="0" animBg="1"/>
      <p:bldP spid="279" grpId="0" animBg="1"/>
      <p:bldP spid="280" grpId="0" animBg="1"/>
      <p:bldP spid="281" grpId="0" animBg="1"/>
      <p:bldP spid="284" grpId="0" animBg="1"/>
      <p:bldP spid="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Sequential Consistency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9674352" cy="5029200"/>
          </a:xfrm>
        </p:spPr>
        <p:txBody>
          <a:bodyPr/>
          <a:lstStyle/>
          <a:p>
            <a:r>
              <a:rPr lang="en-US" sz="2000" dirty="0"/>
              <a:t>Consider three processes 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/>
              <a:t>,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/>
              <a:t> and 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/>
              <a:t> executing multiple instructions on three </a:t>
            </a:r>
            <a:r>
              <a:rPr lang="en-US" sz="2000" i="1" dirty="0"/>
              <a:t>shared </a:t>
            </a:r>
            <a:r>
              <a:rPr lang="en-US" sz="2000" dirty="0"/>
              <a:t>variables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/>
              <a:t> 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z</a:t>
            </a:r>
          </a:p>
          <a:p>
            <a:pPr lvl="1"/>
            <a:r>
              <a:rPr lang="en-US" sz="1800" dirty="0"/>
              <a:t>Assume that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sz="1800" dirty="0"/>
              <a:t>,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y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z</a:t>
            </a:r>
            <a:r>
              <a:rPr lang="en-US" sz="1800" dirty="0"/>
              <a:t> are set to zero at start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r>
              <a:rPr lang="en-US" sz="2000" dirty="0"/>
              <a:t>There are many valid sequences in which operations can be executed, respecting sequential consistency (or </a:t>
            </a:r>
            <a:r>
              <a:rPr lang="en-US" sz="2000" i="1" dirty="0">
                <a:solidFill>
                  <a:srgbClr val="0070C0"/>
                </a:solidFill>
              </a:rPr>
              <a:t>program order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How can a program identify the wrong sequence among the following sequences: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25908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886200" y="2867801"/>
            <a:ext cx="1295400" cy="46166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0" y="2590802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75800"/>
            <a:ext cx="12954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6600" y="2618603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629400" y="2891137"/>
            <a:ext cx="1295400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5815136"/>
            <a:ext cx="990600" cy="306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419600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9800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22029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19400" y="581932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001011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196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0198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38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815136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101011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00" y="581804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000110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3800" y="5815136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010111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19400" y="621910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001011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19600" y="621910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101011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19800" y="622554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001001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43800" y="622554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110101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52600" y="6211603"/>
            <a:ext cx="997567" cy="3187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Signature</a:t>
            </a:r>
          </a:p>
        </p:txBody>
      </p:sp>
      <p:sp>
        <p:nvSpPr>
          <p:cNvPr id="24" name="Multiply 23"/>
          <p:cNvSpPr/>
          <p:nvPr/>
        </p:nvSpPr>
        <p:spPr>
          <a:xfrm>
            <a:off x="6400800" y="6377940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18" grpId="0" animBg="1"/>
      <p:bldP spid="20" grpId="0" animBg="1"/>
      <p:bldP spid="2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sz="3600" dirty="0"/>
              <a:t>Implications of Adopting A Sequential Consistency Model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741152" cy="5029200"/>
          </a:xfrm>
        </p:spPr>
        <p:txBody>
          <a:bodyPr>
            <a:normAutofit/>
          </a:bodyPr>
          <a:lstStyle/>
          <a:p>
            <a:r>
              <a:rPr lang="en-US" sz="2800" dirty="0"/>
              <a:t>There might be several different sequentially consistent combinations of ordering</a:t>
            </a:r>
          </a:p>
          <a:p>
            <a:pPr lvl="1"/>
            <a:r>
              <a:rPr lang="en-US" sz="2400" dirty="0"/>
              <a:t>Number of combinations for a total of </a:t>
            </a:r>
            <a:r>
              <a:rPr lang="en-US" sz="2400" i="1" dirty="0">
                <a:solidFill>
                  <a:srgbClr val="0070C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/>
              <a:t> instructions = </a:t>
            </a:r>
          </a:p>
          <a:p>
            <a:pPr lvl="5"/>
            <a:endParaRPr lang="en-US" sz="1400" dirty="0"/>
          </a:p>
          <a:p>
            <a:r>
              <a:rPr lang="en-US" sz="2800" dirty="0"/>
              <a:t>The contract between the process and the distributed data-store is that the process must accept all of the sequential orderings as valid results</a:t>
            </a:r>
          </a:p>
          <a:p>
            <a:pPr lvl="1"/>
            <a:r>
              <a:rPr lang="en-US" sz="2400" dirty="0"/>
              <a:t>A process that works for some of the sequential orderings and not for others is INCORRECT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29600" y="2209800"/>
                <a:ext cx="894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!)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09800"/>
                <a:ext cx="894144" cy="461665"/>
              </a:xfrm>
              <a:prstGeom prst="rect">
                <a:avLst/>
              </a:prstGeom>
              <a:blipFill>
                <a:blip r:embed="rId2"/>
                <a:stretch>
                  <a:fillRect l="-1361" r="-81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7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1910957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Causal vs. Concurrent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/>
              <a:t>Consider an interaction between processes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 dirty="0"/>
              <a:t>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/>
              <a:t> operating on replicated data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2787133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33600" y="2433935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3320533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33600" y="2967335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667000" y="2385536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124200" y="2891135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477000" y="2433935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77000" y="3320533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77000" y="2967335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385536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467600" y="2911231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W(y)b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961571" y="5673909"/>
            <a:ext cx="8229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5801106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03894" y="569710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=Read variable x; </a:t>
            </a:r>
          </a:p>
          <a:p>
            <a:r>
              <a:rPr lang="en-US" sz="1200" dirty="0"/>
              <a:t>  Result is 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9936" y="5814536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2630" y="5710535"/>
            <a:ext cx="142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Write variable x; </a:t>
            </a:r>
          </a:p>
          <a:p>
            <a:r>
              <a:rPr lang="en-US" sz="1200" dirty="0"/>
              <a:t>   Result is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91018" y="5780534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578673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=Process P1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657600" y="5927936"/>
            <a:ext cx="342900" cy="1119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578673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=Timeline at P1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62400" y="2891135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W(y)b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477000" y="2794838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3009900" y="2662535"/>
            <a:ext cx="114300" cy="14630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>
            <a:off x="3352800" y="3168134"/>
            <a:ext cx="952500" cy="9422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57400" y="4239161"/>
            <a:ext cx="4225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are causally related</a:t>
            </a:r>
          </a:p>
          <a:p>
            <a:r>
              <a:rPr lang="en-US" dirty="0"/>
              <a:t>Events are not concurrent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Computation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/>
              <a:t>  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/>
              <a:t> </a:t>
            </a:r>
            <a:r>
              <a:rPr lang="en-US" sz="1600" i="1" dirty="0"/>
              <a:t>may</a:t>
            </a:r>
            <a:r>
              <a:rPr lang="en-US" sz="1600" dirty="0"/>
              <a:t> have depended on the value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/>
              <a:t> written by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7000" y="4186535"/>
            <a:ext cx="4191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are not causally related</a:t>
            </a:r>
          </a:p>
          <a:p>
            <a:r>
              <a:rPr lang="en-US" dirty="0"/>
              <a:t>Events are concurrent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Computation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/>
              <a:t> 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/>
              <a:t> does not depend on the value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/>
              <a:t> written by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305800" y="2911231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15" idx="2"/>
          </p:cNvCxnSpPr>
          <p:nvPr/>
        </p:nvCxnSpPr>
        <p:spPr>
          <a:xfrm flipH="1">
            <a:off x="7467600" y="3188230"/>
            <a:ext cx="342900" cy="9422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</p:cNvCxnSpPr>
          <p:nvPr/>
        </p:nvCxnSpPr>
        <p:spPr>
          <a:xfrm>
            <a:off x="7353300" y="2662535"/>
            <a:ext cx="0" cy="14630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7000" y="2708590"/>
            <a:ext cx="0" cy="15240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24200" y="3236126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82496" y="3241990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67600" y="3246174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25896" y="3247854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20448" y="2718638"/>
            <a:ext cx="0" cy="15240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5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Causal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6262164" cy="5029200"/>
          </a:xfrm>
        </p:spPr>
        <p:txBody>
          <a:bodyPr>
            <a:normAutofit/>
          </a:bodyPr>
          <a:lstStyle/>
          <a:p>
            <a:pPr marL="342900" lvl="1" indent="-342900">
              <a:defRPr/>
            </a:pPr>
            <a:r>
              <a:rPr lang="it-IT" dirty="0"/>
              <a:t>What is causal ordering?</a:t>
            </a:r>
          </a:p>
          <a:p>
            <a:pPr marL="742950" lvl="2" indent="-342900">
              <a:defRPr/>
            </a:pPr>
            <a:r>
              <a:rPr lang="it-IT" sz="2400" dirty="0"/>
              <a:t>If process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sends a message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sends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, and if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dirty="0"/>
              <a:t>(operator ‘</a:t>
            </a:r>
            <a:r>
              <a:rPr lang="it-IT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t-IT" sz="2400" dirty="0">
                <a:sym typeface="Wingdings" pitchFamily="2" charset="2"/>
              </a:rPr>
              <a:t>’</a:t>
            </a:r>
            <a:r>
              <a:rPr lang="it-IT" sz="2400" dirty="0"/>
              <a:t> is Lamport’s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happened-before</a:t>
            </a:r>
            <a:r>
              <a:rPr lang="it-IT" sz="2400" dirty="0"/>
              <a:t>  relation) then any correct process that delivers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will deliver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before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1657350" lvl="4" indent="-342900">
              <a:defRPr/>
            </a:pPr>
            <a:endParaRPr lang="it-IT" sz="1400" dirty="0"/>
          </a:p>
          <a:p>
            <a:pPr marL="342900" lvl="2" indent="-342900">
              <a:defRPr/>
            </a:pPr>
            <a:r>
              <a:rPr lang="en-US" sz="2800" dirty="0"/>
              <a:t>In Ex1:</a:t>
            </a:r>
          </a:p>
          <a:p>
            <a:pPr marL="800100" lvl="3" indent="-342900">
              <a:defRPr/>
            </a:pP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r>
              <a:rPr lang="en-US" sz="2400" dirty="0"/>
              <a:t> are in Causal Order</a:t>
            </a:r>
          </a:p>
          <a:p>
            <a:pPr marL="800100" lvl="3" indent="-342900">
              <a:defRPr/>
            </a:pP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(1,2)</a:t>
            </a:r>
            <a:r>
              <a:rPr lang="en-US" sz="2400" dirty="0"/>
              <a:t> are in Causal Order</a:t>
            </a:r>
          </a:p>
          <a:p>
            <a:pPr marL="800100" lvl="3" indent="-342900">
              <a:defRPr/>
            </a:pPr>
            <a:endParaRPr lang="en-US" sz="2400" dirty="0"/>
          </a:p>
          <a:p>
            <a:pPr marL="457200" lvl="2" indent="-342900">
              <a:defRPr/>
            </a:pPr>
            <a:r>
              <a:rPr lang="en-US" sz="2800" dirty="0"/>
              <a:t>In Ex2:</a:t>
            </a:r>
          </a:p>
          <a:p>
            <a:pPr marL="800100" lvl="3" indent="-342900">
              <a:defRPr/>
            </a:pP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r>
              <a:rPr lang="en-US" sz="2400" dirty="0"/>
              <a:t> are NOT in Causal Order</a:t>
            </a:r>
          </a:p>
          <a:p>
            <a:pPr marL="800100" lvl="3" indent="-342900">
              <a:defRPr/>
            </a:pPr>
            <a:endParaRPr lang="en-US" sz="2000" dirty="0"/>
          </a:p>
          <a:p>
            <a:pPr lvl="4">
              <a:defRPr/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315200" y="1447800"/>
            <a:ext cx="3048000" cy="2337011"/>
            <a:chOff x="5791200" y="1524000"/>
            <a:chExt cx="3048000" cy="2337011"/>
          </a:xfrm>
        </p:grpSpPr>
        <p:grpSp>
          <p:nvGrpSpPr>
            <p:cNvPr id="19" name="Group 18"/>
            <p:cNvGrpSpPr/>
            <p:nvPr/>
          </p:nvGrpSpPr>
          <p:grpSpPr>
            <a:xfrm>
              <a:off x="5791200" y="1524000"/>
              <a:ext cx="3048000" cy="2337011"/>
              <a:chOff x="5791200" y="1524000"/>
              <a:chExt cx="3048000" cy="2337011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5791200" y="1524000"/>
                <a:ext cx="3048000" cy="2337011"/>
                <a:chOff x="5943600" y="1524000"/>
                <a:chExt cx="3048000" cy="2337011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(1,1)</a:t>
                  </a:r>
                  <a:endParaRPr lang="en-US" sz="12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943600" y="2219671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(1,2)</a:t>
                  </a:r>
                  <a:endParaRPr lang="en-US" sz="1200" dirty="0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229600" y="1905000"/>
                  <a:ext cx="0" cy="15240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7543800" y="1905000"/>
                  <a:ext cx="1120" cy="1524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781800" y="1892005"/>
                  <a:ext cx="10085" cy="153699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Rectangle 127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6759390" y="19812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746850" y="2330061"/>
                  <a:ext cx="72141" cy="78179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382000" y="20574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(3,1)</a:t>
                  </a:r>
                  <a:endParaRPr lang="en-US" sz="1200" dirty="0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8191043" y="2319714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>
                  <a:stCxn id="131" idx="6"/>
                  <a:endCxn id="139" idx="2"/>
                </p:cNvCxnSpPr>
                <p:nvPr/>
              </p:nvCxnSpPr>
              <p:spPr>
                <a:xfrm>
                  <a:off x="6833350" y="2019300"/>
                  <a:ext cx="673260" cy="34985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Oval 138"/>
                <p:cNvSpPr/>
                <p:nvPr/>
              </p:nvSpPr>
              <p:spPr>
                <a:xfrm>
                  <a:off x="7506610" y="2330061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>
                  <a:stCxn id="132" idx="5"/>
                  <a:endCxn id="141" idx="1"/>
                </p:cNvCxnSpPr>
                <p:nvPr/>
              </p:nvCxnSpPr>
              <p:spPr>
                <a:xfrm>
                  <a:off x="6808426" y="2396791"/>
                  <a:ext cx="701152" cy="703955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/>
                <p:cNvSpPr/>
                <p:nvPr/>
              </p:nvSpPr>
              <p:spPr>
                <a:xfrm>
                  <a:off x="7496795" y="3088152"/>
                  <a:ext cx="87291" cy="85997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36" idx="3"/>
                  <a:endCxn id="145" idx="6"/>
                </p:cNvCxnSpPr>
                <p:nvPr/>
              </p:nvCxnSpPr>
              <p:spPr>
                <a:xfrm flipH="1">
                  <a:off x="7584598" y="2380378"/>
                  <a:ext cx="618066" cy="27967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505243" y="262096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096000" y="3498850"/>
                  <a:ext cx="2675965" cy="36216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Ex1: Valid Causal Orders</a:t>
                  </a:r>
                </a:p>
              </p:txBody>
            </p:sp>
            <p:cxnSp>
              <p:nvCxnSpPr>
                <p:cNvPr id="149" name="Straight Connector 148"/>
                <p:cNvCxnSpPr>
                  <a:stCxn id="136" idx="3"/>
                  <a:endCxn id="150" idx="6"/>
                </p:cNvCxnSpPr>
                <p:nvPr/>
              </p:nvCxnSpPr>
              <p:spPr>
                <a:xfrm flipH="1">
                  <a:off x="6822598" y="2380378"/>
                  <a:ext cx="1380066" cy="82697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Oval 149"/>
                <p:cNvSpPr/>
                <p:nvPr/>
              </p:nvSpPr>
              <p:spPr>
                <a:xfrm>
                  <a:off x="6743243" y="316826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8197929" y="2101461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8188803" y="3015861"/>
                  <a:ext cx="79355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stCxn id="131" idx="6"/>
                  <a:endCxn id="153" idx="2"/>
                </p:cNvCxnSpPr>
                <p:nvPr/>
              </p:nvCxnSpPr>
              <p:spPr>
                <a:xfrm>
                  <a:off x="6833350" y="2019300"/>
                  <a:ext cx="1364579" cy="12125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>
                  <a:stCxn id="132" idx="5"/>
                  <a:endCxn id="154" idx="2"/>
                </p:cNvCxnSpPr>
                <p:nvPr/>
              </p:nvCxnSpPr>
              <p:spPr>
                <a:xfrm>
                  <a:off x="6808426" y="2396791"/>
                  <a:ext cx="1380377" cy="65816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513978" y="2019300"/>
                <a:ext cx="98610" cy="152400"/>
                <a:chOff x="6513978" y="2019300"/>
                <a:chExt cx="98610" cy="152400"/>
              </a:xfrm>
            </p:grpSpPr>
            <p:cxnSp>
              <p:nvCxnSpPr>
                <p:cNvPr id="8" name="Straight Connector 7"/>
                <p:cNvCxnSpPr>
                  <a:endCxn id="131" idx="2"/>
                </p:cNvCxnSpPr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>
                  <a:endCxn id="263" idx="2"/>
                </p:cNvCxnSpPr>
                <p:nvPr/>
              </p:nvCxnSpPr>
              <p:spPr>
                <a:xfrm>
                  <a:off x="6513978" y="2171700"/>
                  <a:ext cx="9861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6512860" y="2362200"/>
                <a:ext cx="116540" cy="152400"/>
                <a:chOff x="6521825" y="2019300"/>
                <a:chExt cx="116540" cy="152400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521825" y="2171700"/>
                  <a:ext cx="11654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8100109" y="2362200"/>
                <a:ext cx="98116" cy="161613"/>
                <a:chOff x="6508874" y="2019300"/>
                <a:chExt cx="98116" cy="161613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266" idx="5"/>
                </p:cNvCxnSpPr>
                <p:nvPr/>
              </p:nvCxnSpPr>
              <p:spPr>
                <a:xfrm flipV="1">
                  <a:off x="6508874" y="2177314"/>
                  <a:ext cx="89151" cy="3599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6606990" y="2019300"/>
                  <a:ext cx="0" cy="161613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3" name="Oval 262"/>
            <p:cNvSpPr/>
            <p:nvPr/>
          </p:nvSpPr>
          <p:spPr>
            <a:xfrm>
              <a:off x="6612588" y="2133600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615529" y="2482461"/>
              <a:ext cx="72141" cy="78179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8032375" y="2463149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7315200" y="4343400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endParaRPr lang="en-US" sz="1200" dirty="0"/>
          </a:p>
        </p:txBody>
      </p:sp>
      <p:sp>
        <p:nvSpPr>
          <p:cNvPr id="239" name="Rectangle 238"/>
          <p:cNvSpPr/>
          <p:nvPr/>
        </p:nvSpPr>
        <p:spPr>
          <a:xfrm>
            <a:off x="7315200" y="4658071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(1,2)</a:t>
            </a:r>
            <a:endParaRPr lang="en-US" sz="1200" dirty="0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9601200" y="4343399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915400" y="4343399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153401" y="4330405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7960660" y="39624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44" name="Rectangle 243"/>
          <p:cNvSpPr/>
          <p:nvPr/>
        </p:nvSpPr>
        <p:spPr>
          <a:xfrm>
            <a:off x="8686800" y="39624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45" name="Rectangle 244"/>
          <p:cNvSpPr/>
          <p:nvPr/>
        </p:nvSpPr>
        <p:spPr>
          <a:xfrm>
            <a:off x="9448800" y="3962400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8130990" y="4419599"/>
            <a:ext cx="73960" cy="76200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8118451" y="4768461"/>
            <a:ext cx="72141" cy="78179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9753600" y="4495800"/>
            <a:ext cx="6096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endParaRPr lang="en-US" sz="1200" dirty="0"/>
          </a:p>
        </p:txBody>
      </p:sp>
      <p:sp>
        <p:nvSpPr>
          <p:cNvPr id="249" name="Oval 248"/>
          <p:cNvSpPr/>
          <p:nvPr/>
        </p:nvSpPr>
        <p:spPr>
          <a:xfrm>
            <a:off x="9562644" y="4648199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/>
          <p:cNvCxnSpPr>
            <a:stCxn id="246" idx="6"/>
            <a:endCxn id="251" idx="2"/>
          </p:cNvCxnSpPr>
          <p:nvPr/>
        </p:nvCxnSpPr>
        <p:spPr>
          <a:xfrm>
            <a:off x="8204950" y="4457700"/>
            <a:ext cx="673260" cy="456211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8878211" y="4874821"/>
            <a:ext cx="72141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>
            <a:stCxn id="247" idx="5"/>
            <a:endCxn id="253" idx="1"/>
          </p:cNvCxnSpPr>
          <p:nvPr/>
        </p:nvCxnSpPr>
        <p:spPr>
          <a:xfrm>
            <a:off x="8180026" y="4835191"/>
            <a:ext cx="701152" cy="70395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8868396" y="5526552"/>
            <a:ext cx="87291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49" idx="3"/>
            <a:endCxn id="255" idx="6"/>
          </p:cNvCxnSpPr>
          <p:nvPr/>
        </p:nvCxnSpPr>
        <p:spPr>
          <a:xfrm flipH="1">
            <a:off x="8956198" y="4708864"/>
            <a:ext cx="618066" cy="110917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8876844" y="4780691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7467601" y="5911849"/>
            <a:ext cx="2675965" cy="332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Ex2: Invalid Causal Order</a:t>
            </a:r>
          </a:p>
        </p:txBody>
      </p:sp>
      <p:cxnSp>
        <p:nvCxnSpPr>
          <p:cNvPr id="257" name="Straight Connector 256"/>
          <p:cNvCxnSpPr>
            <a:stCxn id="249" idx="3"/>
            <a:endCxn id="258" idx="6"/>
          </p:cNvCxnSpPr>
          <p:nvPr/>
        </p:nvCxnSpPr>
        <p:spPr>
          <a:xfrm flipH="1">
            <a:off x="8194198" y="4708864"/>
            <a:ext cx="1380066" cy="936887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8114844" y="5606661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9569530" y="4495800"/>
            <a:ext cx="65583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9560404" y="5454261"/>
            <a:ext cx="79355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46" idx="6"/>
            <a:endCxn id="259" idx="2"/>
          </p:cNvCxnSpPr>
          <p:nvPr/>
        </p:nvCxnSpPr>
        <p:spPr>
          <a:xfrm>
            <a:off x="8204951" y="4457699"/>
            <a:ext cx="1364579" cy="771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47" idx="5"/>
            <a:endCxn id="260" idx="2"/>
          </p:cNvCxnSpPr>
          <p:nvPr/>
        </p:nvCxnSpPr>
        <p:spPr>
          <a:xfrm>
            <a:off x="8180027" y="4835190"/>
            <a:ext cx="1380377" cy="65816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46" idx="2"/>
          </p:cNvCxnSpPr>
          <p:nvPr/>
        </p:nvCxnSpPr>
        <p:spPr>
          <a:xfrm>
            <a:off x="8045826" y="4457699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045825" y="4610099"/>
            <a:ext cx="11654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045825" y="4457699"/>
            <a:ext cx="0" cy="15240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036861" y="4800599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036860" y="4952999"/>
            <a:ext cx="11654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036860" y="4800599"/>
            <a:ext cx="0" cy="15240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637061" y="4706469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630968" y="4854626"/>
            <a:ext cx="86495" cy="0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2225" y="4706469"/>
            <a:ext cx="0" cy="15240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9556376" y="4809564"/>
            <a:ext cx="79355" cy="71072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8135470" y="4580964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8144435" y="4921624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39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1" grpId="0" animBg="1"/>
      <p:bldP spid="253" grpId="0" animBg="1"/>
      <p:bldP spid="255" grpId="0" animBg="1"/>
      <p:bldP spid="256" grpId="0" animBg="1"/>
      <p:bldP spid="258" grpId="0" animBg="1"/>
      <p:bldP spid="259" grpId="0" animBg="1"/>
      <p:bldP spid="260" grpId="0" animBg="1"/>
      <p:bldP spid="271" grpId="0" animBg="1"/>
      <p:bldP spid="276" grpId="0" animBg="1"/>
      <p:bldP spid="2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Causal Consistency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A data-store is causally consistent if:</a:t>
            </a:r>
          </a:p>
          <a:p>
            <a:pPr lvl="1"/>
            <a:r>
              <a:rPr lang="en-US" sz="3200" dirty="0"/>
              <a:t>Writes that are potentially causally related are seen by all the processes in the same order</a:t>
            </a:r>
          </a:p>
          <a:p>
            <a:pPr lvl="7"/>
            <a:endParaRPr lang="en-US" sz="3200" dirty="0"/>
          </a:p>
          <a:p>
            <a:pPr lvl="1"/>
            <a:r>
              <a:rPr lang="en-US" sz="3200" dirty="0"/>
              <a:t>But concurrent writes may be seen in a different order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8698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Consistency Models</a:t>
            </a:r>
          </a:p>
          <a:p>
            <a:pPr lvl="1">
              <a:defRPr/>
            </a:pPr>
            <a:r>
              <a:rPr lang="en-US" sz="3200" dirty="0"/>
              <a:t>Data-Centric Consistency Models</a:t>
            </a:r>
          </a:p>
          <a:p>
            <a:pPr lvl="1">
              <a:defRPr/>
            </a:pPr>
            <a:r>
              <a:rPr lang="en-US" sz="3200" dirty="0"/>
              <a:t>Client-Centric Consistency Models</a:t>
            </a:r>
          </a:p>
          <a:p>
            <a:pPr marL="914400" lvl="2" indent="0">
              <a:buNone/>
              <a:defRPr/>
            </a:pPr>
            <a:endParaRPr lang="en-US" sz="3200" dirty="0"/>
          </a:p>
          <a:p>
            <a:pPr>
              <a:defRPr/>
            </a:pPr>
            <a:r>
              <a:rPr lang="en-US" dirty="0"/>
              <a:t>Consistency Protocols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41248" y="1463040"/>
            <a:ext cx="10332720" cy="204216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5562" y="1143739"/>
            <a:ext cx="13715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Today’s lecture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5561" y="5190350"/>
            <a:ext cx="1371600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Next lecture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41248" y="3533956"/>
            <a:ext cx="10332720" cy="164487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379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Implications of adopting a Causally Consistent Data-store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Processes have to keep track of which processes have seen which writes</a:t>
            </a:r>
          </a:p>
          <a:p>
            <a:pPr lvl="4"/>
            <a:endParaRPr lang="en-US" sz="3200" dirty="0"/>
          </a:p>
          <a:p>
            <a:r>
              <a:rPr lang="en-US" dirty="0"/>
              <a:t>This requires maintaining a dependency graph between write and read operations</a:t>
            </a:r>
          </a:p>
          <a:p>
            <a:pPr lvl="1"/>
            <a:r>
              <a:rPr lang="en-US" sz="3200" dirty="0"/>
              <a:t>Vector clocks provide a way to maintain causally consistent data-stores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3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Next Class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Consistency Models</a:t>
            </a:r>
          </a:p>
          <a:p>
            <a:pPr lvl="1"/>
            <a:r>
              <a:rPr lang="en-US" sz="3200" dirty="0"/>
              <a:t>Client-Centric Consistency Models</a:t>
            </a:r>
          </a:p>
          <a:p>
            <a:pPr lvl="4"/>
            <a:endParaRPr lang="en-US" sz="3200" dirty="0"/>
          </a:p>
          <a:p>
            <a:pPr marL="1828800" lvl="4" indent="0">
              <a:buNone/>
            </a:pPr>
            <a:endParaRPr lang="en-US" sz="3200" dirty="0"/>
          </a:p>
          <a:p>
            <a:r>
              <a:rPr lang="en-US" dirty="0"/>
              <a:t>Consistency Protocols</a:t>
            </a:r>
          </a:p>
          <a:p>
            <a:pPr lvl="1"/>
            <a:r>
              <a:rPr lang="en-US" sz="3200" dirty="0"/>
              <a:t>We will study various </a:t>
            </a:r>
            <a:r>
              <a:rPr lang="en-US" sz="3200" i="1" dirty="0"/>
              <a:t>implementations</a:t>
            </a:r>
            <a:r>
              <a:rPr lang="en-US" sz="3200" dirty="0"/>
              <a:t> of consistency models</a:t>
            </a:r>
          </a:p>
        </p:txBody>
      </p:sp>
    </p:spTree>
    <p:extLst>
      <p:ext uri="{BB962C8B-B14F-4D97-AF65-F5344CB8AC3E}">
        <p14:creationId xmlns:p14="http://schemas.microsoft.com/office/powerpoint/2010/main" val="122822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Motivation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marL="914400" lvl="2" indent="0">
              <a:buNone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11608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/>
              <a:t>Why Replication?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Replication is necessary for: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Improving performance</a:t>
            </a:r>
          </a:p>
          <a:p>
            <a:pPr lvl="2"/>
            <a:r>
              <a:rPr lang="en-US" altLang="en-US" dirty="0"/>
              <a:t>A client can access nearby replicated copies and save latency</a:t>
            </a:r>
          </a:p>
          <a:p>
            <a:pPr lvl="2"/>
            <a:endParaRPr lang="en-US" altLang="en-US" sz="1400" dirty="0"/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Increasing the availability of services</a:t>
            </a:r>
          </a:p>
          <a:p>
            <a:pPr lvl="2"/>
            <a:r>
              <a:rPr lang="en-US" altLang="en-US" dirty="0"/>
              <a:t>Replication can mask failures such as server crashes and network disconnection</a:t>
            </a:r>
          </a:p>
          <a:p>
            <a:pPr lvl="4"/>
            <a:endParaRPr lang="en-US" altLang="en-US" sz="1400" dirty="0"/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Enhancing the scalability of systems</a:t>
            </a:r>
          </a:p>
          <a:p>
            <a:pPr lvl="2"/>
            <a:r>
              <a:rPr lang="en-US" altLang="en-US" dirty="0"/>
              <a:t>Requests to data can be distributed across many servers, which contain replicated copies of the data</a:t>
            </a:r>
          </a:p>
          <a:p>
            <a:pPr lvl="4"/>
            <a:endParaRPr lang="en-US" altLang="en-US" sz="1050" dirty="0"/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Securing against malicious attacks</a:t>
            </a:r>
          </a:p>
          <a:p>
            <a:pPr lvl="2"/>
            <a:r>
              <a:rPr lang="en-US" altLang="en-US" dirty="0"/>
              <a:t>Even if some replicas are malicious, security of data can be guaranteed by relying on replicated copies at non-compromised servers</a:t>
            </a:r>
          </a:p>
        </p:txBody>
      </p:sp>
    </p:spTree>
    <p:extLst>
      <p:ext uri="{BB962C8B-B14F-4D97-AF65-F5344CB8AC3E}">
        <p14:creationId xmlns:p14="http://schemas.microsoft.com/office/powerpoint/2010/main" val="38847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1. Replication for Improving Performance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588752" cy="5029200"/>
          </a:xfrm>
        </p:spPr>
        <p:txBody>
          <a:bodyPr/>
          <a:lstStyle/>
          <a:p>
            <a:r>
              <a:rPr lang="en-US" altLang="en-US" sz="2800" dirty="0"/>
              <a:t>Example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Replication at </a:t>
            </a:r>
            <a:r>
              <a:rPr lang="en-US" altLang="en-US" i="1" dirty="0"/>
              <a:t>secondary</a:t>
            </a:r>
            <a:r>
              <a:rPr lang="en-US" altLang="en-US" dirty="0"/>
              <a:t> servers in Content Delivery Network (CDNs)</a:t>
            </a:r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90192" y="2819400"/>
            <a:ext cx="5472809" cy="2690026"/>
          </a:xfrm>
          <a:prstGeom prst="rect">
            <a:avLst/>
          </a:prstGeom>
          <a:noFill/>
        </p:spPr>
      </p:pic>
      <p:sp>
        <p:nvSpPr>
          <p:cNvPr id="6" name="Can 5"/>
          <p:cNvSpPr/>
          <p:nvPr/>
        </p:nvSpPr>
        <p:spPr>
          <a:xfrm>
            <a:off x="3581400" y="35814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114800" y="4267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410200" y="3352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6858000" y="3962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7239000" y="36576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7848600" y="48006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5700" y="37338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10000" y="34290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24500" y="35052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95700" y="37338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638800" y="34290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3" name="TextBox 32"/>
          <p:cNvSpPr txBox="1">
            <a:spLocks noChangeArrowheads="1"/>
          </p:cNvSpPr>
          <p:nvPr/>
        </p:nvSpPr>
        <p:spPr bwMode="auto">
          <a:xfrm>
            <a:off x="3352800" y="2895601"/>
            <a:ext cx="110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dirty="0"/>
              <a:t>Main Server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695700" y="30813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229100" y="44196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6" name="TextBox 40"/>
          <p:cNvSpPr txBox="1">
            <a:spLocks noChangeArrowheads="1"/>
          </p:cNvSpPr>
          <p:nvPr/>
        </p:nvSpPr>
        <p:spPr bwMode="auto">
          <a:xfrm>
            <a:off x="5405438" y="5029201"/>
            <a:ext cx="1566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dirty="0"/>
              <a:t>Secondary Servers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858000" y="4876801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3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1" y="4343400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/>
          <p:nvPr/>
        </p:nvCxnSpPr>
        <p:spPr>
          <a:xfrm flipH="1">
            <a:off x="8089901" y="47625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4" y="3081338"/>
            <a:ext cx="3762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/>
          <p:cNvCxnSpPr/>
          <p:nvPr/>
        </p:nvCxnSpPr>
        <p:spPr>
          <a:xfrm flipH="1">
            <a:off x="5524501" y="3290888"/>
            <a:ext cx="195263" cy="619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33738"/>
            <a:ext cx="376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H="1">
            <a:off x="3762375" y="34432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6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2. Replication for High-Availability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altLang="en-US" sz="2800" dirty="0"/>
              <a:t>Example: </a:t>
            </a:r>
          </a:p>
          <a:p>
            <a:pPr lvl="1"/>
            <a:r>
              <a:rPr lang="en-US" altLang="en-US" dirty="0"/>
              <a:t>Google File-System replicates data blocks at computers across different racks, clusters, and data-centers</a:t>
            </a:r>
          </a:p>
          <a:p>
            <a:pPr lvl="1"/>
            <a:r>
              <a:rPr lang="en-US" altLang="en-US" dirty="0"/>
              <a:t>If one computer or a rack or a cluster crashes, blocks can still be accessed from other sources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30" y="3705934"/>
            <a:ext cx="3973371" cy="27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an 6"/>
          <p:cNvSpPr/>
          <p:nvPr/>
        </p:nvSpPr>
        <p:spPr>
          <a:xfrm>
            <a:off x="4074814" y="41631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212535" y="40869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059788" y="41631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300051" y="53061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3. Replication for Enhancing Scalability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Distributing data across replicated servers helps in saving the main server from becoming a </a:t>
            </a:r>
            <a:r>
              <a:rPr lang="en-US" altLang="en-US" sz="2800" i="1" dirty="0"/>
              <a:t>performance bottleneck</a:t>
            </a:r>
          </a:p>
          <a:p>
            <a:pPr marL="1828800" lvl="4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Example: Content Delivery Networks can decrease load at main (</a:t>
            </a:r>
            <a:r>
              <a:rPr lang="en-US" altLang="en-US" sz="2800" i="1" dirty="0"/>
              <a:t>primary</a:t>
            </a:r>
            <a:r>
              <a:rPr lang="en-US" altLang="en-US" sz="2800" dirty="0"/>
              <a:t>) servers</a:t>
            </a:r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13992" y="3710774"/>
            <a:ext cx="5472809" cy="2690026"/>
          </a:xfrm>
          <a:prstGeom prst="rect">
            <a:avLst/>
          </a:prstGeom>
          <a:noFill/>
        </p:spPr>
      </p:pic>
      <p:sp>
        <p:nvSpPr>
          <p:cNvPr id="6" name="Can 5"/>
          <p:cNvSpPr/>
          <p:nvPr/>
        </p:nvSpPr>
        <p:spPr>
          <a:xfrm>
            <a:off x="3505200" y="4472774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038600" y="51585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334000" y="42441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781800" y="48537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7162800" y="45489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7772400" y="56919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19500" y="4625174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33800" y="4320374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48300" y="4396574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19500" y="4625174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62600" y="4320374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1" name="TextBox 16"/>
          <p:cNvSpPr txBox="1">
            <a:spLocks noChangeArrowheads="1"/>
          </p:cNvSpPr>
          <p:nvPr/>
        </p:nvSpPr>
        <p:spPr bwMode="auto">
          <a:xfrm>
            <a:off x="3276600" y="3786975"/>
            <a:ext cx="110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Main Server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619500" y="3972712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2900" y="5310974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0" name="TextBox 19"/>
          <p:cNvSpPr txBox="1">
            <a:spLocks noChangeArrowheads="1"/>
          </p:cNvSpPr>
          <p:nvPr/>
        </p:nvSpPr>
        <p:spPr bwMode="auto">
          <a:xfrm>
            <a:off x="5329238" y="5920575"/>
            <a:ext cx="1566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Replicated Servers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781800" y="5768175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1" y="5234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8013701" y="5653874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4" y="3972712"/>
            <a:ext cx="3762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H="1">
            <a:off x="5448300" y="4063200"/>
            <a:ext cx="247650" cy="1809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5" y="4125112"/>
            <a:ext cx="376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26"/>
          <p:cNvCxnSpPr/>
          <p:nvPr/>
        </p:nvCxnSpPr>
        <p:spPr>
          <a:xfrm flipH="1">
            <a:off x="3686175" y="4334662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47013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2441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4853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58443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51585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4091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6251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3710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46251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55395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54633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>
            <a:endCxn id="28" idx="1"/>
          </p:cNvCxnSpPr>
          <p:nvPr/>
        </p:nvCxnSpPr>
        <p:spPr>
          <a:xfrm flipH="1">
            <a:off x="3505200" y="4625174"/>
            <a:ext cx="1143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8" idx="0"/>
          </p:cNvCxnSpPr>
          <p:nvPr/>
        </p:nvCxnSpPr>
        <p:spPr>
          <a:xfrm flipH="1">
            <a:off x="3998914" y="5310974"/>
            <a:ext cx="1539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7" idx="0"/>
          </p:cNvCxnSpPr>
          <p:nvPr/>
        </p:nvCxnSpPr>
        <p:spPr>
          <a:xfrm>
            <a:off x="4191001" y="5310974"/>
            <a:ext cx="1889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5" idx="2"/>
          </p:cNvCxnSpPr>
          <p:nvPr/>
        </p:nvCxnSpPr>
        <p:spPr>
          <a:xfrm flipH="1" flipV="1">
            <a:off x="5370514" y="4129874"/>
            <a:ext cx="777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6" idx="0"/>
          </p:cNvCxnSpPr>
          <p:nvPr/>
        </p:nvCxnSpPr>
        <p:spPr>
          <a:xfrm>
            <a:off x="5410201" y="4396574"/>
            <a:ext cx="365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2" idx="0"/>
          </p:cNvCxnSpPr>
          <p:nvPr/>
        </p:nvCxnSpPr>
        <p:spPr>
          <a:xfrm>
            <a:off x="6896101" y="5006174"/>
            <a:ext cx="227013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0" idx="1"/>
          </p:cNvCxnSpPr>
          <p:nvPr/>
        </p:nvCxnSpPr>
        <p:spPr>
          <a:xfrm>
            <a:off x="6934200" y="5006174"/>
            <a:ext cx="304800" cy="571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3" idx="1"/>
          </p:cNvCxnSpPr>
          <p:nvPr/>
        </p:nvCxnSpPr>
        <p:spPr>
          <a:xfrm flipV="1">
            <a:off x="7277100" y="4301324"/>
            <a:ext cx="381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391400" y="4472774"/>
            <a:ext cx="30480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34" idx="1"/>
          </p:cNvCxnSpPr>
          <p:nvPr/>
        </p:nvCxnSpPr>
        <p:spPr>
          <a:xfrm>
            <a:off x="7391400" y="4625174"/>
            <a:ext cx="3048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02" idx="1"/>
          </p:cNvCxnSpPr>
          <p:nvPr/>
        </p:nvCxnSpPr>
        <p:spPr>
          <a:xfrm flipV="1">
            <a:off x="7886700" y="5444324"/>
            <a:ext cx="127000" cy="2476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31" idx="1"/>
          </p:cNvCxnSpPr>
          <p:nvPr/>
        </p:nvCxnSpPr>
        <p:spPr>
          <a:xfrm>
            <a:off x="7886700" y="5844374"/>
            <a:ext cx="2667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733800" y="4334662"/>
            <a:ext cx="304800" cy="214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1"/>
          </p:cNvCxnSpPr>
          <p:nvPr/>
        </p:nvCxnSpPr>
        <p:spPr>
          <a:xfrm flipH="1">
            <a:off x="3784600" y="3920324"/>
            <a:ext cx="1397000" cy="628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204" idx="1"/>
          </p:cNvCxnSpPr>
          <p:nvPr/>
        </p:nvCxnSpPr>
        <p:spPr>
          <a:xfrm flipH="1">
            <a:off x="3784601" y="4182262"/>
            <a:ext cx="1858963" cy="366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3733800" y="4548975"/>
            <a:ext cx="1595438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3" idx="1"/>
          </p:cNvCxnSpPr>
          <p:nvPr/>
        </p:nvCxnSpPr>
        <p:spPr>
          <a:xfrm flipH="1">
            <a:off x="3733800" y="4301324"/>
            <a:ext cx="3581400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9" idx="1"/>
          </p:cNvCxnSpPr>
          <p:nvPr/>
        </p:nvCxnSpPr>
        <p:spPr>
          <a:xfrm flipH="1">
            <a:off x="3733800" y="4453724"/>
            <a:ext cx="3962400" cy="95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1"/>
          </p:cNvCxnSpPr>
          <p:nvPr/>
        </p:nvCxnSpPr>
        <p:spPr>
          <a:xfrm flipH="1" flipV="1">
            <a:off x="3784600" y="4548974"/>
            <a:ext cx="39116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" idx="1"/>
          </p:cNvCxnSpPr>
          <p:nvPr/>
        </p:nvCxnSpPr>
        <p:spPr>
          <a:xfrm flipH="1" flipV="1">
            <a:off x="3733800" y="4548974"/>
            <a:ext cx="3505200" cy="514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2" idx="1"/>
          </p:cNvCxnSpPr>
          <p:nvPr/>
        </p:nvCxnSpPr>
        <p:spPr>
          <a:xfrm flipH="1" flipV="1">
            <a:off x="3733800" y="4548974"/>
            <a:ext cx="3200400" cy="819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02" idx="1"/>
          </p:cNvCxnSpPr>
          <p:nvPr/>
        </p:nvCxnSpPr>
        <p:spPr>
          <a:xfrm flipH="1" flipV="1">
            <a:off x="3733800" y="4548974"/>
            <a:ext cx="4279900" cy="895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1" idx="1"/>
          </p:cNvCxnSpPr>
          <p:nvPr/>
        </p:nvCxnSpPr>
        <p:spPr>
          <a:xfrm flipH="1" flipV="1">
            <a:off x="3733800" y="4548974"/>
            <a:ext cx="4419600" cy="150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694114" y="4548974"/>
            <a:ext cx="39687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8" idx="0"/>
          </p:cNvCxnSpPr>
          <p:nvPr/>
        </p:nvCxnSpPr>
        <p:spPr>
          <a:xfrm flipH="1" flipV="1">
            <a:off x="3733801" y="4548974"/>
            <a:ext cx="265113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7" idx="0"/>
          </p:cNvCxnSpPr>
          <p:nvPr/>
        </p:nvCxnSpPr>
        <p:spPr>
          <a:xfrm flipH="1" flipV="1">
            <a:off x="3733801" y="4548974"/>
            <a:ext cx="646113" cy="99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6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129918322"/>
              </p:ext>
            </p:extLst>
          </p:nvPr>
        </p:nvGraphicFramePr>
        <p:xfrm>
          <a:off x="4876800" y="3729037"/>
          <a:ext cx="2514599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4. Replication for Securing Against Malicious Attacks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If a minority of servers in a system are malicious, the non-malicious servers can outvote the malicious ones</a:t>
            </a:r>
          </a:p>
          <a:p>
            <a:pPr lvl="1"/>
            <a:r>
              <a:rPr lang="en-US" altLang="en-US" sz="2400" dirty="0"/>
              <a:t>This technique can also be used to provide fault-tolerance against non-malicious but faulty servers</a:t>
            </a:r>
          </a:p>
          <a:p>
            <a:pPr lvl="4"/>
            <a:endParaRPr lang="en-US" altLang="en-US" sz="300" dirty="0"/>
          </a:p>
          <a:p>
            <a:r>
              <a:rPr lang="en-US" altLang="en-US" sz="2400" dirty="0"/>
              <a:t>Example: In a peer-to-peer system, peers can coordinate to prevent delivering faulty data to the requester</a:t>
            </a:r>
          </a:p>
        </p:txBody>
      </p:sp>
      <p:grpSp>
        <p:nvGrpSpPr>
          <p:cNvPr id="50182" name="Group 47"/>
          <p:cNvGrpSpPr>
            <a:grpSpLocks/>
          </p:cNvGrpSpPr>
          <p:nvPr/>
        </p:nvGrpSpPr>
        <p:grpSpPr bwMode="auto">
          <a:xfrm>
            <a:off x="2743200" y="5786438"/>
            <a:ext cx="7010400" cy="461962"/>
            <a:chOff x="1905000" y="5791200"/>
            <a:chExt cx="7010400" cy="461665"/>
          </a:xfrm>
        </p:grpSpPr>
        <p:sp>
          <p:nvSpPr>
            <p:cNvPr id="47" name="Rectangle 46"/>
            <p:cNvSpPr/>
            <p:nvPr/>
          </p:nvSpPr>
          <p:spPr bwMode="auto">
            <a:xfrm>
              <a:off x="1905000" y="5791200"/>
              <a:ext cx="6858000" cy="46166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0185" name="Group 24"/>
            <p:cNvGrpSpPr>
              <a:grpSpLocks/>
            </p:cNvGrpSpPr>
            <p:nvPr/>
          </p:nvGrpSpPr>
          <p:grpSpPr bwMode="auto">
            <a:xfrm>
              <a:off x="4114800" y="5846996"/>
              <a:ext cx="365139" cy="325203"/>
              <a:chOff x="2094234" y="1433834"/>
              <a:chExt cx="427787" cy="4277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094234" y="1433479"/>
                <a:ext cx="427771" cy="42782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2157470" y="1496087"/>
                <a:ext cx="301299" cy="3026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0186" name="TextBox 27"/>
            <p:cNvSpPr txBox="1">
              <a:spLocks noChangeArrowheads="1"/>
            </p:cNvSpPr>
            <p:nvPr/>
          </p:nvSpPr>
          <p:spPr bwMode="auto">
            <a:xfrm>
              <a:off x="4419600" y="5867400"/>
              <a:ext cx="2133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= Servers with correct data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77000" y="5846997"/>
              <a:ext cx="365139" cy="325203"/>
              <a:chOff x="2094234" y="1433834"/>
              <a:chExt cx="427787" cy="427787"/>
            </a:xfrm>
            <a:solidFill>
              <a:srgbClr val="FF0000"/>
            </a:solidFill>
          </p:grpSpPr>
          <p:sp>
            <p:nvSpPr>
              <p:cNvPr id="30" name="Oval 29"/>
              <p:cNvSpPr/>
              <p:nvPr/>
            </p:nvSpPr>
            <p:spPr>
              <a:xfrm>
                <a:off x="2094234" y="1433834"/>
                <a:ext cx="427787" cy="427787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Oval 4"/>
              <p:cNvSpPr/>
              <p:nvPr/>
            </p:nvSpPr>
            <p:spPr>
              <a:xfrm>
                <a:off x="2183507" y="1496483"/>
                <a:ext cx="267823" cy="30248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0188" name="TextBox 31"/>
            <p:cNvSpPr txBox="1">
              <a:spLocks noChangeArrowheads="1"/>
            </p:cNvSpPr>
            <p:nvPr/>
          </p:nvSpPr>
          <p:spPr bwMode="auto">
            <a:xfrm>
              <a:off x="6781800" y="5867401"/>
              <a:ext cx="2133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= Servers with faulty data</a:t>
              </a:r>
            </a:p>
          </p:txBody>
        </p:sp>
        <p:grpSp>
          <p:nvGrpSpPr>
            <p:cNvPr id="50189" name="Group 32"/>
            <p:cNvGrpSpPr>
              <a:grpSpLocks/>
            </p:cNvGrpSpPr>
            <p:nvPr/>
          </p:nvGrpSpPr>
          <p:grpSpPr bwMode="auto">
            <a:xfrm>
              <a:off x="1981200" y="5867400"/>
              <a:ext cx="290094" cy="290094"/>
              <a:chOff x="1500606" y="688"/>
              <a:chExt cx="427787" cy="42778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500606" y="616"/>
                <a:ext cx="428405" cy="428127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Oval 4"/>
              <p:cNvSpPr/>
              <p:nvPr/>
            </p:nvSpPr>
            <p:spPr>
              <a:xfrm>
                <a:off x="1563814" y="63782"/>
                <a:ext cx="301989" cy="3017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/>
                  <a:t>n</a:t>
                </a:r>
              </a:p>
            </p:txBody>
          </p:sp>
        </p:grpSp>
        <p:sp>
          <p:nvSpPr>
            <p:cNvPr id="50190" name="TextBox 35"/>
            <p:cNvSpPr txBox="1">
              <a:spLocks noChangeArrowheads="1"/>
            </p:cNvSpPr>
            <p:nvPr/>
          </p:nvSpPr>
          <p:spPr bwMode="auto">
            <a:xfrm>
              <a:off x="2264737" y="5791200"/>
              <a:ext cx="18500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= Servers that do not </a:t>
              </a:r>
            </a:p>
            <a:p>
              <a:r>
                <a:rPr lang="en-US" altLang="en-US" sz="1200"/>
                <a:t>have the requested data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848600" y="4338638"/>
            <a:ext cx="22098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Number of servers with correct data outvote the faulty servers</a:t>
            </a:r>
          </a:p>
        </p:txBody>
      </p:sp>
    </p:spTree>
    <p:extLst>
      <p:ext uri="{BB962C8B-B14F-4D97-AF65-F5344CB8AC3E}">
        <p14:creationId xmlns:p14="http://schemas.microsoft.com/office/powerpoint/2010/main" val="9250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4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28092</TotalTime>
  <Words>2111</Words>
  <Application>Microsoft Macintosh PowerPoint</Application>
  <PresentationFormat>Widescreen</PresentationFormat>
  <Paragraphs>440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Math</vt:lpstr>
      <vt:lpstr>Courier New</vt:lpstr>
      <vt:lpstr>Times New Roman</vt:lpstr>
      <vt:lpstr>Wingdings</vt:lpstr>
      <vt:lpstr>1_Office Theme</vt:lpstr>
      <vt:lpstr>Distributed Systems Design COMP 6231 </vt:lpstr>
      <vt:lpstr>Today…</vt:lpstr>
      <vt:lpstr>Overview</vt:lpstr>
      <vt:lpstr>Overview</vt:lpstr>
      <vt:lpstr>Why Replication?</vt:lpstr>
      <vt:lpstr>1. Replication for Improving Performance</vt:lpstr>
      <vt:lpstr>2. Replication for High-Availability</vt:lpstr>
      <vt:lpstr>3. Replication for Enhancing Scalability</vt:lpstr>
      <vt:lpstr>4. Replication for Securing Against Malicious Attacks</vt:lpstr>
      <vt:lpstr>Why Consistency?</vt:lpstr>
      <vt:lpstr>Overview</vt:lpstr>
      <vt:lpstr>Maintaining Consistency of Replicated Data</vt:lpstr>
      <vt:lpstr>Maintaining Consistency of Replicated Data (Cont’d)</vt:lpstr>
      <vt:lpstr>Trade-offs in Maintaining Consistency</vt:lpstr>
      <vt:lpstr>Consistency Model</vt:lpstr>
      <vt:lpstr>Types of Consistency Models</vt:lpstr>
      <vt:lpstr>Overview</vt:lpstr>
      <vt:lpstr>Consistent Ordering of Operations</vt:lpstr>
      <vt:lpstr>Types of Ordering</vt:lpstr>
      <vt:lpstr>Types of Ordering</vt:lpstr>
      <vt:lpstr>Total Ordering</vt:lpstr>
      <vt:lpstr>Types of Ordering</vt:lpstr>
      <vt:lpstr>Sequential Ordering</vt:lpstr>
      <vt:lpstr>Sequential Consistency (Cont’d)</vt:lpstr>
      <vt:lpstr>Implications of Adopting A Sequential Consistency Model for Applications</vt:lpstr>
      <vt:lpstr>Types of Ordering</vt:lpstr>
      <vt:lpstr>Causal vs. Concurrent events</vt:lpstr>
      <vt:lpstr>Causal Ordering</vt:lpstr>
      <vt:lpstr>Causal Consistency Model</vt:lpstr>
      <vt:lpstr>Implications of adopting a Causally Consistent Data-store for Applications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Essam Mansour</cp:lastModifiedBy>
  <cp:revision>2729</cp:revision>
  <dcterms:created xsi:type="dcterms:W3CDTF">2008-11-03T12:44:07Z</dcterms:created>
  <dcterms:modified xsi:type="dcterms:W3CDTF">2021-03-15T15:40:02Z</dcterms:modified>
</cp:coreProperties>
</file>