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719" r:id="rId3"/>
    <p:sldId id="463" r:id="rId4"/>
    <p:sldId id="642" r:id="rId5"/>
    <p:sldId id="643" r:id="rId6"/>
    <p:sldId id="645" r:id="rId7"/>
    <p:sldId id="646" r:id="rId8"/>
    <p:sldId id="871" r:id="rId9"/>
    <p:sldId id="870" r:id="rId10"/>
    <p:sldId id="879" r:id="rId11"/>
    <p:sldId id="880" r:id="rId12"/>
    <p:sldId id="927" r:id="rId13"/>
    <p:sldId id="886" r:id="rId14"/>
    <p:sldId id="887" r:id="rId15"/>
    <p:sldId id="888" r:id="rId16"/>
    <p:sldId id="889" r:id="rId17"/>
    <p:sldId id="928" r:id="rId18"/>
    <p:sldId id="892" r:id="rId19"/>
    <p:sldId id="890" r:id="rId20"/>
    <p:sldId id="929" r:id="rId21"/>
    <p:sldId id="893" r:id="rId22"/>
    <p:sldId id="894" r:id="rId23"/>
    <p:sldId id="896" r:id="rId24"/>
    <p:sldId id="907" r:id="rId25"/>
    <p:sldId id="647" r:id="rId26"/>
    <p:sldId id="930" r:id="rId27"/>
    <p:sldId id="936" r:id="rId28"/>
    <p:sldId id="935" r:id="rId29"/>
    <p:sldId id="912" r:id="rId30"/>
    <p:sldId id="257" r:id="rId31"/>
    <p:sldId id="258" r:id="rId32"/>
    <p:sldId id="260" r:id="rId33"/>
    <p:sldId id="261" r:id="rId34"/>
    <p:sldId id="262" r:id="rId35"/>
    <p:sldId id="263" r:id="rId36"/>
    <p:sldId id="259" r:id="rId37"/>
    <p:sldId id="264" r:id="rId38"/>
    <p:sldId id="265" r:id="rId39"/>
    <p:sldId id="266" r:id="rId40"/>
    <p:sldId id="897" r:id="rId41"/>
    <p:sldId id="925" r:id="rId42"/>
    <p:sldId id="899" r:id="rId43"/>
    <p:sldId id="270" r:id="rId44"/>
    <p:sldId id="937" r:id="rId45"/>
    <p:sldId id="938" r:id="rId46"/>
    <p:sldId id="931" r:id="rId47"/>
    <p:sldId id="932" r:id="rId48"/>
    <p:sldId id="933" r:id="rId49"/>
    <p:sldId id="934" r:id="rId5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40EA"/>
    <a:srgbClr val="C41230"/>
    <a:srgbClr val="808080"/>
    <a:srgbClr val="A50021"/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138" autoAdjust="0"/>
  </p:normalViewPr>
  <p:slideViewPr>
    <p:cSldViewPr>
      <p:cViewPr varScale="1">
        <p:scale>
          <a:sx n="126" d="100"/>
          <a:sy n="126" d="100"/>
        </p:scale>
        <p:origin x="42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5DBA042-C4DC-4511-B679-ADA7CC2EF806}" type="datetimeFigureOut">
              <a:rPr lang="en-US"/>
              <a:pPr>
                <a:defRPr/>
              </a:pPr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648822-7CCD-4058-A13C-2E7B87C5D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391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48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6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75E641-5582-0F49-AA2B-5AF5C40DF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2DDF50-1C9D-EF41-A76A-43DF6266582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04ADD77-A846-B849-A1B8-2F775144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FFD4A73-6F68-3B43-83BB-85AAACD09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20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35681F-6CDF-3B4D-B4D3-121FB079B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45E3E-7231-C348-BE94-CDCB8579562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F54EA18-56FC-3F43-9329-F7FE6EB7A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C2EF78E-F644-3F4A-8A84-214A46A2F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143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8F7FC2-CFFC-1743-9320-7218A2960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13D725-C868-C540-AB2C-94AD5EDA033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1640775-682B-5A46-B4DE-8ED7BB0E8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F63BAB6-351E-DE47-9147-557CE6E21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682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F6C5AE-8017-6949-87EF-EEB1B4CA6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C43C9-657B-5541-998A-03F8822215D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17F59E4-D670-9F42-B95F-4319498BD1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C9A48C5-ED16-CB49-AC46-59E9BF3C6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431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C498F7-3E5D-B349-A616-54F676507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02608-87E6-DE44-8A1C-A6111453ED4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A39055A-8F4B-1D49-8681-6242781FC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11CEE6D-47D5-FB49-9F46-7B77321CC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596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477BDE-5BEC-864A-959C-D0E469E5AB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49571-023D-0646-AC07-F60B5069BFA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4DAEC020-39C2-E446-AEA0-63287182E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BBA7918-7E2B-034B-A734-3C043FB1E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345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BE0C7F-C119-9D46-8565-6158725CB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060B9-EF32-8C4D-8418-61931F754AE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4729779-5297-E740-877D-A37BFE7FA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B2E33DC-6B82-264B-A403-706121F91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160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FAA21B-7CDB-7840-AFD7-297794BA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F5E51-22FA-F847-AD17-2D874F54DC6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6491979-682D-4447-A34D-C2B6A2E31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F416CB6-14B2-774F-B88C-AD609A1E3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448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D1CA2E-FE55-5943-AB21-243FACA642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BF964-6C8E-2943-AB6E-D8114BD668A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088C441-A34C-7D41-BBA5-3F96A4F04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61A70E2-E638-3845-9192-0A431CB88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72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5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B10303-B58D-E040-941A-A616CB6977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E7797-DECB-6A44-BD88-A6FEA0709BF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52CC236-9A5D-7A4D-9134-1E73ED2D0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E486E84-5424-8348-9A92-E28F674C9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013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coordinator as well as the participants have states in which they block waiting for incoming messages. Consequently, the protocol can easily fail when a process crashes for other processes may be indefinitely waiting for a message from that process. For this reason, a timeout mechanism is used.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BEDBE0-FD8A-44E2-9B51-531C6A0BE9B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18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462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157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262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153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293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808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88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Over the past decade – many if not all applications use cloud as their backend infrastructure. The applications need to be scalable..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C4A7B-AE4D-4BC9-80C2-529A7E3B11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3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produced by the applications can be too large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2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or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77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CB7D9C-A014-4D79-B674-242853BCF0D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9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CB7D9C-A014-4D79-B674-242853BCF0D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58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20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11/29/21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92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11/29/21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8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11/29/21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11/29/21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6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11/29/21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2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11/29/21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11/29/21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6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11/29/21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4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11/29/21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11/29/21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1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11/29/21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0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ensus_(computer_science)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 dirty="0"/>
              <a:t>﻿Fault Tolerance</a:t>
            </a:r>
          </a:p>
          <a:p>
            <a:r>
              <a:rPr lang="en-US" sz="3000" dirty="0"/>
              <a:t>Lecture 11</a:t>
            </a:r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Characteristics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Failures can be characterized as either </a:t>
            </a:r>
            <a:r>
              <a:rPr lang="en-US" sz="2800" i="1" dirty="0">
                <a:solidFill>
                  <a:srgbClr val="0070C0"/>
                </a:solidFill>
              </a:rPr>
              <a:t>transient </a:t>
            </a:r>
            <a:r>
              <a:rPr lang="en-US" sz="2800" dirty="0"/>
              <a:t>or </a:t>
            </a:r>
            <a:r>
              <a:rPr lang="en-US" sz="2800" i="1" dirty="0">
                <a:solidFill>
                  <a:srgbClr val="0070C0"/>
                </a:solidFill>
              </a:rPr>
              <a:t>persistent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Transient Failures: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Also referred to as “soft failures” or “Heisenbugs”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Occur temporarily then disappear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Manifested only in a very unlikely combination of circumstances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Typically go away upon rolling back and/or retrying/rebooting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E.g., Frozen keyboard or window, race conditions and deadlocks,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8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Characteristics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664952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Failures can be characterized as either </a:t>
            </a:r>
            <a:r>
              <a:rPr lang="en-US" sz="2800" i="1" dirty="0">
                <a:solidFill>
                  <a:srgbClr val="0070C0"/>
                </a:solidFill>
              </a:rPr>
              <a:t>transient </a:t>
            </a:r>
            <a:r>
              <a:rPr lang="en-US" sz="2800" dirty="0"/>
              <a:t>or </a:t>
            </a:r>
            <a:r>
              <a:rPr lang="en-US" sz="2800" i="1" dirty="0">
                <a:solidFill>
                  <a:srgbClr val="0070C0"/>
                </a:solidFill>
              </a:rPr>
              <a:t>persistent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Persistent Failures: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Persist until explicitly repaired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Retrying does not help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E.g., Burnt-out chips, software bugs, crashed disks, broken Ethernet cable,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Durations of failures and repairs are random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Means of distributions are </a:t>
            </a:r>
            <a:r>
              <a:rPr lang="en-US" sz="2400" i="1" dirty="0">
                <a:solidFill>
                  <a:schemeClr val="tx1"/>
                </a:solidFill>
              </a:rPr>
              <a:t>Mean Time To Fail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tx1"/>
                </a:solidFill>
              </a:rPr>
              <a:t>MTTF</a:t>
            </a:r>
            <a:r>
              <a:rPr lang="en-US" sz="2400" dirty="0"/>
              <a:t>) and </a:t>
            </a:r>
            <a:r>
              <a:rPr lang="en-US" sz="2400" i="1" dirty="0">
                <a:solidFill>
                  <a:srgbClr val="FF0000"/>
                </a:solidFill>
              </a:rPr>
              <a:t>Mean Time To Repair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MTTR</a:t>
            </a:r>
            <a:r>
              <a:rPr lang="en-US" sz="2400" dirty="0"/>
              <a:t>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099560" y="5574268"/>
            <a:ext cx="1280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79720" y="5574268"/>
            <a:ext cx="64008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9800" y="5574268"/>
            <a:ext cx="1112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32320" y="5574268"/>
            <a:ext cx="91440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46720" y="5574268"/>
            <a:ext cx="1828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75520" y="5574268"/>
            <a:ext cx="41148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65320" y="5574268"/>
            <a:ext cx="9144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79720" y="5574268"/>
            <a:ext cx="11430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55920" y="5574268"/>
            <a:ext cx="38862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55811" y="587906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MTTF</a:t>
            </a:r>
          </a:p>
        </p:txBody>
      </p:sp>
      <p:cxnSp>
        <p:nvCxnSpPr>
          <p:cNvPr id="25" name="Straight Arrow Connector 24"/>
          <p:cNvCxnSpPr>
            <a:endCxn id="32" idx="0"/>
          </p:cNvCxnSpPr>
          <p:nvPr/>
        </p:nvCxnSpPr>
        <p:spPr>
          <a:xfrm>
            <a:off x="5688270" y="5574268"/>
            <a:ext cx="3868664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7635240" y="5574268"/>
            <a:ext cx="1921694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2" idx="0"/>
          </p:cNvCxnSpPr>
          <p:nvPr/>
        </p:nvCxnSpPr>
        <p:spPr>
          <a:xfrm flipH="1">
            <a:off x="9556934" y="5574268"/>
            <a:ext cx="524326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44001" y="5879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MTTR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47669" y="530305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In-Service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772756" y="5487724"/>
            <a:ext cx="2743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72756" y="5760720"/>
            <a:ext cx="27432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7748" y="55742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Out-of-Service</a:t>
            </a:r>
          </a:p>
        </p:txBody>
      </p:sp>
    </p:spTree>
    <p:extLst>
      <p:ext uri="{BB962C8B-B14F-4D97-AF65-F5344CB8AC3E}">
        <p14:creationId xmlns:p14="http://schemas.microsoft.com/office/powerpoint/2010/main" val="114768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1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Fault Tolerance Basic Concepts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600200"/>
            <a:ext cx="10664952" cy="425196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dirty="0"/>
              <a:t>Being fault tolerant is strongly related to what are called dependable systems</a:t>
            </a:r>
          </a:p>
          <a:p>
            <a:pPr>
              <a:buFontTx/>
              <a:buChar char="•"/>
            </a:pPr>
            <a:r>
              <a:rPr lang="en-US" altLang="en-US" dirty="0"/>
              <a:t>Dependability implies the following: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Availability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Reliability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Safety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39035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Availability vs. Reliability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There is a distinction between </a:t>
            </a:r>
            <a:r>
              <a:rPr lang="en-US" sz="2800" i="1" dirty="0">
                <a:solidFill>
                  <a:srgbClr val="0070C0"/>
                </a:solidFill>
              </a:rPr>
              <a:t>availability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0070C0"/>
                </a:solidFill>
              </a:rPr>
              <a:t>reliability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Availability refers to the probability that a system is operating correctly at any given moment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Availability = MTTF/(MTTF+MTTR)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Reliability measures how long a system can operate without a breakdown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B050"/>
                </a:solidFill>
              </a:rPr>
              <a:t>highly-available</a:t>
            </a:r>
            <a:r>
              <a:rPr lang="en-US" sz="2400" dirty="0"/>
              <a:t> (HA) system is one that will most likely be working </a:t>
            </a:r>
            <a:r>
              <a:rPr lang="en-US" sz="2400" i="1" dirty="0"/>
              <a:t>at a given instant in 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B050"/>
                </a:solidFill>
              </a:rPr>
              <a:t>highly-reliable</a:t>
            </a:r>
            <a:r>
              <a:rPr lang="en-US" sz="2400" dirty="0"/>
              <a:t> system is one that will most likely continue to work without interruption </a:t>
            </a:r>
            <a:r>
              <a:rPr lang="en-US" sz="2400" i="1" dirty="0"/>
              <a:t>during a relatively long period of time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216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Availability vs. Reliability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Examples: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system that goes down for 1ms every hour has an availability of over 99.9999%, but is highly unreliable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system that never crashes but is shut down for two weeks every August has high reliability, but only 96% availability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52935"/>
              </p:ext>
            </p:extLst>
          </p:nvPr>
        </p:nvGraphicFramePr>
        <p:xfrm>
          <a:off x="2057400" y="3733800"/>
          <a:ext cx="8382000" cy="220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1303144179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132936116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22265312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Availability</a:t>
                      </a:r>
                      <a:r>
                        <a:rPr lang="en-US" sz="1800" baseline="0" dirty="0"/>
                        <a:t> (%)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Downtime in a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3037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Conventional Workstation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2716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High-Available (HA)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8.4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5809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Fault-Resilient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741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Fault-Tolerant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5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9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40737"/>
              </p:ext>
            </p:extLst>
          </p:nvPr>
        </p:nvGraphicFramePr>
        <p:xfrm>
          <a:off x="841248" y="1828799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 algn="l" defTabSz="6858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88745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04136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06257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33460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65226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121583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89930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State</a:t>
                      </a:r>
                      <a:r>
                        <a:rPr lang="en-US" sz="1800" baseline="0" dirty="0"/>
                        <a:t> Transition Failure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server</a:t>
                      </a:r>
                      <a:r>
                        <a:rPr lang="en-US" sz="1800" baseline="0" dirty="0"/>
                        <a:t> deviates from the correct flow of control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80490"/>
              </p:ext>
            </p:extLst>
          </p:nvPr>
        </p:nvGraphicFramePr>
        <p:xfrm>
          <a:off x="841248" y="1828800"/>
          <a:ext cx="10332720" cy="4267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8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State</a:t>
                      </a:r>
                      <a:r>
                        <a:rPr lang="en-US" sz="1800" baseline="0" dirty="0"/>
                        <a:t> Transition Failure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server</a:t>
                      </a:r>
                      <a:r>
                        <a:rPr lang="en-US" sz="1800" baseline="0" dirty="0"/>
                        <a:t> deviates from the correct flow of control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Byzantine</a:t>
                      </a:r>
                      <a:r>
                        <a:rPr lang="en-US" sz="1800" dirty="0"/>
                        <a:t>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</a:t>
                      </a:r>
                      <a:r>
                        <a:rPr lang="en-US" sz="1800" baseline="0" dirty="0"/>
                        <a:t> may produce arbitrary responses at arbitrary times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10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Arbitrary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State</a:t>
                      </a:r>
                      <a:r>
                        <a:rPr lang="en-US" sz="1600" baseline="0" dirty="0"/>
                        <a:t> Transition Failure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server</a:t>
                      </a:r>
                      <a:r>
                        <a:rPr lang="en-US" sz="1600" baseline="0" dirty="0"/>
                        <a:t> deviates from the correct flow of control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10773"/>
              </p:ext>
            </p:extLst>
          </p:nvPr>
        </p:nvGraphicFramePr>
        <p:xfrm>
          <a:off x="841248" y="1828800"/>
          <a:ext cx="10332720" cy="4267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State</a:t>
                      </a:r>
                      <a:r>
                        <a:rPr lang="en-US" sz="1800" baseline="0" dirty="0"/>
                        <a:t> Transition Failure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server</a:t>
                      </a:r>
                      <a:r>
                        <a:rPr lang="en-US" sz="1800" baseline="0" dirty="0"/>
                        <a:t> deviates from the correct flow of control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Byzantine</a:t>
                      </a:r>
                      <a:r>
                        <a:rPr lang="en-US" sz="1800" dirty="0"/>
                        <a:t>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</a:t>
                      </a:r>
                      <a:r>
                        <a:rPr lang="en-US" sz="1800" baseline="0" dirty="0"/>
                        <a:t> may produce arbitrary responses at arbitrary times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41248" y="5506473"/>
            <a:ext cx="10332720" cy="604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Known generally as </a:t>
            </a:r>
            <a:r>
              <a:rPr lang="en-US" sz="2200" b="1" i="1" dirty="0">
                <a:solidFill>
                  <a:schemeClr val="tx1"/>
                </a:solidFill>
              </a:rPr>
              <a:t>Arbitrary</a:t>
            </a:r>
            <a:r>
              <a:rPr lang="en-US" sz="2200" b="1" dirty="0">
                <a:solidFill>
                  <a:schemeClr val="tx1"/>
                </a:solidFill>
              </a:rPr>
              <a:t> or </a:t>
            </a:r>
            <a:r>
              <a:rPr lang="en-US" sz="2200" b="1" i="1" dirty="0">
                <a:solidFill>
                  <a:schemeClr val="tx1"/>
                </a:solidFill>
              </a:rPr>
              <a:t>Byzantine </a:t>
            </a:r>
            <a:r>
              <a:rPr lang="en-US" sz="2200" b="1" dirty="0">
                <a:solidFill>
                  <a:schemeClr val="tx1"/>
                </a:solidFill>
              </a:rPr>
              <a:t>Failures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248" y="2235200"/>
            <a:ext cx="10332720" cy="4061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Known generally as </a:t>
            </a:r>
            <a:r>
              <a:rPr lang="en-US" sz="2200" b="1" i="1" dirty="0">
                <a:solidFill>
                  <a:schemeClr val="tx1"/>
                </a:solidFill>
              </a:rPr>
              <a:t>Fail-Stop</a:t>
            </a:r>
            <a:r>
              <a:rPr lang="en-US" sz="2200" b="1" dirty="0">
                <a:solidFill>
                  <a:schemeClr val="tx1"/>
                </a:solidFill>
              </a:rPr>
              <a:t> or </a:t>
            </a:r>
            <a:r>
              <a:rPr lang="en-US" sz="2200" b="1" i="1" dirty="0">
                <a:solidFill>
                  <a:schemeClr val="tx1"/>
                </a:solidFill>
              </a:rPr>
              <a:t>Fail-Fast</a:t>
            </a:r>
            <a:r>
              <a:rPr lang="en-US" sz="2200" b="1" dirty="0">
                <a:solidFill>
                  <a:schemeClr val="tx1"/>
                </a:solidFill>
              </a:rPr>
              <a:t> Failures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1248" y="2645278"/>
            <a:ext cx="10332720" cy="28556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Known generally as </a:t>
            </a:r>
            <a:r>
              <a:rPr lang="en-US" sz="2200" b="1" i="1" dirty="0">
                <a:solidFill>
                  <a:schemeClr val="tx1"/>
                </a:solidFill>
              </a:rPr>
              <a:t>Fail-Silent</a:t>
            </a:r>
            <a:r>
              <a:rPr lang="en-US" sz="2200" b="1" dirty="0">
                <a:solidFill>
                  <a:schemeClr val="tx1"/>
                </a:solidFill>
              </a:rPr>
              <a:t> Failures</a:t>
            </a:r>
          </a:p>
        </p:txBody>
      </p:sp>
    </p:spTree>
    <p:extLst>
      <p:ext uri="{BB962C8B-B14F-4D97-AF65-F5344CB8AC3E}">
        <p14:creationId xmlns:p14="http://schemas.microsoft.com/office/powerpoint/2010/main" val="41260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Halting failures</a:t>
            </a:r>
            <a:endParaRPr lang="en-CA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EB9ED-48DF-444C-8278-FEBE6759F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4" y="1752600"/>
            <a:ext cx="10549987" cy="40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Masking Failures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41248" y="1463040"/>
            <a:ext cx="1033272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chemeClr val="tx1"/>
                </a:solidFill>
              </a:rPr>
              <a:t>The key technique for masking failures is to use </a:t>
            </a:r>
            <a:r>
              <a:rPr lang="en-US" sz="2600" i="1" dirty="0">
                <a:solidFill>
                  <a:srgbClr val="0070C0"/>
                </a:solidFill>
              </a:rPr>
              <a:t>redundancy</a:t>
            </a:r>
            <a:endParaRPr lang="en-US" sz="2600" dirty="0">
              <a:solidFill>
                <a:srgbClr val="0070C0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5410200" y="3628494"/>
            <a:ext cx="1371600" cy="1033462"/>
          </a:xfrm>
          <a:custGeom>
            <a:avLst/>
            <a:gdLst>
              <a:gd name="connsiteX0" fmla="*/ 0 w 1371595"/>
              <a:gd name="connsiteY0" fmla="*/ 172475 h 1034830"/>
              <a:gd name="connsiteX1" fmla="*/ 172475 w 1371595"/>
              <a:gd name="connsiteY1" fmla="*/ 0 h 1034830"/>
              <a:gd name="connsiteX2" fmla="*/ 1199120 w 1371595"/>
              <a:gd name="connsiteY2" fmla="*/ 0 h 1034830"/>
              <a:gd name="connsiteX3" fmla="*/ 1371595 w 1371595"/>
              <a:gd name="connsiteY3" fmla="*/ 172475 h 1034830"/>
              <a:gd name="connsiteX4" fmla="*/ 1371595 w 1371595"/>
              <a:gd name="connsiteY4" fmla="*/ 862355 h 1034830"/>
              <a:gd name="connsiteX5" fmla="*/ 1199120 w 1371595"/>
              <a:gd name="connsiteY5" fmla="*/ 1034830 h 1034830"/>
              <a:gd name="connsiteX6" fmla="*/ 172475 w 1371595"/>
              <a:gd name="connsiteY6" fmla="*/ 1034830 h 1034830"/>
              <a:gd name="connsiteX7" fmla="*/ 0 w 1371595"/>
              <a:gd name="connsiteY7" fmla="*/ 862355 h 1034830"/>
              <a:gd name="connsiteX8" fmla="*/ 0 w 1371595"/>
              <a:gd name="connsiteY8" fmla="*/ 172475 h 103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595" h="1034830">
                <a:moveTo>
                  <a:pt x="0" y="172475"/>
                </a:moveTo>
                <a:cubicBezTo>
                  <a:pt x="0" y="77220"/>
                  <a:pt x="77220" y="0"/>
                  <a:pt x="172475" y="0"/>
                </a:cubicBezTo>
                <a:lnTo>
                  <a:pt x="1199120" y="0"/>
                </a:lnTo>
                <a:cubicBezTo>
                  <a:pt x="1294375" y="0"/>
                  <a:pt x="1371595" y="77220"/>
                  <a:pt x="1371595" y="172475"/>
                </a:cubicBezTo>
                <a:lnTo>
                  <a:pt x="1371595" y="862355"/>
                </a:lnTo>
                <a:cubicBezTo>
                  <a:pt x="1371595" y="957610"/>
                  <a:pt x="1294375" y="1034830"/>
                  <a:pt x="1199120" y="1034830"/>
                </a:cubicBezTo>
                <a:lnTo>
                  <a:pt x="172475" y="1034830"/>
                </a:lnTo>
                <a:cubicBezTo>
                  <a:pt x="77220" y="1034830"/>
                  <a:pt x="0" y="957610"/>
                  <a:pt x="0" y="862355"/>
                </a:cubicBezTo>
                <a:lnTo>
                  <a:pt x="0" y="17247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0516" tIns="50516" rIns="50516" bIns="5051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Redundancy</a:t>
            </a:r>
          </a:p>
        </p:txBody>
      </p:sp>
      <p:sp>
        <p:nvSpPr>
          <p:cNvPr id="15" name="Freeform 14"/>
          <p:cNvSpPr/>
          <p:nvPr/>
        </p:nvSpPr>
        <p:spPr>
          <a:xfrm rot="16200000">
            <a:off x="5838825" y="3371319"/>
            <a:ext cx="51435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13669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5513389" y="2525180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846" tIns="33846" rIns="33846" bIns="3384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Information</a:t>
            </a:r>
          </a:p>
        </p:txBody>
      </p:sp>
      <p:sp>
        <p:nvSpPr>
          <p:cNvPr id="17" name="Freeform 16"/>
          <p:cNvSpPr/>
          <p:nvPr/>
        </p:nvSpPr>
        <p:spPr>
          <a:xfrm>
            <a:off x="6781800" y="4144431"/>
            <a:ext cx="109538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9864" y="0"/>
                </a:ln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6891339" y="3798356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486" tIns="74486" rIns="74486" bIns="7448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Hardware</a:t>
            </a:r>
          </a:p>
        </p:txBody>
      </p:sp>
      <p:sp>
        <p:nvSpPr>
          <p:cNvPr id="19" name="Freeform 18"/>
          <p:cNvSpPr/>
          <p:nvPr/>
        </p:nvSpPr>
        <p:spPr>
          <a:xfrm rot="5400000">
            <a:off x="5838825" y="4919131"/>
            <a:ext cx="51435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13669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5513389" y="5047718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486" tIns="74486" rIns="74486" bIns="7448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Time</a:t>
            </a:r>
          </a:p>
        </p:txBody>
      </p:sp>
      <p:sp>
        <p:nvSpPr>
          <p:cNvPr id="21" name="Freeform 20"/>
          <p:cNvSpPr/>
          <p:nvPr/>
        </p:nvSpPr>
        <p:spPr>
          <a:xfrm rot="10800000">
            <a:off x="5300664" y="4144431"/>
            <a:ext cx="10953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9864" y="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4168775" y="3798356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486" tIns="74486" rIns="74486" bIns="7448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Software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55888" y="2050520"/>
            <a:ext cx="6869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Usually, extra bits are added to allow recovery from garbled bits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86013" y="5836178"/>
            <a:ext cx="781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Usually, an action is performed, and then, if required, it is performed again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250238" y="3406245"/>
            <a:ext cx="233642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Usually, extra  equipment are added  to allow tolerating  failed hardware  components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92283" y="3544356"/>
            <a:ext cx="2322506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Usually, extra  processes are added  to allow tolerating  failed processes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55888" y="2050520"/>
            <a:ext cx="6869112" cy="36988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8" y="3544356"/>
            <a:ext cx="2322506" cy="120173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08962" y="3406245"/>
            <a:ext cx="2379783" cy="147637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86014" y="5826652"/>
            <a:ext cx="7824787" cy="37941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6" grpId="0"/>
      <p:bldP spid="8" grpId="0"/>
      <p:bldP spid="9" grpId="0"/>
      <p:bldP spid="13" grpId="0"/>
      <p:bldP spid="3" grpId="0" animBg="1"/>
      <p:bldP spid="5" grpId="0" animBg="1"/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Redundancy for failure masking </a:t>
            </a:r>
            <a:endParaRPr lang="en-CA" dirty="0">
              <a:effectLst/>
            </a:endParaRPr>
          </a:p>
        </p:txBody>
      </p:sp>
      <p:sp>
        <p:nvSpPr>
          <p:cNvPr id="645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626C56-6C3C-4BB3-9864-C4DB96100FA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2EB36-558F-F04E-B820-12548C524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0" y="1905000"/>
            <a:ext cx="10636250" cy="396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Today’s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Fault-Tolerance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midterm exam is on </a:t>
            </a:r>
            <a:r>
              <a:rPr lang="en-US" dirty="0">
                <a:solidFill>
                  <a:srgbClr val="00B050"/>
                </a:solidFill>
              </a:rPr>
              <a:t>Monday, </a:t>
            </a:r>
            <a:r>
              <a:rPr lang="en-US" i="1" u="sng" dirty="0">
                <a:solidFill>
                  <a:srgbClr val="00B050"/>
                </a:solidFill>
              </a:rPr>
              <a:t>Dec 13 </a:t>
            </a:r>
            <a:r>
              <a:rPr lang="en-US" dirty="0">
                <a:solidFill>
                  <a:srgbClr val="00B050"/>
                </a:solidFill>
              </a:rPr>
              <a:t>at 05:45 pm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The demo of the projects is on Mon, </a:t>
            </a:r>
            <a:r>
              <a:rPr lang="en-US" i="1" u="sng" dirty="0">
                <a:solidFill>
                  <a:srgbClr val="FF0000"/>
                </a:solidFill>
              </a:rPr>
              <a:t>Dec 20 at 05 pm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buFont typeface="Wingdings" pitchFamily="2" charset="2"/>
              <a:buChar char="§"/>
              <a:defRPr/>
            </a:pPr>
            <a:endParaRPr lang="en-US" dirty="0">
              <a:solidFill>
                <a:srgbClr val="0070C0"/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08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Detecting Failures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 fontScale="92500"/>
          </a:bodyPr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3000" dirty="0"/>
              <a:t>But, failures need to be detected before they can be masked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3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3000" dirty="0"/>
              <a:t>A detection subsystem (especially, for a fail-stop or fail-silent failure):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Can usually be done as a side-effect of regularly exchanging information with servers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altLang="en-US" sz="26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Should ideally be able to distinguish between network and server failures</a:t>
            </a:r>
          </a:p>
          <a:p>
            <a:pPr marL="1314450" lvl="2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A process, </a:t>
            </a:r>
            <a:r>
              <a:rPr lang="en-US" altLang="en-US" sz="2600" i="1" dirty="0"/>
              <a:t>P</a:t>
            </a:r>
            <a:r>
              <a:rPr lang="en-US" altLang="en-US" sz="2600" dirty="0"/>
              <a:t>, that cannot reach a server can check with other processes on whether they can reach the server</a:t>
            </a:r>
          </a:p>
          <a:p>
            <a:pPr marL="1771650" lvl="3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If at least one other process indicates that it can reach the server, P can presume that it is a network failure (assuming all processes are non-malicious/non-faulty)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800100" lvl="1" indent="-342900" algn="just" eaLnBrk="1" hangingPunct="1">
              <a:buFontTx/>
              <a:buAutoNum type="arabicPeriod" startAt="2"/>
            </a:pPr>
            <a:endParaRPr lang="en-US" altLang="en-US" sz="3200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800100" lvl="1" indent="-342900" algn="just" eaLnBrk="1" hangingPunct="1">
              <a:buFont typeface="Wingdings" panose="05000000000000000000" pitchFamily="2" charset="2"/>
              <a:buChar char="§"/>
            </a:pPr>
            <a:endParaRPr lang="en-US" altLang="en-US" sz="3600" dirty="0"/>
          </a:p>
        </p:txBody>
      </p:sp>
      <p:sp>
        <p:nvSpPr>
          <p:cNvPr id="645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626C56-6C3C-4BB3-9864-C4DB96100FA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0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Example 1: Speculative Execution in Hadoop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A </a:t>
            </a:r>
            <a:r>
              <a:rPr lang="en-US" sz="2400" dirty="0" err="1"/>
              <a:t>MapReduce</a:t>
            </a:r>
            <a:r>
              <a:rPr lang="en-US" sz="2400" dirty="0"/>
              <a:t> job is dominated by the slowest task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/>
              <a:t>MapReduce</a:t>
            </a:r>
            <a:r>
              <a:rPr lang="en-US" sz="2400" dirty="0"/>
              <a:t> attempts to locate slow tasks (or </a:t>
            </a:r>
            <a:r>
              <a:rPr lang="en-US" sz="2400" i="1" dirty="0">
                <a:solidFill>
                  <a:srgbClr val="0070C0"/>
                </a:solidFill>
              </a:rPr>
              <a:t>stragglers</a:t>
            </a:r>
            <a:r>
              <a:rPr lang="en-US" sz="2400" dirty="0"/>
              <a:t>) and run </a:t>
            </a:r>
            <a:r>
              <a:rPr lang="en-US" sz="2400" i="1" dirty="0"/>
              <a:t>replicated</a:t>
            </a:r>
            <a:r>
              <a:rPr lang="en-US" sz="2400" dirty="0"/>
              <a:t> (or </a:t>
            </a:r>
            <a:r>
              <a:rPr lang="en-US" sz="2400" i="1" dirty="0">
                <a:solidFill>
                  <a:srgbClr val="0070C0"/>
                </a:solidFill>
              </a:rPr>
              <a:t>speculative</a:t>
            </a:r>
            <a:r>
              <a:rPr lang="en-US" sz="2400" dirty="0"/>
              <a:t>) tasks that will optimistically commit before corresponding stragglers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In general, this strategy is known as </a:t>
            </a:r>
            <a:r>
              <a:rPr lang="en-US" sz="2400" i="1" dirty="0"/>
              <a:t>task resiliency </a:t>
            </a:r>
            <a:r>
              <a:rPr lang="en-US" sz="2400" dirty="0"/>
              <a:t>or </a:t>
            </a:r>
            <a:r>
              <a:rPr lang="en-US" sz="2400" i="1" dirty="0"/>
              <a:t>task replication</a:t>
            </a:r>
            <a:r>
              <a:rPr lang="en-US" sz="2400" dirty="0"/>
              <a:t> (as opposed to </a:t>
            </a:r>
            <a:r>
              <a:rPr lang="en-US" sz="2400" i="1" dirty="0"/>
              <a:t>data replication</a:t>
            </a:r>
            <a:r>
              <a:rPr lang="en-US" sz="2400" dirty="0"/>
              <a:t>)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In Hadoop it is called </a:t>
            </a:r>
            <a:r>
              <a:rPr lang="en-US" i="1" dirty="0">
                <a:solidFill>
                  <a:srgbClr val="0070C0"/>
                </a:solidFill>
              </a:rPr>
              <a:t>speculative execution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Only </a:t>
            </a:r>
            <a:r>
              <a:rPr lang="en-US" sz="2400" u="sng" dirty="0"/>
              <a:t>one</a:t>
            </a:r>
            <a:r>
              <a:rPr lang="en-US" sz="2400" dirty="0"/>
              <a:t> copy of a straggler is allowed to be speculated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Whichever task (among the two tasks) commits first, its results are exploited, and the other task is killed </a:t>
            </a:r>
          </a:p>
        </p:txBody>
      </p:sp>
    </p:spTree>
    <p:extLst>
      <p:ext uri="{BB962C8B-B14F-4D97-AF65-F5344CB8AC3E}">
        <p14:creationId xmlns:p14="http://schemas.microsoft.com/office/powerpoint/2010/main" val="6224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But, How to Detect Stragglers?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marL="231775" indent="-231775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Hadoop monitors the progresses of all tasks and assigns each task a </a:t>
            </a:r>
            <a:r>
              <a:rPr lang="en-US" sz="2600" i="1" dirty="0"/>
              <a:t>progress score </a:t>
            </a:r>
            <a:r>
              <a:rPr lang="en-US" sz="2600" dirty="0"/>
              <a:t>between 0 and 1</a:t>
            </a:r>
          </a:p>
          <a:p>
            <a:pPr marL="231775" indent="-231775" algn="just" eaLnBrk="1" hangingPunct="1">
              <a:buFont typeface="Wingdings" pitchFamily="2" charset="2"/>
              <a:buChar char="§"/>
              <a:defRPr/>
            </a:pPr>
            <a:endParaRPr lang="en-US" sz="2600" dirty="0"/>
          </a:p>
          <a:p>
            <a:pPr marL="231775" indent="-231775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A task is marked as a straggler if its progress score (PS) </a:t>
            </a:r>
            <a:r>
              <a:rPr lang="en-US" sz="2600" i="1" dirty="0"/>
              <a:t>&lt;</a:t>
            </a:r>
            <a:r>
              <a:rPr lang="en-US" sz="2600" dirty="0"/>
              <a:t> (average – 0.2) after running at least 1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4292600"/>
            <a:ext cx="1905000" cy="1524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4464" y="5054600"/>
            <a:ext cx="160337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867400" y="42926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448300" y="4594226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PS= 2/3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4292600"/>
            <a:ext cx="973138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054600"/>
            <a:ext cx="2743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4800" y="505777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3886200" y="5359401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PS= 1/12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5740400"/>
            <a:ext cx="716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965951" y="4213226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400">
                <a:solidFill>
                  <a:schemeClr val="tx1"/>
                </a:solidFill>
              </a:rPr>
              <a:t>Not a straggler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954463" y="4064000"/>
            <a:ext cx="0" cy="187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7"/>
          <p:cNvSpPr txBox="1">
            <a:spLocks noChangeArrowheads="1"/>
          </p:cNvSpPr>
          <p:nvPr/>
        </p:nvSpPr>
        <p:spPr bwMode="auto">
          <a:xfrm>
            <a:off x="3492500" y="4214814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7" name="TextBox 38"/>
          <p:cNvSpPr txBox="1">
            <a:spLocks noChangeArrowheads="1"/>
          </p:cNvSpPr>
          <p:nvPr/>
        </p:nvSpPr>
        <p:spPr bwMode="auto">
          <a:xfrm>
            <a:off x="3492500" y="4976814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643938" y="5864226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867400" y="3733800"/>
            <a:ext cx="0" cy="251460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269163" y="4949826"/>
            <a:ext cx="1041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A straggler</a:t>
            </a:r>
          </a:p>
        </p:txBody>
      </p:sp>
      <p:sp>
        <p:nvSpPr>
          <p:cNvPr id="19" name="Multiply 18"/>
          <p:cNvSpPr/>
          <p:nvPr/>
        </p:nvSpPr>
        <p:spPr>
          <a:xfrm>
            <a:off x="6965950" y="4948238"/>
            <a:ext cx="304800" cy="30956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4" grpId="0"/>
      <p:bldP spid="16" grpId="0"/>
      <p:bldP spid="17" grpId="0"/>
      <p:bldP spid="18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Example 2: Atomic Multicasting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Atomic multicasting requires satisfying two conditions: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 message should be delivered to </a:t>
            </a:r>
            <a:r>
              <a:rPr lang="en-US" sz="2400" i="1" dirty="0"/>
              <a:t>either all or none</a:t>
            </a:r>
            <a:r>
              <a:rPr lang="en-US" sz="2400" dirty="0"/>
              <a:t> of the processes (or replica sites)</a:t>
            </a:r>
          </a:p>
          <a:p>
            <a:pPr marL="1314450" lvl="2" indent="-285750"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971550" algn="l"/>
              </a:tabLst>
            </a:pPr>
            <a:r>
              <a:rPr lang="en-US" sz="2400" dirty="0"/>
              <a:t>This property is known as </a:t>
            </a:r>
            <a:r>
              <a:rPr lang="en-US" sz="2400" dirty="0">
                <a:solidFill>
                  <a:srgbClr val="0070C0"/>
                </a:solidFill>
              </a:rPr>
              <a:t>atomicity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All messages should be delivered </a:t>
            </a:r>
            <a:r>
              <a:rPr lang="en-US" sz="2400" i="1" dirty="0"/>
              <a:t>in the same order to all </a:t>
            </a:r>
            <a:r>
              <a:rPr lang="en-US" sz="2400" dirty="0"/>
              <a:t>processes (or replica sites) </a:t>
            </a:r>
          </a:p>
          <a:p>
            <a:pPr marL="1314450" lvl="2" indent="-285750">
              <a:buFont typeface="Wingdings" panose="05000000000000000000" pitchFamily="2" charset="2"/>
              <a:buChar char="§"/>
              <a:tabLst>
                <a:tab pos="971550" algn="l"/>
              </a:tabLst>
            </a:pPr>
            <a:r>
              <a:rPr lang="en-US" sz="2400" dirty="0"/>
              <a:t>This property is known as </a:t>
            </a:r>
            <a:r>
              <a:rPr lang="en-US" sz="2400" dirty="0">
                <a:solidFill>
                  <a:srgbClr val="0070C0"/>
                </a:solidFill>
              </a:rPr>
              <a:t>consistent ordering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 atomicity property entails </a:t>
            </a:r>
            <a:r>
              <a:rPr lang="en-US" sz="2800" i="1" dirty="0"/>
              <a:t>reliable</a:t>
            </a:r>
            <a:r>
              <a:rPr lang="en-US" sz="2800" dirty="0"/>
              <a:t> multicasting since it guarantees that ALL (or none) of the processes will receive the multicast 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217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Message Ordering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800" dirty="0"/>
              <a:t>As discussed before, there are typically three types of message orderings:</a:t>
            </a:r>
          </a:p>
          <a:p>
            <a:pPr marL="685800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Sequential (or FIFO) Ordering</a:t>
            </a:r>
          </a:p>
          <a:p>
            <a:pPr marL="1028700" lvl="2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Messages sent </a:t>
            </a:r>
            <a:r>
              <a:rPr lang="en-US" sz="2400" i="1" dirty="0"/>
              <a:t>from the same process </a:t>
            </a:r>
            <a:r>
              <a:rPr lang="en-US" sz="2400" dirty="0"/>
              <a:t>are delivered in the same order as they were sent at every receiving process </a:t>
            </a:r>
          </a:p>
          <a:p>
            <a:pPr marL="685800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Causal Ordering</a:t>
            </a:r>
          </a:p>
          <a:p>
            <a:pPr marL="1028700" lvl="2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If message </a:t>
            </a:r>
            <a:r>
              <a:rPr lang="en-US" sz="2400" i="1" dirty="0"/>
              <a:t>m</a:t>
            </a:r>
            <a:r>
              <a:rPr lang="en-US" sz="2400" i="1" baseline="-25000" dirty="0"/>
              <a:t>1</a:t>
            </a:r>
            <a:r>
              <a:rPr lang="en-US" sz="2400" dirty="0"/>
              <a:t> causally precedes message </a:t>
            </a:r>
            <a:r>
              <a:rPr lang="en-US" sz="2400" i="1" dirty="0"/>
              <a:t>m</a:t>
            </a:r>
            <a:r>
              <a:rPr lang="en-US" sz="2400" i="1" baseline="-25000" dirty="0"/>
              <a:t>2</a:t>
            </a:r>
            <a:r>
              <a:rPr lang="en-US" sz="2400" dirty="0"/>
              <a:t>, </a:t>
            </a:r>
            <a:r>
              <a:rPr lang="en-US" sz="2400" i="1" dirty="0"/>
              <a:t>m</a:t>
            </a:r>
            <a:r>
              <a:rPr lang="en-US" sz="2400" i="1" baseline="-25000" dirty="0"/>
              <a:t>1</a:t>
            </a:r>
            <a:r>
              <a:rPr lang="en-US" sz="2400" dirty="0"/>
              <a:t> is delivered before </a:t>
            </a:r>
            <a:r>
              <a:rPr lang="en-US" sz="2400" i="1" dirty="0"/>
              <a:t>m</a:t>
            </a:r>
            <a:r>
              <a:rPr lang="en-US" sz="2400" i="1" baseline="-25000" dirty="0"/>
              <a:t>2 </a:t>
            </a:r>
            <a:r>
              <a:rPr lang="en-US" sz="2400" dirty="0"/>
              <a:t>at every receiving process</a:t>
            </a:r>
          </a:p>
          <a:p>
            <a:pPr marL="685800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Total Ordering</a:t>
            </a:r>
          </a:p>
          <a:p>
            <a:pPr marL="1028700" lvl="2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Messages are delivered </a:t>
            </a:r>
            <a:r>
              <a:rPr lang="en-US" sz="2400" i="1" dirty="0"/>
              <a:t>in the same order </a:t>
            </a:r>
            <a:r>
              <a:rPr lang="en-US" sz="2400" dirty="0"/>
              <a:t>at every receiving process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3600" dirty="0"/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9088EA-F6B5-4AC3-A2FB-A56D0716A146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A2CE091-FAD5-E047-9869-6D372EEF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84517-6EDE-DA41-8932-1E3CC45E7523}"/>
              </a:ext>
            </a:extLst>
          </p:cNvPr>
          <p:cNvSpPr txBox="1"/>
          <p:nvPr/>
        </p:nvSpPr>
        <p:spPr>
          <a:xfrm>
            <a:off x="457200" y="4690408"/>
            <a:ext cx="8202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000" dirty="0"/>
              <a:t>Scalability and Consistency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Atomic Commit Protocols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 E.g., </a:t>
            </a:r>
            <a:r>
              <a:rPr lang="en-US" sz="3000" b="1" dirty="0">
                <a:solidFill>
                  <a:srgbClr val="6E77E7"/>
                </a:solidFill>
              </a:rPr>
              <a:t>2 Phase Commit</a:t>
            </a:r>
            <a:endParaRPr lang="en-US" sz="3000" dirty="0"/>
          </a:p>
          <a:p>
            <a:pPr marL="285750" indent="-285750">
              <a:buFontTx/>
              <a:buChar char="-"/>
            </a:pPr>
            <a:endParaRPr lang="en-US" sz="3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0E362A-247D-4F48-B456-4E8A56420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677" y="1600200"/>
            <a:ext cx="2335306" cy="23353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DA95F5-049F-8C48-9155-5EBB63569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95" y="4667190"/>
            <a:ext cx="1938992" cy="1938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3FCF78-F161-EA43-A106-F35E98FA174C}"/>
              </a:ext>
            </a:extLst>
          </p:cNvPr>
          <p:cNvSpPr txBox="1"/>
          <p:nvPr/>
        </p:nvSpPr>
        <p:spPr>
          <a:xfrm>
            <a:off x="493486" y="1952580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000" dirty="0"/>
              <a:t>Fault-tolerance and Availability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Consensus and Replication Protocols	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E.g., </a:t>
            </a:r>
            <a:r>
              <a:rPr lang="en-US" sz="3000" b="1" dirty="0" err="1">
                <a:solidFill>
                  <a:srgbClr val="E83951"/>
                </a:solidFill>
              </a:rPr>
              <a:t>Paxos</a:t>
            </a:r>
            <a:endParaRPr lang="en-US" sz="3000" b="1" dirty="0">
              <a:solidFill>
                <a:srgbClr val="E83951"/>
              </a:solidFill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D8DB66-6941-314B-874E-529AF5CFFB3A}"/>
              </a:ext>
            </a:extLst>
          </p:cNvPr>
          <p:cNvSpPr txBox="1"/>
          <p:nvPr/>
        </p:nvSpPr>
        <p:spPr>
          <a:xfrm>
            <a:off x="345688" y="2141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Realistic consensus: Paxos </a:t>
            </a:r>
            <a:endParaRPr lang="en-CA" dirty="0">
              <a:effectLst/>
            </a:endParaRPr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142CA-E7A3-46ED-B637-55195492787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EB9F82-6B89-A243-AA46-DC3A24C36F45}"/>
              </a:ext>
            </a:extLst>
          </p:cNvPr>
          <p:cNvSpPr/>
          <p:nvPr/>
        </p:nvSpPr>
        <p:spPr>
          <a:xfrm>
            <a:off x="736092" y="1600200"/>
            <a:ext cx="108463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err="1">
                <a:solidFill>
                  <a:srgbClr val="202122"/>
                </a:solidFill>
              </a:rPr>
              <a:t>Paxos</a:t>
            </a:r>
            <a:r>
              <a:rPr lang="en-CA" dirty="0">
                <a:solidFill>
                  <a:srgbClr val="202122"/>
                </a:solidFill>
              </a:rPr>
              <a:t> is a family of protocols for solving </a:t>
            </a:r>
            <a:r>
              <a:rPr lang="en-CA" dirty="0">
                <a:solidFill>
                  <a:srgbClr val="0B0080"/>
                </a:solidFill>
                <a:hlinkClick r:id="rId3" tooltip="Consensus (computer science)"/>
              </a:rPr>
              <a:t>consensus</a:t>
            </a:r>
            <a:r>
              <a:rPr lang="en-CA" dirty="0">
                <a:solidFill>
                  <a:srgbClr val="202122"/>
                </a:solidFill>
              </a:rPr>
              <a:t> in a network of unreliable or fallible processors.</a:t>
            </a:r>
          </a:p>
          <a:p>
            <a:endParaRPr lang="en-CA" dirty="0">
              <a:solidFill>
                <a:srgbClr val="202122"/>
              </a:solidFill>
            </a:endParaRPr>
          </a:p>
          <a:p>
            <a:r>
              <a:rPr lang="en-CA" dirty="0">
                <a:solidFill>
                  <a:srgbClr val="202122"/>
                </a:solidFill>
              </a:rPr>
              <a:t>Consensus is the process of agreeing on one result among a group of participants.</a:t>
            </a:r>
          </a:p>
          <a:p>
            <a:r>
              <a:rPr lang="en-CA" dirty="0">
                <a:solidFill>
                  <a:srgbClr val="202122"/>
                </a:solidFill>
              </a:rPr>
              <a:t> </a:t>
            </a:r>
          </a:p>
          <a:p>
            <a:r>
              <a:rPr lang="en-CA" dirty="0">
                <a:solidFill>
                  <a:srgbClr val="202122"/>
                </a:solidFill>
              </a:rPr>
              <a:t>This problem becomes difficult when the participants or their communications </a:t>
            </a:r>
            <a:r>
              <a:rPr lang="en-CA" dirty="0">
                <a:solidFill>
                  <a:srgbClr val="FF0000"/>
                </a:solidFill>
              </a:rPr>
              <a:t>may experience failures</a:t>
            </a:r>
            <a:r>
              <a:rPr lang="en-CA" dirty="0">
                <a:solidFill>
                  <a:srgbClr val="202122"/>
                </a:solidFill>
              </a:rPr>
              <a:t>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C69E1-4198-7F4E-B736-A2863EC1D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08" y="3359175"/>
            <a:ext cx="9779000" cy="31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8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Realistic consensus: Paxos </a:t>
            </a:r>
            <a:endParaRPr lang="en-CA" dirty="0">
              <a:effectLst/>
            </a:endParaRPr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142CA-E7A3-46ED-B637-55195492787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FE6D6-0FF6-8249-9282-2C7792C25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828800"/>
            <a:ext cx="10528808" cy="43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Paxos essentials </a:t>
            </a:r>
            <a:endParaRPr lang="en-CA" dirty="0">
              <a:effectLst/>
            </a:endParaRPr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142CA-E7A3-46ED-B637-55195492787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0531D-23C3-9243-B169-8139D811E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6" y="2077998"/>
            <a:ext cx="10617708" cy="37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24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Distributed Atomic Transactions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dirty="0"/>
              <a:t>Atomic multicasting is an example of a general problem, known as </a:t>
            </a:r>
            <a:r>
              <a:rPr lang="en-US" sz="2800" dirty="0">
                <a:solidFill>
                  <a:srgbClr val="0070C0"/>
                </a:solidFill>
              </a:rPr>
              <a:t>distributed atomic transactions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Given a transaction with multiple actions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Either all or none of the actions are committed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If all actions are committed, they will be committed in the same order at all replica sites</a:t>
            </a:r>
          </a:p>
          <a:p>
            <a:pPr marL="0" indent="0" algn="just" eaLnBrk="1" hangingPunct="1">
              <a:buNone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 popular distributed atomic transaction protocol is known as the </a:t>
            </a:r>
            <a:r>
              <a:rPr lang="en-US" sz="2400" i="1" dirty="0">
                <a:solidFill>
                  <a:srgbClr val="0070C0"/>
                </a:solidFill>
              </a:rPr>
              <a:t>two-phase commit protocol </a:t>
            </a:r>
            <a:r>
              <a:rPr lang="en-US" sz="2400" dirty="0"/>
              <a:t>(2PC), which involves: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One </a:t>
            </a:r>
            <a:r>
              <a:rPr lang="en-US" sz="2400" i="1" dirty="0">
                <a:solidFill>
                  <a:srgbClr val="C00000"/>
                </a:solidFill>
              </a:rPr>
              <a:t>coordinator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Multiple </a:t>
            </a:r>
            <a:r>
              <a:rPr lang="en-US" sz="2400" i="1" dirty="0">
                <a:solidFill>
                  <a:srgbClr val="C00000"/>
                </a:solidFill>
              </a:rPr>
              <a:t>participants</a:t>
            </a:r>
            <a:endParaRPr lang="en-US" sz="3600" dirty="0"/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142CA-E7A3-46ED-B637-55195492787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wired.com/wp-content/uploads/blogs/wiredenterprise/wp-content/uploads/2012/10/ff_googleinfrastructure2_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5" y="1424881"/>
            <a:ext cx="10903226" cy="49314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199" y="320040"/>
            <a:ext cx="10663989" cy="1011803"/>
          </a:xfrm>
        </p:spPr>
        <p:txBody>
          <a:bodyPr>
            <a:normAutofit/>
          </a:bodyPr>
          <a:lstStyle/>
          <a:p>
            <a:r>
              <a:rPr lang="en-US" b="1" dirty="0"/>
              <a:t>Distributed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80947-3DD4-554C-8181-7CB011AEE3D3}"/>
              </a:ext>
            </a:extLst>
          </p:cNvPr>
          <p:cNvSpPr txBox="1"/>
          <p:nvPr/>
        </p:nvSpPr>
        <p:spPr>
          <a:xfrm>
            <a:off x="1672683" y="2207941"/>
            <a:ext cx="2777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F1F16-DDE1-9D43-881C-8B87405ED0E3}"/>
              </a:ext>
            </a:extLst>
          </p:cNvPr>
          <p:cNvSpPr txBox="1"/>
          <p:nvPr/>
        </p:nvSpPr>
        <p:spPr>
          <a:xfrm>
            <a:off x="1672683" y="4209887"/>
            <a:ext cx="7869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Fault Tolerance  &amp; Availability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8CD27-FC85-3649-81A1-7BEA955B7399}"/>
              </a:ext>
            </a:extLst>
          </p:cNvPr>
          <p:cNvSpPr txBox="1"/>
          <p:nvPr/>
        </p:nvSpPr>
        <p:spPr>
          <a:xfrm>
            <a:off x="1672683" y="3208914"/>
            <a:ext cx="319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Consistency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22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83"/>
    </mc:Choice>
    <mc:Fallback xmlns="">
      <p:transition spd="slow" advTm="278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F5D6727-EAE4-ED44-8513-540922218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077200" cy="1143000"/>
          </a:xfrm>
        </p:spPr>
        <p:txBody>
          <a:bodyPr/>
          <a:lstStyle/>
          <a:p>
            <a:r>
              <a:rPr lang="en-US" altLang="en-US"/>
              <a:t>Failures in a distributed system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3F95C5D-2259-0C4E-948B-34EB678B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0"/>
            <a:ext cx="8305800" cy="4267200"/>
          </a:xfrm>
        </p:spPr>
        <p:txBody>
          <a:bodyPr/>
          <a:lstStyle/>
          <a:p>
            <a:r>
              <a:rPr lang="en-US" altLang="en-US" sz="2800"/>
              <a:t>Consistency requires </a:t>
            </a:r>
            <a:r>
              <a:rPr lang="en-US" altLang="en-US" sz="2800">
                <a:solidFill>
                  <a:srgbClr val="FF0000"/>
                </a:solidFill>
              </a:rPr>
              <a:t>agreement</a:t>
            </a:r>
            <a:r>
              <a:rPr lang="en-US" altLang="en-US" sz="2800"/>
              <a:t> among multiple servers</a:t>
            </a:r>
          </a:p>
          <a:p>
            <a:pPr lvl="1"/>
            <a:r>
              <a:rPr lang="en-US" altLang="en-US" sz="2400"/>
              <a:t>Is transaction X committed?</a:t>
            </a:r>
          </a:p>
          <a:p>
            <a:pPr lvl="1"/>
            <a:r>
              <a:rPr lang="en-US" altLang="en-US" sz="2400"/>
              <a:t>Have all servers applied update X to a replica?</a:t>
            </a:r>
          </a:p>
          <a:p>
            <a:r>
              <a:rPr lang="en-US" altLang="en-US" sz="2800"/>
              <a:t>Achieving agreement w/ failures is hard</a:t>
            </a:r>
          </a:p>
          <a:p>
            <a:pPr lvl="1"/>
            <a:r>
              <a:rPr lang="en-US" altLang="en-US" sz="2400"/>
              <a:t>Impossible to distinguish host vs. network failures</a:t>
            </a:r>
          </a:p>
          <a:p>
            <a:r>
              <a:rPr lang="en-US" altLang="en-US" sz="2800"/>
              <a:t>This class: </a:t>
            </a:r>
          </a:p>
          <a:p>
            <a:pPr lvl="1"/>
            <a:r>
              <a:rPr lang="en-US" altLang="en-US" sz="2400"/>
              <a:t>all-or-nothing atomicity in distributed systems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847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4E7F02-F462-604E-AA12-7D33309CE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3E4828BA-76B4-E64F-AB7C-3E52C8E19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05200"/>
            <a:ext cx="1143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Bank A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0C6992E8-D251-9246-998D-1A420348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05200"/>
            <a:ext cx="1143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Bank B</a:t>
            </a:r>
          </a:p>
        </p:txBody>
      </p:sp>
      <p:sp>
        <p:nvSpPr>
          <p:cNvPr id="4102" name="Cloud">
            <a:extLst>
              <a:ext uri="{FF2B5EF4-FFF2-40B4-BE49-F238E27FC236}">
                <a16:creationId xmlns:a16="http://schemas.microsoft.com/office/drawing/2014/main" id="{AAB592DD-CE31-A144-97E1-E3CEE96AB2A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191000" y="2895600"/>
            <a:ext cx="3200400" cy="16589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E8B29770-5C8E-E042-971D-58DE0D6FE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00200"/>
            <a:ext cx="22606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Transfer $1000</a:t>
            </a:r>
          </a:p>
          <a:p>
            <a:pPr lvl="1"/>
            <a:r>
              <a:rPr lang="en-US" altLang="en-US" sz="2000"/>
              <a:t>From A:$3000</a:t>
            </a:r>
          </a:p>
          <a:p>
            <a:pPr lvl="1"/>
            <a:r>
              <a:rPr lang="en-US" altLang="en-US" sz="2000"/>
              <a:t>To B:$2000</a:t>
            </a:r>
            <a:endParaRPr lang="en-US" altLang="en-US" b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97210B6F-3C8B-6744-8BE4-4AC895A8B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114458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9">
            <a:extLst>
              <a:ext uri="{FF2B5EF4-FFF2-40B4-BE49-F238E27FC236}">
                <a16:creationId xmlns:a16="http://schemas.microsoft.com/office/drawing/2014/main" id="{23C5895F-AAF0-AA40-B5CA-4DCDB0D90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5029200"/>
            <a:ext cx="7772400" cy="1066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Clients want all-or-nothing transactions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Transfer either happens or not at all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AA5A4678-A892-3844-A069-C8B834EF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638426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client</a:t>
            </a:r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162074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D9F8101-6A51-1D40-8552-C9AB1336E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Strawman solution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2201F8-A530-7F4E-9F9F-7C912AB14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5638800"/>
            <a:ext cx="7772400" cy="457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6148" name="AutoShape 4">
            <a:extLst>
              <a:ext uri="{FF2B5EF4-FFF2-40B4-BE49-F238E27FC236}">
                <a16:creationId xmlns:a16="http://schemas.microsoft.com/office/drawing/2014/main" id="{49865554-7581-FA4C-9449-DA89703A7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05200"/>
            <a:ext cx="1143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Bank A</a:t>
            </a:r>
          </a:p>
        </p:txBody>
      </p:sp>
      <p:sp>
        <p:nvSpPr>
          <p:cNvPr id="6149" name="AutoShape 5">
            <a:extLst>
              <a:ext uri="{FF2B5EF4-FFF2-40B4-BE49-F238E27FC236}">
                <a16:creationId xmlns:a16="http://schemas.microsoft.com/office/drawing/2014/main" id="{26E80159-3FD1-4044-BA64-EB9DD4CB3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05200"/>
            <a:ext cx="1143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Bank B</a:t>
            </a:r>
          </a:p>
        </p:txBody>
      </p:sp>
      <p:sp>
        <p:nvSpPr>
          <p:cNvPr id="6150" name="Cloud">
            <a:extLst>
              <a:ext uri="{FF2B5EF4-FFF2-40B4-BE49-F238E27FC236}">
                <a16:creationId xmlns:a16="http://schemas.microsoft.com/office/drawing/2014/main" id="{A85AFEED-A170-8F42-AF8B-BBA897E81B1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191000" y="2895600"/>
            <a:ext cx="3200400" cy="16589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6098583C-B19C-2E48-B827-C4B53E7D7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00200"/>
            <a:ext cx="22606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Transfer $1000</a:t>
            </a:r>
          </a:p>
          <a:p>
            <a:pPr lvl="1"/>
            <a:r>
              <a:rPr lang="en-US" altLang="en-US" sz="2000"/>
              <a:t>From A:$3000</a:t>
            </a:r>
          </a:p>
          <a:p>
            <a:pPr lvl="1"/>
            <a:r>
              <a:rPr lang="en-US" altLang="en-US" sz="2000"/>
              <a:t>To B:$2000</a:t>
            </a:r>
            <a:endParaRPr lang="en-US" altLang="en-US" b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C00AC715-8A38-6C4E-8A2B-4FA88ACA5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114458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Text Box 10">
            <a:extLst>
              <a:ext uri="{FF2B5EF4-FFF2-40B4-BE49-F238E27FC236}">
                <a16:creationId xmlns:a16="http://schemas.microsoft.com/office/drawing/2014/main" id="{2C5C04EF-7FFA-D24C-A97B-8620892EB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638426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client</a:t>
            </a:r>
            <a:endParaRPr lang="en-US" altLang="en-US" b="0"/>
          </a:p>
        </p:txBody>
      </p:sp>
      <p:sp>
        <p:nvSpPr>
          <p:cNvPr id="6156" name="AutoShape 12">
            <a:extLst>
              <a:ext uri="{FF2B5EF4-FFF2-40B4-BE49-F238E27FC236}">
                <a16:creationId xmlns:a16="http://schemas.microsoft.com/office/drawing/2014/main" id="{4A1BDEAF-FAB8-8B41-9D88-B1018D74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600200"/>
            <a:ext cx="2057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Transaction</a:t>
            </a:r>
          </a:p>
          <a:p>
            <a:pPr algn="ctr"/>
            <a:r>
              <a:rPr lang="en-US" altLang="en-US" b="0"/>
              <a:t>coordinator</a:t>
            </a:r>
          </a:p>
        </p:txBody>
      </p:sp>
      <p:sp>
        <p:nvSpPr>
          <p:cNvPr id="6158" name="Freeform 14">
            <a:extLst>
              <a:ext uri="{FF2B5EF4-FFF2-40B4-BE49-F238E27FC236}">
                <a16:creationId xmlns:a16="http://schemas.microsoft.com/office/drawing/2014/main" id="{F086AF3B-55CD-8F4E-9393-2E9A13BF3079}"/>
              </a:ext>
            </a:extLst>
          </p:cNvPr>
          <p:cNvSpPr>
            <a:spLocks/>
          </p:cNvSpPr>
          <p:nvPr/>
        </p:nvSpPr>
        <p:spPr bwMode="auto">
          <a:xfrm>
            <a:off x="3505200" y="2590800"/>
            <a:ext cx="3733800" cy="800100"/>
          </a:xfrm>
          <a:custGeom>
            <a:avLst/>
            <a:gdLst>
              <a:gd name="T0" fmla="*/ 0 w 2352"/>
              <a:gd name="T1" fmla="*/ 144 h 504"/>
              <a:gd name="T2" fmla="*/ 1296 w 2352"/>
              <a:gd name="T3" fmla="*/ 480 h 504"/>
              <a:gd name="T4" fmla="*/ 2352 w 2352"/>
              <a:gd name="T5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2" h="504">
                <a:moveTo>
                  <a:pt x="0" y="144"/>
                </a:moveTo>
                <a:cubicBezTo>
                  <a:pt x="452" y="324"/>
                  <a:pt x="904" y="504"/>
                  <a:pt x="1296" y="480"/>
                </a:cubicBezTo>
                <a:cubicBezTo>
                  <a:pt x="1688" y="456"/>
                  <a:pt x="2020" y="228"/>
                  <a:pt x="23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Freeform 15">
            <a:extLst>
              <a:ext uri="{FF2B5EF4-FFF2-40B4-BE49-F238E27FC236}">
                <a16:creationId xmlns:a16="http://schemas.microsoft.com/office/drawing/2014/main" id="{749CD5F6-2576-F641-9652-21BB4D6C9790}"/>
              </a:ext>
            </a:extLst>
          </p:cNvPr>
          <p:cNvSpPr>
            <a:spLocks/>
          </p:cNvSpPr>
          <p:nvPr/>
        </p:nvSpPr>
        <p:spPr bwMode="auto">
          <a:xfrm>
            <a:off x="3962400" y="2590800"/>
            <a:ext cx="3657600" cy="1219200"/>
          </a:xfrm>
          <a:custGeom>
            <a:avLst/>
            <a:gdLst>
              <a:gd name="T0" fmla="*/ 2256 w 2256"/>
              <a:gd name="T1" fmla="*/ 0 h 672"/>
              <a:gd name="T2" fmla="*/ 1344 w 2256"/>
              <a:gd name="T3" fmla="*/ 528 h 672"/>
              <a:gd name="T4" fmla="*/ 0 w 2256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6" h="672">
                <a:moveTo>
                  <a:pt x="2256" y="0"/>
                </a:moveTo>
                <a:cubicBezTo>
                  <a:pt x="1988" y="208"/>
                  <a:pt x="1720" y="416"/>
                  <a:pt x="1344" y="528"/>
                </a:cubicBezTo>
                <a:cubicBezTo>
                  <a:pt x="968" y="640"/>
                  <a:pt x="484" y="656"/>
                  <a:pt x="0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Freeform 16">
            <a:extLst>
              <a:ext uri="{FF2B5EF4-FFF2-40B4-BE49-F238E27FC236}">
                <a16:creationId xmlns:a16="http://schemas.microsoft.com/office/drawing/2014/main" id="{25F635CF-E3DF-0341-9C6F-87B0EE88D658}"/>
              </a:ext>
            </a:extLst>
          </p:cNvPr>
          <p:cNvSpPr>
            <a:spLocks/>
          </p:cNvSpPr>
          <p:nvPr/>
        </p:nvSpPr>
        <p:spPr bwMode="auto">
          <a:xfrm>
            <a:off x="7010400" y="2667000"/>
            <a:ext cx="762000" cy="1066800"/>
          </a:xfrm>
          <a:custGeom>
            <a:avLst/>
            <a:gdLst>
              <a:gd name="T0" fmla="*/ 480 w 480"/>
              <a:gd name="T1" fmla="*/ 0 h 672"/>
              <a:gd name="T2" fmla="*/ 0 w 480"/>
              <a:gd name="T3" fmla="*/ 528 h 672"/>
              <a:gd name="T4" fmla="*/ 480 w 480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672">
                <a:moveTo>
                  <a:pt x="480" y="0"/>
                </a:moveTo>
                <a:cubicBezTo>
                  <a:pt x="240" y="208"/>
                  <a:pt x="0" y="416"/>
                  <a:pt x="0" y="528"/>
                </a:cubicBezTo>
                <a:cubicBezTo>
                  <a:pt x="0" y="640"/>
                  <a:pt x="240" y="656"/>
                  <a:pt x="480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Freeform 19">
            <a:extLst>
              <a:ext uri="{FF2B5EF4-FFF2-40B4-BE49-F238E27FC236}">
                <a16:creationId xmlns:a16="http://schemas.microsoft.com/office/drawing/2014/main" id="{1E77AFF6-F27C-7C47-8F38-AE6CA108D886}"/>
              </a:ext>
            </a:extLst>
          </p:cNvPr>
          <p:cNvSpPr>
            <a:spLocks/>
          </p:cNvSpPr>
          <p:nvPr/>
        </p:nvSpPr>
        <p:spPr bwMode="auto">
          <a:xfrm>
            <a:off x="3505200" y="2667000"/>
            <a:ext cx="3733800" cy="800100"/>
          </a:xfrm>
          <a:custGeom>
            <a:avLst/>
            <a:gdLst>
              <a:gd name="T0" fmla="*/ 0 w 2352"/>
              <a:gd name="T1" fmla="*/ 144 h 504"/>
              <a:gd name="T2" fmla="*/ 1296 w 2352"/>
              <a:gd name="T3" fmla="*/ 480 h 504"/>
              <a:gd name="T4" fmla="*/ 2352 w 2352"/>
              <a:gd name="T5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2" h="504">
                <a:moveTo>
                  <a:pt x="0" y="144"/>
                </a:moveTo>
                <a:cubicBezTo>
                  <a:pt x="452" y="324"/>
                  <a:pt x="904" y="504"/>
                  <a:pt x="1296" y="480"/>
                </a:cubicBezTo>
                <a:cubicBezTo>
                  <a:pt x="1688" y="456"/>
                  <a:pt x="2020" y="228"/>
                  <a:pt x="23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2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F51BA26-DB97-554E-9913-97DD91DB0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Strawman solution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DCBAE84-3F40-094E-A652-950363921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953000"/>
            <a:ext cx="7772400" cy="114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What can go wrong?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does not have enough money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B’s account no longer exists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 has crashed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Coordinator crashes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F0126EA2-CF80-8B4B-B6E8-7FDEA9B45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05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0FA76F7C-BD11-0548-9369-D4C3361B3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05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F086200C-65B1-A94D-AE1E-E53CE8A50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05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C3BC3FEB-5926-7B45-B5CC-0E0B95763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1905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E1A6A03A-8AF3-9945-AA6E-6535EA0F4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419225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client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0F28E3C4-1AB8-5B42-BD6C-43C8E4FFD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295401"/>
            <a:ext cx="145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transaction</a:t>
            </a:r>
          </a:p>
          <a:p>
            <a:r>
              <a:rPr lang="en-US" altLang="en-US" sz="2000"/>
              <a:t>coordinator</a:t>
            </a:r>
            <a:endParaRPr lang="en-US" altLang="en-US" b="0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CA89094C-2C82-D643-8E94-04A657A4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1371600"/>
            <a:ext cx="890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bank A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59BF50DC-4FAE-4B46-AF9F-6CA725999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13716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bank B</a:t>
            </a:r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F0C2DCB1-0DE5-1E46-AF82-45A4A49D6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209800"/>
            <a:ext cx="22098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24BDD09B-9033-B641-ABC6-7F0CDCE94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19400"/>
            <a:ext cx="19050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53B6D01B-0FA7-AE4E-94C5-940188CA1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971800"/>
            <a:ext cx="38100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35C95F4F-F61E-1E41-B8C5-1712FF1020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3124200"/>
            <a:ext cx="22098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E59DEB82-0459-0C46-A80A-CDC7DF0C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1981201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start</a:t>
            </a:r>
            <a:endParaRPr lang="en-US" altLang="en-US" b="0"/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8E5097E3-EC8D-D84C-9956-AA7F16EF9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971801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done</a:t>
            </a:r>
            <a:endParaRPr lang="en-US" altLang="en-US" b="0"/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97661336-B7AE-434C-83FC-742127537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614613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A=A-1000</a:t>
            </a:r>
            <a:endParaRPr lang="en-US" altLang="en-US" sz="2000"/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1DF703BA-C49B-2247-B5E9-A1309A75B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971800"/>
            <a:ext cx="1274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B=B+1000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8003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8C4A0AE-30EC-494D-AA48-74DA2C39B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Reasoning about correctness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9518D74-091B-4C4B-9C8C-D66B6FE5C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TC, A, B each has a notion of committing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Correctness: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one commits, no one aborts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one aborts, no one commits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Performance: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no failures, A and B can commit, then commit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failures happen, find out outcome soon</a:t>
            </a:r>
          </a:p>
        </p:txBody>
      </p:sp>
    </p:spTree>
    <p:extLst>
      <p:ext uri="{BB962C8B-B14F-4D97-AF65-F5344CB8AC3E}">
        <p14:creationId xmlns:p14="http://schemas.microsoft.com/office/powerpoint/2010/main" val="1375935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1361854-04C7-194D-901C-036F4520A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772400" cy="1143000"/>
          </a:xfrm>
        </p:spPr>
        <p:txBody>
          <a:bodyPr/>
          <a:lstStyle/>
          <a:p>
            <a:r>
              <a:rPr lang="en-US" altLang="en-US"/>
              <a:t>Correctness first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CB3BD760-680F-4A47-BFCF-332040AC8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0C4E3D67-7FB1-1C4C-9FAB-0CD3F2931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5D610E49-A3BB-4C49-850E-89C2D1EAC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38FFCADF-1EBA-444A-9E41-D7C804100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5E365C47-EE86-2548-A616-09325F643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419225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client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558F7065-E726-E04B-9840-1D963AD5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295401"/>
            <a:ext cx="145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transaction</a:t>
            </a:r>
          </a:p>
          <a:p>
            <a:r>
              <a:rPr lang="en-US" altLang="en-US" sz="2000"/>
              <a:t>coordinator</a:t>
            </a:r>
            <a:endParaRPr lang="en-US" altLang="en-US" b="0"/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601A73DF-7882-E847-A005-2E1A037C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1371600"/>
            <a:ext cx="890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bank A</a:t>
            </a: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3C601379-BF57-424B-885E-4B232BC29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13716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bank B</a:t>
            </a:r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75B7D1A6-A8FB-8345-B891-182F5EEDE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209800"/>
            <a:ext cx="220980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8CDC6AA4-74A5-474F-A44F-85D311734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19400"/>
            <a:ext cx="1981200" cy="228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15108959-E407-E345-9652-ACF5B378F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971800"/>
            <a:ext cx="35052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5742BE3D-237F-5E4D-B198-0F39FD1120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419600"/>
            <a:ext cx="2133600" cy="304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85C69F76-9C5B-814D-AB36-7676E57A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1981201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start</a:t>
            </a:r>
            <a:endParaRPr lang="en-US" altLang="en-US" b="0"/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BF1DD19C-CA43-B644-9BEC-5A4A7D8A0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4191001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result</a:t>
            </a:r>
            <a:endParaRPr lang="en-US" altLang="en-US" b="0"/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188A134E-FEE4-AB4A-87B6-20CA8B6DB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2514600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prepare</a:t>
            </a:r>
            <a:endParaRPr lang="en-US" altLang="en-US" sz="2000"/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33653759-CBB7-6748-8286-C8259F1B6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2909888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prepare</a:t>
            </a:r>
            <a:endParaRPr lang="en-US" altLang="en-US" sz="2000"/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EA706286-E390-F341-A1D4-B870674D0B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124200"/>
            <a:ext cx="19050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5F2AF9E9-7638-DF4F-952E-2052776128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429000"/>
            <a:ext cx="34290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4543C058-2815-4843-81BC-5BEF6D0F9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052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</a:t>
            </a:r>
            <a:r>
              <a:rPr lang="en-US" altLang="en-US" sz="1200"/>
              <a:t>B</a:t>
            </a:r>
            <a:endParaRPr lang="en-US" altLang="en-US" sz="2000"/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292CF2E4-B37A-8746-A838-5F8CDDDC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0480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</a:t>
            </a:r>
            <a:r>
              <a:rPr lang="en-US" altLang="en-US" sz="1200"/>
              <a:t>A</a:t>
            </a:r>
            <a:endParaRPr lang="en-US" altLang="en-US" sz="2000"/>
          </a:p>
        </p:txBody>
      </p:sp>
      <p:sp>
        <p:nvSpPr>
          <p:cNvPr id="9240" name="Line 24">
            <a:extLst>
              <a:ext uri="{FF2B5EF4-FFF2-40B4-BE49-F238E27FC236}">
                <a16:creationId xmlns:a16="http://schemas.microsoft.com/office/drawing/2014/main" id="{EB99691D-5040-CD41-9251-9E4E30904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038600"/>
            <a:ext cx="1828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5">
            <a:extLst>
              <a:ext uri="{FF2B5EF4-FFF2-40B4-BE49-F238E27FC236}">
                <a16:creationId xmlns:a16="http://schemas.microsoft.com/office/drawing/2014/main" id="{C508CB92-931A-9346-BB5A-02DFF89BD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35052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>
            <a:extLst>
              <a:ext uri="{FF2B5EF4-FFF2-40B4-BE49-F238E27FC236}">
                <a16:creationId xmlns:a16="http://schemas.microsoft.com/office/drawing/2014/main" id="{4F432603-9225-A149-8DE0-5B258864B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129088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outcome</a:t>
            </a:r>
            <a:endParaRPr lang="en-US" altLang="en-US" b="0"/>
          </a:p>
        </p:txBody>
      </p:sp>
      <p:sp>
        <p:nvSpPr>
          <p:cNvPr id="9244" name="Text Box 28">
            <a:extLst>
              <a:ext uri="{FF2B5EF4-FFF2-40B4-BE49-F238E27FC236}">
                <a16:creationId xmlns:a16="http://schemas.microsoft.com/office/drawing/2014/main" id="{FFA08CC8-D239-F54C-BFE9-288365DDF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3824288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outcome</a:t>
            </a:r>
            <a:endParaRPr lang="en-US" altLang="en-US" b="0"/>
          </a:p>
        </p:txBody>
      </p:sp>
      <p:sp>
        <p:nvSpPr>
          <p:cNvPr id="9246" name="AutoShape 30">
            <a:extLst>
              <a:ext uri="{FF2B5EF4-FFF2-40B4-BE49-F238E27FC236}">
                <a16:creationId xmlns:a16="http://schemas.microsoft.com/office/drawing/2014/main" id="{EB1E3CD5-7FB4-DC45-9AEE-035AC514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0"/>
            <a:ext cx="2971800" cy="1524000"/>
          </a:xfrm>
          <a:prstGeom prst="wedgeRoundRectCallout">
            <a:avLst>
              <a:gd name="adj1" fmla="val -38250"/>
              <a:gd name="adj2" fmla="val -115315"/>
              <a:gd name="adj3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/>
              <a:t>If r</a:t>
            </a:r>
            <a:r>
              <a:rPr lang="en-US" altLang="en-US" sz="1200"/>
              <a:t>A</a:t>
            </a:r>
            <a:r>
              <a:rPr lang="en-US" altLang="en-US"/>
              <a:t>==yes &amp;&amp; r</a:t>
            </a:r>
            <a:r>
              <a:rPr lang="en-US" altLang="en-US" sz="1000"/>
              <a:t>B</a:t>
            </a:r>
            <a:r>
              <a:rPr lang="en-US" altLang="en-US"/>
              <a:t>==yes</a:t>
            </a:r>
          </a:p>
          <a:p>
            <a:r>
              <a:rPr lang="en-US" altLang="en-US"/>
              <a:t>    outcome = “commit”</a:t>
            </a:r>
          </a:p>
          <a:p>
            <a:r>
              <a:rPr lang="en-US" altLang="en-US"/>
              <a:t>else</a:t>
            </a:r>
          </a:p>
          <a:p>
            <a:r>
              <a:rPr lang="en-US" altLang="en-US"/>
              <a:t>    outcome = “abort”</a:t>
            </a:r>
          </a:p>
        </p:txBody>
      </p:sp>
      <p:sp>
        <p:nvSpPr>
          <p:cNvPr id="9247" name="AutoShape 31">
            <a:extLst>
              <a:ext uri="{FF2B5EF4-FFF2-40B4-BE49-F238E27FC236}">
                <a16:creationId xmlns:a16="http://schemas.microsoft.com/office/drawing/2014/main" id="{C13BC5B2-F258-E14E-A2A4-F63F61C58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638800"/>
            <a:ext cx="2514600" cy="762000"/>
          </a:xfrm>
          <a:prstGeom prst="wedgeRoundRectCallout">
            <a:avLst>
              <a:gd name="adj1" fmla="val -32829"/>
              <a:gd name="adj2" fmla="val -167917"/>
              <a:gd name="adj3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/>
              <a:t>B commits upon</a:t>
            </a:r>
          </a:p>
          <a:p>
            <a:r>
              <a:rPr lang="en-US" altLang="en-US"/>
              <a:t>receiving “commit”</a:t>
            </a:r>
          </a:p>
        </p:txBody>
      </p:sp>
    </p:spTree>
    <p:extLst>
      <p:ext uri="{BB962C8B-B14F-4D97-AF65-F5344CB8AC3E}">
        <p14:creationId xmlns:p14="http://schemas.microsoft.com/office/powerpoint/2010/main" val="53543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" grpId="0" animBg="1"/>
      <p:bldP spid="92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43FD92-C265-424F-9DA8-45FD8093D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Issues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6D12B6D-711C-384A-AC71-763C53ECB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about timeouts?</a:t>
            </a:r>
          </a:p>
          <a:p>
            <a:pPr lvl="1"/>
            <a:r>
              <a:rPr lang="en-US" altLang="en-US"/>
              <a:t>TC times out waiting for A’s response</a:t>
            </a:r>
          </a:p>
          <a:p>
            <a:pPr lvl="1"/>
            <a:r>
              <a:rPr lang="en-US" altLang="en-US"/>
              <a:t>A times out waiting for TC’s outcome message</a:t>
            </a:r>
          </a:p>
          <a:p>
            <a:r>
              <a:rPr lang="en-US" altLang="en-US"/>
              <a:t>What about reboots?</a:t>
            </a:r>
          </a:p>
          <a:p>
            <a:pPr lvl="1"/>
            <a:r>
              <a:rPr lang="en-US" altLang="en-US"/>
              <a:t>How does a participant clean up?</a:t>
            </a:r>
          </a:p>
        </p:txBody>
      </p:sp>
    </p:spTree>
    <p:extLst>
      <p:ext uri="{BB962C8B-B14F-4D97-AF65-F5344CB8AC3E}">
        <p14:creationId xmlns:p14="http://schemas.microsoft.com/office/powerpoint/2010/main" val="231148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95BAA31-70F1-EE4C-929B-EE427BC51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timeout on A/B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356667D-E4FE-0E45-A0D1-2881C0C01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TC times out waiting for A (or B)’s “yes/no” response</a:t>
            </a:r>
          </a:p>
          <a:p>
            <a:r>
              <a:rPr lang="en-US" altLang="en-US"/>
              <a:t>Can TC unilaterally decide to commit? </a:t>
            </a:r>
          </a:p>
          <a:p>
            <a:r>
              <a:rPr lang="en-US" altLang="en-US"/>
              <a:t>Can TC unilaterally decide to abort?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056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0BBF0D2-A4B6-AC4C-A52F-295913C34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timeout on TC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9127C58-1098-1B44-BEA2-137058F35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B responded with “no” …</a:t>
            </a:r>
          </a:p>
          <a:p>
            <a:pPr lvl="1"/>
            <a:r>
              <a:rPr lang="en-US" altLang="en-US"/>
              <a:t>Can it unilaterally abort?</a:t>
            </a:r>
          </a:p>
          <a:p>
            <a:r>
              <a:rPr lang="en-US" altLang="en-US"/>
              <a:t>If B responded with “yes” …</a:t>
            </a:r>
          </a:p>
          <a:p>
            <a:pPr lvl="1"/>
            <a:r>
              <a:rPr lang="en-US" altLang="en-US"/>
              <a:t>Can it unilaterally abort?</a:t>
            </a:r>
          </a:p>
          <a:p>
            <a:pPr lvl="1"/>
            <a:r>
              <a:rPr lang="en-US" altLang="en-US"/>
              <a:t>Can it unilaterally commit?</a:t>
            </a:r>
          </a:p>
        </p:txBody>
      </p:sp>
    </p:spTree>
    <p:extLst>
      <p:ext uri="{BB962C8B-B14F-4D97-AF65-F5344CB8AC3E}">
        <p14:creationId xmlns:p14="http://schemas.microsoft.com/office/powerpoint/2010/main" val="1191046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6C14E8B-3482-B047-A3A7-9129EBC8A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Possible termination protocol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00A49EC-219B-AB4F-8CAE-00E5D300F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3733800"/>
          </a:xfrm>
        </p:spPr>
        <p:txBody>
          <a:bodyPr/>
          <a:lstStyle/>
          <a:p>
            <a:r>
              <a:rPr lang="en-US" altLang="en-US" sz="2800"/>
              <a:t>Execute termination protocol if B times out on TC and has voted “yes”</a:t>
            </a:r>
          </a:p>
          <a:p>
            <a:r>
              <a:rPr lang="en-US" altLang="en-US" sz="2800"/>
              <a:t>B sends “status” message to A</a:t>
            </a:r>
          </a:p>
          <a:p>
            <a:pPr lvl="1"/>
            <a:r>
              <a:rPr lang="en-US" altLang="en-US" sz="2400"/>
              <a:t>If A has received “commit”/”abort” from TC …</a:t>
            </a:r>
          </a:p>
          <a:p>
            <a:pPr lvl="1"/>
            <a:r>
              <a:rPr lang="en-US" altLang="en-US" sz="2400"/>
              <a:t>If A has not responded to TC, …</a:t>
            </a:r>
          </a:p>
          <a:p>
            <a:pPr lvl="1"/>
            <a:r>
              <a:rPr lang="en-US" altLang="en-US" sz="2400"/>
              <a:t>If A has responded with “no”, …</a:t>
            </a:r>
          </a:p>
          <a:p>
            <a:pPr lvl="1"/>
            <a:r>
              <a:rPr lang="en-US" altLang="en-US" sz="2400"/>
              <a:t>If A has responded with “yes”, …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30CC8378-FC31-3243-903E-2CFAE2431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5562601"/>
            <a:ext cx="3865161" cy="64633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Resolves most failure cases except </a:t>
            </a:r>
          </a:p>
          <a:p>
            <a:r>
              <a:rPr lang="en-US" altLang="en-US" b="0"/>
              <a:t>sometimes when TC fails</a:t>
            </a:r>
          </a:p>
        </p:txBody>
      </p:sp>
    </p:spTree>
    <p:extLst>
      <p:ext uri="{BB962C8B-B14F-4D97-AF65-F5344CB8AC3E}">
        <p14:creationId xmlns:p14="http://schemas.microsoft.com/office/powerpoint/2010/main" val="715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8088-4FEE-0748-AC4C-51CFC0F2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61A57-AEBA-344C-A539-ED4DA3C1A90A}"/>
              </a:ext>
            </a:extLst>
          </p:cNvPr>
          <p:cNvSpPr txBox="1"/>
          <p:nvPr/>
        </p:nvSpPr>
        <p:spPr>
          <a:xfrm>
            <a:off x="733286" y="1612773"/>
            <a:ext cx="69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Data can be too large to be stored in a </a:t>
            </a:r>
            <a:r>
              <a:rPr lang="en-US" sz="2400"/>
              <a:t>single server</a:t>
            </a:r>
            <a:endParaRPr lang="en-US" sz="2400" dirty="0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D454242C-FB06-4F4F-82F2-31308333CAB0}"/>
              </a:ext>
            </a:extLst>
          </p:cNvPr>
          <p:cNvSpPr/>
          <p:nvPr/>
        </p:nvSpPr>
        <p:spPr>
          <a:xfrm>
            <a:off x="9065624" y="596279"/>
            <a:ext cx="2660826" cy="1647994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Consider Amazon’s data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D5A54B6-24B2-6A40-B40B-F9A3FD625711}"/>
              </a:ext>
            </a:extLst>
          </p:cNvPr>
          <p:cNvSpPr/>
          <p:nvPr/>
        </p:nvSpPr>
        <p:spPr>
          <a:xfrm>
            <a:off x="156220" y="3269224"/>
            <a:ext cx="9667050" cy="361846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A2038B-3221-4642-B0C7-57186A45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64" y="5345028"/>
            <a:ext cx="1248284" cy="1248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F00F1-0D5A-6B4B-9230-A73BF89F9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905" y="2675923"/>
            <a:ext cx="1786164" cy="178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796066-84AC-5542-B621-AA3063207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951" y="4248305"/>
            <a:ext cx="1214933" cy="121493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721DAA2-C01D-3443-A6C1-1C47ABAB3305}"/>
              </a:ext>
            </a:extLst>
          </p:cNvPr>
          <p:cNvGrpSpPr/>
          <p:nvPr/>
        </p:nvGrpSpPr>
        <p:grpSpPr>
          <a:xfrm>
            <a:off x="5473069" y="4876789"/>
            <a:ext cx="2625676" cy="2028326"/>
            <a:chOff x="6572048" y="3363933"/>
            <a:chExt cx="2625676" cy="202832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4C9F88-A0A3-A845-9461-9FE0EE26D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4048" y="3528583"/>
              <a:ext cx="1863676" cy="18636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9A557E7-BCD1-EB42-BAFF-B8A3D45B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72048" y="3363933"/>
              <a:ext cx="1863676" cy="1863676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678A7EA-21E2-2942-8887-B5AA3949D0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0709" y="4016487"/>
            <a:ext cx="1446751" cy="14467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77F9E2-E1F5-2F4B-882D-76845A33B2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539" y="5234492"/>
            <a:ext cx="1478476" cy="147847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858C200-169D-F840-8821-98E52A260A98}"/>
              </a:ext>
            </a:extLst>
          </p:cNvPr>
          <p:cNvGrpSpPr/>
          <p:nvPr/>
        </p:nvGrpSpPr>
        <p:grpSpPr>
          <a:xfrm>
            <a:off x="3650376" y="4034091"/>
            <a:ext cx="2537225" cy="1497737"/>
            <a:chOff x="3662863" y="5183257"/>
            <a:chExt cx="2537225" cy="1497737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9B7D4FC-F582-DE44-A956-95ADC284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65378" y="5183257"/>
              <a:ext cx="1253033" cy="12530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6A78624-915E-6848-AF8C-8ACB099F3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18577" y="5276483"/>
              <a:ext cx="1281511" cy="128151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AA41ACC-9BBD-D041-AAFF-2C909855A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62863" y="5319121"/>
              <a:ext cx="1803655" cy="1361873"/>
            </a:xfrm>
            <a:prstGeom prst="rect">
              <a:avLst/>
            </a:prstGeom>
          </p:spPr>
        </p:pic>
      </p:grpSp>
      <p:sp>
        <p:nvSpPr>
          <p:cNvPr id="48" name="Oval Callout 47">
            <a:extLst>
              <a:ext uri="{FF2B5EF4-FFF2-40B4-BE49-F238E27FC236}">
                <a16:creationId xmlns:a16="http://schemas.microsoft.com/office/drawing/2014/main" id="{77343245-3A08-004B-9BC7-26EE53A3D800}"/>
              </a:ext>
            </a:extLst>
          </p:cNvPr>
          <p:cNvSpPr/>
          <p:nvPr/>
        </p:nvSpPr>
        <p:spPr>
          <a:xfrm>
            <a:off x="8412481" y="944038"/>
            <a:ext cx="3313970" cy="1647994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Too many items to store in a single machine</a:t>
            </a:r>
          </a:p>
        </p:txBody>
      </p:sp>
    </p:spTree>
    <p:extLst>
      <p:ext uri="{BB962C8B-B14F-4D97-AF65-F5344CB8AC3E}">
        <p14:creationId xmlns:p14="http://schemas.microsoft.com/office/powerpoint/2010/main" val="12713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46" grpId="0" animBg="1"/>
      <p:bldP spid="48" grpId="0" animBg="1"/>
      <p:bldP spid="4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Two-Phase Commit Protocol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700" dirty="0"/>
              <a:t>2PC is comprised of the following two phases, each involving two steps: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/>
          </a:p>
          <a:p>
            <a:pPr lvl="2" algn="just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66156"/>
              </p:ext>
            </p:extLst>
          </p:nvPr>
        </p:nvGraphicFramePr>
        <p:xfrm>
          <a:off x="1018032" y="2514600"/>
          <a:ext cx="10155936" cy="312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Phase I: Voting Phase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The coordinator sends a VOTE_REQUEST message to all participants.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2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When a participant receives a VOTE_REQUEST message,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it returns either a VOTE_COMMIT message to the coordinator telling the coordinator that it is prepared to locally commit its part of the transaction, or otherwise a VOTE_ABORT message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24119"/>
              </p:ext>
            </p:extLst>
          </p:nvPr>
        </p:nvGraphicFramePr>
        <p:xfrm>
          <a:off x="1018032" y="2514600"/>
          <a:ext cx="10155936" cy="312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40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Phase I: Voting Phase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The coordinator sends a VOTE_REQUEST message to all participants.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2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When a participant receives a VOTE_REQUEST message,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it returns either a VOTE_COMMIT message to the coordinator telling the coordinator that it is prepared to locally commit its part of the transaction, or otherwise a VOTE_ABORT message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6600"/>
              </p:ext>
            </p:extLst>
          </p:nvPr>
        </p:nvGraphicFramePr>
        <p:xfrm>
          <a:off x="1016001" y="2514600"/>
          <a:ext cx="10155936" cy="312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Phase I: Voting Phase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The coordinator sends a VOTE_REQUEST message to all participants.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2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When a participant receives a VOTE_REQUEST message,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it returns either a VOTE_COMMIT message to the coordinator indicating that it is prepared to locally commit its part of the transaction, or otherwise a VOTE_ABORT message.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9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Rectangle 2"/>
          <p:cNvSpPr>
            <a:spLocks noGrp="1" noChangeArrowheads="1"/>
          </p:cNvSpPr>
          <p:nvPr>
            <p:ph type="title"/>
          </p:nvPr>
        </p:nvSpPr>
        <p:spPr>
          <a:xfrm>
            <a:off x="929640" y="282259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Two-Phase Commit Protocol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87342"/>
              </p:ext>
            </p:extLst>
          </p:nvPr>
        </p:nvGraphicFramePr>
        <p:xfrm>
          <a:off x="1018032" y="1463040"/>
          <a:ext cx="10155936" cy="48234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98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Phase II: Decision Phase</a:t>
                      </a:r>
                    </a:p>
                  </a:txBody>
                  <a:tcPr marT="45723" marB="45723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42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The coordinator collects all votes from the participants.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baseline="0" dirty="0"/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all participants have voted to commit the transaction, then so will the coordinator. In that case, it sends a GLOBAL_COMMIT message to all participants.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However, if one participant had voted to abort the transaction, the coordinator will also decide to abort the transaction and multicast a GLOBAL_ABORT message.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844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Each participant that voted for a commit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waits for the final reaction by the coordinator.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 participant receives a GLOBAL_COMMIT message, it locally commits the transaction.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700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 participant receives a GLOBAL_ABORT message, , it locally aborts the transaction.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3B78E8E-1AE6-446E-8D05-A673DF2EC560}"/>
              </a:ext>
            </a:extLst>
          </p:cNvPr>
          <p:cNvSpPr/>
          <p:nvPr/>
        </p:nvSpPr>
        <p:spPr>
          <a:xfrm>
            <a:off x="3276600" y="3276600"/>
            <a:ext cx="7848600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84078A-5DDF-4D58-A709-5EE5087E8FAF}"/>
              </a:ext>
            </a:extLst>
          </p:cNvPr>
          <p:cNvSpPr/>
          <p:nvPr/>
        </p:nvSpPr>
        <p:spPr>
          <a:xfrm>
            <a:off x="3369564" y="5638800"/>
            <a:ext cx="7848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636ECC-5D4C-4E82-AA39-88C97B3FC5B1}"/>
              </a:ext>
            </a:extLst>
          </p:cNvPr>
          <p:cNvSpPr/>
          <p:nvPr/>
        </p:nvSpPr>
        <p:spPr>
          <a:xfrm>
            <a:off x="3581400" y="4876800"/>
            <a:ext cx="7315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3D3145-72E6-4E1E-98AC-ECDE8DDAFDD9}"/>
              </a:ext>
            </a:extLst>
          </p:cNvPr>
          <p:cNvSpPr/>
          <p:nvPr/>
        </p:nvSpPr>
        <p:spPr>
          <a:xfrm>
            <a:off x="3293618" y="4343400"/>
            <a:ext cx="7848600" cy="1733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C9E5F0-FBC7-4ABB-BF8C-25E3C59BFCCA}"/>
              </a:ext>
            </a:extLst>
          </p:cNvPr>
          <p:cNvSpPr/>
          <p:nvPr/>
        </p:nvSpPr>
        <p:spPr>
          <a:xfrm>
            <a:off x="3300984" y="2370139"/>
            <a:ext cx="7848600" cy="1712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8AE9D6-86E2-49B3-96B5-B77D9824AE85}"/>
              </a:ext>
            </a:extLst>
          </p:cNvPr>
          <p:cNvSpPr/>
          <p:nvPr/>
        </p:nvSpPr>
        <p:spPr>
          <a:xfrm>
            <a:off x="3300984" y="2057400"/>
            <a:ext cx="7848600" cy="208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2PC Finite State Machines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19463" y="2514600"/>
            <a:ext cx="914400" cy="381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INIT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17875" y="3200400"/>
            <a:ext cx="9144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WAIT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71938" y="4038600"/>
            <a:ext cx="1066800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COMMIT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1738" y="4038600"/>
            <a:ext cx="1066800" cy="3810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ABORT</a:t>
            </a:r>
          </a:p>
        </p:txBody>
      </p:sp>
      <p:cxnSp>
        <p:nvCxnSpPr>
          <p:cNvPr id="4" name="Straight Arrow Connector 3"/>
          <p:cNvCxnSpPr>
            <a:stCxn id="2" idx="2"/>
            <a:endCxn id="5" idx="0"/>
          </p:cNvCxnSpPr>
          <p:nvPr/>
        </p:nvCxnSpPr>
        <p:spPr>
          <a:xfrm flipH="1">
            <a:off x="3775075" y="2895600"/>
            <a:ext cx="1588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 flipH="1">
            <a:off x="3005139" y="3581400"/>
            <a:ext cx="769937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3775076" y="3581400"/>
            <a:ext cx="830263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0" name="TextBox 13"/>
          <p:cNvSpPr txBox="1">
            <a:spLocks noChangeArrowheads="1"/>
          </p:cNvSpPr>
          <p:nvPr/>
        </p:nvSpPr>
        <p:spPr bwMode="auto">
          <a:xfrm>
            <a:off x="2025597" y="2470205"/>
            <a:ext cx="1255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    Commit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Vote-request</a:t>
            </a:r>
          </a:p>
        </p:txBody>
      </p:sp>
      <p:cxnSp>
        <p:nvCxnSpPr>
          <p:cNvPr id="16" name="Straight Connector 15"/>
          <p:cNvCxnSpPr>
            <a:stCxn id="51210" idx="1"/>
            <a:endCxn id="51210" idx="3"/>
          </p:cNvCxnSpPr>
          <p:nvPr/>
        </p:nvCxnSpPr>
        <p:spPr>
          <a:xfrm>
            <a:off x="2125664" y="2765425"/>
            <a:ext cx="962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2" name="TextBox 24"/>
          <p:cNvSpPr txBox="1">
            <a:spLocks noChangeArrowheads="1"/>
          </p:cNvSpPr>
          <p:nvPr/>
        </p:nvSpPr>
        <p:spPr bwMode="auto">
          <a:xfrm>
            <a:off x="2143072" y="3359205"/>
            <a:ext cx="1220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  Vote-abort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Global-abort</a:t>
            </a:r>
          </a:p>
        </p:txBody>
      </p:sp>
      <p:cxnSp>
        <p:nvCxnSpPr>
          <p:cNvPr id="26" name="Straight Connector 25"/>
          <p:cNvCxnSpPr>
            <a:stCxn id="51212" idx="1"/>
            <a:endCxn id="51212" idx="3"/>
          </p:cNvCxnSpPr>
          <p:nvPr/>
        </p:nvCxnSpPr>
        <p:spPr>
          <a:xfrm>
            <a:off x="2243139" y="3656013"/>
            <a:ext cx="935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4" name="TextBox 26"/>
          <p:cNvSpPr txBox="1">
            <a:spLocks noChangeArrowheads="1"/>
          </p:cNvSpPr>
          <p:nvPr/>
        </p:nvSpPr>
        <p:spPr bwMode="auto">
          <a:xfrm>
            <a:off x="4343401" y="3352801"/>
            <a:ext cx="14148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Vote-commit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Global-commit</a:t>
            </a:r>
          </a:p>
        </p:txBody>
      </p:sp>
      <p:cxnSp>
        <p:nvCxnSpPr>
          <p:cNvPr id="28" name="Straight Connector 27"/>
          <p:cNvCxnSpPr>
            <a:stCxn id="51214" idx="1"/>
            <a:endCxn id="51214" idx="3"/>
          </p:cNvCxnSpPr>
          <p:nvPr/>
        </p:nvCxnSpPr>
        <p:spPr>
          <a:xfrm>
            <a:off x="4405314" y="3659188"/>
            <a:ext cx="1081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272463" y="2514600"/>
            <a:ext cx="914400" cy="381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INIT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270876" y="3200400"/>
            <a:ext cx="872331" cy="37941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dirty="0"/>
              <a:t>READY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024938" y="4038600"/>
            <a:ext cx="1066800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COMMIT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424738" y="4038600"/>
            <a:ext cx="1066800" cy="3810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ABORT</a:t>
            </a:r>
          </a:p>
        </p:txBody>
      </p:sp>
      <p:cxnSp>
        <p:nvCxnSpPr>
          <p:cNvPr id="33" name="Straight Arrow Connector 32"/>
          <p:cNvCxnSpPr>
            <a:stCxn id="29" idx="2"/>
            <a:endCxn id="30" idx="0"/>
          </p:cNvCxnSpPr>
          <p:nvPr/>
        </p:nvCxnSpPr>
        <p:spPr>
          <a:xfrm flipH="1">
            <a:off x="8728075" y="2895600"/>
            <a:ext cx="1588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  <a:endCxn id="32" idx="0"/>
          </p:cNvCxnSpPr>
          <p:nvPr/>
        </p:nvCxnSpPr>
        <p:spPr>
          <a:xfrm flipH="1">
            <a:off x="7958139" y="3581400"/>
            <a:ext cx="769937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1" idx="0"/>
          </p:cNvCxnSpPr>
          <p:nvPr/>
        </p:nvCxnSpPr>
        <p:spPr>
          <a:xfrm>
            <a:off x="8728076" y="3581400"/>
            <a:ext cx="830263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5" name="TextBox 35"/>
          <p:cNvSpPr txBox="1">
            <a:spLocks noChangeArrowheads="1"/>
          </p:cNvSpPr>
          <p:nvPr/>
        </p:nvSpPr>
        <p:spPr bwMode="auto">
          <a:xfrm>
            <a:off x="7127530" y="2740497"/>
            <a:ext cx="1255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Vote-request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Vote-commit</a:t>
            </a:r>
          </a:p>
        </p:txBody>
      </p:sp>
      <p:cxnSp>
        <p:nvCxnSpPr>
          <p:cNvPr id="37" name="Straight Connector 36"/>
          <p:cNvCxnSpPr>
            <a:stCxn id="69655" idx="1"/>
            <a:endCxn id="69655" idx="3"/>
          </p:cNvCxnSpPr>
          <p:nvPr/>
        </p:nvCxnSpPr>
        <p:spPr>
          <a:xfrm>
            <a:off x="7267576" y="3046413"/>
            <a:ext cx="962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7" name="TextBox 37"/>
          <p:cNvSpPr txBox="1">
            <a:spLocks noChangeArrowheads="1"/>
          </p:cNvSpPr>
          <p:nvPr/>
        </p:nvSpPr>
        <p:spPr bwMode="auto">
          <a:xfrm>
            <a:off x="7130235" y="3358335"/>
            <a:ext cx="1220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Global-abort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ACK</a:t>
            </a:r>
          </a:p>
        </p:txBody>
      </p:sp>
      <p:cxnSp>
        <p:nvCxnSpPr>
          <p:cNvPr id="39" name="Straight Connector 38"/>
          <p:cNvCxnSpPr>
            <a:stCxn id="69657" idx="1"/>
            <a:endCxn id="69657" idx="3"/>
          </p:cNvCxnSpPr>
          <p:nvPr/>
        </p:nvCxnSpPr>
        <p:spPr>
          <a:xfrm>
            <a:off x="7196139" y="3656013"/>
            <a:ext cx="935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9" name="TextBox 39"/>
          <p:cNvSpPr txBox="1">
            <a:spLocks noChangeArrowheads="1"/>
          </p:cNvSpPr>
          <p:nvPr/>
        </p:nvSpPr>
        <p:spPr bwMode="auto">
          <a:xfrm>
            <a:off x="9226506" y="3371335"/>
            <a:ext cx="14148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Global-commit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ACK</a:t>
            </a:r>
          </a:p>
        </p:txBody>
      </p:sp>
      <p:cxnSp>
        <p:nvCxnSpPr>
          <p:cNvPr id="41" name="Straight Connector 40"/>
          <p:cNvCxnSpPr>
            <a:stCxn id="69659" idx="1"/>
            <a:endCxn id="69659" idx="3"/>
          </p:cNvCxnSpPr>
          <p:nvPr/>
        </p:nvCxnSpPr>
        <p:spPr>
          <a:xfrm>
            <a:off x="9358314" y="3659188"/>
            <a:ext cx="1081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1"/>
          </p:cNvCxnSpPr>
          <p:nvPr/>
        </p:nvCxnSpPr>
        <p:spPr>
          <a:xfrm flipH="1">
            <a:off x="6629401" y="2705100"/>
            <a:ext cx="1643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29400" y="2705100"/>
            <a:ext cx="0" cy="152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1"/>
          </p:cNvCxnSpPr>
          <p:nvPr/>
        </p:nvCxnSpPr>
        <p:spPr>
          <a:xfrm>
            <a:off x="6629400" y="4229100"/>
            <a:ext cx="79533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64" name="TextBox 47"/>
          <p:cNvSpPr txBox="1">
            <a:spLocks noChangeArrowheads="1"/>
          </p:cNvSpPr>
          <p:nvPr/>
        </p:nvSpPr>
        <p:spPr bwMode="auto">
          <a:xfrm>
            <a:off x="6542644" y="2143897"/>
            <a:ext cx="1255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Vote-request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Vote-abort</a:t>
            </a:r>
          </a:p>
        </p:txBody>
      </p:sp>
      <p:cxnSp>
        <p:nvCxnSpPr>
          <p:cNvPr id="49" name="Straight Connector 48"/>
          <p:cNvCxnSpPr>
            <a:stCxn id="69664" idx="1"/>
            <a:endCxn id="69664" idx="3"/>
          </p:cNvCxnSpPr>
          <p:nvPr/>
        </p:nvCxnSpPr>
        <p:spPr>
          <a:xfrm>
            <a:off x="6657976" y="2439988"/>
            <a:ext cx="962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4" name="TextBox 46"/>
          <p:cNvSpPr txBox="1">
            <a:spLocks noChangeArrowheads="1"/>
          </p:cNvSpPr>
          <p:nvPr/>
        </p:nvSpPr>
        <p:spPr bwMode="auto">
          <a:xfrm>
            <a:off x="2008410" y="5051269"/>
            <a:ext cx="3685625" cy="707886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The finite state machine of the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COORDINATOR</a:t>
            </a:r>
            <a:r>
              <a:rPr lang="en-US" altLang="en-US" sz="2000" dirty="0">
                <a:solidFill>
                  <a:schemeClr val="tx1"/>
                </a:solidFill>
              </a:rPr>
              <a:t> in 2PC</a:t>
            </a:r>
          </a:p>
        </p:txBody>
      </p:sp>
      <p:sp>
        <p:nvSpPr>
          <p:cNvPr id="69667" name="TextBox 51"/>
          <p:cNvSpPr txBox="1">
            <a:spLocks noChangeArrowheads="1"/>
          </p:cNvSpPr>
          <p:nvPr/>
        </p:nvSpPr>
        <p:spPr bwMode="auto">
          <a:xfrm>
            <a:off x="6700050" y="5051268"/>
            <a:ext cx="3401893" cy="707886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The finite state machine of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PARTICIPANT</a:t>
            </a:r>
            <a:r>
              <a:rPr lang="en-US" altLang="en-US" sz="2000" i="1" u="sng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in 2PC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5867400" y="1981200"/>
            <a:ext cx="0" cy="426720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rved Up Arrow 52"/>
          <p:cNvSpPr/>
          <p:nvPr/>
        </p:nvSpPr>
        <p:spPr>
          <a:xfrm>
            <a:off x="5181600" y="6096000"/>
            <a:ext cx="1447800" cy="457200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877842" y="2434424"/>
            <a:ext cx="1412875" cy="74662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2584279" y="2067917"/>
            <a:ext cx="551054" cy="36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1248" y="1463040"/>
            <a:ext cx="1026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Note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The terms above and below the line indicate what have been received and sent,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2771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69655" grpId="0"/>
      <p:bldP spid="69657" grpId="0"/>
      <p:bldP spid="69659" grpId="0"/>
      <p:bldP spid="69664" grpId="0"/>
      <p:bldP spid="69667" grpId="0" animBg="1"/>
      <p:bldP spid="53" grpId="0" animBg="1"/>
      <p:bldP spid="3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two-phase commit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9B713FC-EFC9-1B46-A2F2-D45430AA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z="2800"/>
              <a:t>All nodes that decide reach the same decision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/>
              <a:t>No commit unless everyone says "yes".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/>
              <a:t>No failures and all "yes", then commit.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/>
              <a:t>If failures, then repair, wait long enough for recovery, then some decision.</a:t>
            </a:r>
          </a:p>
          <a:p>
            <a:pPr marL="609600" indent="-609600">
              <a:buFontTx/>
              <a:buAutoNum type="arabicPeriod"/>
            </a:pPr>
            <a:endParaRPr lang="en-US" altLang="en-US" sz="2800"/>
          </a:p>
          <a:p>
            <a:pPr marL="609600" indent="-609600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43676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Centralized 2PC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85C5F0-5EDC-A64C-B4D3-B14CF9DC8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25750"/>
            <a:ext cx="444500" cy="4445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AE5997-A75F-1143-AB27-46FF20D3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113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069F14-DEF2-9B41-8CA5-2EDD4BEF7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50623C3-09CD-044B-9EDB-BE8A81A6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543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E1F275F-C8FF-B64F-841A-91EEF928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E84C384-2916-9840-8153-392D65CFB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25750"/>
            <a:ext cx="444500" cy="4445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E874C27-6AB5-7F48-A481-A4461822A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9113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49D178E-E299-1142-BFC5-58B4A3167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4828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D183BA5-BF2F-B742-8C3F-F78631198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543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5548742-421C-7544-AECB-A71382454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258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204FF0C4-220B-374C-B721-6445C1DA01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133600"/>
            <a:ext cx="88900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7172EB37-4D37-B845-9E0B-EDB4F3FD9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711450"/>
            <a:ext cx="90170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0F0D4C11-E71A-D443-8069-1AE8D1AA0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11500"/>
            <a:ext cx="9017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30DEE376-CE0F-264C-A08C-3FA060DB8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68650"/>
            <a:ext cx="9017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FB125D61-FC27-234D-AFB4-070FE179E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139950"/>
            <a:ext cx="88900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2AFC682D-8B8A-AE41-B425-2026975C9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17800"/>
            <a:ext cx="9017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CA777ABF-BD69-5F46-B3DB-310D81B9D9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117850"/>
            <a:ext cx="8890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4C6E813B-AECF-ED40-8E8C-B943F6D079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175000"/>
            <a:ext cx="9017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729ABD90-592F-FA4E-8742-4A78D220F3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133600"/>
            <a:ext cx="90170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4FACB158-02EC-AC43-9186-888D5F0C67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724150"/>
            <a:ext cx="9017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844D1A0A-F583-1E4C-9E12-1B3CECE8C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124200"/>
            <a:ext cx="901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1596B14E-8BCB-B144-9EBA-A8E5A2CE0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206750"/>
            <a:ext cx="8890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41F7F852-8F20-D040-B1D9-48922CB8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825750"/>
            <a:ext cx="444500" cy="4445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8CDEA72A-E456-FB45-8978-E8D3BCFA8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127250"/>
            <a:ext cx="8890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DADCCF4F-E8DE-0E4C-BAC3-04AA961A8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705100"/>
            <a:ext cx="9017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2B3BAC31-8B22-E84C-90A3-569C1DE68B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3092450"/>
            <a:ext cx="9017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4453A858-50FD-CD43-AF58-C7B89B1254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3200400"/>
            <a:ext cx="9017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53516AFE-794B-9040-A5A4-C969C55D7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111750"/>
            <a:ext cx="607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0DE49F15-BC71-AF47-8617-D8991C326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2829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CAEA5BDD-A371-D945-890B-DB907585B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4607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4D60A878-1ADA-CA42-AC47-0234C78EA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6385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050AE6A1-BEAA-1642-B1BC-687CBC7C1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8163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20B47A51-90F0-C148-A514-6FDBF4C27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9941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F55F1F0F-2EAD-9246-966D-F14C31405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1719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F053B297-5DD2-F347-BEC1-2E8E9F5C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3497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31FCAC49-4946-854C-86CC-28EC3B289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5275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F7AB656B-E857-854D-8DE5-1F02E330F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7053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48E9F870-C1A7-3D47-BD36-2CC77CD03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8831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73656023-E644-6849-8DA4-7FE077C2F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50609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89912049-0125-074B-BE23-BCFEF85B6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52387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3">
            <a:extLst>
              <a:ext uri="{FF2B5EF4-FFF2-40B4-BE49-F238E27FC236}">
                <a16:creationId xmlns:a16="http://schemas.microsoft.com/office/drawing/2014/main" id="{145F3DF1-E117-3641-A564-31F695A62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54165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B2AE3AC7-A28D-4442-A4FD-5EEB1B96D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55943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5143F07E-E58A-EF49-B0BA-6FEC6147F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6733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6">
            <a:extLst>
              <a:ext uri="{FF2B5EF4-FFF2-40B4-BE49-F238E27FC236}">
                <a16:creationId xmlns:a16="http://schemas.microsoft.com/office/drawing/2014/main" id="{88F2838C-FE58-A344-843C-C20BE0ADB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4574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7">
            <a:extLst>
              <a:ext uri="{FF2B5EF4-FFF2-40B4-BE49-F238E27FC236}">
                <a16:creationId xmlns:a16="http://schemas.microsoft.com/office/drawing/2014/main" id="{C9A5ECC9-697E-5542-93EB-B4402EBCF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2415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8">
            <a:extLst>
              <a:ext uri="{FF2B5EF4-FFF2-40B4-BE49-F238E27FC236}">
                <a16:creationId xmlns:a16="http://schemas.microsoft.com/office/drawing/2014/main" id="{7151BE9A-021F-3840-82E2-9F5932226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8500" y="5022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9">
            <a:extLst>
              <a:ext uri="{FF2B5EF4-FFF2-40B4-BE49-F238E27FC236}">
                <a16:creationId xmlns:a16="http://schemas.microsoft.com/office/drawing/2014/main" id="{38B8E4F6-7BA7-4B4B-9237-8807B164C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022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0">
            <a:extLst>
              <a:ext uri="{FF2B5EF4-FFF2-40B4-BE49-F238E27FC236}">
                <a16:creationId xmlns:a16="http://schemas.microsoft.com/office/drawing/2014/main" id="{552259E4-5458-CC46-9BED-815D47E5D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6200" y="5022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1">
            <a:extLst>
              <a:ext uri="{FF2B5EF4-FFF2-40B4-BE49-F238E27FC236}">
                <a16:creationId xmlns:a16="http://schemas.microsoft.com/office/drawing/2014/main" id="{B8FB2ADF-2250-5F41-AC13-D1532D035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22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86D4DDAA-B5EA-504C-B11C-175857DD3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4743450"/>
            <a:ext cx="801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ready?</a:t>
            </a: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DB12DA38-6A59-F040-B019-26A090CFB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743450"/>
            <a:ext cx="7794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yes/no</a:t>
            </a:r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BAC93E3A-3978-B146-8D1B-D9A791325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4743450"/>
            <a:ext cx="1470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commit/abort?</a:t>
            </a:r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84373BF7-2CFB-EA43-82D7-F1931DD25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4743450"/>
            <a:ext cx="1808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commited/aborted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F3D7F543-A4F5-254E-8706-C8EBF741A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5435600"/>
            <a:ext cx="925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1EDEEB68-6163-F146-A456-FABF14A1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435600"/>
            <a:ext cx="925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id="{0D6FB94A-3D29-6B4C-A573-98B2EF653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2881313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  <a:endParaRPr lang="en-US" altLang="en-US" sz="1600" b="1">
              <a:solidFill>
                <a:srgbClr val="000000"/>
              </a:solidFill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11FEDF68-CABA-544F-8896-3F439C653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2881313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3" name="Rectangle 60">
            <a:extLst>
              <a:ext uri="{FF2B5EF4-FFF2-40B4-BE49-F238E27FC236}">
                <a16:creationId xmlns:a16="http://schemas.microsoft.com/office/drawing/2014/main" id="{5F89C510-43E8-F945-99E5-77AC89FB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2881313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" name="Rectangle 61">
            <a:extLst>
              <a:ext uri="{FF2B5EF4-FFF2-40B4-BE49-F238E27FC236}">
                <a16:creationId xmlns:a16="http://schemas.microsoft.com/office/drawing/2014/main" id="{F306788E-3A29-AE4E-9400-EBAD8B57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19669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31B784B2-4D4F-FC4E-AE88-A196FAD0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25384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ctangle 63">
            <a:extLst>
              <a:ext uri="{FF2B5EF4-FFF2-40B4-BE49-F238E27FC236}">
                <a16:creationId xmlns:a16="http://schemas.microsoft.com/office/drawing/2014/main" id="{E469A9AE-D28F-A646-82B1-F3F350D4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31099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7" name="Rectangle 64">
            <a:extLst>
              <a:ext uri="{FF2B5EF4-FFF2-40B4-BE49-F238E27FC236}">
                <a16:creationId xmlns:a16="http://schemas.microsoft.com/office/drawing/2014/main" id="{EA685EDC-7867-A645-B5ED-127F65FE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36814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EB9BF8D6-BA1F-4F4A-A9D3-E37BDA915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19669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9" name="Rectangle 66">
            <a:extLst>
              <a:ext uri="{FF2B5EF4-FFF2-40B4-BE49-F238E27FC236}">
                <a16:creationId xmlns:a16="http://schemas.microsoft.com/office/drawing/2014/main" id="{3E80C7ED-4FB0-764B-ADDC-40CC5350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25384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0" name="Rectangle 67">
            <a:extLst>
              <a:ext uri="{FF2B5EF4-FFF2-40B4-BE49-F238E27FC236}">
                <a16:creationId xmlns:a16="http://schemas.microsoft.com/office/drawing/2014/main" id="{933C4671-7D44-A747-A06B-27CD2F51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31099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1" name="Rectangle 68">
            <a:extLst>
              <a:ext uri="{FF2B5EF4-FFF2-40B4-BE49-F238E27FC236}">
                <a16:creationId xmlns:a16="http://schemas.microsoft.com/office/drawing/2014/main" id="{965BBF97-C15A-2142-B9E9-B2294C35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36814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99700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2PC Protocol Actions</a:t>
            </a: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E98EB801-7BFF-654A-89DC-07A26B249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449387"/>
            <a:ext cx="26431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400" u="sng">
                <a:solidFill>
                  <a:srgbClr val="000000"/>
                </a:solidFill>
              </a:rPr>
              <a:t>              Participant                   </a:t>
            </a:r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61F9C177-78BF-784B-87DE-35BC16A8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1449387"/>
            <a:ext cx="2582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400" u="sng">
                <a:solidFill>
                  <a:srgbClr val="000000"/>
                </a:solidFill>
              </a:rPr>
              <a:t>              Coordinator                </a:t>
            </a:r>
          </a:p>
        </p:txBody>
      </p:sp>
      <p:sp>
        <p:nvSpPr>
          <p:cNvPr id="74" name="Oval 5">
            <a:extLst>
              <a:ext uri="{FF2B5EF4-FFF2-40B4-BE49-F238E27FC236}">
                <a16:creationId xmlns:a16="http://schemas.microsoft.com/office/drawing/2014/main" id="{3000686F-17C3-0049-B97B-54AC6490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1833562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723951CE-DC76-7C4F-B470-5D982DB4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2570162"/>
            <a:ext cx="896938" cy="344488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390AD60F-D691-5141-8902-A689E51BD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2552700"/>
            <a:ext cx="342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5E8E91A7-D784-3747-9B9C-15CA6F54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825" y="2951162"/>
            <a:ext cx="404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8" name="Rectangle 9">
            <a:extLst>
              <a:ext uri="{FF2B5EF4-FFF2-40B4-BE49-F238E27FC236}">
                <a16:creationId xmlns:a16="http://schemas.microsoft.com/office/drawing/2014/main" id="{39D5CC51-8DB7-344A-98A0-231BF1F29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3203575"/>
            <a:ext cx="898525" cy="344487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10">
            <a:extLst>
              <a:ext uri="{FF2B5EF4-FFF2-40B4-BE49-F238E27FC236}">
                <a16:creationId xmlns:a16="http://schemas.microsoft.com/office/drawing/2014/main" id="{D1F6A0ED-AC1D-A242-A0B2-94E7E4C8A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713" y="3184525"/>
            <a:ext cx="10842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i="1">
                <a:solidFill>
                  <a:srgbClr val="000000"/>
                </a:solidFill>
              </a:rPr>
              <a:t>VOTE-COMMIT</a:t>
            </a:r>
          </a:p>
        </p:txBody>
      </p:sp>
      <p:sp>
        <p:nvSpPr>
          <p:cNvPr id="80" name="Rectangle 11">
            <a:extLst>
              <a:ext uri="{FF2B5EF4-FFF2-40B4-BE49-F238E27FC236}">
                <a16:creationId xmlns:a16="http://schemas.microsoft.com/office/drawing/2014/main" id="{5EEF3D77-BB79-EB4B-AF10-A6A6F341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3844925"/>
            <a:ext cx="3984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81" name="Rectangle 12">
            <a:extLst>
              <a:ext uri="{FF2B5EF4-FFF2-40B4-BE49-F238E27FC236}">
                <a16:creationId xmlns:a16="http://schemas.microsoft.com/office/drawing/2014/main" id="{7E96386C-6C4B-264D-9EAF-8C22B48A1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3856037"/>
            <a:ext cx="11652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i="1">
                <a:solidFill>
                  <a:srgbClr val="000000"/>
                </a:solidFill>
              </a:rPr>
              <a:t>GLOBAL-ABORT</a:t>
            </a:r>
          </a:p>
        </p:txBody>
      </p:sp>
      <p:sp>
        <p:nvSpPr>
          <p:cNvPr id="82" name="Rectangle 14">
            <a:extLst>
              <a:ext uri="{FF2B5EF4-FFF2-40B4-BE49-F238E27FC236}">
                <a16:creationId xmlns:a16="http://schemas.microsoft.com/office/drawing/2014/main" id="{588D676D-9CBF-EE48-BF14-E6D6AD68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283075"/>
            <a:ext cx="342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83" name="Rectangle 15">
            <a:extLst>
              <a:ext uri="{FF2B5EF4-FFF2-40B4-BE49-F238E27FC236}">
                <a16:creationId xmlns:a16="http://schemas.microsoft.com/office/drawing/2014/main" id="{45E46D53-2140-184C-A45C-9FBC17190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5303837"/>
            <a:ext cx="896938" cy="342900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16">
            <a:extLst>
              <a:ext uri="{FF2B5EF4-FFF2-40B4-BE49-F238E27FC236}">
                <a16:creationId xmlns:a16="http://schemas.microsoft.com/office/drawing/2014/main" id="{F635DF32-2C52-524A-978E-4A60F664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238" y="5297487"/>
            <a:ext cx="8286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abort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85" name="Freeform 17">
            <a:extLst>
              <a:ext uri="{FF2B5EF4-FFF2-40B4-BE49-F238E27FC236}">
                <a16:creationId xmlns:a16="http://schemas.microsoft.com/office/drawing/2014/main" id="{691B11A7-144D-C447-9BEF-6CA408D9E81F}"/>
              </a:ext>
            </a:extLst>
          </p:cNvPr>
          <p:cNvSpPr>
            <a:spLocks/>
          </p:cNvSpPr>
          <p:nvPr/>
        </p:nvSpPr>
        <p:spPr bwMode="auto">
          <a:xfrm>
            <a:off x="7267575" y="4840287"/>
            <a:ext cx="1138238" cy="438150"/>
          </a:xfrm>
          <a:custGeom>
            <a:avLst/>
            <a:gdLst>
              <a:gd name="T0" fmla="*/ 358 w 717"/>
              <a:gd name="T1" fmla="*/ 0 h 276"/>
              <a:gd name="T2" fmla="*/ 716 w 717"/>
              <a:gd name="T3" fmla="*/ 141 h 276"/>
              <a:gd name="T4" fmla="*/ 358 w 717"/>
              <a:gd name="T5" fmla="*/ 275 h 276"/>
              <a:gd name="T6" fmla="*/ 0 w 717"/>
              <a:gd name="T7" fmla="*/ 141 h 276"/>
              <a:gd name="T8" fmla="*/ 358 w 717"/>
              <a:gd name="T9" fmla="*/ 0 h 276"/>
              <a:gd name="T10" fmla="*/ 716 w 717"/>
              <a:gd name="T11" fmla="*/ 141 h 276"/>
              <a:gd name="T12" fmla="*/ 358 w 717"/>
              <a:gd name="T13" fmla="*/ 275 h 276"/>
              <a:gd name="T14" fmla="*/ 0 w 717"/>
              <a:gd name="T15" fmla="*/ 141 h 276"/>
              <a:gd name="T16" fmla="*/ 358 w 717"/>
              <a:gd name="T1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7" h="276">
                <a:moveTo>
                  <a:pt x="358" y="0"/>
                </a:move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18">
            <a:extLst>
              <a:ext uri="{FF2B5EF4-FFF2-40B4-BE49-F238E27FC236}">
                <a16:creationId xmlns:a16="http://schemas.microsoft.com/office/drawing/2014/main" id="{0FE22B9D-54A4-4D45-A916-38516F93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4856162"/>
            <a:ext cx="482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Abort</a:t>
            </a:r>
          </a:p>
        </p:txBody>
      </p:sp>
      <p:sp>
        <p:nvSpPr>
          <p:cNvPr id="87" name="Rectangle 19">
            <a:extLst>
              <a:ext uri="{FF2B5EF4-FFF2-40B4-BE49-F238E27FC236}">
                <a16:creationId xmlns:a16="http://schemas.microsoft.com/office/drawing/2014/main" id="{A94FA689-D0FC-5C4E-82FF-41A3286A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294312"/>
            <a:ext cx="619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88" name="Oval 20">
            <a:extLst>
              <a:ext uri="{FF2B5EF4-FFF2-40B4-BE49-F238E27FC236}">
                <a16:creationId xmlns:a16="http://schemas.microsoft.com/office/drawing/2014/main" id="{3AABDDC9-CDCE-CC4D-80A1-1C021B711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3106737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21">
            <a:extLst>
              <a:ext uri="{FF2B5EF4-FFF2-40B4-BE49-F238E27FC236}">
                <a16:creationId xmlns:a16="http://schemas.microsoft.com/office/drawing/2014/main" id="{62B437B7-1785-124B-8DE0-D0B852D04CA6}"/>
              </a:ext>
            </a:extLst>
          </p:cNvPr>
          <p:cNvSpPr>
            <a:spLocks/>
          </p:cNvSpPr>
          <p:nvPr/>
        </p:nvSpPr>
        <p:spPr bwMode="auto">
          <a:xfrm>
            <a:off x="7267575" y="2517775"/>
            <a:ext cx="1138238" cy="438150"/>
          </a:xfrm>
          <a:custGeom>
            <a:avLst/>
            <a:gdLst>
              <a:gd name="T0" fmla="*/ 358 w 717"/>
              <a:gd name="T1" fmla="*/ 0 h 276"/>
              <a:gd name="T2" fmla="*/ 716 w 717"/>
              <a:gd name="T3" fmla="*/ 141 h 276"/>
              <a:gd name="T4" fmla="*/ 358 w 717"/>
              <a:gd name="T5" fmla="*/ 275 h 276"/>
              <a:gd name="T6" fmla="*/ 0 w 717"/>
              <a:gd name="T7" fmla="*/ 141 h 276"/>
              <a:gd name="T8" fmla="*/ 358 w 717"/>
              <a:gd name="T9" fmla="*/ 0 h 276"/>
              <a:gd name="T10" fmla="*/ 716 w 717"/>
              <a:gd name="T11" fmla="*/ 141 h 276"/>
              <a:gd name="T12" fmla="*/ 358 w 717"/>
              <a:gd name="T13" fmla="*/ 275 h 276"/>
              <a:gd name="T14" fmla="*/ 0 w 717"/>
              <a:gd name="T15" fmla="*/ 141 h 276"/>
              <a:gd name="T16" fmla="*/ 358 w 717"/>
              <a:gd name="T1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7" h="276">
                <a:moveTo>
                  <a:pt x="358" y="0"/>
                </a:move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Rectangle 22">
            <a:extLst>
              <a:ext uri="{FF2B5EF4-FFF2-40B4-BE49-F238E27FC236}">
                <a16:creationId xmlns:a16="http://schemas.microsoft.com/office/drawing/2014/main" id="{7654CFEB-98D4-A240-A470-E24C1BF1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5594350"/>
            <a:ext cx="898525" cy="344487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23">
            <a:extLst>
              <a:ext uri="{FF2B5EF4-FFF2-40B4-BE49-F238E27FC236}">
                <a16:creationId xmlns:a16="http://schemas.microsoft.com/office/drawing/2014/main" id="{F4F321EB-5554-A14F-B40D-82516C4F6930}"/>
              </a:ext>
            </a:extLst>
          </p:cNvPr>
          <p:cNvSpPr>
            <a:spLocks/>
          </p:cNvSpPr>
          <p:nvPr/>
        </p:nvSpPr>
        <p:spPr bwMode="auto">
          <a:xfrm>
            <a:off x="3271838" y="3868737"/>
            <a:ext cx="1139825" cy="438150"/>
          </a:xfrm>
          <a:custGeom>
            <a:avLst/>
            <a:gdLst>
              <a:gd name="T0" fmla="*/ 359 w 718"/>
              <a:gd name="T1" fmla="*/ 0 h 276"/>
              <a:gd name="T2" fmla="*/ 717 w 718"/>
              <a:gd name="T3" fmla="*/ 134 h 276"/>
              <a:gd name="T4" fmla="*/ 359 w 718"/>
              <a:gd name="T5" fmla="*/ 275 h 276"/>
              <a:gd name="T6" fmla="*/ 0 w 718"/>
              <a:gd name="T7" fmla="*/ 134 h 276"/>
              <a:gd name="T8" fmla="*/ 359 w 718"/>
              <a:gd name="T9" fmla="*/ 0 h 276"/>
              <a:gd name="T10" fmla="*/ 717 w 718"/>
              <a:gd name="T11" fmla="*/ 134 h 276"/>
              <a:gd name="T12" fmla="*/ 359 w 718"/>
              <a:gd name="T13" fmla="*/ 275 h 276"/>
              <a:gd name="T14" fmla="*/ 0 w 718"/>
              <a:gd name="T15" fmla="*/ 134 h 276"/>
              <a:gd name="T16" fmla="*/ 359 w 718"/>
              <a:gd name="T1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8" h="276">
                <a:moveTo>
                  <a:pt x="359" y="0"/>
                </a:moveTo>
                <a:lnTo>
                  <a:pt x="717" y="134"/>
                </a:lnTo>
                <a:lnTo>
                  <a:pt x="359" y="275"/>
                </a:lnTo>
                <a:lnTo>
                  <a:pt x="0" y="134"/>
                </a:lnTo>
                <a:lnTo>
                  <a:pt x="359" y="0"/>
                </a:lnTo>
                <a:lnTo>
                  <a:pt x="717" y="134"/>
                </a:lnTo>
                <a:lnTo>
                  <a:pt x="359" y="275"/>
                </a:lnTo>
                <a:lnTo>
                  <a:pt x="0" y="134"/>
                </a:lnTo>
                <a:lnTo>
                  <a:pt x="35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24">
            <a:extLst>
              <a:ext uri="{FF2B5EF4-FFF2-40B4-BE49-F238E27FC236}">
                <a16:creationId xmlns:a16="http://schemas.microsoft.com/office/drawing/2014/main" id="{6EC082EC-983D-8242-974E-C2D9F6D3D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3916362"/>
            <a:ext cx="896937" cy="344488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25">
            <a:extLst>
              <a:ext uri="{FF2B5EF4-FFF2-40B4-BE49-F238E27FC236}">
                <a16:creationId xmlns:a16="http://schemas.microsoft.com/office/drawing/2014/main" id="{575A6308-C15D-BE4B-8C9D-E0DC70EC8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5226050"/>
            <a:ext cx="555625" cy="420687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26">
            <a:extLst>
              <a:ext uri="{FF2B5EF4-FFF2-40B4-BE49-F238E27FC236}">
                <a16:creationId xmlns:a16="http://schemas.microsoft.com/office/drawing/2014/main" id="{323C7FEC-52DE-C741-89AA-C336B003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5226050"/>
            <a:ext cx="555625" cy="420687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27">
            <a:extLst>
              <a:ext uri="{FF2B5EF4-FFF2-40B4-BE49-F238E27FC236}">
                <a16:creationId xmlns:a16="http://schemas.microsoft.com/office/drawing/2014/main" id="{C03DB480-B8A7-A642-9321-077FA443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6199187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28">
            <a:extLst>
              <a:ext uri="{FF2B5EF4-FFF2-40B4-BE49-F238E27FC236}">
                <a16:creationId xmlns:a16="http://schemas.microsoft.com/office/drawing/2014/main" id="{01C74C4D-4950-F149-9947-2C03FDA0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6148387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05E59445-F06B-5F46-8D16-6DC43956E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2520950"/>
            <a:ext cx="896937" cy="342900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8" name="Picture 30">
            <a:extLst>
              <a:ext uri="{FF2B5EF4-FFF2-40B4-BE49-F238E27FC236}">
                <a16:creationId xmlns:a16="http://schemas.microsoft.com/office/drawing/2014/main" id="{9CA728B6-CE90-5748-8707-575CB46D47A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4470400"/>
            <a:ext cx="392112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Rectangle 31">
            <a:extLst>
              <a:ext uri="{FF2B5EF4-FFF2-40B4-BE49-F238E27FC236}">
                <a16:creationId xmlns:a16="http://schemas.microsoft.com/office/drawing/2014/main" id="{2239697C-7040-F54F-8485-E88E7A34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5157787"/>
            <a:ext cx="4413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i="1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100" name="Rectangle 32">
            <a:extLst>
              <a:ext uri="{FF2B5EF4-FFF2-40B4-BE49-F238E27FC236}">
                <a16:creationId xmlns:a16="http://schemas.microsoft.com/office/drawing/2014/main" id="{483DF543-A402-2241-8031-B637F683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5537200"/>
            <a:ext cx="4413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i="1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101" name="Rectangle 33">
            <a:extLst>
              <a:ext uri="{FF2B5EF4-FFF2-40B4-BE49-F238E27FC236}">
                <a16:creationId xmlns:a16="http://schemas.microsoft.com/office/drawing/2014/main" id="{EF0483EA-C233-F34C-BFA7-E48354051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5981700"/>
            <a:ext cx="1289050" cy="430212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34">
            <a:extLst>
              <a:ext uri="{FF2B5EF4-FFF2-40B4-BE49-F238E27FC236}">
                <a16:creationId xmlns:a16="http://schemas.microsoft.com/office/drawing/2014/main" id="{4583A64D-3F4F-7849-A580-C63906E68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2262187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35">
            <a:extLst>
              <a:ext uri="{FF2B5EF4-FFF2-40B4-BE49-F238E27FC236}">
                <a16:creationId xmlns:a16="http://schemas.microsoft.com/office/drawing/2014/main" id="{EB05AB24-DF52-BB4E-927F-744D64068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29479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36">
            <a:extLst>
              <a:ext uri="{FF2B5EF4-FFF2-40B4-BE49-F238E27FC236}">
                <a16:creationId xmlns:a16="http://schemas.microsoft.com/office/drawing/2014/main" id="{C24AD074-A77C-F248-A894-D15F16954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35575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37">
            <a:extLst>
              <a:ext uri="{FF2B5EF4-FFF2-40B4-BE49-F238E27FC236}">
                <a16:creationId xmlns:a16="http://schemas.microsoft.com/office/drawing/2014/main" id="{A708EE9D-0E60-9D4F-8227-E6FFE29EE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4256087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38">
            <a:extLst>
              <a:ext uri="{FF2B5EF4-FFF2-40B4-BE49-F238E27FC236}">
                <a16:creationId xmlns:a16="http://schemas.microsoft.com/office/drawing/2014/main" id="{7FD33684-9B4F-E244-B53D-C5CAF1337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5284787"/>
            <a:ext cx="0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39">
            <a:extLst>
              <a:ext uri="{FF2B5EF4-FFF2-40B4-BE49-F238E27FC236}">
                <a16:creationId xmlns:a16="http://schemas.microsoft.com/office/drawing/2014/main" id="{07B67992-FEF6-E943-B706-E4DF4C86C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595788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40">
            <a:extLst>
              <a:ext uri="{FF2B5EF4-FFF2-40B4-BE49-F238E27FC236}">
                <a16:creationId xmlns:a16="http://schemas.microsoft.com/office/drawing/2014/main" id="{62F5CFCF-C5A4-7349-9EA4-F5A89BE2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3816350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41">
            <a:extLst>
              <a:ext uri="{FF2B5EF4-FFF2-40B4-BE49-F238E27FC236}">
                <a16:creationId xmlns:a16="http://schemas.microsoft.com/office/drawing/2014/main" id="{AAF9BD72-D5A4-684A-9295-AA8CD05EF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1833562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42">
            <a:extLst>
              <a:ext uri="{FF2B5EF4-FFF2-40B4-BE49-F238E27FC236}">
                <a16:creationId xmlns:a16="http://schemas.microsoft.com/office/drawing/2014/main" id="{76A8F7C5-DD0B-C845-AEBD-37AE46D8F9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0125" y="5761037"/>
            <a:ext cx="25654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43">
            <a:extLst>
              <a:ext uri="{FF2B5EF4-FFF2-40B4-BE49-F238E27FC236}">
                <a16:creationId xmlns:a16="http://schemas.microsoft.com/office/drawing/2014/main" id="{9342A18A-DCCB-3E42-BFC5-CAB97A6E39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1625" y="5481637"/>
            <a:ext cx="685800" cy="2794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44">
            <a:extLst>
              <a:ext uri="{FF2B5EF4-FFF2-40B4-BE49-F238E27FC236}">
                <a16:creationId xmlns:a16="http://schemas.microsoft.com/office/drawing/2014/main" id="{A06A1577-3854-2447-AA59-5D9F968C7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6725" y="5405437"/>
            <a:ext cx="889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45">
            <a:extLst>
              <a:ext uri="{FF2B5EF4-FFF2-40B4-BE49-F238E27FC236}">
                <a16:creationId xmlns:a16="http://schemas.microsoft.com/office/drawing/2014/main" id="{11DBAF0E-F062-3347-8683-25F0BC860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22621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46">
            <a:extLst>
              <a:ext uri="{FF2B5EF4-FFF2-40B4-BE49-F238E27FC236}">
                <a16:creationId xmlns:a16="http://schemas.microsoft.com/office/drawing/2014/main" id="{DD373279-093A-0E42-B9AE-823E3E9A4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28717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47">
            <a:extLst>
              <a:ext uri="{FF2B5EF4-FFF2-40B4-BE49-F238E27FC236}">
                <a16:creationId xmlns:a16="http://schemas.microsoft.com/office/drawing/2014/main" id="{A7D2F8B0-C5EF-7045-906C-C5E03308A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3544887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48">
            <a:extLst>
              <a:ext uri="{FF2B5EF4-FFF2-40B4-BE49-F238E27FC236}">
                <a16:creationId xmlns:a16="http://schemas.microsoft.com/office/drawing/2014/main" id="{BDC17112-44FB-9343-904E-DB0AA2A39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4306887"/>
            <a:ext cx="0" cy="284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49">
            <a:extLst>
              <a:ext uri="{FF2B5EF4-FFF2-40B4-BE49-F238E27FC236}">
                <a16:creationId xmlns:a16="http://schemas.microsoft.com/office/drawing/2014/main" id="{44323F1C-0587-1B47-9D87-3FEA64DB6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5002212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50">
            <a:extLst>
              <a:ext uri="{FF2B5EF4-FFF2-40B4-BE49-F238E27FC236}">
                <a16:creationId xmlns:a16="http://schemas.microsoft.com/office/drawing/2014/main" id="{05E531DB-BE77-E94B-89C0-C37EC1D7D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5665787"/>
            <a:ext cx="33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51">
            <a:extLst>
              <a:ext uri="{FF2B5EF4-FFF2-40B4-BE49-F238E27FC236}">
                <a16:creationId xmlns:a16="http://schemas.microsoft.com/office/drawing/2014/main" id="{2784EE06-D5A8-4942-A26B-4C635F6F0E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3313" y="5646737"/>
            <a:ext cx="242887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5341EE61-370D-BB42-AF4A-7C468C214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75" y="4084637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53">
            <a:extLst>
              <a:ext uri="{FF2B5EF4-FFF2-40B4-BE49-F238E27FC236}">
                <a16:creationId xmlns:a16="http://schemas.microsoft.com/office/drawing/2014/main" id="{FB4BCF8B-FD4F-BD45-9FCA-F137931D1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9525" y="2922587"/>
            <a:ext cx="0" cy="294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54">
            <a:extLst>
              <a:ext uri="{FF2B5EF4-FFF2-40B4-BE49-F238E27FC236}">
                <a16:creationId xmlns:a16="http://schemas.microsoft.com/office/drawing/2014/main" id="{921259EA-5338-7A46-8A78-6C422F3F1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5875" y="5881687"/>
            <a:ext cx="3556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55">
            <a:extLst>
              <a:ext uri="{FF2B5EF4-FFF2-40B4-BE49-F238E27FC236}">
                <a16:creationId xmlns:a16="http://schemas.microsoft.com/office/drawing/2014/main" id="{AF2F4B98-3ADA-D344-BB04-93BF1384B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7525" y="5062537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56">
            <a:extLst>
              <a:ext uri="{FF2B5EF4-FFF2-40B4-BE49-F238E27FC236}">
                <a16:creationId xmlns:a16="http://schemas.microsoft.com/office/drawing/2014/main" id="{D13DFB4C-5280-0C47-BA0F-EDAF4BA03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5" y="50688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57">
            <a:extLst>
              <a:ext uri="{FF2B5EF4-FFF2-40B4-BE49-F238E27FC236}">
                <a16:creationId xmlns:a16="http://schemas.microsoft.com/office/drawing/2014/main" id="{6DCB7ECB-C8BD-4243-B111-2C486821C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4268787"/>
            <a:ext cx="0" cy="96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58">
            <a:extLst>
              <a:ext uri="{FF2B5EF4-FFF2-40B4-BE49-F238E27FC236}">
                <a16:creationId xmlns:a16="http://schemas.microsoft.com/office/drawing/2014/main" id="{2FC597D5-9A79-3A40-BE2A-0C09CA6A9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4122737"/>
            <a:ext cx="3276600" cy="685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59">
            <a:extLst>
              <a:ext uri="{FF2B5EF4-FFF2-40B4-BE49-F238E27FC236}">
                <a16:creationId xmlns:a16="http://schemas.microsoft.com/office/drawing/2014/main" id="{DFA37CE1-F89B-3B4E-A7B3-DDA09101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725" y="2738437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60">
            <a:extLst>
              <a:ext uri="{FF2B5EF4-FFF2-40B4-BE49-F238E27FC236}">
                <a16:creationId xmlns:a16="http://schemas.microsoft.com/office/drawing/2014/main" id="{B03CD987-2987-2646-AA75-2601E38E48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2078037"/>
            <a:ext cx="3251200" cy="6223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61">
            <a:extLst>
              <a:ext uri="{FF2B5EF4-FFF2-40B4-BE49-F238E27FC236}">
                <a16:creationId xmlns:a16="http://schemas.microsoft.com/office/drawing/2014/main" id="{FBF2D0C6-D0F3-014B-9A6F-0C282C0555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1625" y="2732087"/>
            <a:ext cx="1790700" cy="558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Rectangle 62">
            <a:extLst>
              <a:ext uri="{FF2B5EF4-FFF2-40B4-BE49-F238E27FC236}">
                <a16:creationId xmlns:a16="http://schemas.microsoft.com/office/drawing/2014/main" id="{A7DD0AE0-C47D-5D4B-BCC3-D677761F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1924050"/>
            <a:ext cx="6397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INITIAL</a:t>
            </a:r>
            <a:endParaRPr lang="en-US" altLang="en-US" sz="1000" b="1">
              <a:solidFill>
                <a:srgbClr val="000000"/>
              </a:solidFill>
            </a:endParaRPr>
          </a:p>
        </p:txBody>
      </p:sp>
      <p:sp>
        <p:nvSpPr>
          <p:cNvPr id="131" name="Rectangle 63">
            <a:extLst>
              <a:ext uri="{FF2B5EF4-FFF2-40B4-BE49-F238E27FC236}">
                <a16:creationId xmlns:a16="http://schemas.microsoft.com/office/drawing/2014/main" id="{3518D60E-0E4B-4943-AEFB-EAC4A0BC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3" y="2544762"/>
            <a:ext cx="8286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abort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32" name="Rectangle 64">
            <a:extLst>
              <a:ext uri="{FF2B5EF4-FFF2-40B4-BE49-F238E27FC236}">
                <a16:creationId xmlns:a16="http://schemas.microsoft.com/office/drawing/2014/main" id="{5A841266-15C6-7448-9E52-9A216B10A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13" y="3186112"/>
            <a:ext cx="8477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ready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33" name="Rectangle 65">
            <a:extLst>
              <a:ext uri="{FF2B5EF4-FFF2-40B4-BE49-F238E27FC236}">
                <a16:creationId xmlns:a16="http://schemas.microsoft.com/office/drawing/2014/main" id="{DF8E6E95-3F7E-B64D-A638-E4CBC4803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79937"/>
            <a:ext cx="974725" cy="406400"/>
          </a:xfrm>
          <a:prstGeom prst="rect">
            <a:avLst/>
          </a:prstGeom>
          <a:solidFill>
            <a:srgbClr val="FF962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commit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34" name="Rectangle 66">
            <a:extLst>
              <a:ext uri="{FF2B5EF4-FFF2-40B4-BE49-F238E27FC236}">
                <a16:creationId xmlns:a16="http://schemas.microsoft.com/office/drawing/2014/main" id="{24733249-3339-2245-9ED5-D53877F63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4899025"/>
            <a:ext cx="631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Type of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msg</a:t>
            </a:r>
          </a:p>
        </p:txBody>
      </p:sp>
      <p:sp>
        <p:nvSpPr>
          <p:cNvPr id="135" name="Rectangle 67">
            <a:extLst>
              <a:ext uri="{FF2B5EF4-FFF2-40B4-BE49-F238E27FC236}">
                <a16:creationId xmlns:a16="http://schemas.microsoft.com/office/drawing/2014/main" id="{AD76C8E8-49A3-8B42-8BF2-44737B90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3197225"/>
            <a:ext cx="5064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WAIT</a:t>
            </a:r>
          </a:p>
        </p:txBody>
      </p:sp>
      <p:sp>
        <p:nvSpPr>
          <p:cNvPr id="136" name="Rectangle 68">
            <a:extLst>
              <a:ext uri="{FF2B5EF4-FFF2-40B4-BE49-F238E27FC236}">
                <a16:creationId xmlns:a16="http://schemas.microsoft.com/office/drawing/2014/main" id="{93EDCFAC-C1E0-6142-A855-7B76DE2B2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75" y="2584450"/>
            <a:ext cx="731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Ready to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Commit?</a:t>
            </a:r>
          </a:p>
        </p:txBody>
      </p:sp>
      <p:sp>
        <p:nvSpPr>
          <p:cNvPr id="137" name="Rectangle 69">
            <a:extLst>
              <a:ext uri="{FF2B5EF4-FFF2-40B4-BE49-F238E27FC236}">
                <a16:creationId xmlns:a16="http://schemas.microsoft.com/office/drawing/2014/main" id="{139D7638-B3C1-3C44-B9BA-0A07A2CFA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5576887"/>
            <a:ext cx="9620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commit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38" name="Rectangle 70">
            <a:extLst>
              <a:ext uri="{FF2B5EF4-FFF2-40B4-BE49-F238E27FC236}">
                <a16:creationId xmlns:a16="http://schemas.microsoft.com/office/drawing/2014/main" id="{7E339FBD-C908-854A-B942-259BFC2F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965575"/>
            <a:ext cx="7032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Any No?</a:t>
            </a:r>
          </a:p>
        </p:txBody>
      </p:sp>
      <p:sp>
        <p:nvSpPr>
          <p:cNvPr id="139" name="Rectangle 71">
            <a:extLst>
              <a:ext uri="{FF2B5EF4-FFF2-40B4-BE49-F238E27FC236}">
                <a16:creationId xmlns:a16="http://schemas.microsoft.com/office/drawing/2014/main" id="{E4F7407A-5BBD-444D-8C1B-D1AAF04C3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3890962"/>
            <a:ext cx="8286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abort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40" name="Rectangle 72">
            <a:extLst>
              <a:ext uri="{FF2B5EF4-FFF2-40B4-BE49-F238E27FC236}">
                <a16:creationId xmlns:a16="http://schemas.microsoft.com/office/drawing/2014/main" id="{A5034778-23AC-494E-8EE3-F5695D51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5314950"/>
            <a:ext cx="6334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141" name="Rectangle 73">
            <a:extLst>
              <a:ext uri="{FF2B5EF4-FFF2-40B4-BE49-F238E27FC236}">
                <a16:creationId xmlns:a16="http://schemas.microsoft.com/office/drawing/2014/main" id="{C7354A56-137D-4444-ADDF-B090DAAC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314950"/>
            <a:ext cx="6969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142" name="Rectangle 74">
            <a:extLst>
              <a:ext uri="{FF2B5EF4-FFF2-40B4-BE49-F238E27FC236}">
                <a16:creationId xmlns:a16="http://schemas.microsoft.com/office/drawing/2014/main" id="{B14527C8-15C1-204B-978C-791B528B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6289675"/>
            <a:ext cx="6969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143" name="Rectangle 75">
            <a:extLst>
              <a:ext uri="{FF2B5EF4-FFF2-40B4-BE49-F238E27FC236}">
                <a16:creationId xmlns:a16="http://schemas.microsoft.com/office/drawing/2014/main" id="{9D1C4189-C4F5-7B4E-82DC-D27F168E8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6238875"/>
            <a:ext cx="6334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144" name="Rectangle 76">
            <a:extLst>
              <a:ext uri="{FF2B5EF4-FFF2-40B4-BE49-F238E27FC236}">
                <a16:creationId xmlns:a16="http://schemas.microsoft.com/office/drawing/2014/main" id="{A9448214-1EC5-BE4C-A7B3-52A6FCDDC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2489200"/>
            <a:ext cx="10398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write</a:t>
            </a:r>
          </a:p>
          <a:p>
            <a:pPr algn="ctr">
              <a:lnSpc>
                <a:spcPct val="70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begin_commit</a:t>
            </a:r>
          </a:p>
          <a:p>
            <a:pPr algn="ctr">
              <a:lnSpc>
                <a:spcPct val="70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45" name="Rectangle 77">
            <a:extLst>
              <a:ext uri="{FF2B5EF4-FFF2-40B4-BE49-F238E27FC236}">
                <a16:creationId xmlns:a16="http://schemas.microsoft.com/office/drawing/2014/main" id="{0AB848FD-70C9-8B43-89AB-74172C49A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5956300"/>
            <a:ext cx="13493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write</a:t>
            </a:r>
          </a:p>
          <a:p>
            <a:pPr algn="ctr">
              <a:lnSpc>
                <a:spcPct val="85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end_of_transaction</a:t>
            </a:r>
          </a:p>
          <a:p>
            <a:pPr algn="ctr">
              <a:lnSpc>
                <a:spcPct val="85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46" name="Rectangle 78">
            <a:extLst>
              <a:ext uri="{FF2B5EF4-FFF2-40B4-BE49-F238E27FC236}">
                <a16:creationId xmlns:a16="http://schemas.microsoft.com/office/drawing/2014/main" id="{48D89439-A5BC-C641-A9C8-3492F59B5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988" y="3906837"/>
            <a:ext cx="6318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READY</a:t>
            </a:r>
          </a:p>
        </p:txBody>
      </p:sp>
      <p:sp>
        <p:nvSpPr>
          <p:cNvPr id="147" name="Rectangle 79">
            <a:extLst>
              <a:ext uri="{FF2B5EF4-FFF2-40B4-BE49-F238E27FC236}">
                <a16:creationId xmlns:a16="http://schemas.microsoft.com/office/drawing/2014/main" id="{341CB687-6B52-BA4E-B5E0-933CB982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1924050"/>
            <a:ext cx="62547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INITIAL</a:t>
            </a:r>
          </a:p>
        </p:txBody>
      </p:sp>
      <p:sp>
        <p:nvSpPr>
          <p:cNvPr id="148" name="Rectangle 80">
            <a:extLst>
              <a:ext uri="{FF2B5EF4-FFF2-40B4-BE49-F238E27FC236}">
                <a16:creationId xmlns:a16="http://schemas.microsoft.com/office/drawing/2014/main" id="{D36F81FE-897B-E542-BC1C-6F1CFC44959F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5316538" y="2173287"/>
            <a:ext cx="7858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000" i="1"/>
              <a:t>PREPARE</a:t>
            </a:r>
          </a:p>
        </p:txBody>
      </p:sp>
      <p:sp>
        <p:nvSpPr>
          <p:cNvPr id="149" name="Rectangle 81">
            <a:extLst>
              <a:ext uri="{FF2B5EF4-FFF2-40B4-BE49-F238E27FC236}">
                <a16:creationId xmlns:a16="http://schemas.microsoft.com/office/drawing/2014/main" id="{24CD0B2B-2788-AE42-8A46-AC215D42BF96}"/>
              </a:ext>
            </a:extLst>
          </p:cNvPr>
          <p:cNvSpPr>
            <a:spLocks noChangeArrowheads="1"/>
          </p:cNvSpPr>
          <p:nvPr/>
        </p:nvSpPr>
        <p:spPr bwMode="auto">
          <a:xfrm rot="20640000">
            <a:off x="4427538" y="2859087"/>
            <a:ext cx="10048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000" i="1"/>
              <a:t>VOTE-ABORT</a:t>
            </a:r>
          </a:p>
        </p:txBody>
      </p:sp>
      <p:sp>
        <p:nvSpPr>
          <p:cNvPr id="150" name="Rectangle 82">
            <a:extLst>
              <a:ext uri="{FF2B5EF4-FFF2-40B4-BE49-F238E27FC236}">
                <a16:creationId xmlns:a16="http://schemas.microsoft.com/office/drawing/2014/main" id="{FBCEADCA-86B3-8741-BEC9-A5B97D92A60E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5240338" y="4294187"/>
            <a:ext cx="10842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000" i="1"/>
              <a:t>VOTE-COMMIT</a:t>
            </a:r>
          </a:p>
        </p:txBody>
      </p:sp>
      <p:sp>
        <p:nvSpPr>
          <p:cNvPr id="151" name="Line 83">
            <a:extLst>
              <a:ext uri="{FF2B5EF4-FFF2-40B4-BE49-F238E27FC236}">
                <a16:creationId xmlns:a16="http://schemas.microsoft.com/office/drawing/2014/main" id="{02DA1E83-3181-8944-808E-4316785EDB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4325" y="3360737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85">
            <a:extLst>
              <a:ext uri="{FF2B5EF4-FFF2-40B4-BE49-F238E27FC236}">
                <a16:creationId xmlns:a16="http://schemas.microsoft.com/office/drawing/2014/main" id="{3BEA0447-6A08-DF46-B195-19AA12A01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4046537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7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With 2PC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9B713FC-EFC9-1B46-A2F2-D45430AA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Blocking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Ready  implies that the participant waits for the coordinator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If coordinator fails, site is blocked until recovery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Blocking reduces availability</a:t>
            </a:r>
          </a:p>
          <a:p>
            <a:r>
              <a:rPr lang="en-US" altLang="en-US" dirty="0"/>
              <a:t>Independent recovery is not possible</a:t>
            </a:r>
          </a:p>
          <a:p>
            <a:r>
              <a:rPr lang="en-US" altLang="en-US" dirty="0"/>
              <a:t>However,  it is known that: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Independent recovery protocols exist only for single site failures; no independent recovery protocol exists which is resilient to multiple-site failures.</a:t>
            </a:r>
          </a:p>
          <a:p>
            <a:r>
              <a:rPr lang="en-US" altLang="en-US" dirty="0"/>
              <a:t>So we search for these protocols – 3PC</a:t>
            </a:r>
          </a:p>
          <a:p>
            <a:pPr marL="0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291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Three-Phase Commit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9B713FC-EFC9-1B46-A2F2-D45430AA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7720" y="1828800"/>
            <a:ext cx="10351008" cy="4526280"/>
          </a:xfrm>
        </p:spPr>
        <p:txBody>
          <a:bodyPr>
            <a:normAutofit/>
          </a:bodyPr>
          <a:lstStyle/>
          <a:p>
            <a:r>
              <a:rPr lang="en-US" altLang="en-US" dirty="0"/>
              <a:t>3PC is non-blocking.</a:t>
            </a:r>
          </a:p>
          <a:p>
            <a:r>
              <a:rPr lang="en-US" altLang="en-US" dirty="0"/>
              <a:t>A commit protocols is non-blocking </a:t>
            </a:r>
            <a:r>
              <a:rPr lang="en-US" altLang="en-US" dirty="0" err="1"/>
              <a:t>iff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it is synchronous within one state transition, and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its state transition diagram contains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no state which is “adjacent” to both a commit and an abort state, and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no non-committable state which is “adjacent” to a commit state</a:t>
            </a:r>
          </a:p>
          <a:p>
            <a:r>
              <a:rPr lang="en-US" altLang="en-US" dirty="0"/>
              <a:t>Adjacent: possible to go from one stat to another with a single state transition</a:t>
            </a:r>
          </a:p>
          <a:p>
            <a:r>
              <a:rPr lang="en-US" altLang="en-US" dirty="0"/>
              <a:t>Committable: all sites have voted to commit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e.g.: COMMIT state</a:t>
            </a:r>
          </a:p>
          <a:p>
            <a:pPr marL="0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3862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2879" y="52561"/>
            <a:ext cx="8455152" cy="1325880"/>
          </a:xfrm>
        </p:spPr>
        <p:txBody>
          <a:bodyPr/>
          <a:lstStyle/>
          <a:p>
            <a:r>
              <a:rPr lang="en-US" altLang="en-US" dirty="0"/>
              <a:t>State Transitions in 3PC</a:t>
            </a: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5E7CF38C-80A6-B040-B754-9931E2066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8257" y="2388639"/>
            <a:ext cx="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C920ABC5-832B-2645-95DB-008AE1B9A7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2782" y="3925339"/>
            <a:ext cx="479425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EDB186B-B076-FB41-8A9E-10D8C86AF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757" y="3925339"/>
            <a:ext cx="449262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1CBD65AB-E165-2C42-8C44-A1BC09214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557" y="1575839"/>
            <a:ext cx="787400" cy="8001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234AE1F-1961-1C4E-B9D1-840507FB5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07" y="1825077"/>
            <a:ext cx="8016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INITIAL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09908FBF-D8FA-3E46-89B6-A2202826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557" y="3125239"/>
            <a:ext cx="787400" cy="812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3B41047-5525-AC4C-9B65-7D41B1996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757" y="3380827"/>
            <a:ext cx="635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WAIT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2C45E27-F38E-A144-8572-08411067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519" y="2444202"/>
            <a:ext cx="1619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Commit command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B1129C9-A708-0F44-A9AB-6C15C2D46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619" y="24442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763C3E3-CA22-5846-BBAF-9A900E86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919" y="2634702"/>
            <a:ext cx="8112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Prepare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6590967F-494E-6746-B28E-07600EEDC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69" y="3955502"/>
            <a:ext cx="171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   Vote-commit     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22CD9AB2-94E6-E94F-9BEE-08179BEC1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694" y="4165052"/>
            <a:ext cx="1647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Prepare-to-commit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448214BD-4432-0D40-B4C2-B791DDF3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357" y="1623464"/>
            <a:ext cx="137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</a:rPr>
              <a:t>Coordinator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2DDE9C3D-D98B-4848-B3EE-8484702F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119" y="3955502"/>
            <a:ext cx="1204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Vote-abort  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4E6E355E-899B-4742-86E6-8690A7ED3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119" y="39555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297C2C75-ED63-4F45-BE1B-76E7095E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519" y="4146002"/>
            <a:ext cx="11557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Global-abort</a:t>
            </a: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71F52C52-A360-2C4B-8C13-93813ADD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982" y="4636539"/>
            <a:ext cx="787400" cy="8128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871DB2E0-DEFE-B04D-8DBE-7CA06C23F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282" y="4892127"/>
            <a:ext cx="8128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3BAB8059-AE45-5649-BA93-9E5DE93A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469" y="5798589"/>
            <a:ext cx="787400" cy="8128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66C81B67-7D26-3A45-BC77-C1867B3B6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907" y="6054177"/>
            <a:ext cx="900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B4CA5F1F-CB05-9141-B58B-4E4CA79F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469" y="4630189"/>
            <a:ext cx="787400" cy="8128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261ABC40-6373-CE48-9C28-A57ECE4AC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5169" y="5462039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D3A80A54-E330-7840-98D7-739B3D9C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844" y="4790527"/>
            <a:ext cx="900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PRE-</a:t>
            </a:r>
          </a:p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C2193EB1-589D-5247-93E1-549FBC6C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219" y="5460452"/>
            <a:ext cx="17764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Ready-to-commit  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1F73426A-6961-6849-88C6-7784FF78A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694" y="5670002"/>
            <a:ext cx="13144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Global commit</a:t>
            </a:r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234B0B2A-08C5-0A49-BB45-2268A3E39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332" y="2388639"/>
            <a:ext cx="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64DDDF9F-AD44-CC4F-9389-2D76F53D6F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1382" y="3925339"/>
            <a:ext cx="479425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C9880926-9559-FA40-9A92-378A67A05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7357" y="3925339"/>
            <a:ext cx="450850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id="{C03958F3-AB00-824E-99A5-AEFA2B339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632" y="1575839"/>
            <a:ext cx="787400" cy="8001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689CCF44-2BEB-F147-9CC6-4C36440B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282" y="1825077"/>
            <a:ext cx="8016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INITIAL</a:t>
            </a:r>
          </a:p>
        </p:txBody>
      </p:sp>
      <p:sp>
        <p:nvSpPr>
          <p:cNvPr id="36" name="Oval 33">
            <a:extLst>
              <a:ext uri="{FF2B5EF4-FFF2-40B4-BE49-F238E27FC236}">
                <a16:creationId xmlns:a16="http://schemas.microsoft.com/office/drawing/2014/main" id="{B78BF8AE-3DA2-8F47-978C-BB2A1EB98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632" y="3125239"/>
            <a:ext cx="787400" cy="812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73B719E5-FBBA-E54A-98A5-23D15D9E5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694" y="3380827"/>
            <a:ext cx="8048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READY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B418F50B-A97A-CA44-81AE-18A8BD10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719" y="2431502"/>
            <a:ext cx="1204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  Prepare   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AB3047D3-56AF-FF46-BEE3-85C804DB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719" y="24315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EFF7D41A-5597-B143-9FAB-6A09A0645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419" y="2622002"/>
            <a:ext cx="11763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Vote-commit</a:t>
            </a:r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05144429-6757-3943-AE8D-FFDF19B7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719" y="3942802"/>
            <a:ext cx="1746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Prepared-to-commit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09D33880-1BE0-464A-8E8B-6A1A810CD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719" y="39428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62E49270-181C-6041-BB81-FCD3A7F6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8019" y="4152352"/>
            <a:ext cx="15303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Ready-to-commit</a:t>
            </a: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8ADF48C1-2CA5-4548-8DAF-9AD147132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557" y="4871489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rc 42">
            <a:extLst>
              <a:ext uri="{FF2B5EF4-FFF2-40B4-BE49-F238E27FC236}">
                <a16:creationId xmlns:a16="http://schemas.microsoft.com/office/drawing/2014/main" id="{7710CC7E-DEB0-1B47-9ED4-2DAA04E3C716}"/>
              </a:ext>
            </a:extLst>
          </p:cNvPr>
          <p:cNvSpPr>
            <a:spLocks/>
          </p:cNvSpPr>
          <p:nvPr/>
        </p:nvSpPr>
        <p:spPr bwMode="auto">
          <a:xfrm>
            <a:off x="6572844" y="1996527"/>
            <a:ext cx="1238250" cy="1454150"/>
          </a:xfrm>
          <a:custGeom>
            <a:avLst/>
            <a:gdLst>
              <a:gd name="T0" fmla="*/ 0 w 21600"/>
              <a:gd name="T1" fmla="*/ 1454150 h 21599"/>
              <a:gd name="T2" fmla="*/ 1236702 w 21600"/>
              <a:gd name="T3" fmla="*/ 0 h 21599"/>
              <a:gd name="T4" fmla="*/ 1238250 w 21600"/>
              <a:gd name="T5" fmla="*/ 145415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3454778C-443B-4A46-AE6E-B69F55688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119" y="2685502"/>
            <a:ext cx="11064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Prepare   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AEFFB69A-81DF-AB4C-9DCC-AB64CE03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219" y="26855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9F1E5D03-1561-A644-8DAA-F9E1D5FAC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219" y="2876002"/>
            <a:ext cx="10080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Vote-abort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A42E525C-1021-A948-8788-85DB4CBAD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119" y="3930102"/>
            <a:ext cx="11557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Global-abort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5D3B0731-7F9B-A04A-AA0B-9F206E45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019" y="39301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1" name="Rectangle 48">
            <a:extLst>
              <a:ext uri="{FF2B5EF4-FFF2-40B4-BE49-F238E27FC236}">
                <a16:creationId xmlns:a16="http://schemas.microsoft.com/office/drawing/2014/main" id="{ABAE368A-FB49-014F-94C4-F3960AEF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019" y="4120602"/>
            <a:ext cx="4778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52" name="Rectangle 49">
            <a:extLst>
              <a:ext uri="{FF2B5EF4-FFF2-40B4-BE49-F238E27FC236}">
                <a16:creationId xmlns:a16="http://schemas.microsoft.com/office/drawing/2014/main" id="{049E5F64-BD3B-F642-9812-05678E46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507" y="1667914"/>
            <a:ext cx="137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</a:rPr>
              <a:t>Participants</a:t>
            </a:r>
          </a:p>
        </p:txBody>
      </p:sp>
      <p:sp>
        <p:nvSpPr>
          <p:cNvPr id="53" name="Arc 50">
            <a:extLst>
              <a:ext uri="{FF2B5EF4-FFF2-40B4-BE49-F238E27FC236}">
                <a16:creationId xmlns:a16="http://schemas.microsoft.com/office/drawing/2014/main" id="{56410968-30BB-A749-9BFF-3E67914A914F}"/>
              </a:ext>
            </a:extLst>
          </p:cNvPr>
          <p:cNvSpPr>
            <a:spLocks/>
          </p:cNvSpPr>
          <p:nvPr/>
        </p:nvSpPr>
        <p:spPr bwMode="auto">
          <a:xfrm>
            <a:off x="6572844" y="3436389"/>
            <a:ext cx="565150" cy="1606550"/>
          </a:xfrm>
          <a:custGeom>
            <a:avLst/>
            <a:gdLst>
              <a:gd name="T0" fmla="*/ 565150 w 21600"/>
              <a:gd name="T1" fmla="*/ 1606550 h 21600"/>
              <a:gd name="T2" fmla="*/ 0 w 21600"/>
              <a:gd name="T3" fmla="*/ 0 h 21600"/>
              <a:gd name="T4" fmla="*/ 56515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4" name="Oval 51">
            <a:extLst>
              <a:ext uri="{FF2B5EF4-FFF2-40B4-BE49-F238E27FC236}">
                <a16:creationId xmlns:a16="http://schemas.microsoft.com/office/drawing/2014/main" id="{64D7CAB4-CD8D-4945-BBF5-350CF33B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769" y="5798589"/>
            <a:ext cx="787400" cy="8128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D49D8FAC-F2A9-F344-B325-9987F4DDF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207" y="6054177"/>
            <a:ext cx="900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56" name="Oval 53">
            <a:extLst>
              <a:ext uri="{FF2B5EF4-FFF2-40B4-BE49-F238E27FC236}">
                <a16:creationId xmlns:a16="http://schemas.microsoft.com/office/drawing/2014/main" id="{16F8A7AC-B72B-0A46-83C5-DCA56BB99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582" y="4636539"/>
            <a:ext cx="787400" cy="8128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4C4F6053-BC2C-394D-98E6-97469D077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882" y="4892127"/>
            <a:ext cx="8128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58" name="Oval 55">
            <a:extLst>
              <a:ext uri="{FF2B5EF4-FFF2-40B4-BE49-F238E27FC236}">
                <a16:creationId xmlns:a16="http://schemas.microsoft.com/office/drawing/2014/main" id="{3C3A154C-256B-B044-92F8-21E5C0C7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119" y="4630189"/>
            <a:ext cx="787400" cy="8128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9" name="Line 56">
            <a:extLst>
              <a:ext uri="{FF2B5EF4-FFF2-40B4-BE49-F238E27FC236}">
                <a16:creationId xmlns:a16="http://schemas.microsoft.com/office/drawing/2014/main" id="{ACB826F4-9640-B842-AF85-45F8A70C6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2819" y="5462039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45CD50A5-1D6D-984C-9C72-AC82FC274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494" y="4790527"/>
            <a:ext cx="900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PRE-</a:t>
            </a:r>
          </a:p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id="{19500AE1-66B9-6D45-9788-95FC7519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769" y="5536652"/>
            <a:ext cx="15605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Global commit  </a:t>
            </a: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19323C74-24FA-1C48-AC57-0CA4129C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044" y="5746202"/>
            <a:ext cx="4778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159076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2879" y="52561"/>
            <a:ext cx="8455152" cy="1325880"/>
          </a:xfrm>
        </p:spPr>
        <p:txBody>
          <a:bodyPr/>
          <a:lstStyle/>
          <a:p>
            <a:r>
              <a:rPr lang="en-US" altLang="en-US" dirty="0"/>
              <a:t>Communication Structure in 3PC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AB8F4497-9488-724C-A2E9-B57F52CCB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27114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48BF4FE4-E7F2-104E-A49C-55224F8F0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1797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817C7414-88B9-524B-8D5E-3BF5F2F5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2368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6" name="Rectangle 6">
            <a:extLst>
              <a:ext uri="{FF2B5EF4-FFF2-40B4-BE49-F238E27FC236}">
                <a16:creationId xmlns:a16="http://schemas.microsoft.com/office/drawing/2014/main" id="{DB90E982-AFFD-AC45-92FF-6FEF7C4B9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2940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6F28EF15-3B3A-4047-A8F7-4B7073CBF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3511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E914F12B-AC4D-D349-A78F-A2569D70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7114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9" name="Line 9">
            <a:extLst>
              <a:ext uri="{FF2B5EF4-FFF2-40B4-BE49-F238E27FC236}">
                <a16:creationId xmlns:a16="http://schemas.microsoft.com/office/drawing/2014/main" id="{D0BD200D-1CE0-5348-B86A-2CA7914C8F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225" y="2006600"/>
            <a:ext cx="901700" cy="825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0">
            <a:extLst>
              <a:ext uri="{FF2B5EF4-FFF2-40B4-BE49-F238E27FC236}">
                <a16:creationId xmlns:a16="http://schemas.microsoft.com/office/drawing/2014/main" id="{1148835F-83A0-8041-A42B-A9BCB638A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225" y="2597150"/>
            <a:ext cx="90170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1">
            <a:extLst>
              <a:ext uri="{FF2B5EF4-FFF2-40B4-BE49-F238E27FC236}">
                <a16:creationId xmlns:a16="http://schemas.microsoft.com/office/drawing/2014/main" id="{DDE077A6-6328-0748-99BB-1F9973364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4225" y="2997200"/>
            <a:ext cx="9017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2">
            <a:extLst>
              <a:ext uri="{FF2B5EF4-FFF2-40B4-BE49-F238E27FC236}">
                <a16:creationId xmlns:a16="http://schemas.microsoft.com/office/drawing/2014/main" id="{9DD1063E-4484-8E4E-9343-5E3B03F6A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4225" y="3054350"/>
            <a:ext cx="9017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3">
            <a:extLst>
              <a:ext uri="{FF2B5EF4-FFF2-40B4-BE49-F238E27FC236}">
                <a16:creationId xmlns:a16="http://schemas.microsoft.com/office/drawing/2014/main" id="{334132CF-606D-A043-99CF-BF3299CF1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5825" y="2025650"/>
            <a:ext cx="901700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4">
            <a:extLst>
              <a:ext uri="{FF2B5EF4-FFF2-40B4-BE49-F238E27FC236}">
                <a16:creationId xmlns:a16="http://schemas.microsoft.com/office/drawing/2014/main" id="{BD323BAA-E19F-D145-A5FD-44055B8A7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5825" y="2603500"/>
            <a:ext cx="9017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5">
            <a:extLst>
              <a:ext uri="{FF2B5EF4-FFF2-40B4-BE49-F238E27FC236}">
                <a16:creationId xmlns:a16="http://schemas.microsoft.com/office/drawing/2014/main" id="{06C6F38D-D4F8-894D-862E-E90DD1302D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5825" y="3003550"/>
            <a:ext cx="8890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6">
            <a:extLst>
              <a:ext uri="{FF2B5EF4-FFF2-40B4-BE49-F238E27FC236}">
                <a16:creationId xmlns:a16="http://schemas.microsoft.com/office/drawing/2014/main" id="{CECE4F22-8CC3-E84E-B962-CFFDBB8ED1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5825" y="3073400"/>
            <a:ext cx="9017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0A5D5245-3ACE-A24B-98AF-3D23E585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27670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8" name="Rectangle 18">
            <a:extLst>
              <a:ext uri="{FF2B5EF4-FFF2-40B4-BE49-F238E27FC236}">
                <a16:creationId xmlns:a16="http://schemas.microsoft.com/office/drawing/2014/main" id="{0942DC91-3C54-024B-B5E6-E36BF0391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8" y="18415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9" name="Rectangle 19">
            <a:extLst>
              <a:ext uri="{FF2B5EF4-FFF2-40B4-BE49-F238E27FC236}">
                <a16:creationId xmlns:a16="http://schemas.microsoft.com/office/drawing/2014/main" id="{86A9B84F-77D7-B84D-9CE9-3CA8A854A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24257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0" name="Rectangle 20">
            <a:extLst>
              <a:ext uri="{FF2B5EF4-FFF2-40B4-BE49-F238E27FC236}">
                <a16:creationId xmlns:a16="http://schemas.microsoft.com/office/drawing/2014/main" id="{7CC83051-F4C6-ED4D-B882-D54E2F25A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0099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1" name="Rectangle 21">
            <a:extLst>
              <a:ext uri="{FF2B5EF4-FFF2-40B4-BE49-F238E27FC236}">
                <a16:creationId xmlns:a16="http://schemas.microsoft.com/office/drawing/2014/main" id="{E0AC7454-AEAB-B445-A9AE-069E2D9D5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5560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id="{C3FE8CC1-7A48-7545-834A-DFF5AD9D7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27670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02106FBD-1BB6-AA45-9427-689090EBF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1797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4" name="Rectangle 24">
            <a:extLst>
              <a:ext uri="{FF2B5EF4-FFF2-40B4-BE49-F238E27FC236}">
                <a16:creationId xmlns:a16="http://schemas.microsoft.com/office/drawing/2014/main" id="{09D314DF-40E6-2C4D-8B26-5720DA0A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2368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5EFD41DA-279C-B349-8137-F06242A86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2940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6" name="Rectangle 26">
            <a:extLst>
              <a:ext uri="{FF2B5EF4-FFF2-40B4-BE49-F238E27FC236}">
                <a16:creationId xmlns:a16="http://schemas.microsoft.com/office/drawing/2014/main" id="{C9EA18EC-811A-F748-AC68-958221B3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3511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7" name="Line 27">
            <a:extLst>
              <a:ext uri="{FF2B5EF4-FFF2-40B4-BE49-F238E27FC236}">
                <a16:creationId xmlns:a16="http://schemas.microsoft.com/office/drawing/2014/main" id="{8A206A9D-76C8-3747-B200-47B88FB972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7425" y="2019300"/>
            <a:ext cx="90170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28">
            <a:extLst>
              <a:ext uri="{FF2B5EF4-FFF2-40B4-BE49-F238E27FC236}">
                <a16:creationId xmlns:a16="http://schemas.microsoft.com/office/drawing/2014/main" id="{2B927527-6BFC-534D-84C5-42841D139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7425" y="2609850"/>
            <a:ext cx="9017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29">
            <a:extLst>
              <a:ext uri="{FF2B5EF4-FFF2-40B4-BE49-F238E27FC236}">
                <a16:creationId xmlns:a16="http://schemas.microsoft.com/office/drawing/2014/main" id="{AD03EB78-BAC7-AD4C-B166-AED8F52D3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425" y="3009900"/>
            <a:ext cx="901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30">
            <a:extLst>
              <a:ext uri="{FF2B5EF4-FFF2-40B4-BE49-F238E27FC236}">
                <a16:creationId xmlns:a16="http://schemas.microsoft.com/office/drawing/2014/main" id="{535FBCC9-125A-D944-BC65-C94637CF6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425" y="3092450"/>
            <a:ext cx="901700" cy="635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31">
            <a:extLst>
              <a:ext uri="{FF2B5EF4-FFF2-40B4-BE49-F238E27FC236}">
                <a16:creationId xmlns:a16="http://schemas.microsoft.com/office/drawing/2014/main" id="{15C5D394-E7BB-2041-8B6F-A51CD71F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5" y="27114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2" name="Line 32">
            <a:extLst>
              <a:ext uri="{FF2B5EF4-FFF2-40B4-BE49-F238E27FC236}">
                <a16:creationId xmlns:a16="http://schemas.microsoft.com/office/drawing/2014/main" id="{A613E312-CECF-DF44-9CA2-B3C559479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5" y="2012950"/>
            <a:ext cx="9017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33">
            <a:extLst>
              <a:ext uri="{FF2B5EF4-FFF2-40B4-BE49-F238E27FC236}">
                <a16:creationId xmlns:a16="http://schemas.microsoft.com/office/drawing/2014/main" id="{5E696B40-4DE4-CF42-8A18-AC7E1A4DB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5" y="2590800"/>
            <a:ext cx="9017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34">
            <a:extLst>
              <a:ext uri="{FF2B5EF4-FFF2-40B4-BE49-F238E27FC236}">
                <a16:creationId xmlns:a16="http://schemas.microsoft.com/office/drawing/2014/main" id="{4F45C6F2-BC78-1445-B950-E214162A1B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2978150"/>
            <a:ext cx="9017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35">
            <a:extLst>
              <a:ext uri="{FF2B5EF4-FFF2-40B4-BE49-F238E27FC236}">
                <a16:creationId xmlns:a16="http://schemas.microsoft.com/office/drawing/2014/main" id="{7058708B-7429-1C43-BCA8-BD0C8DD4A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3073400"/>
            <a:ext cx="901700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36">
            <a:extLst>
              <a:ext uri="{FF2B5EF4-FFF2-40B4-BE49-F238E27FC236}">
                <a16:creationId xmlns:a16="http://schemas.microsoft.com/office/drawing/2014/main" id="{6D62F141-EDC0-F140-85FD-5DE4AE39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18288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7" name="Rectangle 37">
            <a:extLst>
              <a:ext uri="{FF2B5EF4-FFF2-40B4-BE49-F238E27FC236}">
                <a16:creationId xmlns:a16="http://schemas.microsoft.com/office/drawing/2014/main" id="{086B8D5D-3B11-3443-8FA6-B59146573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24130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8" name="Rectangle 38">
            <a:extLst>
              <a:ext uri="{FF2B5EF4-FFF2-40B4-BE49-F238E27FC236}">
                <a16:creationId xmlns:a16="http://schemas.microsoft.com/office/drawing/2014/main" id="{10E2FADC-08C5-2E4A-BF86-61EA898DD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29972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9" name="Rectangle 39">
            <a:extLst>
              <a:ext uri="{FF2B5EF4-FFF2-40B4-BE49-F238E27FC236}">
                <a16:creationId xmlns:a16="http://schemas.microsoft.com/office/drawing/2014/main" id="{B69EFC5E-D74F-C642-8424-FF9936EE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35687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00" name="Rectangle 40">
            <a:extLst>
              <a:ext uri="{FF2B5EF4-FFF2-40B4-BE49-F238E27FC236}">
                <a16:creationId xmlns:a16="http://schemas.microsoft.com/office/drawing/2014/main" id="{3A3E47E3-4C83-A54D-9541-2D17A9B0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163" y="27670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1" name="Line 41">
            <a:extLst>
              <a:ext uri="{FF2B5EF4-FFF2-40B4-BE49-F238E27FC236}">
                <a16:creationId xmlns:a16="http://schemas.microsoft.com/office/drawing/2014/main" id="{E4C5F161-421C-734A-AD29-F235B0E02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5" y="4997450"/>
            <a:ext cx="8432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" name="Group 42">
            <a:extLst>
              <a:ext uri="{FF2B5EF4-FFF2-40B4-BE49-F238E27FC236}">
                <a16:creationId xmlns:a16="http://schemas.microsoft.com/office/drawing/2014/main" id="{0EAF49B0-F4B8-0C41-B2D5-5149C031687C}"/>
              </a:ext>
            </a:extLst>
          </p:cNvPr>
          <p:cNvGrpSpPr>
            <a:grpSpLocks/>
          </p:cNvGrpSpPr>
          <p:nvPr/>
        </p:nvGrpSpPr>
        <p:grpSpPr bwMode="auto">
          <a:xfrm>
            <a:off x="4530725" y="2127250"/>
            <a:ext cx="12700" cy="3467100"/>
            <a:chOff x="2004" y="1436"/>
            <a:chExt cx="8" cy="2184"/>
          </a:xfrm>
        </p:grpSpPr>
        <p:sp>
          <p:nvSpPr>
            <p:cNvPr id="103" name="Line 43">
              <a:extLst>
                <a:ext uri="{FF2B5EF4-FFF2-40B4-BE49-F238E27FC236}">
                  <a16:creationId xmlns:a16="http://schemas.microsoft.com/office/drawing/2014/main" id="{6A3AE607-ACA4-734B-B2DA-62D6E1843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09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4">
              <a:extLst>
                <a:ext uri="{FF2B5EF4-FFF2-40B4-BE49-F238E27FC236}">
                  <a16:creationId xmlns:a16="http://schemas.microsoft.com/office/drawing/2014/main" id="{4693CD67-5830-294A-9BB8-C4225E05B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20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5">
              <a:extLst>
                <a:ext uri="{FF2B5EF4-FFF2-40B4-BE49-F238E27FC236}">
                  <a16:creationId xmlns:a16="http://schemas.microsoft.com/office/drawing/2014/main" id="{DC29E397-1B6E-F04E-93D8-958CDD129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3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46">
              <a:extLst>
                <a:ext uri="{FF2B5EF4-FFF2-40B4-BE49-F238E27FC236}">
                  <a16:creationId xmlns:a16="http://schemas.microsoft.com/office/drawing/2014/main" id="{56FFABFE-EE82-6641-891B-FE869F482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42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7">
              <a:extLst>
                <a:ext uri="{FF2B5EF4-FFF2-40B4-BE49-F238E27FC236}">
                  <a16:creationId xmlns:a16="http://schemas.microsoft.com/office/drawing/2014/main" id="{01C1F6CF-E15B-0341-93F8-D9FBA8381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54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48">
              <a:extLst>
                <a:ext uri="{FF2B5EF4-FFF2-40B4-BE49-F238E27FC236}">
                  <a16:creationId xmlns:a16="http://schemas.microsoft.com/office/drawing/2014/main" id="{1A344ED8-B049-D146-A4BE-27EC1043D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65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49">
              <a:extLst>
                <a:ext uri="{FF2B5EF4-FFF2-40B4-BE49-F238E27FC236}">
                  <a16:creationId xmlns:a16="http://schemas.microsoft.com/office/drawing/2014/main" id="{71D97B7D-9EF8-C549-A9F2-06622599D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7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0">
              <a:extLst>
                <a:ext uri="{FF2B5EF4-FFF2-40B4-BE49-F238E27FC236}">
                  <a16:creationId xmlns:a16="http://schemas.microsoft.com/office/drawing/2014/main" id="{CFE4EBCD-AEB2-0A4F-B4CA-0F8A152E1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87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51">
              <a:extLst>
                <a:ext uri="{FF2B5EF4-FFF2-40B4-BE49-F238E27FC236}">
                  <a16:creationId xmlns:a16="http://schemas.microsoft.com/office/drawing/2014/main" id="{77763A8F-0237-CC47-9AA1-F28EAB195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98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52">
              <a:extLst>
                <a:ext uri="{FF2B5EF4-FFF2-40B4-BE49-F238E27FC236}">
                  <a16:creationId xmlns:a16="http://schemas.microsoft.com/office/drawing/2014/main" id="{BCB1EF73-140F-1547-8E43-7B7857DF6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10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4CAD0102-E08F-A04F-803C-3E478FEDA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2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54">
              <a:extLst>
                <a:ext uri="{FF2B5EF4-FFF2-40B4-BE49-F238E27FC236}">
                  <a16:creationId xmlns:a16="http://schemas.microsoft.com/office/drawing/2014/main" id="{B7DD0107-AAB4-1A41-8E28-2E7B24368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32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55">
              <a:extLst>
                <a:ext uri="{FF2B5EF4-FFF2-40B4-BE49-F238E27FC236}">
                  <a16:creationId xmlns:a16="http://schemas.microsoft.com/office/drawing/2014/main" id="{ADD6DAEF-A9E4-414F-B66C-678C9F087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4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56">
              <a:extLst>
                <a:ext uri="{FF2B5EF4-FFF2-40B4-BE49-F238E27FC236}">
                  <a16:creationId xmlns:a16="http://schemas.microsoft.com/office/drawing/2014/main" id="{A916D259-C68E-894F-9FB7-12B23F7F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54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57">
              <a:extLst>
                <a:ext uri="{FF2B5EF4-FFF2-40B4-BE49-F238E27FC236}">
                  <a16:creationId xmlns:a16="http://schemas.microsoft.com/office/drawing/2014/main" id="{0AF4AF6C-07F2-CC47-918A-68D5D990E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17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58">
              <a:extLst>
                <a:ext uri="{FF2B5EF4-FFF2-40B4-BE49-F238E27FC236}">
                  <a16:creationId xmlns:a16="http://schemas.microsoft.com/office/drawing/2014/main" id="{DDEF9DC0-19C5-C844-9EE2-AB7CA536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15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59">
              <a:extLst>
                <a:ext uri="{FF2B5EF4-FFF2-40B4-BE49-F238E27FC236}">
                  <a16:creationId xmlns:a16="http://schemas.microsoft.com/office/drawing/2014/main" id="{CD8BAD62-5DB5-0B40-9E9A-16C0C0FE2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14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" name="Line 60">
            <a:extLst>
              <a:ext uri="{FF2B5EF4-FFF2-40B4-BE49-F238E27FC236}">
                <a16:creationId xmlns:a16="http://schemas.microsoft.com/office/drawing/2014/main" id="{D9A00CFE-F0A1-3D4F-B999-BB4B4B1B6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925" y="49085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61">
            <a:extLst>
              <a:ext uri="{FF2B5EF4-FFF2-40B4-BE49-F238E27FC236}">
                <a16:creationId xmlns:a16="http://schemas.microsoft.com/office/drawing/2014/main" id="{35C32F15-8D93-554F-B397-761C8F447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4895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62">
            <a:extLst>
              <a:ext uri="{FF2B5EF4-FFF2-40B4-BE49-F238E27FC236}">
                <a16:creationId xmlns:a16="http://schemas.microsoft.com/office/drawing/2014/main" id="{02BBC0E1-0FB9-2D4C-B5D8-937E59B61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5" y="48704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63">
            <a:extLst>
              <a:ext uri="{FF2B5EF4-FFF2-40B4-BE49-F238E27FC236}">
                <a16:creationId xmlns:a16="http://schemas.microsoft.com/office/drawing/2014/main" id="{FEA1243D-F568-B944-BFCD-59AE6BCE6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5" y="4895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64">
            <a:extLst>
              <a:ext uri="{FF2B5EF4-FFF2-40B4-BE49-F238E27FC236}">
                <a16:creationId xmlns:a16="http://schemas.microsoft.com/office/drawing/2014/main" id="{0CBE9248-9BAD-9B47-A173-783AD687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4660900"/>
            <a:ext cx="801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ready?</a:t>
            </a:r>
          </a:p>
        </p:txBody>
      </p:sp>
      <p:sp>
        <p:nvSpPr>
          <p:cNvPr id="125" name="Rectangle 65">
            <a:extLst>
              <a:ext uri="{FF2B5EF4-FFF2-40B4-BE49-F238E27FC236}">
                <a16:creationId xmlns:a16="http://schemas.microsoft.com/office/drawing/2014/main" id="{C711D3F0-2349-BB4B-B46D-9C621679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4660900"/>
            <a:ext cx="7794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yes/no</a:t>
            </a:r>
          </a:p>
        </p:txBody>
      </p:sp>
      <p:sp>
        <p:nvSpPr>
          <p:cNvPr id="126" name="Rectangle 66">
            <a:extLst>
              <a:ext uri="{FF2B5EF4-FFF2-40B4-BE49-F238E27FC236}">
                <a16:creationId xmlns:a16="http://schemas.microsoft.com/office/drawing/2014/main" id="{1EB424FE-8750-B84F-B28A-0DD69876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4470400"/>
            <a:ext cx="12557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pre-commit/</a:t>
            </a:r>
          </a:p>
          <a:p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127" name="Rectangle 67">
            <a:extLst>
              <a:ext uri="{FF2B5EF4-FFF2-40B4-BE49-F238E27FC236}">
                <a16:creationId xmlns:a16="http://schemas.microsoft.com/office/drawing/2014/main" id="{2AC9AB1C-0F01-8244-B960-0AB946179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4660900"/>
            <a:ext cx="11191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pre-abort?</a:t>
            </a:r>
          </a:p>
        </p:txBody>
      </p:sp>
      <p:sp>
        <p:nvSpPr>
          <p:cNvPr id="128" name="Rectangle 68">
            <a:extLst>
              <a:ext uri="{FF2B5EF4-FFF2-40B4-BE49-F238E27FC236}">
                <a16:creationId xmlns:a16="http://schemas.microsoft.com/office/drawing/2014/main" id="{DB7E5A54-4B12-4547-810D-6304F8A9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648200"/>
            <a:ext cx="13573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commit/abort</a:t>
            </a:r>
          </a:p>
        </p:txBody>
      </p:sp>
      <p:sp>
        <p:nvSpPr>
          <p:cNvPr id="129" name="Rectangle 69">
            <a:extLst>
              <a:ext uri="{FF2B5EF4-FFF2-40B4-BE49-F238E27FC236}">
                <a16:creationId xmlns:a16="http://schemas.microsoft.com/office/drawing/2014/main" id="{FCC56F59-32B5-D74E-A56D-1FA53652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5334000"/>
            <a:ext cx="9477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130" name="Rectangle 70">
            <a:extLst>
              <a:ext uri="{FF2B5EF4-FFF2-40B4-BE49-F238E27FC236}">
                <a16:creationId xmlns:a16="http://schemas.microsoft.com/office/drawing/2014/main" id="{5D11F120-2207-E046-B2B5-03FE544B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5334000"/>
            <a:ext cx="9477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131" name="Rectangle 71">
            <a:extLst>
              <a:ext uri="{FF2B5EF4-FFF2-40B4-BE49-F238E27FC236}">
                <a16:creationId xmlns:a16="http://schemas.microsoft.com/office/drawing/2014/main" id="{97BFDCA3-FFEA-1D4E-A8F9-B5B80949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5" y="1797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2" name="Rectangle 72">
            <a:extLst>
              <a:ext uri="{FF2B5EF4-FFF2-40B4-BE49-F238E27FC236}">
                <a16:creationId xmlns:a16="http://schemas.microsoft.com/office/drawing/2014/main" id="{2CBF6230-EEDA-104E-97FF-D93FD2A84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5" y="2368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3" name="Rectangle 73">
            <a:extLst>
              <a:ext uri="{FF2B5EF4-FFF2-40B4-BE49-F238E27FC236}">
                <a16:creationId xmlns:a16="http://schemas.microsoft.com/office/drawing/2014/main" id="{F9388F54-131F-E845-AA9C-3C384DB3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5" y="2940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4" name="Rectangle 74">
            <a:extLst>
              <a:ext uri="{FF2B5EF4-FFF2-40B4-BE49-F238E27FC236}">
                <a16:creationId xmlns:a16="http://schemas.microsoft.com/office/drawing/2014/main" id="{8AADA5D8-59ED-924B-81B4-E646A730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5" y="3511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5" name="Line 75">
            <a:extLst>
              <a:ext uri="{FF2B5EF4-FFF2-40B4-BE49-F238E27FC236}">
                <a16:creationId xmlns:a16="http://schemas.microsoft.com/office/drawing/2014/main" id="{DE26B94F-3B25-BB41-BF31-6BE0E41819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0625" y="2044700"/>
            <a:ext cx="88900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76">
            <a:extLst>
              <a:ext uri="{FF2B5EF4-FFF2-40B4-BE49-F238E27FC236}">
                <a16:creationId xmlns:a16="http://schemas.microsoft.com/office/drawing/2014/main" id="{E0EE4798-196F-FC4F-9881-063E63B53D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0625" y="2609850"/>
            <a:ext cx="9017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77">
            <a:extLst>
              <a:ext uri="{FF2B5EF4-FFF2-40B4-BE49-F238E27FC236}">
                <a16:creationId xmlns:a16="http://schemas.microsoft.com/office/drawing/2014/main" id="{02678863-1FF0-2D40-91E7-A8E395C12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25" y="3009900"/>
            <a:ext cx="901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78">
            <a:extLst>
              <a:ext uri="{FF2B5EF4-FFF2-40B4-BE49-F238E27FC236}">
                <a16:creationId xmlns:a16="http://schemas.microsoft.com/office/drawing/2014/main" id="{15483B45-65AF-1443-8190-43E378D5F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25" y="3092450"/>
            <a:ext cx="9017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79">
            <a:extLst>
              <a:ext uri="{FF2B5EF4-FFF2-40B4-BE49-F238E27FC236}">
                <a16:creationId xmlns:a16="http://schemas.microsoft.com/office/drawing/2014/main" id="{FA2C6680-546B-5D40-9356-D0BA6065D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25" y="27114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40" name="Line 80">
            <a:extLst>
              <a:ext uri="{FF2B5EF4-FFF2-40B4-BE49-F238E27FC236}">
                <a16:creationId xmlns:a16="http://schemas.microsoft.com/office/drawing/2014/main" id="{FD5B9A73-9747-C74E-A85E-D2DB2C22C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2225" y="2012950"/>
            <a:ext cx="901700" cy="774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81">
            <a:extLst>
              <a:ext uri="{FF2B5EF4-FFF2-40B4-BE49-F238E27FC236}">
                <a16:creationId xmlns:a16="http://schemas.microsoft.com/office/drawing/2014/main" id="{ED8E9AC1-C2F0-D845-A074-73C1E752B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2225" y="2590800"/>
            <a:ext cx="9017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82">
            <a:extLst>
              <a:ext uri="{FF2B5EF4-FFF2-40B4-BE49-F238E27FC236}">
                <a16:creationId xmlns:a16="http://schemas.microsoft.com/office/drawing/2014/main" id="{A67C5F7B-E0B8-754C-ADD3-53AE453D2F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2225" y="2978150"/>
            <a:ext cx="9017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83">
            <a:extLst>
              <a:ext uri="{FF2B5EF4-FFF2-40B4-BE49-F238E27FC236}">
                <a16:creationId xmlns:a16="http://schemas.microsoft.com/office/drawing/2014/main" id="{076FA8DE-FF3E-8440-891D-48577400A9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2225" y="3098800"/>
            <a:ext cx="9017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84">
            <a:extLst>
              <a:ext uri="{FF2B5EF4-FFF2-40B4-BE49-F238E27FC236}">
                <a16:creationId xmlns:a16="http://schemas.microsoft.com/office/drawing/2014/main" id="{BE33EFE6-BDEF-8446-8774-5837157C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288" y="18288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5" name="Rectangle 85">
            <a:extLst>
              <a:ext uri="{FF2B5EF4-FFF2-40B4-BE49-F238E27FC236}">
                <a16:creationId xmlns:a16="http://schemas.microsoft.com/office/drawing/2014/main" id="{5DCCBB80-C392-C844-95AA-2970278A5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288" y="24130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6" name="Rectangle 86">
            <a:extLst>
              <a:ext uri="{FF2B5EF4-FFF2-40B4-BE49-F238E27FC236}">
                <a16:creationId xmlns:a16="http://schemas.microsoft.com/office/drawing/2014/main" id="{EE450954-F490-814D-9528-3CACFCFD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288" y="29972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7" name="Rectangle 87">
            <a:extLst>
              <a:ext uri="{FF2B5EF4-FFF2-40B4-BE49-F238E27FC236}">
                <a16:creationId xmlns:a16="http://schemas.microsoft.com/office/drawing/2014/main" id="{6D3A5078-80E6-5842-AB35-49462ED57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35687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8" name="Rectangle 88">
            <a:extLst>
              <a:ext uri="{FF2B5EF4-FFF2-40B4-BE49-F238E27FC236}">
                <a16:creationId xmlns:a16="http://schemas.microsoft.com/office/drawing/2014/main" id="{D5E26AA4-63F5-524D-82A6-734525A6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363" y="27670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9" name="Line 89">
            <a:extLst>
              <a:ext uri="{FF2B5EF4-FFF2-40B4-BE49-F238E27FC236}">
                <a16:creationId xmlns:a16="http://schemas.microsoft.com/office/drawing/2014/main" id="{BBF37C0C-BE98-594B-A4AE-9209CA3CD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6325" y="4895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90">
            <a:extLst>
              <a:ext uri="{FF2B5EF4-FFF2-40B4-BE49-F238E27FC236}">
                <a16:creationId xmlns:a16="http://schemas.microsoft.com/office/drawing/2014/main" id="{C601B097-A556-AE4D-A871-5D0BF6E30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5225" y="49085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91">
            <a:extLst>
              <a:ext uri="{FF2B5EF4-FFF2-40B4-BE49-F238E27FC236}">
                <a16:creationId xmlns:a16="http://schemas.microsoft.com/office/drawing/2014/main" id="{F85E2F12-4B88-F443-BD69-9EC11D2D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088" y="4660900"/>
            <a:ext cx="7794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yes/no</a:t>
            </a:r>
          </a:p>
        </p:txBody>
      </p:sp>
      <p:sp>
        <p:nvSpPr>
          <p:cNvPr id="152" name="Rectangle 92">
            <a:extLst>
              <a:ext uri="{FF2B5EF4-FFF2-40B4-BE49-F238E27FC236}">
                <a16:creationId xmlns:a16="http://schemas.microsoft.com/office/drawing/2014/main" id="{7B4EA707-A2D5-2940-B9B0-3FAC02E08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4635500"/>
            <a:ext cx="4968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153" name="Rectangle 93">
            <a:extLst>
              <a:ext uri="{FF2B5EF4-FFF2-40B4-BE49-F238E27FC236}">
                <a16:creationId xmlns:a16="http://schemas.microsoft.com/office/drawing/2014/main" id="{E55EBB50-B26C-8D4A-8E32-815176A02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688" y="5334000"/>
            <a:ext cx="9477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Phase 3</a:t>
            </a:r>
          </a:p>
        </p:txBody>
      </p:sp>
      <p:grpSp>
        <p:nvGrpSpPr>
          <p:cNvPr id="154" name="Group 94">
            <a:extLst>
              <a:ext uri="{FF2B5EF4-FFF2-40B4-BE49-F238E27FC236}">
                <a16:creationId xmlns:a16="http://schemas.microsoft.com/office/drawing/2014/main" id="{4C7308E5-294C-0A40-B29E-AEF8E70015DE}"/>
              </a:ext>
            </a:extLst>
          </p:cNvPr>
          <p:cNvGrpSpPr>
            <a:grpSpLocks/>
          </p:cNvGrpSpPr>
          <p:nvPr/>
        </p:nvGrpSpPr>
        <p:grpSpPr bwMode="auto">
          <a:xfrm>
            <a:off x="7312025" y="2139950"/>
            <a:ext cx="12700" cy="3467100"/>
            <a:chOff x="3756" y="1444"/>
            <a:chExt cx="8" cy="2184"/>
          </a:xfrm>
        </p:grpSpPr>
        <p:sp>
          <p:nvSpPr>
            <p:cNvPr id="155" name="Line 95">
              <a:extLst>
                <a:ext uri="{FF2B5EF4-FFF2-40B4-BE49-F238E27FC236}">
                  <a16:creationId xmlns:a16="http://schemas.microsoft.com/office/drawing/2014/main" id="{C2060469-7950-EF43-A77F-B78B6F23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10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96">
              <a:extLst>
                <a:ext uri="{FF2B5EF4-FFF2-40B4-BE49-F238E27FC236}">
                  <a16:creationId xmlns:a16="http://schemas.microsoft.com/office/drawing/2014/main" id="{69205DC4-1B81-364B-84EC-0D02968F7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2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97">
              <a:extLst>
                <a:ext uri="{FF2B5EF4-FFF2-40B4-BE49-F238E27FC236}">
                  <a16:creationId xmlns:a16="http://schemas.microsoft.com/office/drawing/2014/main" id="{2474BACD-43DE-E842-9838-6C7A64668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32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98">
              <a:extLst>
                <a:ext uri="{FF2B5EF4-FFF2-40B4-BE49-F238E27FC236}">
                  <a16:creationId xmlns:a16="http://schemas.microsoft.com/office/drawing/2014/main" id="{FF3C343B-9F81-D441-8414-022B4E7BA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4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99">
              <a:extLst>
                <a:ext uri="{FF2B5EF4-FFF2-40B4-BE49-F238E27FC236}">
                  <a16:creationId xmlns:a16="http://schemas.microsoft.com/office/drawing/2014/main" id="{5282625B-8976-F249-AF03-997692752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54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00">
              <a:extLst>
                <a:ext uri="{FF2B5EF4-FFF2-40B4-BE49-F238E27FC236}">
                  <a16:creationId xmlns:a16="http://schemas.microsoft.com/office/drawing/2014/main" id="{AC9F08A8-289E-BB45-880C-1978B014A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66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101">
              <a:extLst>
                <a:ext uri="{FF2B5EF4-FFF2-40B4-BE49-F238E27FC236}">
                  <a16:creationId xmlns:a16="http://schemas.microsoft.com/office/drawing/2014/main" id="{45E4CB7F-72EC-F048-A9F6-353AC5802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7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02">
              <a:extLst>
                <a:ext uri="{FF2B5EF4-FFF2-40B4-BE49-F238E27FC236}">
                  <a16:creationId xmlns:a16="http://schemas.microsoft.com/office/drawing/2014/main" id="{403F1218-0A64-254A-9856-7A4B5BE45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88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03">
              <a:extLst>
                <a:ext uri="{FF2B5EF4-FFF2-40B4-BE49-F238E27FC236}">
                  <a16:creationId xmlns:a16="http://schemas.microsoft.com/office/drawing/2014/main" id="{2184F715-39EF-BC4A-BA17-58F8AC956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9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104">
              <a:extLst>
                <a:ext uri="{FF2B5EF4-FFF2-40B4-BE49-F238E27FC236}">
                  <a16:creationId xmlns:a16="http://schemas.microsoft.com/office/drawing/2014/main" id="{57B0AA4D-064C-2147-B7D5-E52E4F817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1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05">
              <a:extLst>
                <a:ext uri="{FF2B5EF4-FFF2-40B4-BE49-F238E27FC236}">
                  <a16:creationId xmlns:a16="http://schemas.microsoft.com/office/drawing/2014/main" id="{B3512EF7-7169-B24E-AB58-421533A05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22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106">
              <a:extLst>
                <a:ext uri="{FF2B5EF4-FFF2-40B4-BE49-F238E27FC236}">
                  <a16:creationId xmlns:a16="http://schemas.microsoft.com/office/drawing/2014/main" id="{0C1EC997-7F39-E041-9039-1BA475BE6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33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07">
              <a:extLst>
                <a:ext uri="{FF2B5EF4-FFF2-40B4-BE49-F238E27FC236}">
                  <a16:creationId xmlns:a16="http://schemas.microsoft.com/office/drawing/2014/main" id="{D018F0CB-061A-5048-B290-3473D3DA1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44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108">
              <a:extLst>
                <a:ext uri="{FF2B5EF4-FFF2-40B4-BE49-F238E27FC236}">
                  <a16:creationId xmlns:a16="http://schemas.microsoft.com/office/drawing/2014/main" id="{7A4EA14F-E7B0-B34A-B23F-053523EB7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5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109">
              <a:extLst>
                <a:ext uri="{FF2B5EF4-FFF2-40B4-BE49-F238E27FC236}">
                  <a16:creationId xmlns:a16="http://schemas.microsoft.com/office/drawing/2014/main" id="{C84AEAEB-883C-474F-8B57-3E9ABBAB6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17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110">
              <a:extLst>
                <a:ext uri="{FF2B5EF4-FFF2-40B4-BE49-F238E27FC236}">
                  <a16:creationId xmlns:a16="http://schemas.microsoft.com/office/drawing/2014/main" id="{CA40A4E5-31BF-D74A-B1A8-D6520CCB4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158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11">
              <a:extLst>
                <a:ext uri="{FF2B5EF4-FFF2-40B4-BE49-F238E27FC236}">
                  <a16:creationId xmlns:a16="http://schemas.microsoft.com/office/drawing/2014/main" id="{7C0C868A-9D52-9247-B49A-393509502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144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56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D5A54B6-24B2-6A40-B40B-F9A3FD625711}"/>
              </a:ext>
            </a:extLst>
          </p:cNvPr>
          <p:cNvSpPr/>
          <p:nvPr/>
        </p:nvSpPr>
        <p:spPr>
          <a:xfrm>
            <a:off x="69402" y="3274936"/>
            <a:ext cx="9667050" cy="3618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4C537037-BFB5-8B4B-909B-4D755EBD08F7}"/>
              </a:ext>
            </a:extLst>
          </p:cNvPr>
          <p:cNvSpPr/>
          <p:nvPr/>
        </p:nvSpPr>
        <p:spPr>
          <a:xfrm>
            <a:off x="6723020" y="4223492"/>
            <a:ext cx="2411608" cy="2223376"/>
          </a:xfrm>
          <a:prstGeom prst="can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E45211C6-A263-9E4F-A481-570EF2C3EAB9}"/>
              </a:ext>
            </a:extLst>
          </p:cNvPr>
          <p:cNvSpPr/>
          <p:nvPr/>
        </p:nvSpPr>
        <p:spPr>
          <a:xfrm>
            <a:off x="3697123" y="4234005"/>
            <a:ext cx="2411608" cy="2223376"/>
          </a:xfrm>
          <a:prstGeom prst="can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0AAC697-2E0C-5746-B18E-8D762D280D29}"/>
              </a:ext>
            </a:extLst>
          </p:cNvPr>
          <p:cNvSpPr/>
          <p:nvPr/>
        </p:nvSpPr>
        <p:spPr>
          <a:xfrm>
            <a:off x="671226" y="4127893"/>
            <a:ext cx="2411608" cy="2223376"/>
          </a:xfrm>
          <a:prstGeom prst="can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58088-4FEE-0748-AC4C-51CFC0F2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61A57-AEBA-344C-A539-ED4DA3C1A90A}"/>
              </a:ext>
            </a:extLst>
          </p:cNvPr>
          <p:cNvSpPr txBox="1"/>
          <p:nvPr/>
        </p:nvSpPr>
        <p:spPr>
          <a:xfrm>
            <a:off x="733286" y="1612773"/>
            <a:ext cx="699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Data can be too large to be stored in a single server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Shard or Partition the data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Store smaller chunks in each server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A2038B-3221-4642-B0C7-57186A45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48" y="4683262"/>
            <a:ext cx="1248284" cy="1248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F00F1-0D5A-6B4B-9230-A73BF89F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23" y="2884931"/>
            <a:ext cx="1786164" cy="178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796066-84AC-5542-B621-AA306320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824" y="5236763"/>
            <a:ext cx="1214933" cy="121493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721DAA2-C01D-3443-A6C1-1C47ABAB3305}"/>
              </a:ext>
            </a:extLst>
          </p:cNvPr>
          <p:cNvGrpSpPr/>
          <p:nvPr/>
        </p:nvGrpSpPr>
        <p:grpSpPr>
          <a:xfrm>
            <a:off x="801856" y="4487070"/>
            <a:ext cx="2106917" cy="1596522"/>
            <a:chOff x="6572048" y="3363933"/>
            <a:chExt cx="2625676" cy="202832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4C9F88-A0A3-A845-9461-9FE0EE26D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4048" y="3528583"/>
              <a:ext cx="1863676" cy="18636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9A557E7-BCD1-EB42-BAFF-B8A3D45B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2048" y="3363933"/>
              <a:ext cx="1863676" cy="1863676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678A7EA-21E2-2942-8887-B5AA3949D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8809" y="4699012"/>
            <a:ext cx="1152148" cy="11521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77F9E2-E1F5-2F4B-882D-76845A33B2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7777" y="4773368"/>
            <a:ext cx="989207" cy="98920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858C200-169D-F840-8821-98E52A260A98}"/>
              </a:ext>
            </a:extLst>
          </p:cNvPr>
          <p:cNvGrpSpPr/>
          <p:nvPr/>
        </p:nvGrpSpPr>
        <p:grpSpPr>
          <a:xfrm>
            <a:off x="6718595" y="5382769"/>
            <a:ext cx="2216778" cy="1031705"/>
            <a:chOff x="3662863" y="5183257"/>
            <a:chExt cx="2537225" cy="1497737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9B7D4FC-F582-DE44-A956-95ADC284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65378" y="5183257"/>
              <a:ext cx="1253033" cy="12530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6A78624-915E-6848-AF8C-8ACB099F3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18577" y="5276483"/>
              <a:ext cx="1281511" cy="128151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AA41ACC-9BBD-D041-AAFF-2C909855A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62863" y="5319121"/>
              <a:ext cx="1803655" cy="1361873"/>
            </a:xfrm>
            <a:prstGeom prst="rect">
              <a:avLst/>
            </a:prstGeom>
          </p:spPr>
        </p:pic>
      </p:grpSp>
      <p:sp>
        <p:nvSpPr>
          <p:cNvPr id="48" name="Oval Callout 47">
            <a:extLst>
              <a:ext uri="{FF2B5EF4-FFF2-40B4-BE49-F238E27FC236}">
                <a16:creationId xmlns:a16="http://schemas.microsoft.com/office/drawing/2014/main" id="{77343245-3A08-004B-9BC7-26EE53A3D800}"/>
              </a:ext>
            </a:extLst>
          </p:cNvPr>
          <p:cNvSpPr/>
          <p:nvPr/>
        </p:nvSpPr>
        <p:spPr>
          <a:xfrm>
            <a:off x="8412481" y="944038"/>
            <a:ext cx="3313970" cy="1647994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Partition data </a:t>
            </a:r>
            <a:r>
              <a:rPr lang="en-US" sz="2400" b="1" dirty="0" err="1"/>
              <a:t>eg.</a:t>
            </a:r>
            <a:r>
              <a:rPr lang="en-US" sz="2400" b="1" dirty="0"/>
              <a:t> based on category</a:t>
            </a:r>
          </a:p>
        </p:txBody>
      </p:sp>
    </p:spTree>
    <p:extLst>
      <p:ext uri="{BB962C8B-B14F-4D97-AF65-F5344CB8AC3E}">
        <p14:creationId xmlns:p14="http://schemas.microsoft.com/office/powerpoint/2010/main" val="38227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2" grpId="0" animBg="1"/>
      <p:bldP spid="3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5E2EA6-A421-E049-B9FB-9E635381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94F6A-7DCB-4244-A554-4023A32151F5}"/>
              </a:ext>
            </a:extLst>
          </p:cNvPr>
          <p:cNvSpPr txBox="1"/>
          <p:nvPr/>
        </p:nvSpPr>
        <p:spPr>
          <a:xfrm>
            <a:off x="524277" y="1612773"/>
            <a:ext cx="8202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Transactions read and write data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Data should be updated in a consistent manner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D506F4-2D35-2949-AA18-10147131014A}"/>
              </a:ext>
            </a:extLst>
          </p:cNvPr>
          <p:cNvGrpSpPr/>
          <p:nvPr/>
        </p:nvGrpSpPr>
        <p:grpSpPr>
          <a:xfrm>
            <a:off x="2041555" y="2614205"/>
            <a:ext cx="2359977" cy="2359977"/>
            <a:chOff x="2041555" y="2614205"/>
            <a:chExt cx="2359977" cy="23599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DF520C-DDE6-634A-9166-E43C480C7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6000"/>
            </a:blip>
            <a:stretch>
              <a:fillRect/>
            </a:stretch>
          </p:blipFill>
          <p:spPr>
            <a:xfrm>
              <a:off x="2041555" y="2614205"/>
              <a:ext cx="2359977" cy="235997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417D91-0653-4A48-9099-551586774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6743" y="3424521"/>
              <a:ext cx="1082421" cy="1082421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1900AE8-9C71-B540-85E2-7E5B7ED8F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019" y="4735048"/>
            <a:ext cx="129540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CC4217-8830-EE4C-8344-DD85BC713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019" y="4718371"/>
            <a:ext cx="1295400" cy="1295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2D6920E-3F66-514A-BEB4-E842F0AD87F6}"/>
              </a:ext>
            </a:extLst>
          </p:cNvPr>
          <p:cNvGrpSpPr/>
          <p:nvPr/>
        </p:nvGrpSpPr>
        <p:grpSpPr>
          <a:xfrm>
            <a:off x="6403347" y="2726631"/>
            <a:ext cx="2317737" cy="2317737"/>
            <a:chOff x="6403347" y="2726631"/>
            <a:chExt cx="2317737" cy="231773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5D58151-1E44-8645-BF37-8EDE7D11F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6000"/>
            </a:blip>
            <a:stretch>
              <a:fillRect/>
            </a:stretch>
          </p:blipFill>
          <p:spPr>
            <a:xfrm flipH="1">
              <a:off x="6403347" y="2726631"/>
              <a:ext cx="2317737" cy="23177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E5CBD17-40CF-8545-A14E-DD9E9AD21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218217" y="3523694"/>
              <a:ext cx="991109" cy="991109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A61F968-255A-164C-818B-858AF91258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9662" y="5525334"/>
            <a:ext cx="657514" cy="6575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CE791BD-CE73-8A4C-AB32-85E54BFADD1D}"/>
              </a:ext>
            </a:extLst>
          </p:cNvPr>
          <p:cNvSpPr txBox="1"/>
          <p:nvPr/>
        </p:nvSpPr>
        <p:spPr>
          <a:xfrm>
            <a:off x="2629462" y="3633622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$m=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$m-$100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7F3EA1-80F5-D24C-A397-D40903D5B85F}"/>
              </a:ext>
            </a:extLst>
          </p:cNvPr>
          <p:cNvSpPr txBox="1"/>
          <p:nvPr/>
        </p:nvSpPr>
        <p:spPr>
          <a:xfrm>
            <a:off x="7211020" y="3723440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$n=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$n+$100</a:t>
            </a:r>
          </a:p>
        </p:txBody>
      </p: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F5E4DAE9-D68F-424F-818D-AF333F847842}"/>
              </a:ext>
            </a:extLst>
          </p:cNvPr>
          <p:cNvSpPr/>
          <p:nvPr/>
        </p:nvSpPr>
        <p:spPr>
          <a:xfrm>
            <a:off x="8346460" y="1046989"/>
            <a:ext cx="3291358" cy="1947139"/>
          </a:xfrm>
          <a:prstGeom prst="wedgeEllipseCallout">
            <a:avLst>
              <a:gd name="adj1" fmla="val -35566"/>
              <a:gd name="adj2" fmla="val 575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Superman wants to transfer $100 to </a:t>
            </a:r>
            <a:r>
              <a:rPr lang="en-US" sz="2400" b="1" dirty="0" err="1"/>
              <a:t>Wonderwoman</a:t>
            </a:r>
            <a:endParaRPr lang="en-US" sz="2400" b="1" dirty="0"/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2137C7C1-A2E3-A84B-BB94-EFBEE96E39AE}"/>
              </a:ext>
            </a:extLst>
          </p:cNvPr>
          <p:cNvSpPr/>
          <p:nvPr/>
        </p:nvSpPr>
        <p:spPr>
          <a:xfrm>
            <a:off x="8922327" y="1529642"/>
            <a:ext cx="2701636" cy="1533755"/>
          </a:xfrm>
          <a:prstGeom prst="wedgeEllipseCallout">
            <a:avLst>
              <a:gd name="adj1" fmla="val -35566"/>
              <a:gd name="adj2" fmla="val 575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The database must maintain consistency</a:t>
            </a:r>
          </a:p>
        </p:txBody>
      </p:sp>
    </p:spTree>
    <p:extLst>
      <p:ext uri="{BB962C8B-B14F-4D97-AF65-F5344CB8AC3E}">
        <p14:creationId xmlns:p14="http://schemas.microsoft.com/office/powerpoint/2010/main" val="3487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1018 L 0.47162 -0.01018 " pathEditMode="relative" ptsTypes="AA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4" grpId="1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CD3B2F7-FBDA-1745-A17A-F9E683C8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Fault-tolerance and Availability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85317-D8D9-A543-B41E-83498B63E4B2}"/>
              </a:ext>
            </a:extLst>
          </p:cNvPr>
          <p:cNvSpPr txBox="1"/>
          <p:nvPr/>
        </p:nvSpPr>
        <p:spPr>
          <a:xfrm>
            <a:off x="2064327" y="2175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4DD51-DFCA-0146-BB4C-1990E2505E7F}"/>
              </a:ext>
            </a:extLst>
          </p:cNvPr>
          <p:cNvSpPr txBox="1"/>
          <p:nvPr/>
        </p:nvSpPr>
        <p:spPr>
          <a:xfrm>
            <a:off x="524277" y="1612773"/>
            <a:ext cx="82020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Commodity servers crash frequently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Data should be replicated for fault-tolerance and high availability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C4E8FB-FE4C-9147-9333-A23AACB9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199" y="3445808"/>
            <a:ext cx="1295400" cy="1295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7CE5918-EF27-AA46-B5E8-CC68FD70FFF7}"/>
              </a:ext>
            </a:extLst>
          </p:cNvPr>
          <p:cNvGrpSpPr/>
          <p:nvPr/>
        </p:nvGrpSpPr>
        <p:grpSpPr>
          <a:xfrm>
            <a:off x="3344904" y="2273939"/>
            <a:ext cx="2359977" cy="2359977"/>
            <a:chOff x="4625320" y="2372705"/>
            <a:chExt cx="2359977" cy="23599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18A5D-84E2-B544-A2FD-54A18F1B5A70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CBF1597-779F-AC43-9A98-9B0FD9361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57B10CA-E979-CA46-ABD4-92D7F0F15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94387A-01BF-F24B-9DD8-28B8BE774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6E390F-809C-7047-900E-510F60C2FDAC}"/>
              </a:ext>
            </a:extLst>
          </p:cNvPr>
          <p:cNvGrpSpPr/>
          <p:nvPr/>
        </p:nvGrpSpPr>
        <p:grpSpPr>
          <a:xfrm>
            <a:off x="1615643" y="4427662"/>
            <a:ext cx="2359977" cy="2359977"/>
            <a:chOff x="4625320" y="2372705"/>
            <a:chExt cx="2359977" cy="23599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82FF41B-AA23-9041-B71C-D37D3F784DDB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011B816-EE97-DE4F-AFB9-BD7792F72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5FB62E6-223D-0E4C-8AB0-013846B34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BC0B2D-7C9B-A640-B461-1E423EA69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3D13F2-E33C-3244-A35F-32B8A9E4E3AC}"/>
              </a:ext>
            </a:extLst>
          </p:cNvPr>
          <p:cNvGrpSpPr/>
          <p:nvPr/>
        </p:nvGrpSpPr>
        <p:grpSpPr>
          <a:xfrm>
            <a:off x="3563113" y="4426112"/>
            <a:ext cx="2359977" cy="2359977"/>
            <a:chOff x="4625320" y="2372705"/>
            <a:chExt cx="2359977" cy="235997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FD27675-3943-584D-B167-37911EA06E26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513AA95-9153-2A46-880E-7ED68A61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57A0726-E1D2-6246-8206-513AB4CC0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D5B71C0-1DAC-5642-A685-08644552F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8A7E3A-27FF-6748-89DF-A387153A0DFC}"/>
              </a:ext>
            </a:extLst>
          </p:cNvPr>
          <p:cNvGrpSpPr/>
          <p:nvPr/>
        </p:nvGrpSpPr>
        <p:grpSpPr>
          <a:xfrm>
            <a:off x="5382715" y="4447685"/>
            <a:ext cx="2359977" cy="2359977"/>
            <a:chOff x="4625320" y="2372705"/>
            <a:chExt cx="2359977" cy="235997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B89888-2319-734C-91D8-446324495E1F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2312047-7E5B-D44B-93F6-099AF32C4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EA1DD3E-25BB-3440-9B26-531E78E3C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B1AC0D5-C913-FE40-90D0-7043A4805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sp>
        <p:nvSpPr>
          <p:cNvPr id="34" name="Up Arrow 33">
            <a:extLst>
              <a:ext uri="{FF2B5EF4-FFF2-40B4-BE49-F238E27FC236}">
                <a16:creationId xmlns:a16="http://schemas.microsoft.com/office/drawing/2014/main" id="{D3B66276-8518-1F43-A3D5-ABD63A8D0B4C}"/>
              </a:ext>
            </a:extLst>
          </p:cNvPr>
          <p:cNvSpPr/>
          <p:nvPr/>
        </p:nvSpPr>
        <p:spPr>
          <a:xfrm rot="13267956">
            <a:off x="3583101" y="4248530"/>
            <a:ext cx="142313" cy="777617"/>
          </a:xfrm>
          <a:prstGeom prst="upArrow">
            <a:avLst>
              <a:gd name="adj1" fmla="val 50000"/>
              <a:gd name="adj2" fmla="val 4709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AFBFEAE0-BFD5-C741-8AE8-A75C751F50D1}"/>
              </a:ext>
            </a:extLst>
          </p:cNvPr>
          <p:cNvSpPr/>
          <p:nvPr/>
        </p:nvSpPr>
        <p:spPr>
          <a:xfrm rot="10800000">
            <a:off x="4496928" y="4295102"/>
            <a:ext cx="135484" cy="759181"/>
          </a:xfrm>
          <a:prstGeom prst="upArrow">
            <a:avLst>
              <a:gd name="adj1" fmla="val 50000"/>
              <a:gd name="adj2" fmla="val 4709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253DB3D-8AFA-F742-BAE3-32B733D59E5C}"/>
              </a:ext>
            </a:extLst>
          </p:cNvPr>
          <p:cNvSpPr/>
          <p:nvPr/>
        </p:nvSpPr>
        <p:spPr>
          <a:xfrm rot="7969693">
            <a:off x="5275788" y="4225375"/>
            <a:ext cx="142313" cy="777617"/>
          </a:xfrm>
          <a:prstGeom prst="upArrow">
            <a:avLst>
              <a:gd name="adj1" fmla="val 50000"/>
              <a:gd name="adj2" fmla="val 4709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9F764A82-08F8-7648-9651-A37508E9BD64}"/>
              </a:ext>
            </a:extLst>
          </p:cNvPr>
          <p:cNvSpPr/>
          <p:nvPr/>
        </p:nvSpPr>
        <p:spPr>
          <a:xfrm>
            <a:off x="9085453" y="1618748"/>
            <a:ext cx="2701636" cy="1635236"/>
          </a:xfrm>
          <a:prstGeom prst="wedgeEllipseCallout">
            <a:avLst>
              <a:gd name="adj1" fmla="val -35566"/>
              <a:gd name="adj2" fmla="val 575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I hope my bank balance info is fault tolerant!</a:t>
            </a:r>
          </a:p>
        </p:txBody>
      </p:sp>
    </p:spTree>
    <p:extLst>
      <p:ext uri="{BB962C8B-B14F-4D97-AF65-F5344CB8AC3E}">
        <p14:creationId xmlns:p14="http://schemas.microsoft.com/office/powerpoint/2010/main" val="17225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Fault-Tolerance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Systems can be designed in a way that can </a:t>
            </a:r>
            <a:r>
              <a:rPr lang="en-US" sz="2400" i="1" dirty="0"/>
              <a:t>automatically</a:t>
            </a:r>
            <a:r>
              <a:rPr lang="en-US" sz="2400" dirty="0"/>
              <a:t> recover from </a:t>
            </a:r>
            <a:r>
              <a:rPr lang="en-US" sz="2400" i="1" dirty="0"/>
              <a:t>partial</a:t>
            </a:r>
            <a:r>
              <a:rPr lang="en-US" sz="2400" dirty="0"/>
              <a:t> failures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marL="0" indent="0" algn="just" eaLnBrk="1" hangingPunct="1">
              <a:buNone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b="1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b="1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Fault-tolerance</a:t>
            </a:r>
            <a:r>
              <a:rPr lang="en-US" sz="2000" dirty="0">
                <a:solidFill>
                  <a:srgbClr val="0070C0"/>
                </a:solidFill>
              </a:rPr>
              <a:t> </a:t>
            </a:r>
            <a:r>
              <a:rPr lang="en-US" sz="2000" dirty="0"/>
              <a:t>is the property that enables a system to continue operating properly even if a </a:t>
            </a:r>
            <a:r>
              <a:rPr lang="en-US" sz="2000" i="1" dirty="0"/>
              <a:t>failure</a:t>
            </a:r>
            <a:r>
              <a:rPr lang="en-US" sz="2000" dirty="0"/>
              <a:t> takes place during operation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/>
              <a:t>For example, TCP is designed to allow reliable two-way communications in packet-switched networks, even in the presence of communication links that are imperfect or overloaded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3200" dirty="0"/>
          </a:p>
        </p:txBody>
      </p:sp>
      <p:sp>
        <p:nvSpPr>
          <p:cNvPr id="491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DCF9B5-3B45-46C6-A6C6-8ABEABF46755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38400" y="3108325"/>
            <a:ext cx="7391400" cy="0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28875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ghtning Bolt 11"/>
          <p:cNvSpPr/>
          <p:nvPr/>
        </p:nvSpPr>
        <p:spPr>
          <a:xfrm rot="9921253">
            <a:off x="5791200" y="2897188"/>
            <a:ext cx="533400" cy="146050"/>
          </a:xfrm>
          <a:prstGeom prst="lightningBol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181601" y="2879726"/>
            <a:ext cx="304800" cy="136525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>
            <a:off x="5402263" y="2947988"/>
            <a:ext cx="37941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825876" y="2657476"/>
            <a:ext cx="1255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Tire punctured.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Car stopped.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438400" y="4029075"/>
            <a:ext cx="7391400" cy="0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75" y="3349625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Lightning Bolt 20"/>
          <p:cNvSpPr/>
          <p:nvPr/>
        </p:nvSpPr>
        <p:spPr>
          <a:xfrm rot="9921253">
            <a:off x="5791200" y="3819526"/>
            <a:ext cx="533400" cy="144463"/>
          </a:xfrm>
          <a:prstGeom prst="lightningBol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9867900" y="2741614"/>
            <a:ext cx="533400" cy="663575"/>
          </a:xfrm>
          <a:prstGeom prst="mathMultiply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823450" y="3436684"/>
            <a:ext cx="920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5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784432" y="3807619"/>
            <a:ext cx="304800" cy="138113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487241" y="3567114"/>
            <a:ext cx="24465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Tire punctured. </a:t>
            </a:r>
            <a:br>
              <a:rPr lang="en-US" altLang="en-US" sz="1200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chemeClr val="tx1"/>
                </a:solidFill>
              </a:rPr>
              <a:t>It got </a:t>
            </a:r>
            <a:r>
              <a:rPr lang="en-US" altLang="en-US" sz="1200" b="1" i="1" dirty="0">
                <a:solidFill>
                  <a:schemeClr val="tx1"/>
                </a:solidFill>
              </a:rPr>
              <a:t>masked </a:t>
            </a:r>
            <a:r>
              <a:rPr lang="en-US" altLang="en-US" sz="1200" dirty="0">
                <a:solidFill>
                  <a:schemeClr val="tx1"/>
                </a:solidFill>
              </a:rPr>
              <a:t>and car continued</a:t>
            </a:r>
            <a:r>
              <a:rPr lang="en-US" altLang="en-US" sz="1200" b="1" i="1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005889" y="3876675"/>
            <a:ext cx="377825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8" grpId="0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What is a Failure?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 failure is a deviation from a </a:t>
            </a:r>
            <a:r>
              <a:rPr lang="en-US" sz="2800" i="1" dirty="0"/>
              <a:t>specified behavior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E.g., Pressing brake pedal does not stop car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brake failure (</a:t>
            </a:r>
            <a:r>
              <a:rPr lang="en-US" i="1" dirty="0"/>
              <a:t>could be catastrophic!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E.g., Read of a disk sector does not return content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disk failure (</a:t>
            </a:r>
            <a:r>
              <a:rPr lang="en-US" i="1" dirty="0"/>
              <a:t>not necessarily catastrophic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Many failures are due to </a:t>
            </a:r>
            <a:r>
              <a:rPr lang="en-US" sz="2800" i="1" dirty="0"/>
              <a:t>incorrect </a:t>
            </a:r>
            <a:r>
              <a:rPr lang="en-US" sz="2800" dirty="0"/>
              <a:t>specified behavior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This typically happens when the designer misses addressing a scenario that makes the system perform incorrectly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It is especially true in complex systems with many subtle interactions</a:t>
            </a:r>
          </a:p>
          <a:p>
            <a:pPr lvl="1">
              <a:buFont typeface="Wingdings" pitchFamily="2" charset="2"/>
              <a:buChar char="§"/>
            </a:pPr>
            <a:endParaRPr lang="en-US" sz="3200" dirty="0"/>
          </a:p>
          <a:p>
            <a:pPr lvl="1">
              <a:buFont typeface="Wingdings" pitchFamily="2" charset="2"/>
              <a:buChar char="§"/>
            </a:pPr>
            <a:endParaRPr lang="en-US" sz="3200" dirty="0"/>
          </a:p>
          <a:p>
            <a:pPr lvl="2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115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78181</TotalTime>
  <Words>4398</Words>
  <Application>Microsoft Macintosh PowerPoint</Application>
  <PresentationFormat>Widescreen</PresentationFormat>
  <Paragraphs>918</Paragraphs>
  <Slides>49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Wingdings</vt:lpstr>
      <vt:lpstr>1_Office Theme</vt:lpstr>
      <vt:lpstr>Distributed Systems Design COMP 6231 </vt:lpstr>
      <vt:lpstr>Today…</vt:lpstr>
      <vt:lpstr>Distributed Systems</vt:lpstr>
      <vt:lpstr>Scalability</vt:lpstr>
      <vt:lpstr>Scalability</vt:lpstr>
      <vt:lpstr>Consistency</vt:lpstr>
      <vt:lpstr>Fault-tolerance and Availability</vt:lpstr>
      <vt:lpstr>Fault-Tolerance</vt:lpstr>
      <vt:lpstr>What is a Failure?</vt:lpstr>
      <vt:lpstr>Failure Characteristics</vt:lpstr>
      <vt:lpstr>Failure Characteristics</vt:lpstr>
      <vt:lpstr>Fault Tolerance Basic Concepts</vt:lpstr>
      <vt:lpstr>Availability vs. Reliability</vt:lpstr>
      <vt:lpstr>Availability vs. Reliability</vt:lpstr>
      <vt:lpstr>Failure Types</vt:lpstr>
      <vt:lpstr>Failure Types</vt:lpstr>
      <vt:lpstr>Halting failures</vt:lpstr>
      <vt:lpstr>Masking Failures</vt:lpstr>
      <vt:lpstr>Redundancy for failure masking </vt:lpstr>
      <vt:lpstr>Detecting Failures</vt:lpstr>
      <vt:lpstr>Example 1: Speculative Execution in Hadoop</vt:lpstr>
      <vt:lpstr>But, How to Detect Stragglers?</vt:lpstr>
      <vt:lpstr>Example 2: Atomic Multicasting</vt:lpstr>
      <vt:lpstr>Message Ordering</vt:lpstr>
      <vt:lpstr>Protocols</vt:lpstr>
      <vt:lpstr>Realistic consensus: Paxos </vt:lpstr>
      <vt:lpstr>Realistic consensus: Paxos </vt:lpstr>
      <vt:lpstr>Paxos essentials </vt:lpstr>
      <vt:lpstr>Distributed Atomic Transactions</vt:lpstr>
      <vt:lpstr>Failures in a distributed system</vt:lpstr>
      <vt:lpstr>Example</vt:lpstr>
      <vt:lpstr>Strawman solution</vt:lpstr>
      <vt:lpstr>Strawman solution</vt:lpstr>
      <vt:lpstr>Reasoning about correctness</vt:lpstr>
      <vt:lpstr>Correctness first</vt:lpstr>
      <vt:lpstr>Performance Issues</vt:lpstr>
      <vt:lpstr>Handling timeout on A/B</vt:lpstr>
      <vt:lpstr>Handling timeout on TC</vt:lpstr>
      <vt:lpstr>Possible termination protocol</vt:lpstr>
      <vt:lpstr>Two-Phase Commit Protocol</vt:lpstr>
      <vt:lpstr>Two-Phase Commit Protocol</vt:lpstr>
      <vt:lpstr>2PC Finite State Machines</vt:lpstr>
      <vt:lpstr>Summary: two-phase commit</vt:lpstr>
      <vt:lpstr>Centralized 2PC</vt:lpstr>
      <vt:lpstr>2PC Protocol Actions</vt:lpstr>
      <vt:lpstr>Problem With 2PC</vt:lpstr>
      <vt:lpstr>Three-Phase Commit</vt:lpstr>
      <vt:lpstr>State Transitions in 3PC</vt:lpstr>
      <vt:lpstr>Communication Structure in 3PC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Essam Mansour</cp:lastModifiedBy>
  <cp:revision>1632</cp:revision>
  <dcterms:created xsi:type="dcterms:W3CDTF">2008-11-03T12:44:07Z</dcterms:created>
  <dcterms:modified xsi:type="dcterms:W3CDTF">2021-11-29T22:31:40Z</dcterms:modified>
</cp:coreProperties>
</file>