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43fbda964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43fbda964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543fbda964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543fbda964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543fbda964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543fbda964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43fbda96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43fbda96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43fbda964_2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43fbda964_2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43fbda96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43fbda96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43fbda96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543fbda96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43fbda96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43fbda96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43fbda96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543fbda9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43fbda96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43fbda96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43fbda96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43fbda96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112960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Diabetic Retinopathy Detection and Classification using Different Models</a:t>
            </a:r>
            <a:endParaRPr/>
          </a:p>
        </p:txBody>
      </p:sp>
      <p:sp>
        <p:nvSpPr>
          <p:cNvPr id="278" name="Google Shape;278;p13"/>
          <p:cNvSpPr txBox="1"/>
          <p:nvPr>
            <p:ph idx="1" type="subTitle"/>
          </p:nvPr>
        </p:nvSpPr>
        <p:spPr>
          <a:xfrm>
            <a:off x="311700" y="2938200"/>
            <a:ext cx="3755100" cy="21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23</a:t>
            </a:r>
            <a:br>
              <a:rPr lang="en-GB"/>
            </a:br>
            <a:br>
              <a:rPr lang="en-GB"/>
            </a:br>
            <a:r>
              <a:rPr lang="en-GB"/>
              <a:t>40221947 </a:t>
            </a:r>
            <a:r>
              <a:rPr lang="en-GB"/>
              <a:t>Amanpreet Singh </a:t>
            </a:r>
            <a:endParaRPr/>
          </a:p>
          <a:p>
            <a:pPr indent="0" lvl="0" marL="0" rtl="0" algn="l">
              <a:spcBef>
                <a:spcPts val="0"/>
              </a:spcBef>
              <a:spcAft>
                <a:spcPts val="0"/>
              </a:spcAft>
              <a:buNone/>
            </a:pPr>
            <a:r>
              <a:rPr lang="en-GB"/>
              <a:t>40225754 </a:t>
            </a:r>
            <a:r>
              <a:rPr lang="en-GB"/>
              <a:t>Ashish Upadhyay </a:t>
            </a:r>
            <a:endParaRPr/>
          </a:p>
          <a:p>
            <a:pPr indent="0" lvl="0" marL="0" rtl="0" algn="l">
              <a:spcBef>
                <a:spcPts val="0"/>
              </a:spcBef>
              <a:spcAft>
                <a:spcPts val="0"/>
              </a:spcAft>
              <a:buNone/>
            </a:pPr>
            <a:r>
              <a:rPr lang="en-GB"/>
              <a:t>40196467 </a:t>
            </a:r>
            <a:r>
              <a:rPr lang="en-GB"/>
              <a:t>Rajat Sharma </a:t>
            </a:r>
            <a:endParaRPr/>
          </a:p>
          <a:p>
            <a:pPr indent="0" lvl="0" marL="0" rtl="0" algn="l">
              <a:spcBef>
                <a:spcPts val="0"/>
              </a:spcBef>
              <a:spcAft>
                <a:spcPts val="0"/>
              </a:spcAft>
              <a:buNone/>
            </a:pPr>
            <a:r>
              <a:rPr lang="en-GB"/>
              <a:t>40248554 </a:t>
            </a:r>
            <a:r>
              <a:rPr lang="en-GB"/>
              <a:t>Tript Dhudi </a:t>
            </a:r>
            <a:br>
              <a:rPr lang="en-GB"/>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Densenet</a:t>
            </a:r>
            <a:r>
              <a:rPr lang="en-GB"/>
              <a:t> Model</a:t>
            </a:r>
            <a:endParaRPr/>
          </a:p>
        </p:txBody>
      </p:sp>
      <p:sp>
        <p:nvSpPr>
          <p:cNvPr id="344" name="Google Shape;344;p22"/>
          <p:cNvSpPr txBox="1"/>
          <p:nvPr>
            <p:ph idx="1" type="body"/>
          </p:nvPr>
        </p:nvSpPr>
        <p:spPr>
          <a:xfrm>
            <a:off x="618475" y="1547000"/>
            <a:ext cx="4912800" cy="2855700"/>
          </a:xfrm>
          <a:prstGeom prst="rect">
            <a:avLst/>
          </a:prstGeom>
        </p:spPr>
        <p:txBody>
          <a:bodyPr anchorCtr="0" anchor="t" bIns="91425" lIns="91425" spcFirstLastPara="1" rIns="91425" wrap="square" tIns="91425">
            <a:noAutofit/>
          </a:bodyPr>
          <a:lstStyle/>
          <a:p>
            <a:pPr indent="-303212" lvl="0" marL="457200" rtl="0" algn="l">
              <a:spcBef>
                <a:spcPts val="1200"/>
              </a:spcBef>
              <a:spcAft>
                <a:spcPts val="0"/>
              </a:spcAft>
              <a:buClr>
                <a:srgbClr val="000000"/>
              </a:buClr>
              <a:buSzPts val="1175"/>
              <a:buFont typeface="Arial"/>
              <a:buChar char="●"/>
            </a:pPr>
            <a:r>
              <a:rPr lang="en-GB" sz="1225"/>
              <a:t>DenseNet121 </a:t>
            </a:r>
            <a:endParaRPr sz="1225"/>
          </a:p>
          <a:p>
            <a:pPr indent="-303212" lvl="0" marL="457200" rtl="0" algn="l">
              <a:spcBef>
                <a:spcPts val="0"/>
              </a:spcBef>
              <a:spcAft>
                <a:spcPts val="0"/>
              </a:spcAft>
              <a:buClr>
                <a:srgbClr val="000000"/>
              </a:buClr>
              <a:buSzPts val="1175"/>
              <a:buFont typeface="Arial"/>
              <a:buChar char="●"/>
            </a:pPr>
            <a:r>
              <a:rPr lang="en-GB" sz="1225"/>
              <a:t>Pre-trained weights: </a:t>
            </a:r>
            <a:endParaRPr sz="1225"/>
          </a:p>
          <a:p>
            <a:pPr indent="-303212" lvl="0" marL="457200" rtl="0" algn="l">
              <a:spcBef>
                <a:spcPts val="0"/>
              </a:spcBef>
              <a:spcAft>
                <a:spcPts val="0"/>
              </a:spcAft>
              <a:buClr>
                <a:srgbClr val="000000"/>
              </a:buClr>
              <a:buSzPts val="1175"/>
              <a:buFont typeface="Arial"/>
              <a:buChar char="●"/>
            </a:pPr>
            <a:r>
              <a:rPr lang="en-GB" sz="1225"/>
              <a:t>Total layers: 121.</a:t>
            </a:r>
            <a:endParaRPr sz="1225"/>
          </a:p>
          <a:p>
            <a:pPr indent="-303212" lvl="0" marL="457200" rtl="0" algn="l">
              <a:spcBef>
                <a:spcPts val="0"/>
              </a:spcBef>
              <a:spcAft>
                <a:spcPts val="0"/>
              </a:spcAft>
              <a:buClr>
                <a:srgbClr val="000000"/>
              </a:buClr>
              <a:buSzPts val="1175"/>
              <a:buFont typeface="Arial"/>
              <a:buChar char="●"/>
            </a:pPr>
            <a:r>
              <a:rPr lang="en-GB" sz="1225"/>
              <a:t>Top layer excluded.</a:t>
            </a:r>
            <a:endParaRPr sz="1225"/>
          </a:p>
          <a:p>
            <a:pPr indent="-303212" lvl="0" marL="457200" rtl="0" algn="l">
              <a:spcBef>
                <a:spcPts val="0"/>
              </a:spcBef>
              <a:spcAft>
                <a:spcPts val="0"/>
              </a:spcAft>
              <a:buClr>
                <a:srgbClr val="000000"/>
              </a:buClr>
              <a:buSzPts val="1175"/>
              <a:buFont typeface="Arial"/>
              <a:buChar char="●"/>
            </a:pPr>
            <a:r>
              <a:rPr lang="en-GB" sz="1225"/>
              <a:t>Sequential API is used.</a:t>
            </a:r>
            <a:endParaRPr sz="1225"/>
          </a:p>
          <a:p>
            <a:pPr indent="-303212" lvl="0" marL="457200" rtl="0" algn="l">
              <a:spcBef>
                <a:spcPts val="0"/>
              </a:spcBef>
              <a:spcAft>
                <a:spcPts val="0"/>
              </a:spcAft>
              <a:buClr>
                <a:srgbClr val="000000"/>
              </a:buClr>
              <a:buSzPts val="1175"/>
              <a:buFont typeface="Arial"/>
              <a:buChar char="●"/>
            </a:pPr>
            <a:r>
              <a:rPr lang="en-GB" sz="1225"/>
              <a:t>DenseNet layer is added.</a:t>
            </a:r>
            <a:endParaRPr sz="1225"/>
          </a:p>
          <a:p>
            <a:pPr indent="-303212" lvl="0" marL="457200" rtl="0" algn="l">
              <a:spcBef>
                <a:spcPts val="0"/>
              </a:spcBef>
              <a:spcAft>
                <a:spcPts val="0"/>
              </a:spcAft>
              <a:buClr>
                <a:srgbClr val="000000"/>
              </a:buClr>
              <a:buSzPts val="1175"/>
              <a:buFont typeface="Arial"/>
              <a:buChar char="●"/>
            </a:pPr>
            <a:r>
              <a:rPr lang="en-GB" sz="1225"/>
              <a:t>GlobalAveragePooling2D layer reduces spatial dimensions.</a:t>
            </a:r>
            <a:endParaRPr sz="1225"/>
          </a:p>
          <a:p>
            <a:pPr indent="-303212" lvl="0" marL="457200" rtl="0" algn="l">
              <a:spcBef>
                <a:spcPts val="0"/>
              </a:spcBef>
              <a:spcAft>
                <a:spcPts val="0"/>
              </a:spcAft>
              <a:buClr>
                <a:srgbClr val="000000"/>
              </a:buClr>
              <a:buSzPts val="1175"/>
              <a:buFont typeface="Arial"/>
              <a:buChar char="●"/>
            </a:pPr>
            <a:r>
              <a:rPr lang="en-GB" sz="1225"/>
              <a:t>Dropout regularization (rate: 0.5) prevents overfitting.</a:t>
            </a:r>
            <a:endParaRPr sz="1225"/>
          </a:p>
          <a:p>
            <a:pPr indent="-303212" lvl="0" marL="457200" rtl="0" algn="l">
              <a:spcBef>
                <a:spcPts val="0"/>
              </a:spcBef>
              <a:spcAft>
                <a:spcPts val="0"/>
              </a:spcAft>
              <a:buClr>
                <a:srgbClr val="000000"/>
              </a:buClr>
              <a:buSzPts val="1175"/>
              <a:buFont typeface="Arial"/>
              <a:buChar char="●"/>
            </a:pPr>
            <a:r>
              <a:rPr lang="en-GB" sz="1225"/>
              <a:t>Dense layer (5 units, sigmoid activation) for multilabel classification.</a:t>
            </a:r>
            <a:endParaRPr sz="1225"/>
          </a:p>
          <a:p>
            <a:pPr indent="-303212" lvl="0" marL="457200" rtl="0" algn="l">
              <a:spcBef>
                <a:spcPts val="0"/>
              </a:spcBef>
              <a:spcAft>
                <a:spcPts val="0"/>
              </a:spcAft>
              <a:buClr>
                <a:srgbClr val="000000"/>
              </a:buClr>
              <a:buSzPts val="1175"/>
              <a:buFont typeface="Arial"/>
              <a:buChar char="●"/>
            </a:pPr>
            <a:r>
              <a:rPr lang="en-GB" sz="1225"/>
              <a:t>Binary cross-entropy loss function.</a:t>
            </a:r>
            <a:endParaRPr sz="1225"/>
          </a:p>
          <a:p>
            <a:pPr indent="-303212" lvl="0" marL="457200" rtl="0" algn="l">
              <a:spcBef>
                <a:spcPts val="0"/>
              </a:spcBef>
              <a:spcAft>
                <a:spcPts val="0"/>
              </a:spcAft>
              <a:buClr>
                <a:srgbClr val="000000"/>
              </a:buClr>
              <a:buSzPts val="1175"/>
              <a:buFont typeface="Arial"/>
              <a:buChar char="●"/>
            </a:pPr>
            <a:r>
              <a:rPr lang="en-GB" sz="1225"/>
              <a:t>Adam optimizer (lr: 0.00005).</a:t>
            </a:r>
            <a:endParaRPr sz="1225"/>
          </a:p>
          <a:p>
            <a:pPr indent="0" lvl="0" marL="457200" rtl="0" algn="l">
              <a:spcBef>
                <a:spcPts val="1200"/>
              </a:spcBef>
              <a:spcAft>
                <a:spcPts val="0"/>
              </a:spcAft>
              <a:buSzPts val="275"/>
              <a:buNone/>
            </a:pPr>
            <a:r>
              <a:t/>
            </a:r>
            <a:endParaRPr sz="625"/>
          </a:p>
          <a:p>
            <a:pPr indent="0" lvl="0" marL="0" rtl="0" algn="l">
              <a:spcBef>
                <a:spcPts val="1200"/>
              </a:spcBef>
              <a:spcAft>
                <a:spcPts val="1200"/>
              </a:spcAft>
              <a:buSzPts val="275"/>
              <a:buNone/>
            </a:pPr>
            <a:r>
              <a:t/>
            </a:r>
            <a:endParaRPr sz="625"/>
          </a:p>
        </p:txBody>
      </p:sp>
      <p:pic>
        <p:nvPicPr>
          <p:cNvPr id="345" name="Google Shape;345;p22"/>
          <p:cNvPicPr preferRelativeResize="0"/>
          <p:nvPr/>
        </p:nvPicPr>
        <p:blipFill>
          <a:blip r:embed="rId3">
            <a:alphaModFix/>
          </a:blip>
          <a:stretch>
            <a:fillRect/>
          </a:stretch>
        </p:blipFill>
        <p:spPr>
          <a:xfrm>
            <a:off x="5419625" y="1432975"/>
            <a:ext cx="3627450" cy="300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708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 and Comparison</a:t>
            </a:r>
            <a:endParaRPr/>
          </a:p>
          <a:p>
            <a:pPr indent="0" lvl="0" marL="0" rtl="0" algn="l">
              <a:spcBef>
                <a:spcPts val="0"/>
              </a:spcBef>
              <a:spcAft>
                <a:spcPts val="0"/>
              </a:spcAft>
              <a:buNone/>
            </a:pPr>
            <a:r>
              <a:t/>
            </a:r>
            <a:endParaRPr/>
          </a:p>
        </p:txBody>
      </p:sp>
      <p:pic>
        <p:nvPicPr>
          <p:cNvPr id="351" name="Google Shape;351;p23"/>
          <p:cNvPicPr preferRelativeResize="0"/>
          <p:nvPr/>
        </p:nvPicPr>
        <p:blipFill>
          <a:blip r:embed="rId3">
            <a:alphaModFix/>
          </a:blip>
          <a:stretch>
            <a:fillRect/>
          </a:stretch>
        </p:blipFill>
        <p:spPr>
          <a:xfrm>
            <a:off x="1041475" y="1874975"/>
            <a:ext cx="2087550" cy="1393538"/>
          </a:xfrm>
          <a:prstGeom prst="rect">
            <a:avLst/>
          </a:prstGeom>
          <a:noFill/>
          <a:ln>
            <a:noFill/>
          </a:ln>
        </p:spPr>
      </p:pic>
      <p:pic>
        <p:nvPicPr>
          <p:cNvPr id="352" name="Google Shape;352;p23"/>
          <p:cNvPicPr preferRelativeResize="0"/>
          <p:nvPr/>
        </p:nvPicPr>
        <p:blipFill>
          <a:blip r:embed="rId4">
            <a:alphaModFix/>
          </a:blip>
          <a:stretch>
            <a:fillRect/>
          </a:stretch>
        </p:blipFill>
        <p:spPr>
          <a:xfrm>
            <a:off x="1041475" y="3573325"/>
            <a:ext cx="2087550" cy="1355275"/>
          </a:xfrm>
          <a:prstGeom prst="rect">
            <a:avLst/>
          </a:prstGeom>
          <a:noFill/>
          <a:ln>
            <a:noFill/>
          </a:ln>
        </p:spPr>
      </p:pic>
      <p:pic>
        <p:nvPicPr>
          <p:cNvPr id="353" name="Google Shape;353;p23"/>
          <p:cNvPicPr preferRelativeResize="0"/>
          <p:nvPr/>
        </p:nvPicPr>
        <p:blipFill>
          <a:blip r:embed="rId5">
            <a:alphaModFix/>
          </a:blip>
          <a:stretch>
            <a:fillRect/>
          </a:stretch>
        </p:blipFill>
        <p:spPr>
          <a:xfrm>
            <a:off x="4412375" y="2225650"/>
            <a:ext cx="4009800" cy="2550500"/>
          </a:xfrm>
          <a:prstGeom prst="rect">
            <a:avLst/>
          </a:prstGeom>
          <a:noFill/>
          <a:ln>
            <a:noFill/>
          </a:ln>
        </p:spPr>
      </p:pic>
      <p:sp>
        <p:nvSpPr>
          <p:cNvPr id="354" name="Google Shape;354;p23"/>
          <p:cNvSpPr txBox="1"/>
          <p:nvPr/>
        </p:nvSpPr>
        <p:spPr>
          <a:xfrm>
            <a:off x="1626825" y="1640675"/>
            <a:ext cx="130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Nunito"/>
                <a:ea typeface="Nunito"/>
                <a:cs typeface="Nunito"/>
                <a:sym typeface="Nunito"/>
              </a:rPr>
              <a:t>Densenet</a:t>
            </a:r>
            <a:endParaRPr sz="1100">
              <a:latin typeface="Nunito"/>
              <a:ea typeface="Nunito"/>
              <a:cs typeface="Nunito"/>
              <a:sym typeface="Nunito"/>
            </a:endParaRPr>
          </a:p>
        </p:txBody>
      </p:sp>
      <p:sp>
        <p:nvSpPr>
          <p:cNvPr id="355" name="Google Shape;355;p23"/>
          <p:cNvSpPr txBox="1"/>
          <p:nvPr/>
        </p:nvSpPr>
        <p:spPr>
          <a:xfrm>
            <a:off x="1696050" y="3323900"/>
            <a:ext cx="130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Nunito"/>
                <a:ea typeface="Nunito"/>
                <a:cs typeface="Nunito"/>
                <a:sym typeface="Nunito"/>
              </a:rPr>
              <a:t>Custom CNN</a:t>
            </a:r>
            <a:endParaRPr sz="1100">
              <a:latin typeface="Nunito"/>
              <a:ea typeface="Nunito"/>
              <a:cs typeface="Nunito"/>
              <a:sym typeface="Nunito"/>
            </a:endParaRPr>
          </a:p>
        </p:txBody>
      </p:sp>
      <p:sp>
        <p:nvSpPr>
          <p:cNvPr id="356" name="Google Shape;356;p23"/>
          <p:cNvSpPr txBox="1"/>
          <p:nvPr/>
        </p:nvSpPr>
        <p:spPr>
          <a:xfrm>
            <a:off x="5095025" y="1765400"/>
            <a:ext cx="264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Nunito"/>
                <a:ea typeface="Nunito"/>
                <a:cs typeface="Nunito"/>
                <a:sym typeface="Nunito"/>
              </a:rPr>
              <a:t>Comparison of Different Metrics</a:t>
            </a:r>
            <a:endParaRPr sz="11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idx="1" type="body"/>
          </p:nvPr>
        </p:nvSpPr>
        <p:spPr>
          <a:xfrm>
            <a:off x="1103050" y="1507325"/>
            <a:ext cx="4905900" cy="1227000"/>
          </a:xfrm>
          <a:prstGeom prst="rect">
            <a:avLst/>
          </a:prstGeom>
        </p:spPr>
        <p:txBody>
          <a:bodyPr anchorCtr="0" anchor="t" bIns="91425" lIns="91425" spcFirstLastPara="1" rIns="91425" wrap="square" tIns="91425">
            <a:normAutofit fontScale="85000" lnSpcReduction="10000"/>
          </a:bodyPr>
          <a:lstStyle/>
          <a:p>
            <a:pPr indent="-287972" lvl="0" marL="457200" rtl="0" algn="l">
              <a:spcBef>
                <a:spcPts val="1200"/>
              </a:spcBef>
              <a:spcAft>
                <a:spcPts val="0"/>
              </a:spcAft>
              <a:buClr>
                <a:srgbClr val="000000"/>
              </a:buClr>
              <a:buSzPct val="84615"/>
              <a:buFont typeface="Arial"/>
              <a:buChar char="●"/>
            </a:pPr>
            <a:r>
              <a:rPr lang="en-GB"/>
              <a:t>DenseNet model outperformed the CNN model in evaluation metrics.</a:t>
            </a:r>
            <a:endParaRPr/>
          </a:p>
          <a:p>
            <a:pPr indent="-287972" lvl="0" marL="457200" rtl="0" algn="l">
              <a:spcBef>
                <a:spcPts val="0"/>
              </a:spcBef>
              <a:spcAft>
                <a:spcPts val="0"/>
              </a:spcAft>
              <a:buClr>
                <a:srgbClr val="000000"/>
              </a:buClr>
              <a:buSzPct val="84615"/>
              <a:buFont typeface="Arial"/>
              <a:buChar char="●"/>
            </a:pPr>
            <a:r>
              <a:rPr lang="en-GB"/>
              <a:t>DenseNet model showed superior performance in recall, precision, F1 score, and accuracy for both validation and training sets.</a:t>
            </a:r>
            <a:endParaRPr/>
          </a:p>
          <a:p>
            <a:pPr indent="0" lvl="0" marL="457200" rtl="0" algn="l">
              <a:spcBef>
                <a:spcPts val="1200"/>
              </a:spcBef>
              <a:spcAft>
                <a:spcPts val="1200"/>
              </a:spcAft>
              <a:buNone/>
            </a:pPr>
            <a:r>
              <a:t/>
            </a:r>
            <a:endParaRPr/>
          </a:p>
        </p:txBody>
      </p:sp>
      <p:sp>
        <p:nvSpPr>
          <p:cNvPr id="362" name="Google Shape;362;p24"/>
          <p:cNvSpPr txBox="1"/>
          <p:nvPr>
            <p:ph type="title"/>
          </p:nvPr>
        </p:nvSpPr>
        <p:spPr>
          <a:xfrm>
            <a:off x="1213800" y="5080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 and Comparison</a:t>
            </a:r>
            <a:endParaRPr/>
          </a:p>
          <a:p>
            <a:pPr indent="0" lvl="0" marL="0" rtl="0" algn="l">
              <a:spcBef>
                <a:spcPts val="0"/>
              </a:spcBef>
              <a:spcAft>
                <a:spcPts val="0"/>
              </a:spcAft>
              <a:buNone/>
            </a:pPr>
            <a:r>
              <a:t/>
            </a:r>
            <a:endParaRPr/>
          </a:p>
        </p:txBody>
      </p:sp>
      <p:sp>
        <p:nvSpPr>
          <p:cNvPr id="363" name="Google Shape;363;p24"/>
          <p:cNvSpPr txBox="1"/>
          <p:nvPr>
            <p:ph type="title"/>
          </p:nvPr>
        </p:nvSpPr>
        <p:spPr>
          <a:xfrm>
            <a:off x="1103050" y="27343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Scope</a:t>
            </a:r>
            <a:endParaRPr/>
          </a:p>
          <a:p>
            <a:pPr indent="0" lvl="0" marL="0" rtl="0" algn="l">
              <a:spcBef>
                <a:spcPts val="0"/>
              </a:spcBef>
              <a:spcAft>
                <a:spcPts val="0"/>
              </a:spcAft>
              <a:buNone/>
            </a:pPr>
            <a:r>
              <a:t/>
            </a:r>
            <a:endParaRPr/>
          </a:p>
        </p:txBody>
      </p:sp>
      <p:sp>
        <p:nvSpPr>
          <p:cNvPr id="364" name="Google Shape;364;p24"/>
          <p:cNvSpPr txBox="1"/>
          <p:nvPr>
            <p:ph idx="1" type="body"/>
          </p:nvPr>
        </p:nvSpPr>
        <p:spPr>
          <a:xfrm>
            <a:off x="1179300" y="3514975"/>
            <a:ext cx="4905900" cy="1227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GB"/>
              <a:t>Tune the DenseNet Model more and improve Overall score.</a:t>
            </a:r>
            <a:endParaRPr/>
          </a:p>
          <a:p>
            <a:pPr indent="-298450" lvl="0" marL="457200" rtl="0" algn="l">
              <a:spcBef>
                <a:spcPts val="0"/>
              </a:spcBef>
              <a:spcAft>
                <a:spcPts val="0"/>
              </a:spcAft>
              <a:buClr>
                <a:srgbClr val="000000"/>
              </a:buClr>
              <a:buSzPts val="1100"/>
              <a:buFont typeface="Arial"/>
              <a:buChar char="●"/>
            </a:pPr>
            <a:r>
              <a:rPr lang="en-GB"/>
              <a:t>Web Application</a:t>
            </a:r>
            <a:endParaRPr/>
          </a:p>
          <a:p>
            <a:pPr indent="-298450" lvl="0" marL="457200" rtl="0" algn="l">
              <a:spcBef>
                <a:spcPts val="0"/>
              </a:spcBef>
              <a:spcAft>
                <a:spcPts val="0"/>
              </a:spcAft>
              <a:buClr>
                <a:srgbClr val="000000"/>
              </a:buClr>
              <a:buSzPts val="1100"/>
              <a:buFont typeface="Arial"/>
              <a:buChar char="●"/>
            </a:pPr>
            <a:r>
              <a:rPr lang="en-GB"/>
              <a:t>Early Detection and Screening, Automated Diagnosis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4" name="Google Shape;284;p14"/>
          <p:cNvSpPr txBox="1"/>
          <p:nvPr>
            <p:ph idx="1" type="body"/>
          </p:nvPr>
        </p:nvSpPr>
        <p:spPr>
          <a:xfrm>
            <a:off x="1303800" y="1236725"/>
            <a:ext cx="5010000" cy="366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t>Diabetic retinopathy is a serious eye condition that affects millions of people worldwide. It occurs when high blood sugar levels damage the blood vessels in the retina, leading to vision loss and even blindness. This condition can have a significant impact on people's lives, making it difficult for them to perform everyday tasks or even work.</a:t>
            </a:r>
            <a:endParaRPr/>
          </a:p>
          <a:p>
            <a:pPr indent="0" lvl="0" marL="0" rtl="0" algn="l">
              <a:spcBef>
                <a:spcPts val="1200"/>
              </a:spcBef>
              <a:spcAft>
                <a:spcPts val="0"/>
              </a:spcAft>
              <a:buNone/>
            </a:pPr>
            <a:r>
              <a:rPr lang="en-GB"/>
              <a:t>As an AI project, we aim to detect and classify diabetic retinopathy at an early stage to prevent further damage and improve treatment options. Our goal is to create a system that can accurately identify the condition and provide timely intervention to those who need it.</a:t>
            </a:r>
            <a:endParaRPr/>
          </a:p>
          <a:p>
            <a:pPr indent="0" lvl="0" marL="0" rtl="0" algn="l">
              <a:spcBef>
                <a:spcPts val="1200"/>
              </a:spcBef>
              <a:spcAft>
                <a:spcPts val="1200"/>
              </a:spcAft>
              <a:buNone/>
            </a:pPr>
            <a:r>
              <a:t/>
            </a:r>
            <a:endParaRPr/>
          </a:p>
        </p:txBody>
      </p:sp>
      <p:pic>
        <p:nvPicPr>
          <p:cNvPr id="285" name="Google Shape;285;p14"/>
          <p:cNvPicPr preferRelativeResize="0"/>
          <p:nvPr/>
        </p:nvPicPr>
        <p:blipFill rotWithShape="1">
          <a:blip r:embed="rId3">
            <a:alphaModFix/>
          </a:blip>
          <a:srcRect b="9" l="1409" r="0" t="3483"/>
          <a:stretch/>
        </p:blipFill>
        <p:spPr>
          <a:xfrm>
            <a:off x="6349375" y="1314575"/>
            <a:ext cx="2489825" cy="215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Image dataset selection</a:t>
            </a:r>
            <a:endParaRPr/>
          </a:p>
        </p:txBody>
      </p:sp>
      <p:sp>
        <p:nvSpPr>
          <p:cNvPr id="291" name="Google Shape;291;p15"/>
          <p:cNvSpPr txBox="1"/>
          <p:nvPr>
            <p:ph idx="1" type="body"/>
          </p:nvPr>
        </p:nvSpPr>
        <p:spPr>
          <a:xfrm>
            <a:off x="1303800" y="1353600"/>
            <a:ext cx="4373700" cy="345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dataset used in this project is sourced from the Diabetic Retinopathy (resized) on Kaggle. It comprises 35,126 retinal scan images resized to 28x28 pixels. The dataset is categorized into five directories representing different severity levels of diabetic retinopathy: No DR, Mild, Moderate, Severe, and Proliferate DR. Each directory contains images corresponding to its respective severity level, facilitating classification based on the presence and severity of diabetic retinopathy. This dataset offers a valuable opportunity for developing and evaluating algorithms in diabetic retinopathy detection using deep-learning models, benefiting researchers in the field of diabetic retinopathy diagnosis.</a:t>
            </a:r>
            <a:endParaRPr/>
          </a:p>
        </p:txBody>
      </p:sp>
      <p:pic>
        <p:nvPicPr>
          <p:cNvPr id="292" name="Google Shape;292;p15"/>
          <p:cNvPicPr preferRelativeResize="0"/>
          <p:nvPr/>
        </p:nvPicPr>
        <p:blipFill>
          <a:blip r:embed="rId3">
            <a:alphaModFix/>
          </a:blip>
          <a:stretch>
            <a:fillRect/>
          </a:stretch>
        </p:blipFill>
        <p:spPr>
          <a:xfrm>
            <a:off x="6128625" y="951338"/>
            <a:ext cx="2592660" cy="324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203600" y="707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Methodologies</a:t>
            </a:r>
            <a:endParaRPr/>
          </a:p>
        </p:txBody>
      </p:sp>
      <p:sp>
        <p:nvSpPr>
          <p:cNvPr id="298" name="Google Shape;298;p16"/>
          <p:cNvSpPr txBox="1"/>
          <p:nvPr>
            <p:ph idx="1" type="body"/>
          </p:nvPr>
        </p:nvSpPr>
        <p:spPr>
          <a:xfrm>
            <a:off x="394100" y="1389425"/>
            <a:ext cx="7773600" cy="2980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770"/>
              <a:buNone/>
            </a:pPr>
            <a:r>
              <a:rPr lang="en-GB" sz="1142">
                <a:solidFill>
                  <a:srgbClr val="444654"/>
                </a:solidFill>
              </a:rPr>
              <a:t>Different methodologies for the detection and classification of diabetic retinopathy using supervised and semi-supervised learning approaches, specifically decision tree and deep neural network (DNN) methods.</a:t>
            </a:r>
            <a:endParaRPr sz="1142">
              <a:solidFill>
                <a:srgbClr val="444654"/>
              </a:solidFill>
            </a:endParaRPr>
          </a:p>
          <a:p>
            <a:pPr indent="-301160" lvl="0" marL="457200" rtl="0" algn="l">
              <a:lnSpc>
                <a:spcPct val="95000"/>
              </a:lnSpc>
              <a:spcBef>
                <a:spcPts val="1200"/>
              </a:spcBef>
              <a:spcAft>
                <a:spcPts val="0"/>
              </a:spcAft>
              <a:buClr>
                <a:srgbClr val="444654"/>
              </a:buClr>
              <a:buSzPts val="1143"/>
              <a:buChar char="●"/>
            </a:pPr>
            <a:r>
              <a:rPr lang="en-GB" sz="1142">
                <a:solidFill>
                  <a:srgbClr val="444654"/>
                </a:solidFill>
              </a:rPr>
              <a:t>Decision Tree Supervised Learning: Decision trees are used to classify retinal images into different stages of diabetic retinopathy. The model learns hierarchical decision rules based on features extracted from color fundus photographs.</a:t>
            </a:r>
            <a:endParaRPr sz="1142">
              <a:solidFill>
                <a:srgbClr val="444654"/>
              </a:solidFill>
            </a:endParaRPr>
          </a:p>
          <a:p>
            <a:pPr indent="-301160" lvl="0" marL="457200" rtl="0" algn="l">
              <a:lnSpc>
                <a:spcPct val="95000"/>
              </a:lnSpc>
              <a:spcBef>
                <a:spcPts val="0"/>
              </a:spcBef>
              <a:spcAft>
                <a:spcPts val="0"/>
              </a:spcAft>
              <a:buClr>
                <a:srgbClr val="444654"/>
              </a:buClr>
              <a:buSzPts val="1143"/>
              <a:buChar char="●"/>
            </a:pPr>
            <a:r>
              <a:rPr lang="en-GB" sz="1142">
                <a:solidFill>
                  <a:srgbClr val="444654"/>
                </a:solidFill>
              </a:rPr>
              <a:t>Decision Tree Semi-Supervised Learning: In cases where labeled data is limited, a semi-supervised learning approach can be employed. A small portion of the dataset is labeled, and a decision tree model is trained using these examples. The trained model is then used to classify the remaining unlabeled data, leveraging both labeled and unlabeled data for improved accuracy.</a:t>
            </a:r>
            <a:endParaRPr sz="1142">
              <a:solidFill>
                <a:srgbClr val="444654"/>
              </a:solidFill>
            </a:endParaRPr>
          </a:p>
          <a:p>
            <a:pPr indent="-301160" lvl="0" marL="457200" rtl="0" algn="l">
              <a:lnSpc>
                <a:spcPct val="95000"/>
              </a:lnSpc>
              <a:spcBef>
                <a:spcPts val="0"/>
              </a:spcBef>
              <a:spcAft>
                <a:spcPts val="0"/>
              </a:spcAft>
              <a:buClr>
                <a:srgbClr val="444654"/>
              </a:buClr>
              <a:buSzPts val="1143"/>
              <a:buChar char="●"/>
            </a:pPr>
            <a:r>
              <a:rPr lang="en-GB" sz="1142">
                <a:solidFill>
                  <a:srgbClr val="444654"/>
                </a:solidFill>
              </a:rPr>
              <a:t>Deep Neural Network (DNN) Supervised Learning: Convolutional Neural Networks (CNNs) are utilized for image classification tasks. In this case, a CNN-based supervised learning approach is chosen for detecting and classifying diabetic retinopathy using color fundus photographs. CNNs are well-suited for capturing spatial features and patterns in images.</a:t>
            </a:r>
            <a:endParaRPr sz="1142">
              <a:solidFill>
                <a:srgbClr val="444654"/>
              </a:solidFill>
            </a:endParaRPr>
          </a:p>
          <a:p>
            <a:pPr indent="-301160" lvl="0" marL="457200" rtl="0" algn="l">
              <a:lnSpc>
                <a:spcPct val="95000"/>
              </a:lnSpc>
              <a:spcBef>
                <a:spcPts val="0"/>
              </a:spcBef>
              <a:spcAft>
                <a:spcPts val="0"/>
              </a:spcAft>
              <a:buClr>
                <a:srgbClr val="444654"/>
              </a:buClr>
              <a:buSzPts val="1143"/>
              <a:buChar char="●"/>
            </a:pPr>
            <a:r>
              <a:rPr lang="en-GB" sz="1142">
                <a:solidFill>
                  <a:srgbClr val="444654"/>
                </a:solidFill>
              </a:rPr>
              <a:t>Evaluation and Comparison: Researchers should carefully evaluate and compare the performance of these methodologies, considering factors such as available labeled data, dataset size, problem complexity, and computational resources. The most suitable approach can be determined based on the evaluation results.</a:t>
            </a:r>
            <a:endParaRPr sz="1142">
              <a:solidFill>
                <a:srgbClr val="444654"/>
              </a:solidFill>
            </a:endParaRPr>
          </a:p>
          <a:p>
            <a:pPr indent="0" lvl="0" marL="0" rtl="0" algn="l">
              <a:lnSpc>
                <a:spcPct val="95000"/>
              </a:lnSpc>
              <a:spcBef>
                <a:spcPts val="1200"/>
              </a:spcBef>
              <a:spcAft>
                <a:spcPts val="0"/>
              </a:spcAft>
              <a:buSzPts val="770"/>
              <a:buNone/>
            </a:pPr>
            <a:r>
              <a:rPr lang="en-GB" sz="1142">
                <a:solidFill>
                  <a:srgbClr val="444654"/>
                </a:solidFill>
              </a:rPr>
              <a:t>These methodologies offer different ways to tackle the detection and classification of diabetic retinopathy, providing researchers with options to consider based on their specific needs and constraints.</a:t>
            </a:r>
            <a:endParaRPr sz="1142">
              <a:solidFill>
                <a:srgbClr val="444654"/>
              </a:solidFill>
            </a:endParaRPr>
          </a:p>
          <a:p>
            <a:pPr indent="0" lvl="0" marL="0" rtl="0" algn="l">
              <a:lnSpc>
                <a:spcPct val="95000"/>
              </a:lnSpc>
              <a:spcBef>
                <a:spcPts val="1200"/>
              </a:spcBef>
              <a:spcAft>
                <a:spcPts val="1200"/>
              </a:spcAft>
              <a:buSzPts val="770"/>
              <a:buNone/>
            </a:pPr>
            <a:r>
              <a:t/>
            </a:r>
            <a:endParaRPr sz="1460">
              <a:solidFill>
                <a:srgbClr val="4446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278750" y="6737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Decision Tree:Supervised Vs Semi supervised Learning</a:t>
            </a:r>
            <a:endParaRPr/>
          </a:p>
        </p:txBody>
      </p:sp>
      <p:sp>
        <p:nvSpPr>
          <p:cNvPr id="304" name="Google Shape;304;p17"/>
          <p:cNvSpPr txBox="1"/>
          <p:nvPr>
            <p:ph idx="1" type="body"/>
          </p:nvPr>
        </p:nvSpPr>
        <p:spPr>
          <a:xfrm>
            <a:off x="311700" y="1673025"/>
            <a:ext cx="52494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1" lang="en-GB" sz="1800">
                <a:solidFill>
                  <a:srgbClr val="000000"/>
                </a:solidFill>
                <a:latin typeface="Arial"/>
                <a:ea typeface="Arial"/>
                <a:cs typeface="Arial"/>
                <a:sym typeface="Arial"/>
              </a:rPr>
              <a:t>Problem</a:t>
            </a:r>
            <a:br>
              <a:rPr b="1" lang="en-GB" sz="1800">
                <a:solidFill>
                  <a:srgbClr val="000000"/>
                </a:solidFill>
                <a:latin typeface="Arial"/>
                <a:ea typeface="Arial"/>
                <a:cs typeface="Arial"/>
                <a:sym typeface="Arial"/>
              </a:rPr>
            </a:br>
            <a:endParaRPr b="1"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GB" sz="1800">
                <a:solidFill>
                  <a:srgbClr val="000000"/>
                </a:solidFill>
                <a:latin typeface="Arial"/>
                <a:ea typeface="Arial"/>
                <a:cs typeface="Arial"/>
                <a:sym typeface="Arial"/>
              </a:rPr>
              <a:t>Data Preprocessing</a:t>
            </a:r>
            <a:br>
              <a:rPr b="1" lang="en-GB" sz="1800">
                <a:solidFill>
                  <a:srgbClr val="000000"/>
                </a:solidFill>
                <a:latin typeface="Arial"/>
                <a:ea typeface="Arial"/>
                <a:cs typeface="Arial"/>
                <a:sym typeface="Arial"/>
              </a:rPr>
            </a:br>
            <a:endParaRPr b="1"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GB" sz="1800">
                <a:solidFill>
                  <a:srgbClr val="000000"/>
                </a:solidFill>
                <a:latin typeface="Arial"/>
                <a:ea typeface="Arial"/>
                <a:cs typeface="Arial"/>
                <a:sym typeface="Arial"/>
              </a:rPr>
              <a:t>Model Training and Evaluation</a:t>
            </a:r>
            <a:br>
              <a:rPr b="1" lang="en-GB" sz="1800">
                <a:solidFill>
                  <a:srgbClr val="000000"/>
                </a:solidFill>
                <a:latin typeface="Arial"/>
                <a:ea typeface="Arial"/>
                <a:cs typeface="Arial"/>
                <a:sym typeface="Arial"/>
              </a:rPr>
            </a:br>
            <a:endParaRPr b="1"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GB" sz="1800">
                <a:solidFill>
                  <a:srgbClr val="000000"/>
                </a:solidFill>
                <a:latin typeface="Arial"/>
                <a:ea typeface="Arial"/>
                <a:cs typeface="Arial"/>
                <a:sym typeface="Arial"/>
              </a:rPr>
              <a:t>Model Performance</a:t>
            </a:r>
            <a:br>
              <a:rPr b="1" lang="en-GB" sz="1800">
                <a:solidFill>
                  <a:srgbClr val="000000"/>
                </a:solidFill>
                <a:latin typeface="Arial"/>
                <a:ea typeface="Arial"/>
                <a:cs typeface="Arial"/>
                <a:sym typeface="Arial"/>
              </a:rPr>
            </a:br>
            <a:endParaRPr b="1"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GB" sz="1800">
                <a:solidFill>
                  <a:srgbClr val="000000"/>
                </a:solidFill>
                <a:latin typeface="Arial"/>
                <a:ea typeface="Arial"/>
                <a:cs typeface="Arial"/>
                <a:sym typeface="Arial"/>
              </a:rPr>
              <a:t>Model Comparison</a:t>
            </a:r>
            <a:endParaRPr sz="1500"/>
          </a:p>
          <a:p>
            <a:pPr indent="0" lvl="0" marL="457200" rtl="0" algn="l">
              <a:lnSpc>
                <a:spcPct val="105000"/>
              </a:lnSpc>
              <a:spcBef>
                <a:spcPts val="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Decision Tree: Outputs</a:t>
            </a:r>
            <a:endParaRPr/>
          </a:p>
        </p:txBody>
      </p:sp>
      <p:sp>
        <p:nvSpPr>
          <p:cNvPr id="310" name="Google Shape;310;p18"/>
          <p:cNvSpPr txBox="1"/>
          <p:nvPr>
            <p:ph idx="1" type="body"/>
          </p:nvPr>
        </p:nvSpPr>
        <p:spPr>
          <a:xfrm>
            <a:off x="916325" y="1597875"/>
            <a:ext cx="7417800" cy="312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t/>
            </a:r>
            <a:endParaRPr b="1" sz="1800">
              <a:solidFill>
                <a:srgbClr val="000000"/>
              </a:solidFill>
              <a:latin typeface="Arial"/>
              <a:ea typeface="Arial"/>
              <a:cs typeface="Arial"/>
              <a:sym typeface="Arial"/>
            </a:endParaRPr>
          </a:p>
        </p:txBody>
      </p:sp>
      <p:pic>
        <p:nvPicPr>
          <p:cNvPr id="311" name="Google Shape;311;p18"/>
          <p:cNvPicPr preferRelativeResize="0"/>
          <p:nvPr/>
        </p:nvPicPr>
        <p:blipFill>
          <a:blip r:embed="rId3">
            <a:alphaModFix/>
          </a:blip>
          <a:stretch>
            <a:fillRect/>
          </a:stretch>
        </p:blipFill>
        <p:spPr>
          <a:xfrm>
            <a:off x="6689149" y="1200500"/>
            <a:ext cx="2216050" cy="1838826"/>
          </a:xfrm>
          <a:prstGeom prst="rect">
            <a:avLst/>
          </a:prstGeom>
          <a:noFill/>
          <a:ln>
            <a:noFill/>
          </a:ln>
        </p:spPr>
      </p:pic>
      <p:pic>
        <p:nvPicPr>
          <p:cNvPr id="312" name="Google Shape;312;p18"/>
          <p:cNvPicPr preferRelativeResize="0"/>
          <p:nvPr/>
        </p:nvPicPr>
        <p:blipFill>
          <a:blip r:embed="rId4">
            <a:alphaModFix/>
          </a:blip>
          <a:stretch>
            <a:fillRect/>
          </a:stretch>
        </p:blipFill>
        <p:spPr>
          <a:xfrm>
            <a:off x="6403364" y="3039325"/>
            <a:ext cx="2501825" cy="1955024"/>
          </a:xfrm>
          <a:prstGeom prst="rect">
            <a:avLst/>
          </a:prstGeom>
          <a:noFill/>
          <a:ln>
            <a:noFill/>
          </a:ln>
        </p:spPr>
      </p:pic>
      <p:pic>
        <p:nvPicPr>
          <p:cNvPr id="313" name="Google Shape;313;p18"/>
          <p:cNvPicPr preferRelativeResize="0"/>
          <p:nvPr/>
        </p:nvPicPr>
        <p:blipFill>
          <a:blip r:embed="rId5">
            <a:alphaModFix/>
          </a:blip>
          <a:stretch>
            <a:fillRect/>
          </a:stretch>
        </p:blipFill>
        <p:spPr>
          <a:xfrm>
            <a:off x="3910525" y="1340600"/>
            <a:ext cx="1607900" cy="1558625"/>
          </a:xfrm>
          <a:prstGeom prst="rect">
            <a:avLst/>
          </a:prstGeom>
          <a:noFill/>
          <a:ln>
            <a:noFill/>
          </a:ln>
        </p:spPr>
      </p:pic>
      <p:pic>
        <p:nvPicPr>
          <p:cNvPr id="314" name="Google Shape;314;p18"/>
          <p:cNvPicPr preferRelativeResize="0"/>
          <p:nvPr/>
        </p:nvPicPr>
        <p:blipFill>
          <a:blip r:embed="rId6">
            <a:alphaModFix/>
          </a:blip>
          <a:stretch>
            <a:fillRect/>
          </a:stretch>
        </p:blipFill>
        <p:spPr>
          <a:xfrm>
            <a:off x="394875" y="3906775"/>
            <a:ext cx="2694700" cy="813500"/>
          </a:xfrm>
          <a:prstGeom prst="rect">
            <a:avLst/>
          </a:prstGeom>
          <a:noFill/>
          <a:ln>
            <a:noFill/>
          </a:ln>
        </p:spPr>
      </p:pic>
      <p:pic>
        <p:nvPicPr>
          <p:cNvPr id="315" name="Google Shape;315;p18"/>
          <p:cNvPicPr preferRelativeResize="0"/>
          <p:nvPr/>
        </p:nvPicPr>
        <p:blipFill>
          <a:blip r:embed="rId7">
            <a:alphaModFix/>
          </a:blip>
          <a:stretch>
            <a:fillRect/>
          </a:stretch>
        </p:blipFill>
        <p:spPr>
          <a:xfrm>
            <a:off x="258300" y="1340600"/>
            <a:ext cx="3259390" cy="221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Convolutional</a:t>
            </a:r>
            <a:r>
              <a:rPr lang="en-GB"/>
              <a:t> Neural Networks</a:t>
            </a:r>
            <a:endParaRPr/>
          </a:p>
        </p:txBody>
      </p:sp>
      <p:sp>
        <p:nvSpPr>
          <p:cNvPr id="321" name="Google Shape;321;p19"/>
          <p:cNvSpPr txBox="1"/>
          <p:nvPr>
            <p:ph idx="1" type="body"/>
          </p:nvPr>
        </p:nvSpPr>
        <p:spPr>
          <a:xfrm>
            <a:off x="1303800" y="1543900"/>
            <a:ext cx="6954900" cy="2242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GB" sz="1500"/>
              <a:t>A</a:t>
            </a:r>
            <a:r>
              <a:rPr lang="en-GB" sz="1500"/>
              <a:t> type of deep learning model </a:t>
            </a:r>
            <a:endParaRPr sz="1500"/>
          </a:p>
          <a:p>
            <a:pPr indent="-323850" lvl="0" marL="457200" rtl="0" algn="l">
              <a:spcBef>
                <a:spcPts val="0"/>
              </a:spcBef>
              <a:spcAft>
                <a:spcPts val="0"/>
              </a:spcAft>
              <a:buSzPts val="1500"/>
              <a:buAutoNum type="arabicPeriod"/>
            </a:pPr>
            <a:r>
              <a:rPr lang="en-GB" sz="1500"/>
              <a:t>Designed to automatically learn and extract hierarchical representations of data, </a:t>
            </a:r>
            <a:endParaRPr sz="1500"/>
          </a:p>
          <a:p>
            <a:pPr indent="-323850" lvl="0" marL="457200" rtl="0" algn="l">
              <a:spcBef>
                <a:spcPts val="0"/>
              </a:spcBef>
              <a:spcAft>
                <a:spcPts val="0"/>
              </a:spcAft>
              <a:buSzPts val="1500"/>
              <a:buAutoNum type="arabicPeriod"/>
            </a:pPr>
            <a:r>
              <a:rPr lang="en-GB" sz="1500"/>
              <a:t>The key components of a CNN are convolutional layers, pooling layers, and fully connected layers.</a:t>
            </a:r>
            <a:endParaRPr sz="1500"/>
          </a:p>
          <a:p>
            <a:pPr indent="-323850" lvl="0" marL="457200" rtl="0" algn="l">
              <a:spcBef>
                <a:spcPts val="0"/>
              </a:spcBef>
              <a:spcAft>
                <a:spcPts val="0"/>
              </a:spcAft>
              <a:buSzPts val="1500"/>
              <a:buAutoNum type="arabicPeriod"/>
            </a:pPr>
            <a:r>
              <a:rPr lang="en-GB" sz="1500"/>
              <a:t>The main advantages of CNNs include Local feature learning, Translation invariance, Hierarchical representation.</a:t>
            </a:r>
            <a:endParaRPr sz="1500"/>
          </a:p>
          <a:p>
            <a:pPr indent="-323850" lvl="0" marL="457200" rtl="0" algn="l">
              <a:spcBef>
                <a:spcPts val="0"/>
              </a:spcBef>
              <a:spcAft>
                <a:spcPts val="0"/>
              </a:spcAft>
              <a:buSzPts val="1500"/>
              <a:buAutoNum type="arabicPeriod"/>
            </a:pPr>
            <a:r>
              <a:rPr lang="en-GB" sz="1500"/>
              <a:t>Densenet Pretrained Model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Preprocessing for CNN</a:t>
            </a:r>
            <a:endParaRPr/>
          </a:p>
        </p:txBody>
      </p:sp>
      <p:sp>
        <p:nvSpPr>
          <p:cNvPr id="327" name="Google Shape;327;p20"/>
          <p:cNvSpPr txBox="1"/>
          <p:nvPr>
            <p:ph idx="1" type="body"/>
          </p:nvPr>
        </p:nvSpPr>
        <p:spPr>
          <a:xfrm>
            <a:off x="1303800" y="1367000"/>
            <a:ext cx="6228000" cy="163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Resampling the Data</a:t>
            </a:r>
            <a:endParaRPr/>
          </a:p>
          <a:p>
            <a:pPr indent="-311150" lvl="0" marL="457200" rtl="0" algn="l">
              <a:spcBef>
                <a:spcPts val="0"/>
              </a:spcBef>
              <a:spcAft>
                <a:spcPts val="0"/>
              </a:spcAft>
              <a:buSzPts val="1300"/>
              <a:buChar char="-"/>
            </a:pPr>
            <a:r>
              <a:rPr lang="en-GB"/>
              <a:t>Image Resizing into (224 x 224)</a:t>
            </a:r>
            <a:endParaRPr/>
          </a:p>
          <a:p>
            <a:pPr indent="-311150" lvl="0" marL="457200" rtl="0" algn="l">
              <a:spcBef>
                <a:spcPts val="0"/>
              </a:spcBef>
              <a:spcAft>
                <a:spcPts val="0"/>
              </a:spcAft>
              <a:buSzPts val="1300"/>
              <a:buChar char="-"/>
            </a:pPr>
            <a:r>
              <a:rPr lang="en-GB"/>
              <a:t>Applying GaussianBlur</a:t>
            </a:r>
            <a:endParaRPr/>
          </a:p>
          <a:p>
            <a:pPr indent="-311150" lvl="0" marL="457200" rtl="0" algn="l">
              <a:spcBef>
                <a:spcPts val="0"/>
              </a:spcBef>
              <a:spcAft>
                <a:spcPts val="0"/>
              </a:spcAft>
              <a:buSzPts val="1300"/>
              <a:buChar char="-"/>
            </a:pPr>
            <a:r>
              <a:rPr lang="en-GB"/>
              <a:t>Diving the data into Training and Testing Set.</a:t>
            </a:r>
            <a:endParaRPr/>
          </a:p>
        </p:txBody>
      </p:sp>
      <p:pic>
        <p:nvPicPr>
          <p:cNvPr id="328" name="Google Shape;328;p20"/>
          <p:cNvPicPr preferRelativeResize="0"/>
          <p:nvPr/>
        </p:nvPicPr>
        <p:blipFill>
          <a:blip r:embed="rId3">
            <a:alphaModFix/>
          </a:blip>
          <a:stretch>
            <a:fillRect/>
          </a:stretch>
        </p:blipFill>
        <p:spPr>
          <a:xfrm>
            <a:off x="916151" y="2537150"/>
            <a:ext cx="2886850" cy="2257700"/>
          </a:xfrm>
          <a:prstGeom prst="rect">
            <a:avLst/>
          </a:prstGeom>
          <a:noFill/>
          <a:ln>
            <a:noFill/>
          </a:ln>
        </p:spPr>
      </p:pic>
      <p:pic>
        <p:nvPicPr>
          <p:cNvPr id="329" name="Google Shape;329;p20"/>
          <p:cNvPicPr preferRelativeResize="0"/>
          <p:nvPr/>
        </p:nvPicPr>
        <p:blipFill>
          <a:blip r:embed="rId4">
            <a:alphaModFix/>
          </a:blip>
          <a:stretch>
            <a:fillRect/>
          </a:stretch>
        </p:blipFill>
        <p:spPr>
          <a:xfrm>
            <a:off x="4603125" y="2640525"/>
            <a:ext cx="3731175" cy="2050950"/>
          </a:xfrm>
          <a:prstGeom prst="rect">
            <a:avLst/>
          </a:prstGeom>
          <a:noFill/>
          <a:ln>
            <a:noFill/>
          </a:ln>
        </p:spPr>
      </p:pic>
      <p:sp>
        <p:nvSpPr>
          <p:cNvPr id="330" name="Google Shape;330;p20"/>
          <p:cNvSpPr txBox="1"/>
          <p:nvPr/>
        </p:nvSpPr>
        <p:spPr>
          <a:xfrm>
            <a:off x="1727200" y="4685000"/>
            <a:ext cx="14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Input Images</a:t>
            </a:r>
            <a:endParaRPr b="1">
              <a:latin typeface="Nunito"/>
              <a:ea typeface="Nunito"/>
              <a:cs typeface="Nunito"/>
              <a:sym typeface="Nunito"/>
            </a:endParaRPr>
          </a:p>
        </p:txBody>
      </p:sp>
      <p:sp>
        <p:nvSpPr>
          <p:cNvPr id="331" name="Google Shape;331;p20"/>
          <p:cNvSpPr txBox="1"/>
          <p:nvPr/>
        </p:nvSpPr>
        <p:spPr>
          <a:xfrm>
            <a:off x="5866500" y="4685000"/>
            <a:ext cx="15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Output </a:t>
            </a:r>
            <a:r>
              <a:rPr b="1" lang="en-GB">
                <a:latin typeface="Nunito"/>
                <a:ea typeface="Nunito"/>
                <a:cs typeface="Nunito"/>
                <a:sym typeface="Nunito"/>
              </a:rPr>
              <a:t>Images</a:t>
            </a:r>
            <a:endParaRPr b="1">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CNN Model</a:t>
            </a:r>
            <a:endParaRPr/>
          </a:p>
        </p:txBody>
      </p:sp>
      <p:sp>
        <p:nvSpPr>
          <p:cNvPr id="337" name="Google Shape;337;p21"/>
          <p:cNvSpPr txBox="1"/>
          <p:nvPr>
            <p:ph idx="1" type="body"/>
          </p:nvPr>
        </p:nvSpPr>
        <p:spPr>
          <a:xfrm>
            <a:off x="618475" y="1547000"/>
            <a:ext cx="5307300" cy="28557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rgbClr val="000000"/>
              </a:buClr>
              <a:buSzPts val="1100"/>
              <a:buFont typeface="Arial"/>
              <a:buChar char="●"/>
            </a:pPr>
            <a:r>
              <a:rPr lang="en-GB"/>
              <a:t>Sequential architecture with layers added sequentially.</a:t>
            </a:r>
            <a:endParaRPr/>
          </a:p>
          <a:p>
            <a:pPr indent="-298450" lvl="0" marL="457200" rtl="0" algn="l">
              <a:spcBef>
                <a:spcPts val="0"/>
              </a:spcBef>
              <a:spcAft>
                <a:spcPts val="0"/>
              </a:spcAft>
              <a:buClr>
                <a:srgbClr val="000000"/>
              </a:buClr>
              <a:buSzPts val="1100"/>
              <a:buFont typeface="Arial"/>
              <a:buChar char="●"/>
            </a:pPr>
            <a:r>
              <a:rPr lang="en-GB"/>
              <a:t>Convolutional layer with 128 filters, 5x5 kernel size, and stride of 2 (ReLU activation).</a:t>
            </a:r>
            <a:endParaRPr/>
          </a:p>
          <a:p>
            <a:pPr indent="-298450" lvl="0" marL="457200" rtl="0" algn="l">
              <a:spcBef>
                <a:spcPts val="0"/>
              </a:spcBef>
              <a:spcAft>
                <a:spcPts val="0"/>
              </a:spcAft>
              <a:buClr>
                <a:srgbClr val="000000"/>
              </a:buClr>
              <a:buSzPts val="1100"/>
              <a:buFont typeface="Arial"/>
              <a:buChar char="●"/>
            </a:pPr>
            <a:r>
              <a:rPr lang="en-GB"/>
              <a:t>Batch normalization applied after each convolutional layer.</a:t>
            </a:r>
            <a:endParaRPr/>
          </a:p>
          <a:p>
            <a:pPr indent="-298450" lvl="0" marL="457200" rtl="0" algn="l">
              <a:spcBef>
                <a:spcPts val="0"/>
              </a:spcBef>
              <a:spcAft>
                <a:spcPts val="0"/>
              </a:spcAft>
              <a:buClr>
                <a:srgbClr val="000000"/>
              </a:buClr>
              <a:buSzPts val="1100"/>
              <a:buFont typeface="Arial"/>
              <a:buChar char="●"/>
            </a:pPr>
            <a:r>
              <a:rPr lang="en-GB"/>
              <a:t>Multiple convolutional layers with different filter sizes (256, 128, 64, 32) and ReLU activation.</a:t>
            </a:r>
            <a:endParaRPr/>
          </a:p>
          <a:p>
            <a:pPr indent="-298450" lvl="0" marL="457200" rtl="0" algn="l">
              <a:spcBef>
                <a:spcPts val="0"/>
              </a:spcBef>
              <a:spcAft>
                <a:spcPts val="0"/>
              </a:spcAft>
              <a:buClr>
                <a:srgbClr val="000000"/>
              </a:buClr>
              <a:buSzPts val="1100"/>
              <a:buFont typeface="Arial"/>
              <a:buChar char="●"/>
            </a:pPr>
            <a:r>
              <a:rPr lang="en-GB"/>
              <a:t>Global average pooling layer for dimension reduction.</a:t>
            </a:r>
            <a:endParaRPr/>
          </a:p>
          <a:p>
            <a:pPr indent="-298450" lvl="0" marL="457200" rtl="0" algn="l">
              <a:spcBef>
                <a:spcPts val="0"/>
              </a:spcBef>
              <a:spcAft>
                <a:spcPts val="0"/>
              </a:spcAft>
              <a:buClr>
                <a:srgbClr val="000000"/>
              </a:buClr>
              <a:buSzPts val="1100"/>
              <a:buFont typeface="Arial"/>
              <a:buChar char="●"/>
            </a:pPr>
            <a:r>
              <a:rPr lang="en-GB"/>
              <a:t>Dropout regularization with a rate of 0.5.</a:t>
            </a:r>
            <a:endParaRPr/>
          </a:p>
          <a:p>
            <a:pPr indent="-298450" lvl="0" marL="457200" rtl="0" algn="l">
              <a:spcBef>
                <a:spcPts val="0"/>
              </a:spcBef>
              <a:spcAft>
                <a:spcPts val="0"/>
              </a:spcAft>
              <a:buClr>
                <a:srgbClr val="000000"/>
              </a:buClr>
              <a:buSzPts val="1100"/>
              <a:buFont typeface="Arial"/>
              <a:buChar char="●"/>
            </a:pPr>
            <a:r>
              <a:rPr lang="en-GB"/>
              <a:t>Two dense layers (128 and 5 units) with sigmoid activation for multilabel classification.</a:t>
            </a:r>
            <a:endParaRPr/>
          </a:p>
          <a:p>
            <a:pPr indent="-298450" lvl="0" marL="457200" rtl="0" algn="l">
              <a:spcBef>
                <a:spcPts val="0"/>
              </a:spcBef>
              <a:spcAft>
                <a:spcPts val="0"/>
              </a:spcAft>
              <a:buClr>
                <a:srgbClr val="000000"/>
              </a:buClr>
              <a:buSzPts val="1100"/>
              <a:buFont typeface="Arial"/>
              <a:buChar char="●"/>
            </a:pPr>
            <a:r>
              <a:rPr lang="en-GB"/>
              <a:t>Binary cross-entropy loss, Adam optimizer (lr=0.0001), and accuracy metric.</a:t>
            </a:r>
            <a:endParaRPr/>
          </a:p>
          <a:p>
            <a:pPr indent="0" lvl="0" marL="0" rtl="0" algn="l">
              <a:spcBef>
                <a:spcPts val="1200"/>
              </a:spcBef>
              <a:spcAft>
                <a:spcPts val="1200"/>
              </a:spcAft>
              <a:buNone/>
            </a:pPr>
            <a:r>
              <a:t/>
            </a:r>
            <a:endParaRPr/>
          </a:p>
        </p:txBody>
      </p:sp>
      <p:pic>
        <p:nvPicPr>
          <p:cNvPr id="338" name="Google Shape;338;p21"/>
          <p:cNvPicPr preferRelativeResize="0"/>
          <p:nvPr/>
        </p:nvPicPr>
        <p:blipFill>
          <a:blip r:embed="rId3">
            <a:alphaModFix/>
          </a:blip>
          <a:stretch>
            <a:fillRect/>
          </a:stretch>
        </p:blipFill>
        <p:spPr>
          <a:xfrm>
            <a:off x="6202650" y="481675"/>
            <a:ext cx="2540600" cy="4585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