
<file path=[Content_Types].xml><?xml version="1.0" encoding="utf-8"?>
<Types xmlns="http://schemas.openxmlformats.org/package/2006/content-types">
  <Default ContentType="application/x-fontdata" Extension="fntdata"/>
  <Default ContentType="image/jpeg" Extension="jpg"/>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Space Mono"/>
      <p:regular r:id="rId21"/>
      <p:bold r:id="rId22"/>
      <p:italic r:id="rId23"/>
      <p:boldItalic r:id="rId24"/>
    </p:embeddedFont>
    <p:embeddedFont>
      <p:font typeface="Roboto"/>
      <p:regular r:id="rId25"/>
      <p:bold r:id="rId26"/>
      <p:italic r:id="rId27"/>
      <p:boldItalic r:id="rId28"/>
    </p:embeddedFont>
    <p:embeddedFont>
      <p:font typeface="Nunito"/>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SpaceMono-bold.fntdata"/><Relationship Id="rId21" Type="http://schemas.openxmlformats.org/officeDocument/2006/relationships/font" Target="fonts/SpaceMono-regular.fntdata"/><Relationship Id="rId24" Type="http://schemas.openxmlformats.org/officeDocument/2006/relationships/font" Target="fonts/SpaceMono-boldItalic.fntdata"/><Relationship Id="rId23" Type="http://schemas.openxmlformats.org/officeDocument/2006/relationships/font" Target="fonts/SpaceMon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Nunito-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cfcab3563_1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cfcab3563_1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cfcab3563_1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cfcab3563_1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cfcab3563_1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cfcab3563_1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cfcab3563_1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cfcab3563_1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e9ac8963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e9ac8963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cfcab3563_1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cfcab3563_1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cfcab356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cfcab356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cfcab356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cfcab356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cfcab3563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cfcab3563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cfcab3563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cfcab3563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cfcab3563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cfcab3563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cfcab3563_1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cfcab3563_1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cfcab3563_1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cfcab3563_1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cfcab3563_1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cfcab3563_1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Malvertisement Detection using Machine Learning</a:t>
            </a:r>
            <a:endParaRPr/>
          </a:p>
        </p:txBody>
      </p:sp>
      <p:sp>
        <p:nvSpPr>
          <p:cNvPr id="86" name="Google Shape;86;p13"/>
          <p:cNvSpPr txBox="1"/>
          <p:nvPr>
            <p:ph idx="1" type="subTitle"/>
          </p:nvPr>
        </p:nvSpPr>
        <p:spPr>
          <a:xfrm>
            <a:off x="598100" y="2715958"/>
            <a:ext cx="8222100" cy="160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1800"/>
              <a:t> 		   By:</a:t>
            </a:r>
            <a:endParaRPr sz="1800"/>
          </a:p>
          <a:p>
            <a:pPr indent="0" lvl="0" marL="0" rtl="0" algn="l">
              <a:spcBef>
                <a:spcPts val="0"/>
              </a:spcBef>
              <a:spcAft>
                <a:spcPts val="0"/>
              </a:spcAft>
              <a:buNone/>
            </a:pPr>
            <a:r>
              <a:rPr lang="en" sz="1800"/>
              <a:t>                                                                                                          Rajat Kapgate</a:t>
            </a:r>
            <a:endParaRPr sz="1800"/>
          </a:p>
          <a:p>
            <a:pPr indent="0" lvl="0" marL="0" rtl="0" algn="l">
              <a:spcBef>
                <a:spcPts val="0"/>
              </a:spcBef>
              <a:spcAft>
                <a:spcPts val="0"/>
              </a:spcAft>
              <a:buNone/>
            </a:pPr>
            <a:r>
              <a:rPr lang="en" sz="1800"/>
              <a:t>                                                                                                          Prajakta Bonde</a:t>
            </a:r>
            <a:endParaRPr sz="1800"/>
          </a:p>
          <a:p>
            <a:pPr indent="0" lvl="0" marL="0" rtl="0" algn="l">
              <a:spcBef>
                <a:spcPts val="0"/>
              </a:spcBef>
              <a:spcAft>
                <a:spcPts val="0"/>
              </a:spcAft>
              <a:buNone/>
            </a:pPr>
            <a:r>
              <a:rPr lang="en" sz="1800"/>
              <a:t>                                                                                                          Siddharth Singh</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Tokenization</a:t>
            </a:r>
            <a:endParaRPr/>
          </a:p>
        </p:txBody>
      </p:sp>
      <p:sp>
        <p:nvSpPr>
          <p:cNvPr id="148" name="Google Shape;148;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input strings of each image is tokenized by characters</a:t>
            </a:r>
            <a:endParaRPr/>
          </a:p>
          <a:p>
            <a:pPr indent="-342900" lvl="0" marL="457200" rtl="0" algn="l">
              <a:spcBef>
                <a:spcPts val="0"/>
              </a:spcBef>
              <a:spcAft>
                <a:spcPts val="0"/>
              </a:spcAft>
              <a:buSzPts val="1800"/>
              <a:buChar char="●"/>
            </a:pPr>
            <a:r>
              <a:rPr lang="en"/>
              <a:t>The Count Vectorizer was used to create bag of words model</a:t>
            </a:r>
            <a:endParaRPr/>
          </a:p>
          <a:p>
            <a:pPr indent="-342900" lvl="0" marL="457200" rtl="0" algn="l">
              <a:spcBef>
                <a:spcPts val="0"/>
              </a:spcBef>
              <a:spcAft>
                <a:spcPts val="0"/>
              </a:spcAft>
              <a:buSzPts val="1800"/>
              <a:buChar char="●"/>
            </a:pPr>
            <a:r>
              <a:rPr lang="en"/>
              <a:t>The tokens are fit transformed into a sparse matrix as the result</a:t>
            </a:r>
            <a:endParaRPr/>
          </a:p>
          <a:p>
            <a:pPr indent="0" lvl="0" marL="457200" rtl="0" algn="l">
              <a:spcBef>
                <a:spcPts val="1600"/>
              </a:spcBef>
              <a:spcAft>
                <a:spcPts val="1600"/>
              </a:spcAft>
              <a:buNone/>
            </a:pPr>
            <a:r>
              <a:t/>
            </a:r>
            <a:endParaRPr/>
          </a:p>
        </p:txBody>
      </p:sp>
      <p:pic>
        <p:nvPicPr>
          <p:cNvPr id="149" name="Google Shape;149;p22"/>
          <p:cNvPicPr preferRelativeResize="0"/>
          <p:nvPr/>
        </p:nvPicPr>
        <p:blipFill>
          <a:blip r:embed="rId3">
            <a:alphaModFix/>
          </a:blip>
          <a:stretch>
            <a:fillRect/>
          </a:stretch>
        </p:blipFill>
        <p:spPr>
          <a:xfrm>
            <a:off x="900088" y="2571750"/>
            <a:ext cx="3914775" cy="1695450"/>
          </a:xfrm>
          <a:prstGeom prst="rect">
            <a:avLst/>
          </a:prstGeom>
          <a:noFill/>
          <a:ln>
            <a:noFill/>
          </a:ln>
        </p:spPr>
      </p:pic>
      <p:sp>
        <p:nvSpPr>
          <p:cNvPr id="150" name="Google Shape;150;p22"/>
          <p:cNvSpPr txBox="1"/>
          <p:nvPr/>
        </p:nvSpPr>
        <p:spPr>
          <a:xfrm>
            <a:off x="2477088" y="4213625"/>
            <a:ext cx="1832400" cy="15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Sparse matrix</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Classifier: Naive Bayes</a:t>
            </a:r>
            <a:endParaRPr/>
          </a:p>
        </p:txBody>
      </p:sp>
      <p:sp>
        <p:nvSpPr>
          <p:cNvPr id="156" name="Google Shape;156;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Naive Bayes algorithm based on Bayes’ theorem with the assumption of independence between every pair of features. Naive Bayes classifiers work well in many real-world situations such as document classification and spam filtering.</a:t>
            </a:r>
            <a:endParaRPr sz="1400"/>
          </a:p>
          <a:p>
            <a:pPr indent="0" lvl="0" marL="0" rtl="0" algn="l">
              <a:spcBef>
                <a:spcPts val="1600"/>
              </a:spcBef>
              <a:spcAft>
                <a:spcPts val="0"/>
              </a:spcAft>
              <a:buNone/>
            </a:pPr>
            <a:r>
              <a:rPr lang="en" sz="1400"/>
              <a:t>Pros:</a:t>
            </a:r>
            <a:endParaRPr sz="1400"/>
          </a:p>
          <a:p>
            <a:pPr indent="-317500" lvl="0" marL="457200" rtl="0" algn="l">
              <a:spcBef>
                <a:spcPts val="1600"/>
              </a:spcBef>
              <a:spcAft>
                <a:spcPts val="0"/>
              </a:spcAft>
              <a:buSzPts val="1400"/>
              <a:buChar char="●"/>
            </a:pPr>
            <a:r>
              <a:rPr lang="en" sz="1400"/>
              <a:t> This algorithm requires a small amount of training data to estimate the necessary parameters.</a:t>
            </a:r>
            <a:endParaRPr sz="1400"/>
          </a:p>
          <a:p>
            <a:pPr indent="-317500" lvl="0" marL="457200" rtl="0" algn="l">
              <a:spcBef>
                <a:spcPts val="1600"/>
              </a:spcBef>
              <a:spcAft>
                <a:spcPts val="0"/>
              </a:spcAft>
              <a:buSzPts val="1400"/>
              <a:buChar char="●"/>
            </a:pPr>
            <a:r>
              <a:rPr lang="en" sz="1400"/>
              <a:t>Naive Bayes classifiers are extremely fast compared to more sophisticated methods.</a:t>
            </a:r>
            <a:endParaRPr sz="1400"/>
          </a:p>
          <a:p>
            <a:pPr indent="-317500" lvl="0" marL="457200" rtl="0" algn="l">
              <a:spcBef>
                <a:spcPts val="1600"/>
              </a:spcBef>
              <a:spcAft>
                <a:spcPts val="1600"/>
              </a:spcAft>
              <a:buSzPts val="1400"/>
              <a:buChar char="●"/>
            </a:pPr>
            <a:r>
              <a:rPr lang="en" sz="1400"/>
              <a:t>It is not sensitive to irrelevant features </a:t>
            </a:r>
            <a:endParaRPr sz="1400">
              <a:solidFill>
                <a:srgbClr val="0A0A0A"/>
              </a:solidFill>
              <a:highlight>
                <a:srgbClr val="FFFFFF"/>
              </a:highlight>
              <a:latin typeface="Nunito"/>
              <a:ea typeface="Nunito"/>
              <a:cs typeface="Nunito"/>
              <a:sym typeface="Nunito"/>
            </a:endParaRPr>
          </a:p>
        </p:txBody>
      </p:sp>
      <p:pic>
        <p:nvPicPr>
          <p:cNvPr id="157" name="Google Shape;157;p23"/>
          <p:cNvPicPr preferRelativeResize="0"/>
          <p:nvPr/>
        </p:nvPicPr>
        <p:blipFill>
          <a:blip r:embed="rId3">
            <a:alphaModFix/>
          </a:blip>
          <a:stretch>
            <a:fillRect/>
          </a:stretch>
        </p:blipFill>
        <p:spPr>
          <a:xfrm>
            <a:off x="2774963" y="4017988"/>
            <a:ext cx="3209925" cy="714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236825" y="1059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 Binary Classification</a:t>
            </a:r>
            <a:endParaRPr/>
          </a:p>
        </p:txBody>
      </p:sp>
      <p:sp>
        <p:nvSpPr>
          <p:cNvPr id="163" name="Google Shape;163;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trained NLP model is saved as                                                                   “malclassifier.pkl” pickle file</a:t>
            </a:r>
            <a:endParaRPr/>
          </a:p>
          <a:p>
            <a:pPr indent="-342900" lvl="0" marL="457200" rtl="0" algn="l">
              <a:spcBef>
                <a:spcPts val="0"/>
              </a:spcBef>
              <a:spcAft>
                <a:spcPts val="0"/>
              </a:spcAft>
              <a:buSzPts val="1800"/>
              <a:buChar char="●"/>
            </a:pPr>
            <a:r>
              <a:rPr lang="en"/>
              <a:t>Sparse matrix of trained data                                                                                                 is stored  in “count_vect”</a:t>
            </a:r>
            <a:endParaRPr/>
          </a:p>
          <a:p>
            <a:pPr indent="-342900" lvl="0" marL="457200" rtl="0" algn="l">
              <a:spcBef>
                <a:spcPts val="0"/>
              </a:spcBef>
              <a:spcAft>
                <a:spcPts val="0"/>
              </a:spcAft>
              <a:buSzPts val="1800"/>
              <a:buChar char="●"/>
            </a:pPr>
            <a:r>
              <a:rPr lang="en"/>
              <a:t>This has been integrated into a                                                                                  simple webapp using flask</a:t>
            </a:r>
            <a:endParaRPr/>
          </a:p>
          <a:p>
            <a:pPr indent="-342900" lvl="0" marL="457200" rtl="0" algn="l">
              <a:spcBef>
                <a:spcPts val="0"/>
              </a:spcBef>
              <a:spcAft>
                <a:spcPts val="0"/>
              </a:spcAft>
              <a:buSzPts val="1800"/>
              <a:buChar char="●"/>
            </a:pPr>
            <a:r>
              <a:rPr lang="en"/>
              <a:t>The folder containing the pictures                                                                                               of ads is selected to which the model generates an output</a:t>
            </a:r>
            <a:endParaRPr/>
          </a:p>
          <a:p>
            <a:pPr indent="0" lvl="0" marL="457200" rtl="0" algn="l">
              <a:spcBef>
                <a:spcPts val="1600"/>
              </a:spcBef>
              <a:spcAft>
                <a:spcPts val="1600"/>
              </a:spcAft>
              <a:buNone/>
            </a:pPr>
            <a:r>
              <a:t/>
            </a:r>
            <a:endParaRPr/>
          </a:p>
        </p:txBody>
      </p:sp>
      <p:pic>
        <p:nvPicPr>
          <p:cNvPr id="164" name="Google Shape;164;p24"/>
          <p:cNvPicPr preferRelativeResize="0"/>
          <p:nvPr/>
        </p:nvPicPr>
        <p:blipFill>
          <a:blip r:embed="rId3">
            <a:alphaModFix/>
          </a:blip>
          <a:stretch>
            <a:fillRect/>
          </a:stretch>
        </p:blipFill>
        <p:spPr>
          <a:xfrm>
            <a:off x="4691995" y="665550"/>
            <a:ext cx="4293651" cy="2795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Scope/ Applications</a:t>
            </a:r>
            <a:endParaRPr/>
          </a:p>
        </p:txBody>
      </p:sp>
      <p:sp>
        <p:nvSpPr>
          <p:cNvPr id="170" name="Google Shape;170;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Multiple Categorical Classification: Classification of text into multiple categories based on intent</a:t>
            </a:r>
            <a:endParaRPr/>
          </a:p>
          <a:p>
            <a:pPr indent="-342900" lvl="0" marL="457200" rtl="0" algn="l">
              <a:spcBef>
                <a:spcPts val="0"/>
              </a:spcBef>
              <a:spcAft>
                <a:spcPts val="0"/>
              </a:spcAft>
              <a:buSzPts val="1800"/>
              <a:buChar char="●"/>
            </a:pPr>
            <a:r>
              <a:rPr lang="en">
                <a:highlight>
                  <a:srgbClr val="FFE599"/>
                </a:highlight>
              </a:rPr>
              <a:t>Chrome extension:</a:t>
            </a:r>
            <a:r>
              <a:rPr lang="en"/>
              <a:t> can be built to work as a layer over web pages and detect malicious ads while web browsing</a:t>
            </a:r>
            <a:endParaRPr/>
          </a:p>
          <a:p>
            <a:pPr indent="-342900" lvl="0" marL="457200" rtl="0" algn="l">
              <a:spcBef>
                <a:spcPts val="0"/>
              </a:spcBef>
              <a:spcAft>
                <a:spcPts val="0"/>
              </a:spcAft>
              <a:buSzPts val="1800"/>
              <a:buChar char="●"/>
            </a:pPr>
            <a:r>
              <a:rPr lang="en"/>
              <a:t>Ad monitoring within deployed websites: can be added to websites to monitor ads on their platforms specifically</a:t>
            </a:r>
            <a:endParaRPr/>
          </a:p>
          <a:p>
            <a:pPr indent="-342900" lvl="0" marL="457200" rtl="0" algn="l">
              <a:spcBef>
                <a:spcPts val="0"/>
              </a:spcBef>
              <a:spcAft>
                <a:spcPts val="0"/>
              </a:spcAft>
              <a:buSzPts val="1800"/>
              <a:buChar char="●"/>
            </a:pPr>
            <a:r>
              <a:rPr lang="en"/>
              <a:t>Website Integrity Checker: Can be used as a basis to blacklist (or whitelist) certain websites based on the kinds of ads they host.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Front End</a:t>
            </a:r>
            <a:endParaRPr/>
          </a:p>
        </p:txBody>
      </p:sp>
      <p:sp>
        <p:nvSpPr>
          <p:cNvPr id="176" name="Google Shape;176;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Chrome extension created as a practical application of the project to display the classification results.</a:t>
            </a:r>
            <a:endParaRPr/>
          </a:p>
          <a:p>
            <a:pPr indent="0" lvl="0" marL="0" rtl="0" algn="l">
              <a:spcBef>
                <a:spcPts val="1600"/>
              </a:spcBef>
              <a:spcAft>
                <a:spcPts val="1600"/>
              </a:spcAft>
              <a:buNone/>
            </a:pPr>
            <a:r>
              <a:t/>
            </a:r>
            <a:endParaRPr/>
          </a:p>
        </p:txBody>
      </p:sp>
      <p:pic>
        <p:nvPicPr>
          <p:cNvPr id="177" name="Google Shape;177;p26"/>
          <p:cNvPicPr preferRelativeResize="0"/>
          <p:nvPr/>
        </p:nvPicPr>
        <p:blipFill>
          <a:blip r:embed="rId3">
            <a:alphaModFix/>
          </a:blip>
          <a:stretch>
            <a:fillRect/>
          </a:stretch>
        </p:blipFill>
        <p:spPr>
          <a:xfrm>
            <a:off x="4063499" y="1854927"/>
            <a:ext cx="4846325" cy="27139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Technology Stack</a:t>
            </a:r>
            <a:endParaRPr/>
          </a:p>
        </p:txBody>
      </p:sp>
      <p:sp>
        <p:nvSpPr>
          <p:cNvPr id="183" name="Google Shape;183;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Python</a:t>
            </a:r>
            <a:endParaRPr/>
          </a:p>
          <a:p>
            <a:pPr indent="-342900" lvl="0" marL="457200" rtl="0" algn="l">
              <a:spcBef>
                <a:spcPts val="0"/>
              </a:spcBef>
              <a:spcAft>
                <a:spcPts val="0"/>
              </a:spcAft>
              <a:buSzPts val="1800"/>
              <a:buChar char="●"/>
            </a:pPr>
            <a:r>
              <a:rPr lang="en"/>
              <a:t>Flask</a:t>
            </a:r>
            <a:endParaRPr/>
          </a:p>
          <a:p>
            <a:pPr indent="-342900" lvl="0" marL="457200" rtl="0" algn="l">
              <a:spcBef>
                <a:spcPts val="0"/>
              </a:spcBef>
              <a:spcAft>
                <a:spcPts val="0"/>
              </a:spcAft>
              <a:buSzPts val="1800"/>
              <a:buChar char="●"/>
            </a:pPr>
            <a:r>
              <a:rPr lang="en"/>
              <a:t>Tesseract OCR</a:t>
            </a:r>
            <a:endParaRPr/>
          </a:p>
          <a:p>
            <a:pPr indent="-342900" lvl="0" marL="457200" rtl="0" algn="l">
              <a:spcBef>
                <a:spcPts val="0"/>
              </a:spcBef>
              <a:spcAft>
                <a:spcPts val="0"/>
              </a:spcAft>
              <a:buSzPts val="1800"/>
              <a:buChar char="●"/>
            </a:pPr>
            <a:r>
              <a:rPr lang="en"/>
              <a:t>Scikit-learn library</a:t>
            </a:r>
            <a:endParaRPr/>
          </a:p>
          <a:p>
            <a:pPr indent="-342900" lvl="0" marL="457200" rtl="0" algn="l">
              <a:spcBef>
                <a:spcPts val="0"/>
              </a:spcBef>
              <a:spcAft>
                <a:spcPts val="0"/>
              </a:spcAft>
              <a:buSzPts val="1800"/>
              <a:buChar char="●"/>
            </a:pPr>
            <a:r>
              <a:rPr lang="en"/>
              <a:t>Pickle module</a:t>
            </a:r>
            <a:endParaRPr/>
          </a:p>
          <a:p>
            <a:pPr indent="-342900" lvl="0" marL="457200" rtl="0" algn="l">
              <a:spcBef>
                <a:spcPts val="0"/>
              </a:spcBef>
              <a:spcAft>
                <a:spcPts val="0"/>
              </a:spcAft>
              <a:buSzPts val="1800"/>
              <a:buChar char="●"/>
            </a:pPr>
            <a:r>
              <a:rPr lang="en"/>
              <a:t>SpaCy library</a:t>
            </a:r>
            <a:endParaRPr/>
          </a:p>
          <a:p>
            <a:pPr indent="-342900" lvl="0" marL="457200" rtl="0" algn="l">
              <a:spcBef>
                <a:spcPts val="0"/>
              </a:spcBef>
              <a:spcAft>
                <a:spcPts val="0"/>
              </a:spcAft>
              <a:buSzPts val="1800"/>
              <a:buChar char="●"/>
            </a:pPr>
            <a:r>
              <a:rPr lang="en"/>
              <a:t>Selenium library</a:t>
            </a:r>
            <a:endParaRPr/>
          </a:p>
          <a:p>
            <a:pPr indent="-342900" lvl="0" marL="457200" rtl="0" algn="l">
              <a:spcBef>
                <a:spcPts val="0"/>
              </a:spcBef>
              <a:spcAft>
                <a:spcPts val="0"/>
              </a:spcAft>
              <a:buSzPts val="1800"/>
              <a:buChar char="●"/>
            </a:pPr>
            <a:r>
              <a:rPr lang="en"/>
              <a:t>HTML</a:t>
            </a:r>
            <a:endParaRPr/>
          </a:p>
          <a:p>
            <a:pPr indent="-342900" lvl="0" marL="457200" rtl="0" algn="l">
              <a:spcBef>
                <a:spcPts val="0"/>
              </a:spcBef>
              <a:spcAft>
                <a:spcPts val="0"/>
              </a:spcAft>
              <a:buSzPts val="1800"/>
              <a:buChar char="●"/>
            </a:pPr>
            <a:r>
              <a:rPr lang="en"/>
              <a:t>CSS</a:t>
            </a:r>
            <a:endParaRPr/>
          </a:p>
          <a:p>
            <a:pPr indent="0" lvl="0" marL="45720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Problem Statement</a:t>
            </a:r>
            <a:endParaRPr sz="2600"/>
          </a:p>
          <a:p>
            <a:pPr indent="0" lvl="0" marL="0" rtl="0" algn="l">
              <a:spcBef>
                <a:spcPts val="0"/>
              </a:spcBef>
              <a:spcAft>
                <a:spcPts val="0"/>
              </a:spcAft>
              <a:buNone/>
            </a:pPr>
            <a:r>
              <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latin typeface="Lato"/>
                <a:ea typeface="Lato"/>
                <a:cs typeface="Lato"/>
                <a:sym typeface="Lato"/>
              </a:rPr>
              <a:t> A malvertisement (malicious advertisement) is an advertisement on the Internet that is capable of infecting the viewer's computer with malware.  </a:t>
            </a:r>
            <a:endParaRPr sz="1500">
              <a:solidFill>
                <a:srgbClr val="000000"/>
              </a:solidFill>
              <a:latin typeface="Lato"/>
              <a:ea typeface="Lato"/>
              <a:cs typeface="Lato"/>
              <a:sym typeface="Lato"/>
            </a:endParaRPr>
          </a:p>
          <a:p>
            <a:pPr indent="0" lvl="0" marL="0" rtl="0" algn="l">
              <a:spcBef>
                <a:spcPts val="1600"/>
              </a:spcBef>
              <a:spcAft>
                <a:spcPts val="0"/>
              </a:spcAft>
              <a:buNone/>
            </a:pPr>
            <a:r>
              <a:rPr lang="en" sz="1500">
                <a:solidFill>
                  <a:srgbClr val="000000"/>
                </a:solidFill>
                <a:latin typeface="Lato"/>
                <a:ea typeface="Lato"/>
                <a:cs typeface="Lato"/>
                <a:sym typeface="Lato"/>
              </a:rPr>
              <a:t>Malvertising can be extremely hard to combat because it can quietly work its way into a webpage or advertisement on a webpage and spread unknowingly.</a:t>
            </a:r>
            <a:endParaRPr sz="1500">
              <a:solidFill>
                <a:srgbClr val="000000"/>
              </a:solidFill>
              <a:latin typeface="Lato"/>
              <a:ea typeface="Lato"/>
              <a:cs typeface="Lato"/>
              <a:sym typeface="Lato"/>
            </a:endParaRPr>
          </a:p>
          <a:p>
            <a:pPr indent="0" lvl="0" marL="0" rtl="0" algn="l">
              <a:spcBef>
                <a:spcPts val="1600"/>
              </a:spcBef>
              <a:spcAft>
                <a:spcPts val="0"/>
              </a:spcAft>
              <a:buNone/>
            </a:pPr>
            <a:r>
              <a:rPr lang="en" sz="1500">
                <a:solidFill>
                  <a:srgbClr val="000000"/>
                </a:solidFill>
                <a:latin typeface="Lato"/>
                <a:ea typeface="Lato"/>
                <a:cs typeface="Lato"/>
                <a:sym typeface="Lato"/>
              </a:rPr>
              <a:t>Malvertising takes advantage of the same methods that distribute normal online advertising. Fraudsters submit infected graphic or text ads to legitimate advertisement networks, which often can’t distinguish harmful ads from trustworthy ones.</a:t>
            </a:r>
            <a:endParaRPr sz="1500">
              <a:solidFill>
                <a:srgbClr val="000000"/>
              </a:solidFill>
              <a:latin typeface="Lato"/>
              <a:ea typeface="Lato"/>
              <a:cs typeface="Lato"/>
              <a:sym typeface="Lato"/>
            </a:endParaRPr>
          </a:p>
          <a:p>
            <a:pPr indent="0" lvl="0" marL="0" rtl="0" algn="l">
              <a:spcBef>
                <a:spcPts val="1600"/>
              </a:spcBef>
              <a:spcAft>
                <a:spcPts val="1600"/>
              </a:spcAft>
              <a:buNone/>
            </a:pPr>
            <a:r>
              <a:rPr b="1" lang="en" sz="1500">
                <a:solidFill>
                  <a:srgbClr val="000000"/>
                </a:solidFill>
                <a:latin typeface="Lato"/>
                <a:ea typeface="Lato"/>
                <a:cs typeface="Lato"/>
                <a:sym typeface="Lato"/>
              </a:rPr>
              <a:t>Our goal is to broadly detect malicious and fraudulent activities that exploit display ads by probabilistic classification using Natural Language Processing and Machine Learning algorithms.</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Banner ads</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Banner advertising refers to the use of a rectangular graphic display that stretches across the top, bottom, or sides of a website or online media property.</a:t>
            </a:r>
            <a:endParaRPr sz="1400"/>
          </a:p>
          <a:p>
            <a:pPr indent="-317500" lvl="0" marL="457200" rtl="0" algn="l">
              <a:spcBef>
                <a:spcPts val="1600"/>
              </a:spcBef>
              <a:spcAft>
                <a:spcPts val="0"/>
              </a:spcAft>
              <a:buSzPts val="1400"/>
              <a:buChar char="●"/>
            </a:pPr>
            <a:r>
              <a:rPr lang="en" sz="1400"/>
              <a:t>Banner ads are image-based rather than text-based and are a popular form of online advertising.</a:t>
            </a:r>
            <a:endParaRPr sz="1400"/>
          </a:p>
          <a:p>
            <a:pPr indent="-317500" lvl="0" marL="457200" rtl="0" algn="l">
              <a:spcBef>
                <a:spcPts val="1600"/>
              </a:spcBef>
              <a:spcAft>
                <a:spcPts val="0"/>
              </a:spcAft>
              <a:buSzPts val="1400"/>
              <a:buChar char="●"/>
            </a:pPr>
            <a:r>
              <a:rPr lang="en" sz="1400"/>
              <a:t>The purpose of banner advertising is to promote a brand and/or to get visitors from the host website to go to the advertiser's website.</a:t>
            </a:r>
            <a:endParaRPr sz="1400"/>
          </a:p>
          <a:p>
            <a:pPr indent="-317500" lvl="0" marL="457200" rtl="0" algn="l">
              <a:spcBef>
                <a:spcPts val="1600"/>
              </a:spcBef>
              <a:spcAft>
                <a:spcPts val="1600"/>
              </a:spcAft>
              <a:buSzPts val="1400"/>
              <a:buChar char="●"/>
            </a:pPr>
            <a:r>
              <a:rPr lang="en" sz="1400"/>
              <a:t>Banner ads is the choice for most scammers to trick gullible, naive users into downloading malware  onto their systems or providing private information to be misused by said scammers.</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pic>
        <p:nvPicPr>
          <p:cNvPr id="103" name="Google Shape;103;p16"/>
          <p:cNvPicPr preferRelativeResize="0"/>
          <p:nvPr/>
        </p:nvPicPr>
        <p:blipFill>
          <a:blip r:embed="rId3">
            <a:alphaModFix/>
          </a:blip>
          <a:stretch>
            <a:fillRect/>
          </a:stretch>
        </p:blipFill>
        <p:spPr>
          <a:xfrm>
            <a:off x="3052794" y="1058713"/>
            <a:ext cx="2565781" cy="2580075"/>
          </a:xfrm>
          <a:prstGeom prst="rect">
            <a:avLst/>
          </a:prstGeom>
          <a:noFill/>
          <a:ln>
            <a:noFill/>
          </a:ln>
        </p:spPr>
      </p:pic>
      <p:pic>
        <p:nvPicPr>
          <p:cNvPr id="104" name="Google Shape;104;p16"/>
          <p:cNvPicPr preferRelativeResize="0"/>
          <p:nvPr/>
        </p:nvPicPr>
        <p:blipFill>
          <a:blip r:embed="rId4">
            <a:alphaModFix/>
          </a:blip>
          <a:stretch>
            <a:fillRect/>
          </a:stretch>
        </p:blipFill>
        <p:spPr>
          <a:xfrm>
            <a:off x="5878100" y="152400"/>
            <a:ext cx="3091700" cy="2580075"/>
          </a:xfrm>
          <a:prstGeom prst="rect">
            <a:avLst/>
          </a:prstGeom>
          <a:noFill/>
          <a:ln>
            <a:noFill/>
          </a:ln>
        </p:spPr>
      </p:pic>
      <p:pic>
        <p:nvPicPr>
          <p:cNvPr id="105" name="Google Shape;105;p16"/>
          <p:cNvPicPr preferRelativeResize="0"/>
          <p:nvPr/>
        </p:nvPicPr>
        <p:blipFill>
          <a:blip r:embed="rId5">
            <a:alphaModFix/>
          </a:blip>
          <a:stretch>
            <a:fillRect/>
          </a:stretch>
        </p:blipFill>
        <p:spPr>
          <a:xfrm>
            <a:off x="152400" y="152400"/>
            <a:ext cx="2472925" cy="439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t>Intent Analysis</a:t>
            </a:r>
            <a:endParaRPr/>
          </a:p>
        </p:txBody>
      </p:sp>
      <p:sp>
        <p:nvSpPr>
          <p:cNvPr id="111" name="Google Shape;111;p17"/>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Sentiment analysis is contextual mining of text which identifies and extracts subjective information in source material, and helping a business to understand the social sentiment of their brand, product or service while monitoring online conversations.</a:t>
            </a:r>
            <a:endParaRPr/>
          </a:p>
          <a:p>
            <a:pPr indent="-317500" lvl="0" marL="457200" rtl="0" algn="l">
              <a:spcBef>
                <a:spcPts val="1600"/>
              </a:spcBef>
              <a:spcAft>
                <a:spcPts val="1600"/>
              </a:spcAft>
              <a:buSzPts val="1400"/>
              <a:buChar char="●"/>
            </a:pPr>
            <a:r>
              <a:rPr lang="en"/>
              <a:t>Intent analysis steps up the game by analyzing the user’s intention behind a message and identifying whether it relates an opinion, news, marketing, complaint, suggestion, appreciation or query.</a:t>
            </a:r>
            <a:endParaRPr/>
          </a:p>
        </p:txBody>
      </p:sp>
      <p:sp>
        <p:nvSpPr>
          <p:cNvPr id="112" name="Google Shape;112;p17"/>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3" name="Google Shape;113;p17"/>
          <p:cNvPicPr preferRelativeResize="0"/>
          <p:nvPr/>
        </p:nvPicPr>
        <p:blipFill rotWithShape="1">
          <a:blip r:embed="rId3">
            <a:alphaModFix/>
          </a:blip>
          <a:srcRect b="0" l="1360" r="-1359" t="0"/>
          <a:stretch/>
        </p:blipFill>
        <p:spPr>
          <a:xfrm>
            <a:off x="4361575" y="1154450"/>
            <a:ext cx="4725575" cy="3414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 Diagram</a:t>
            </a:r>
            <a:endParaRPr/>
          </a:p>
        </p:txBody>
      </p:sp>
      <p:pic>
        <p:nvPicPr>
          <p:cNvPr id="119" name="Google Shape;119;p18"/>
          <p:cNvPicPr preferRelativeResize="0"/>
          <p:nvPr/>
        </p:nvPicPr>
        <p:blipFill rotWithShape="1">
          <a:blip r:embed="rId3">
            <a:alphaModFix/>
          </a:blip>
          <a:srcRect b="4998" l="0" r="6068" t="3627"/>
          <a:stretch/>
        </p:blipFill>
        <p:spPr>
          <a:xfrm>
            <a:off x="861075" y="1317200"/>
            <a:ext cx="6307926" cy="3568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extraction using OCR</a:t>
            </a:r>
            <a:endParaRPr/>
          </a:p>
        </p:txBody>
      </p:sp>
      <p:sp>
        <p:nvSpPr>
          <p:cNvPr id="125" name="Google Shape;125;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The Python-Tesseract aka Pytesseract library (which is a wrapper for Google’s Tesseract-OCR engine) was used for Optical Character Recognition of the text in the ads.</a:t>
            </a:r>
            <a:endParaRPr sz="1400"/>
          </a:p>
        </p:txBody>
      </p:sp>
      <p:pic>
        <p:nvPicPr>
          <p:cNvPr id="126" name="Google Shape;126;p19"/>
          <p:cNvPicPr preferRelativeResize="0"/>
          <p:nvPr/>
        </p:nvPicPr>
        <p:blipFill rotWithShape="1">
          <a:blip r:embed="rId3">
            <a:alphaModFix/>
          </a:blip>
          <a:srcRect b="0" l="0" r="3901" t="17348"/>
          <a:stretch/>
        </p:blipFill>
        <p:spPr>
          <a:xfrm>
            <a:off x="372725" y="1955300"/>
            <a:ext cx="2434775" cy="2613575"/>
          </a:xfrm>
          <a:prstGeom prst="rect">
            <a:avLst/>
          </a:prstGeom>
          <a:noFill/>
          <a:ln>
            <a:noFill/>
          </a:ln>
        </p:spPr>
      </p:pic>
      <p:sp>
        <p:nvSpPr>
          <p:cNvPr id="127" name="Google Shape;127;p19"/>
          <p:cNvSpPr/>
          <p:nvPr/>
        </p:nvSpPr>
        <p:spPr>
          <a:xfrm>
            <a:off x="2914650" y="2389575"/>
            <a:ext cx="1425300" cy="607800"/>
          </a:xfrm>
          <a:prstGeom prst="rightArrow">
            <a:avLst>
              <a:gd fmla="val 50000" name="adj1"/>
              <a:gd fmla="val 50000" name="adj2"/>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a:off x="4618425" y="2132400"/>
            <a:ext cx="3254100" cy="1018200"/>
          </a:xfrm>
          <a:prstGeom prst="rect">
            <a:avLst/>
          </a:prstGeom>
          <a:solidFill>
            <a:srgbClr val="00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sdssdsd</a:t>
            </a:r>
            <a:endParaRPr/>
          </a:p>
        </p:txBody>
      </p:sp>
      <p:sp>
        <p:nvSpPr>
          <p:cNvPr id="129" name="Google Shape;129;p19"/>
          <p:cNvSpPr txBox="1"/>
          <p:nvPr/>
        </p:nvSpPr>
        <p:spPr>
          <a:xfrm>
            <a:off x="4648200" y="2132400"/>
            <a:ext cx="3436200" cy="14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Space Mono"/>
                <a:ea typeface="Space Mono"/>
                <a:cs typeface="Space Mono"/>
                <a:sym typeface="Space Mono"/>
              </a:rPr>
              <a:t>become avon independent sales representative make money make your hours work home work online sne</a:t>
            </a:r>
            <a:endParaRPr>
              <a:solidFill>
                <a:srgbClr val="FFFFFF"/>
              </a:solidFill>
              <a:latin typeface="Space Mono"/>
              <a:ea typeface="Space Mono"/>
              <a:cs typeface="Space Mono"/>
              <a:sym typeface="Space Mon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Filtering</a:t>
            </a:r>
            <a:endParaRPr/>
          </a:p>
        </p:txBody>
      </p:sp>
      <p:sp>
        <p:nvSpPr>
          <p:cNvPr id="135" name="Google Shape;135;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extracted text was then filtered as a part of the data pre-processing step. The filtering included:</a:t>
            </a:r>
            <a:endParaRPr/>
          </a:p>
          <a:p>
            <a:pPr indent="-342900" lvl="0" marL="457200" rtl="0" algn="l">
              <a:spcBef>
                <a:spcPts val="1600"/>
              </a:spcBef>
              <a:spcAft>
                <a:spcPts val="0"/>
              </a:spcAft>
              <a:buSzPts val="1800"/>
              <a:buChar char="●"/>
            </a:pPr>
            <a:r>
              <a:rPr lang="en"/>
              <a:t>Removal of new line delimiter</a:t>
            </a:r>
            <a:endParaRPr/>
          </a:p>
          <a:p>
            <a:pPr indent="-342900" lvl="0" marL="457200" rtl="0" algn="l">
              <a:spcBef>
                <a:spcPts val="0"/>
              </a:spcBef>
              <a:spcAft>
                <a:spcPts val="0"/>
              </a:spcAft>
              <a:buSzPts val="1800"/>
              <a:buChar char="●"/>
            </a:pPr>
            <a:r>
              <a:rPr lang="en"/>
              <a:t>Removal of digits and punctuation</a:t>
            </a:r>
            <a:endParaRPr/>
          </a:p>
          <a:p>
            <a:pPr indent="-342900" lvl="0" marL="457200" rtl="0" algn="l">
              <a:spcBef>
                <a:spcPts val="0"/>
              </a:spcBef>
              <a:spcAft>
                <a:spcPts val="0"/>
              </a:spcAft>
              <a:buSzPts val="1800"/>
              <a:buChar char="●"/>
            </a:pPr>
            <a:r>
              <a:rPr lang="en"/>
              <a:t>Consideration of only alphabetical characters</a:t>
            </a:r>
            <a:endParaRPr/>
          </a:p>
          <a:p>
            <a:pPr indent="-342900" lvl="0" marL="457200" rtl="0" algn="l">
              <a:spcBef>
                <a:spcPts val="0"/>
              </a:spcBef>
              <a:spcAft>
                <a:spcPts val="0"/>
              </a:spcAft>
              <a:buSzPts val="1800"/>
              <a:buChar char="●"/>
            </a:pPr>
            <a:r>
              <a:rPr lang="en"/>
              <a:t>Stopwords removal </a:t>
            </a:r>
            <a:r>
              <a:rPr lang="en"/>
              <a:t>(eg: a, an ,in, by, etc)</a:t>
            </a:r>
            <a:endParaRPr/>
          </a:p>
          <a:p>
            <a:pPr indent="-342900" lvl="0" marL="457200" rtl="0" algn="l">
              <a:spcBef>
                <a:spcPts val="0"/>
              </a:spcBef>
              <a:spcAft>
                <a:spcPts val="0"/>
              </a:spcAft>
              <a:buSzPts val="1800"/>
              <a:buChar char="●"/>
            </a:pPr>
            <a:r>
              <a:rPr lang="en"/>
              <a:t>SpellChecker (eg: hous =&gt; house)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141" name="Google Shape;141;p21"/>
          <p:cNvSpPr txBox="1"/>
          <p:nvPr>
            <p:ph idx="1" type="body"/>
          </p:nvPr>
        </p:nvSpPr>
        <p:spPr>
          <a:xfrm>
            <a:off x="311700" y="12299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.csv format</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2 columns:</a:t>
            </a:r>
            <a:endParaRPr/>
          </a:p>
          <a:p>
            <a:pPr indent="0" lvl="0" marL="457200" rtl="0" algn="l">
              <a:spcBef>
                <a:spcPts val="1600"/>
              </a:spcBef>
              <a:spcAft>
                <a:spcPts val="0"/>
              </a:spcAft>
              <a:buNone/>
            </a:pPr>
            <a:r>
              <a:rPr lang="en"/>
              <a:t>Col 1: Ad words</a:t>
            </a:r>
            <a:endParaRPr/>
          </a:p>
          <a:p>
            <a:pPr indent="0" lvl="0" marL="457200" rtl="0" algn="l">
              <a:spcBef>
                <a:spcPts val="1600"/>
              </a:spcBef>
              <a:spcAft>
                <a:spcPts val="0"/>
              </a:spcAft>
              <a:buNone/>
            </a:pPr>
            <a:r>
              <a:rPr lang="en"/>
              <a:t>Col 2: Label  (Malicious: 1   Benign: 0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42" name="Google Shape;142;p21"/>
          <p:cNvPicPr preferRelativeResize="0"/>
          <p:nvPr/>
        </p:nvPicPr>
        <p:blipFill>
          <a:blip r:embed="rId3">
            <a:alphaModFix/>
          </a:blip>
          <a:stretch>
            <a:fillRect/>
          </a:stretch>
        </p:blipFill>
        <p:spPr>
          <a:xfrm>
            <a:off x="3786625" y="739100"/>
            <a:ext cx="3967250" cy="244628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