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0" r:id="rId3"/>
    <p:sldId id="259" r:id="rId4"/>
    <p:sldId id="258" r:id="rId5"/>
    <p:sldId id="263" r:id="rId6"/>
    <p:sldId id="266" r:id="rId7"/>
    <p:sldId id="264" r:id="rId8"/>
    <p:sldId id="267" r:id="rId9"/>
    <p:sldId id="265" r:id="rId10"/>
    <p:sldId id="268" r:id="rId11"/>
    <p:sldId id="269" r:id="rId12"/>
    <p:sldId id="270" r:id="rId13"/>
    <p:sldId id="272" r:id="rId14"/>
    <p:sldId id="273" r:id="rId15"/>
    <p:sldId id="274" r:id="rId16"/>
    <p:sldId id="277" r:id="rId17"/>
    <p:sldId id="278" r:id="rId18"/>
    <p:sldId id="275" r:id="rId19"/>
    <p:sldId id="279" r:id="rId20"/>
    <p:sldId id="281" r:id="rId21"/>
    <p:sldId id="282" r:id="rId22"/>
    <p:sldId id="283" r:id="rId23"/>
    <p:sldId id="284" r:id="rId24"/>
    <p:sldId id="285" r:id="rId25"/>
    <p:sldId id="286" r:id="rId26"/>
    <p:sldId id="287" r:id="rId27"/>
    <p:sldId id="291" r:id="rId28"/>
    <p:sldId id="288" r:id="rId29"/>
    <p:sldId id="289" r:id="rId30"/>
    <p:sldId id="29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57B26-EC35-423D-A3B6-2B9BC0D6B703}" type="datetimeFigureOut">
              <a:rPr lang="en-US" smtClean="0"/>
              <a:pPr/>
              <a:t>1/27/2011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92552C-613F-4878-91CF-81993019047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69DEF4-7CE2-455B-B1EF-39F6FB2D8B80}" type="datetime1">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C4C7E-BAEB-4EF1-9D6D-3A72B3160E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FAA0BC-CE4B-4600-92D5-19DB7ED4DC56}" type="datetime1">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C4C7E-BAEB-4EF1-9D6D-3A72B3160E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F36B02-6EA1-4713-BD71-6D0273C4E428}" type="datetime1">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C4C7E-BAEB-4EF1-9D6D-3A72B3160E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A32F57-782C-495C-B7FA-F9F004B931E0}" type="datetime1">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C4C7E-BAEB-4EF1-9D6D-3A72B3160E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C4C518-2A04-492A-9FC6-92A38D064EF9}" type="datetime1">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C4C7E-BAEB-4EF1-9D6D-3A72B3160E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D448B1-A101-4F80-B8AA-8ADF6CF02A11}" type="datetime1">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C4C7E-BAEB-4EF1-9D6D-3A72B3160E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3D9A12-DE24-4632-963C-6E2BB8A2F9EF}" type="datetime1">
              <a:rPr lang="en-US" smtClean="0"/>
              <a:pPr/>
              <a:t>1/27/2011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8C4C7E-BAEB-4EF1-9D6D-3A72B3160E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76A172-D04F-43EF-A6A8-76D37EA95065}" type="datetime1">
              <a:rPr lang="en-US" smtClean="0"/>
              <a:pPr/>
              <a:t>1/27/2011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8C4C7E-BAEB-4EF1-9D6D-3A72B3160E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9F7C9-1556-4875-AFCD-81FDEBE19517}" type="datetime1">
              <a:rPr lang="en-US" smtClean="0"/>
              <a:pPr/>
              <a:t>1/27/2011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8C4C7E-BAEB-4EF1-9D6D-3A72B3160E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CBAE90-B02C-41AB-8B67-B8548129CF06}" type="datetime1">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C4C7E-BAEB-4EF1-9D6D-3A72B3160E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7E6B2C-25C3-4AD1-8EF3-16E50D5A0890}" type="datetime1">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C4C7E-BAEB-4EF1-9D6D-3A72B3160E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B9292-A0B6-4CC6-A41B-B9A43C3DC7A9}" type="datetime1">
              <a:rPr lang="en-US" smtClean="0"/>
              <a:pPr/>
              <a:t>1/27/2011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C4C7E-BAEB-4EF1-9D6D-3A72B3160E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png"/><Relationship Id="rId7"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1.jpeg"/><Relationship Id="rId9"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26.jpeg"/><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0.em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e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7.emf"/><Relationship Id="rId4" Type="http://schemas.openxmlformats.org/officeDocument/2006/relationships/image" Target="../media/image36.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2.png"/><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41.emf"/><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2.png"/><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45.emf"/><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normAutofit/>
          </a:bodyPr>
          <a:lstStyle/>
          <a:p>
            <a:r>
              <a:rPr lang="en-US" sz="6600" dirty="0" smtClean="0"/>
              <a:t>Electrostatics</a:t>
            </a:r>
            <a:endParaRPr lang="en-US" sz="6600" dirty="0"/>
          </a:p>
        </p:txBody>
      </p:sp>
      <p:sp>
        <p:nvSpPr>
          <p:cNvPr id="6" name="Footer Placeholder 5"/>
          <p:cNvSpPr>
            <a:spLocks noGrp="1"/>
          </p:cNvSpPr>
          <p:nvPr>
            <p:ph type="ftr" sz="quarter" idx="11"/>
          </p:nvPr>
        </p:nvSpPr>
        <p:spPr/>
        <p:txBody>
          <a:bodyPr/>
          <a:lstStyle/>
          <a:p>
            <a:r>
              <a:rPr lang="en-US" dirty="0" smtClean="0"/>
              <a:t>Author: Rajat Kalia | ©Alpha Classes</a:t>
            </a:r>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1</a:t>
            </a:fld>
            <a:endParaRPr lang="en-US"/>
          </a:p>
        </p:txBody>
      </p:sp>
      <p:pic>
        <p:nvPicPr>
          <p:cNvPr id="4" name="Picture 3" descr="alpha.jpg"/>
          <p:cNvPicPr>
            <a:picLocks noChangeAspect="1"/>
          </p:cNvPicPr>
          <p:nvPr/>
        </p:nvPicPr>
        <p:blipFill>
          <a:blip r:embed="rId2"/>
          <a:stretch>
            <a:fillRect/>
          </a:stretch>
        </p:blipFill>
        <p:spPr>
          <a:xfrm>
            <a:off x="6692900" y="0"/>
            <a:ext cx="2451100" cy="762000"/>
          </a:xfrm>
          <a:prstGeom prst="rect">
            <a:avLst/>
          </a:prstGeom>
        </p:spPr>
      </p:pic>
      <p:pic>
        <p:nvPicPr>
          <p:cNvPr id="4097" name="Picture 1" descr="C:\Documents and Settings\rajat\Desktop\charge1.png"/>
          <p:cNvPicPr>
            <a:picLocks noChangeAspect="1" noChangeArrowheads="1"/>
          </p:cNvPicPr>
          <p:nvPr/>
        </p:nvPicPr>
        <p:blipFill>
          <a:blip r:embed="rId3"/>
          <a:srcRect/>
          <a:stretch>
            <a:fillRect/>
          </a:stretch>
        </p:blipFill>
        <p:spPr bwMode="auto">
          <a:xfrm>
            <a:off x="-1" y="0"/>
            <a:ext cx="3441761" cy="1676400"/>
          </a:xfrm>
          <a:prstGeom prst="rect">
            <a:avLst/>
          </a:prstGeom>
          <a:noFill/>
        </p:spPr>
      </p:pic>
      <p:sp>
        <p:nvSpPr>
          <p:cNvPr id="7" name="Title 1"/>
          <p:cNvSpPr txBox="1">
            <a:spLocks/>
          </p:cNvSpPr>
          <p:nvPr/>
        </p:nvSpPr>
        <p:spPr>
          <a:xfrm>
            <a:off x="2514600" y="4343401"/>
            <a:ext cx="3962400" cy="533399"/>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smtClean="0">
                <a:ln>
                  <a:noFill/>
                </a:ln>
                <a:solidFill>
                  <a:schemeClr val="tx1"/>
                </a:solidFill>
                <a:effectLst/>
                <a:uLnTx/>
                <a:uFillTx/>
                <a:latin typeface="+mj-lt"/>
                <a:ea typeface="+mj-ea"/>
                <a:cs typeface="+mj-cs"/>
              </a:rPr>
              <a:t>NCERT</a:t>
            </a:r>
            <a:endParaRPr kumimoji="0" lang="en-US" sz="6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lpha.jpg"/>
          <p:cNvPicPr>
            <a:picLocks noChangeAspect="1"/>
          </p:cNvPicPr>
          <p:nvPr/>
        </p:nvPicPr>
        <p:blipFill>
          <a:blip r:embed="rId2"/>
          <a:stretch>
            <a:fillRect/>
          </a:stretch>
        </p:blipFill>
        <p:spPr>
          <a:xfrm>
            <a:off x="6692900" y="0"/>
            <a:ext cx="2451100" cy="762000"/>
          </a:xfrm>
          <a:prstGeom prst="rect">
            <a:avLst/>
          </a:prstGeom>
        </p:spPr>
      </p:pic>
      <p:sp>
        <p:nvSpPr>
          <p:cNvPr id="2" name="Title 1"/>
          <p:cNvSpPr>
            <a:spLocks noGrp="1"/>
          </p:cNvSpPr>
          <p:nvPr>
            <p:ph type="title"/>
          </p:nvPr>
        </p:nvSpPr>
        <p:spPr/>
        <p:txBody>
          <a:bodyPr/>
          <a:lstStyle/>
          <a:p>
            <a:r>
              <a:rPr lang="en-US" dirty="0" smtClean="0"/>
              <a:t>Problem – Charging(Contd.)</a:t>
            </a:r>
            <a:endParaRPr lang="en-US" dirty="0"/>
          </a:p>
        </p:txBody>
      </p:sp>
      <p:sp>
        <p:nvSpPr>
          <p:cNvPr id="3" name="Content Placeholder 2"/>
          <p:cNvSpPr>
            <a:spLocks noGrp="1"/>
          </p:cNvSpPr>
          <p:nvPr>
            <p:ph idx="1"/>
          </p:nvPr>
        </p:nvSpPr>
        <p:spPr>
          <a:xfrm>
            <a:off x="2971800" y="1600200"/>
            <a:ext cx="5715000" cy="4525963"/>
          </a:xfrm>
        </p:spPr>
        <p:txBody>
          <a:bodyPr>
            <a:normAutofit fontScale="47500" lnSpcReduction="20000"/>
          </a:bodyPr>
          <a:lstStyle/>
          <a:p>
            <a:endParaRPr lang="en-US" dirty="0" smtClean="0"/>
          </a:p>
          <a:p>
            <a:endParaRPr lang="en-US" dirty="0" smtClean="0"/>
          </a:p>
          <a:p>
            <a:pPr>
              <a:buNone/>
            </a:pPr>
            <a:r>
              <a:rPr lang="en-US" dirty="0" smtClean="0"/>
              <a:t>Q: How can you charge a metal sphere positively without touching it?</a:t>
            </a:r>
          </a:p>
          <a:p>
            <a:endParaRPr lang="en-US" dirty="0" smtClean="0"/>
          </a:p>
          <a:p>
            <a:pPr lvl="1"/>
            <a:r>
              <a:rPr lang="en-US" dirty="0" smtClean="0"/>
              <a:t>Figure (a) shows an uncharged metallic sphere on an insulating metal stand. </a:t>
            </a:r>
          </a:p>
          <a:p>
            <a:pPr lvl="1"/>
            <a:endParaRPr lang="en-US" dirty="0" smtClean="0"/>
          </a:p>
          <a:p>
            <a:pPr lvl="1"/>
            <a:r>
              <a:rPr lang="en-US" dirty="0" smtClean="0"/>
              <a:t>Bring a negatively charged rod close to the metallic sphere, as shown in Fig.(b). </a:t>
            </a:r>
          </a:p>
          <a:p>
            <a:pPr lvl="1"/>
            <a:endParaRPr lang="en-US" dirty="0" smtClean="0"/>
          </a:p>
          <a:p>
            <a:pPr lvl="1"/>
            <a:r>
              <a:rPr lang="en-US" dirty="0" smtClean="0"/>
              <a:t>As the rod is brought close to the sphere, the free electrons in the sphere move away due to repulsion and start piling up at the farther end. Connect the sphere to the ground by a conducting wire. The electrons will flow to the ground while the positive charges at the near end will remain held there due to the attractive force of the negative charges on the rod, as shown in Fig. (c). </a:t>
            </a:r>
          </a:p>
          <a:p>
            <a:pPr lvl="1"/>
            <a:endParaRPr lang="en-US" dirty="0" smtClean="0"/>
          </a:p>
          <a:p>
            <a:pPr lvl="1"/>
            <a:r>
              <a:rPr lang="en-US" dirty="0" smtClean="0"/>
              <a:t>Disconnect the sphere from the ground. The positive charge continues to be held at the near end [Fig. (d)].</a:t>
            </a:r>
          </a:p>
          <a:p>
            <a:pPr lvl="1"/>
            <a:endParaRPr lang="en-US" dirty="0" smtClean="0"/>
          </a:p>
          <a:p>
            <a:pPr lvl="1"/>
            <a:r>
              <a:rPr lang="en-US" dirty="0" smtClean="0"/>
              <a:t> Remove the electrified rod. The positive charge will spread uniformly over the sphere as shown in  Fig. (e).</a:t>
            </a:r>
          </a:p>
          <a:p>
            <a:pPr lvl="1">
              <a:buNone/>
            </a:pPr>
            <a:endParaRPr lang="en-US" dirty="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10</a:t>
            </a:fld>
            <a:endParaRPr lang="en-US"/>
          </a:p>
        </p:txBody>
      </p:sp>
      <p:pic>
        <p:nvPicPr>
          <p:cNvPr id="6" name="Picture 1" descr="C:\Documents and Settings\rajat\Desktop\charge1.png"/>
          <p:cNvPicPr>
            <a:picLocks noChangeAspect="1" noChangeArrowheads="1"/>
          </p:cNvPicPr>
          <p:nvPr/>
        </p:nvPicPr>
        <p:blipFill>
          <a:blip r:embed="rId3"/>
          <a:srcRect/>
          <a:stretch>
            <a:fillRect/>
          </a:stretch>
        </p:blipFill>
        <p:spPr bwMode="auto">
          <a:xfrm>
            <a:off x="0" y="0"/>
            <a:ext cx="1329771" cy="647700"/>
          </a:xfrm>
          <a:prstGeom prst="rect">
            <a:avLst/>
          </a:prstGeom>
          <a:noFill/>
        </p:spPr>
      </p:pic>
      <p:pic>
        <p:nvPicPr>
          <p:cNvPr id="1026" name="Picture 2"/>
          <p:cNvPicPr>
            <a:picLocks noChangeAspect="1" noChangeArrowheads="1"/>
          </p:cNvPicPr>
          <p:nvPr/>
        </p:nvPicPr>
        <p:blipFill>
          <a:blip r:embed="rId4"/>
          <a:srcRect/>
          <a:stretch>
            <a:fillRect/>
          </a:stretch>
        </p:blipFill>
        <p:spPr bwMode="auto">
          <a:xfrm>
            <a:off x="457200" y="2819400"/>
            <a:ext cx="2422602"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descr="C:\Documents and Settings\rajat\Desktop\charge1.png"/>
          <p:cNvPicPr>
            <a:picLocks noChangeAspect="1" noChangeArrowheads="1"/>
          </p:cNvPicPr>
          <p:nvPr/>
        </p:nvPicPr>
        <p:blipFill>
          <a:blip r:embed="rId2"/>
          <a:srcRect/>
          <a:stretch>
            <a:fillRect/>
          </a:stretch>
        </p:blipFill>
        <p:spPr bwMode="auto">
          <a:xfrm>
            <a:off x="0" y="0"/>
            <a:ext cx="1329771" cy="647700"/>
          </a:xfrm>
          <a:prstGeom prst="rect">
            <a:avLst/>
          </a:prstGeom>
          <a:noFill/>
        </p:spPr>
      </p:pic>
      <p:pic>
        <p:nvPicPr>
          <p:cNvPr id="7" name="Picture 6" descr="alpha.jpg"/>
          <p:cNvPicPr>
            <a:picLocks noChangeAspect="1"/>
          </p:cNvPicPr>
          <p:nvPr/>
        </p:nvPicPr>
        <p:blipFill>
          <a:blip r:embed="rId3"/>
          <a:stretch>
            <a:fillRect/>
          </a:stretch>
        </p:blipFill>
        <p:spPr>
          <a:xfrm>
            <a:off x="6692900" y="0"/>
            <a:ext cx="2451100" cy="762000"/>
          </a:xfrm>
          <a:prstGeom prst="rect">
            <a:avLst/>
          </a:prstGeom>
        </p:spPr>
      </p:pic>
      <p:sp>
        <p:nvSpPr>
          <p:cNvPr id="2" name="Title 1"/>
          <p:cNvSpPr>
            <a:spLocks noGrp="1"/>
          </p:cNvSpPr>
          <p:nvPr>
            <p:ph type="title"/>
          </p:nvPr>
        </p:nvSpPr>
        <p:spPr/>
        <p:txBody>
          <a:bodyPr>
            <a:noAutofit/>
          </a:bodyPr>
          <a:lstStyle/>
          <a:p>
            <a:r>
              <a:rPr lang="en-US" sz="3600" b="1" dirty="0" smtClean="0"/>
              <a:t>BASIC PROPERTIES OF ELECTRIC CHARGE</a:t>
            </a:r>
            <a:endParaRPr lang="en-US" dirty="0"/>
          </a:p>
        </p:txBody>
      </p:sp>
      <p:sp>
        <p:nvSpPr>
          <p:cNvPr id="3" name="Content Placeholder 2"/>
          <p:cNvSpPr>
            <a:spLocks noGrp="1"/>
          </p:cNvSpPr>
          <p:nvPr>
            <p:ph idx="1"/>
          </p:nvPr>
        </p:nvSpPr>
        <p:spPr/>
        <p:txBody>
          <a:bodyPr/>
          <a:lstStyle/>
          <a:p>
            <a:r>
              <a:rPr lang="en-US" b="1" dirty="0" err="1" smtClean="0"/>
              <a:t>Additivity</a:t>
            </a:r>
            <a:r>
              <a:rPr lang="en-US" b="1" dirty="0" smtClean="0"/>
              <a:t> of charges</a:t>
            </a:r>
            <a:endParaRPr lang="en-US" dirty="0" smtClean="0"/>
          </a:p>
          <a:p>
            <a:pPr lvl="1">
              <a:buFont typeface="Wingdings" pitchFamily="2" charset="2"/>
              <a:buChar char="Ø"/>
            </a:pPr>
            <a:r>
              <a:rPr lang="en-US" i="1" dirty="0" smtClean="0"/>
              <a:t>n </a:t>
            </a:r>
            <a:r>
              <a:rPr lang="en-US" dirty="0" smtClean="0"/>
              <a:t>charges </a:t>
            </a:r>
            <a:r>
              <a:rPr lang="en-US" i="1" dirty="0" smtClean="0"/>
              <a:t>q</a:t>
            </a:r>
            <a:r>
              <a:rPr lang="en-US" baseline="-25000" dirty="0" smtClean="0"/>
              <a:t>1</a:t>
            </a:r>
            <a:r>
              <a:rPr lang="en-US" dirty="0" smtClean="0"/>
              <a:t>, </a:t>
            </a:r>
            <a:r>
              <a:rPr lang="en-US" i="1" dirty="0" smtClean="0"/>
              <a:t>q</a:t>
            </a:r>
            <a:r>
              <a:rPr lang="en-US" baseline="-25000" dirty="0" smtClean="0"/>
              <a:t>2</a:t>
            </a:r>
            <a:r>
              <a:rPr lang="en-US" dirty="0" smtClean="0"/>
              <a:t>, </a:t>
            </a:r>
            <a:r>
              <a:rPr lang="en-US" i="1" dirty="0" smtClean="0"/>
              <a:t>q</a:t>
            </a:r>
            <a:r>
              <a:rPr lang="en-US" baseline="-25000" dirty="0" smtClean="0"/>
              <a:t>3</a:t>
            </a:r>
            <a:r>
              <a:rPr lang="en-US" dirty="0" smtClean="0"/>
              <a:t>, </a:t>
            </a:r>
            <a:r>
              <a:rPr lang="en-US" i="1" dirty="0" smtClean="0"/>
              <a:t>…, </a:t>
            </a:r>
            <a:r>
              <a:rPr lang="en-US" i="1" dirty="0" err="1" smtClean="0"/>
              <a:t>q</a:t>
            </a:r>
            <a:r>
              <a:rPr lang="en-US" baseline="-25000" dirty="0" err="1" smtClean="0"/>
              <a:t>n</a:t>
            </a:r>
            <a:r>
              <a:rPr lang="en-US" baseline="-25000" dirty="0" smtClean="0"/>
              <a:t> ,</a:t>
            </a:r>
            <a:r>
              <a:rPr lang="en-US" dirty="0" smtClean="0"/>
              <a:t> total charge of the system is </a:t>
            </a:r>
            <a:r>
              <a:rPr lang="en-US" i="1" dirty="0" smtClean="0"/>
              <a:t>q</a:t>
            </a:r>
            <a:r>
              <a:rPr lang="en-US" baseline="-25000" dirty="0" smtClean="0"/>
              <a:t>1</a:t>
            </a:r>
            <a:r>
              <a:rPr lang="en-US" dirty="0" smtClean="0"/>
              <a:t> </a:t>
            </a:r>
            <a:r>
              <a:rPr lang="en-US" i="1" dirty="0" smtClean="0"/>
              <a:t>+ q</a:t>
            </a:r>
            <a:r>
              <a:rPr lang="en-US" baseline="-25000" dirty="0" smtClean="0"/>
              <a:t>2</a:t>
            </a:r>
            <a:r>
              <a:rPr lang="en-US" dirty="0" smtClean="0"/>
              <a:t> </a:t>
            </a:r>
            <a:r>
              <a:rPr lang="en-US" i="1" dirty="0" smtClean="0"/>
              <a:t>+ q</a:t>
            </a:r>
            <a:r>
              <a:rPr lang="en-US" baseline="-25000" dirty="0" smtClean="0"/>
              <a:t>3</a:t>
            </a:r>
            <a:r>
              <a:rPr lang="en-US" dirty="0" smtClean="0"/>
              <a:t> </a:t>
            </a:r>
            <a:r>
              <a:rPr lang="en-US" i="1" dirty="0" smtClean="0"/>
              <a:t>+ … + </a:t>
            </a:r>
            <a:r>
              <a:rPr lang="en-US" i="1" dirty="0" err="1" smtClean="0"/>
              <a:t>q</a:t>
            </a:r>
            <a:r>
              <a:rPr lang="en-US" baseline="-25000" dirty="0" err="1" smtClean="0"/>
              <a:t>n</a:t>
            </a:r>
            <a:r>
              <a:rPr lang="en-US" dirty="0" smtClean="0"/>
              <a:t> </a:t>
            </a:r>
            <a:r>
              <a:rPr lang="en-US" i="1" dirty="0" smtClean="0"/>
              <a:t>.</a:t>
            </a:r>
          </a:p>
          <a:p>
            <a:r>
              <a:rPr lang="en-US" b="1" dirty="0" smtClean="0"/>
              <a:t>Charge is conserved</a:t>
            </a:r>
            <a:endParaRPr lang="en-US" dirty="0" smtClean="0"/>
          </a:p>
          <a:p>
            <a:pPr lvl="1">
              <a:buFont typeface="Wingdings" pitchFamily="2" charset="2"/>
              <a:buChar char="Ø"/>
            </a:pPr>
            <a:r>
              <a:rPr lang="en-US" dirty="0" smtClean="0"/>
              <a:t>charges may get redistributed only. </a:t>
            </a:r>
          </a:p>
          <a:p>
            <a:r>
              <a:rPr lang="en-US" b="1" dirty="0" err="1" smtClean="0"/>
              <a:t>Quantisation</a:t>
            </a:r>
            <a:r>
              <a:rPr lang="en-US" b="1" dirty="0" smtClean="0"/>
              <a:t> of charge</a:t>
            </a:r>
            <a:endParaRPr lang="en-US" dirty="0" smtClean="0"/>
          </a:p>
          <a:p>
            <a:pPr lvl="1">
              <a:buFont typeface="Wingdings" pitchFamily="2" charset="2"/>
              <a:buChar char="Ø"/>
            </a:pPr>
            <a:r>
              <a:rPr lang="en-US" i="1" dirty="0" smtClean="0"/>
              <a:t>q = ne</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(NCERT)</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How much positive and negative charge is there in a cup of water?</a:t>
            </a:r>
            <a:endParaRPr lang="en-US" dirty="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12</a:t>
            </a:fld>
            <a:endParaRPr lang="en-US"/>
          </a:p>
        </p:txBody>
      </p:sp>
      <p:pic>
        <p:nvPicPr>
          <p:cNvPr id="6" name="Picture 1" descr="C:\Documents and Settings\rajat\Desktop\charge1.png"/>
          <p:cNvPicPr>
            <a:picLocks noChangeAspect="1" noChangeArrowheads="1"/>
          </p:cNvPicPr>
          <p:nvPr/>
        </p:nvPicPr>
        <p:blipFill>
          <a:blip r:embed="rId2"/>
          <a:srcRect/>
          <a:stretch>
            <a:fillRect/>
          </a:stretch>
        </p:blipFill>
        <p:spPr bwMode="auto">
          <a:xfrm>
            <a:off x="0" y="0"/>
            <a:ext cx="1329771" cy="647700"/>
          </a:xfrm>
          <a:prstGeom prst="rect">
            <a:avLst/>
          </a:prstGeom>
          <a:noFill/>
        </p:spPr>
      </p:pic>
      <p:pic>
        <p:nvPicPr>
          <p:cNvPr id="7" name="Picture 6" descr="alpha.jpg"/>
          <p:cNvPicPr>
            <a:picLocks noChangeAspect="1"/>
          </p:cNvPicPr>
          <p:nvPr/>
        </p:nvPicPr>
        <p:blipFill>
          <a:blip r:embed="rId3"/>
          <a:stretch>
            <a:fillRect/>
          </a:stretch>
        </p:blipFill>
        <p:spPr>
          <a:xfrm>
            <a:off x="6692900" y="0"/>
            <a:ext cx="2451100" cy="762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(NCERT)</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How much positive and negative charge is there in a cup of water?</a:t>
            </a:r>
          </a:p>
          <a:p>
            <a:r>
              <a:rPr lang="en-US" dirty="0" smtClean="0"/>
              <a:t>Hint: Assume some weight of water. Water in a cup can be around 250g to 500g.</a:t>
            </a:r>
            <a:endParaRPr lang="en-US" dirty="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13</a:t>
            </a:fld>
            <a:endParaRPr lang="en-US"/>
          </a:p>
        </p:txBody>
      </p:sp>
      <p:pic>
        <p:nvPicPr>
          <p:cNvPr id="6" name="Picture 1" descr="C:\Documents and Settings\rajat\Desktop\charge1.png"/>
          <p:cNvPicPr>
            <a:picLocks noChangeAspect="1" noChangeArrowheads="1"/>
          </p:cNvPicPr>
          <p:nvPr/>
        </p:nvPicPr>
        <p:blipFill>
          <a:blip r:embed="rId2"/>
          <a:srcRect/>
          <a:stretch>
            <a:fillRect/>
          </a:stretch>
        </p:blipFill>
        <p:spPr bwMode="auto">
          <a:xfrm>
            <a:off x="0" y="0"/>
            <a:ext cx="1329771" cy="647700"/>
          </a:xfrm>
          <a:prstGeom prst="rect">
            <a:avLst/>
          </a:prstGeom>
          <a:noFill/>
        </p:spPr>
      </p:pic>
      <p:pic>
        <p:nvPicPr>
          <p:cNvPr id="7" name="Picture 6" descr="alpha.jpg"/>
          <p:cNvPicPr>
            <a:picLocks noChangeAspect="1"/>
          </p:cNvPicPr>
          <p:nvPr/>
        </p:nvPicPr>
        <p:blipFill>
          <a:blip r:embed="rId3"/>
          <a:stretch>
            <a:fillRect/>
          </a:stretch>
        </p:blipFill>
        <p:spPr>
          <a:xfrm>
            <a:off x="6692900" y="0"/>
            <a:ext cx="2451100" cy="762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COULOMB’S LAW</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Force between two point charges. </a:t>
            </a:r>
          </a:p>
          <a:p>
            <a:pPr lvl="1"/>
            <a:r>
              <a:rPr lang="en-US" dirty="0" smtClean="0"/>
              <a:t>Coulomb found that </a:t>
            </a:r>
            <a:r>
              <a:rPr lang="en-US" i="1" dirty="0" smtClean="0"/>
              <a:t>it varied </a:t>
            </a:r>
            <a:r>
              <a:rPr lang="en-US" i="1" u="sng" dirty="0" smtClean="0"/>
              <a:t>inversely as the square of the distance</a:t>
            </a:r>
            <a:r>
              <a:rPr lang="en-US" i="1" dirty="0" smtClean="0"/>
              <a:t> between the charges and was </a:t>
            </a:r>
            <a:r>
              <a:rPr lang="en-US" i="1" u="sng" dirty="0" smtClean="0"/>
              <a:t>directly proportional to the product of the magnitude</a:t>
            </a:r>
            <a:r>
              <a:rPr lang="en-US" i="1" dirty="0" smtClean="0"/>
              <a:t> of the two charges and </a:t>
            </a:r>
            <a:r>
              <a:rPr lang="en-US" i="1" u="sng" dirty="0" smtClean="0"/>
              <a:t>acted along the line joining the two charges</a:t>
            </a:r>
            <a:r>
              <a:rPr lang="en-US" i="1" dirty="0" smtClean="0"/>
              <a:t>.</a:t>
            </a:r>
            <a:endParaRPr lang="en-US" dirty="0" smtClean="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14</a:t>
            </a:fld>
            <a:endParaRPr lang="en-US"/>
          </a:p>
        </p:txBody>
      </p:sp>
      <p:pic>
        <p:nvPicPr>
          <p:cNvPr id="6" name="Picture 1" descr="C:\Documents and Settings\rajat\Desktop\charge1.png"/>
          <p:cNvPicPr>
            <a:picLocks noChangeAspect="1" noChangeArrowheads="1"/>
          </p:cNvPicPr>
          <p:nvPr/>
        </p:nvPicPr>
        <p:blipFill>
          <a:blip r:embed="rId2"/>
          <a:srcRect/>
          <a:stretch>
            <a:fillRect/>
          </a:stretch>
        </p:blipFill>
        <p:spPr bwMode="auto">
          <a:xfrm>
            <a:off x="0" y="0"/>
            <a:ext cx="1329771" cy="647700"/>
          </a:xfrm>
          <a:prstGeom prst="rect">
            <a:avLst/>
          </a:prstGeom>
          <a:noFill/>
        </p:spPr>
      </p:pic>
      <p:pic>
        <p:nvPicPr>
          <p:cNvPr id="7" name="Picture 6" descr="alpha.jpg"/>
          <p:cNvPicPr>
            <a:picLocks noChangeAspect="1"/>
          </p:cNvPicPr>
          <p:nvPr/>
        </p:nvPicPr>
        <p:blipFill>
          <a:blip r:embed="rId3"/>
          <a:stretch>
            <a:fillRect/>
          </a:stretch>
        </p:blipFill>
        <p:spPr>
          <a:xfrm>
            <a:off x="6692900" y="0"/>
            <a:ext cx="2451100" cy="762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COULOMB’S LAW</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pPr>
              <a:buNone/>
            </a:pPr>
            <a:endParaRPr lang="en-US" dirty="0" smtClean="0"/>
          </a:p>
          <a:p>
            <a:pPr>
              <a:buNone/>
            </a:pPr>
            <a:r>
              <a:rPr lang="en-US" dirty="0" smtClean="0"/>
              <a:t>               </a:t>
            </a:r>
          </a:p>
          <a:p>
            <a:pPr>
              <a:buNone/>
            </a:pPr>
            <a:endParaRPr lang="en-US" dirty="0" smtClean="0"/>
          </a:p>
          <a:p>
            <a:pPr>
              <a:buNone/>
            </a:pPr>
            <a:endParaRPr lang="en-US" dirty="0" smtClean="0"/>
          </a:p>
          <a:p>
            <a:pPr>
              <a:buNone/>
            </a:pPr>
            <a:r>
              <a:rPr lang="en-US" dirty="0" smtClean="0"/>
              <a:t>          </a:t>
            </a:r>
          </a:p>
          <a:p>
            <a:pPr>
              <a:buNone/>
            </a:pPr>
            <a:r>
              <a:rPr lang="en-US" dirty="0" smtClean="0"/>
              <a:t>		</a:t>
            </a:r>
          </a:p>
          <a:p>
            <a:pPr>
              <a:buNone/>
            </a:pPr>
            <a:r>
              <a:rPr lang="en-US" dirty="0" smtClean="0"/>
              <a:t>	     where</a:t>
            </a:r>
            <a:r>
              <a:rPr lang="en-US" smtClean="0"/>
              <a:t>,                                  </a:t>
            </a:r>
            <a:r>
              <a:rPr lang="en-US" smtClean="0"/>
              <a:t>  and </a:t>
            </a:r>
            <a:endParaRPr lang="en-US" dirty="0" smtClean="0"/>
          </a:p>
          <a:p>
            <a:pPr>
              <a:buNone/>
            </a:pPr>
            <a:r>
              <a:rPr lang="en-US" dirty="0" smtClean="0"/>
              <a:t> 		</a:t>
            </a:r>
          </a:p>
          <a:p>
            <a:pPr>
              <a:buNone/>
            </a:pPr>
            <a:r>
              <a:rPr lang="en-US" dirty="0" smtClean="0"/>
              <a:t>          ε</a:t>
            </a:r>
            <a:r>
              <a:rPr lang="en-US" baseline="-25000" dirty="0" smtClean="0"/>
              <a:t>0  </a:t>
            </a:r>
            <a:r>
              <a:rPr lang="en-US" dirty="0" smtClean="0"/>
              <a:t>is  called the </a:t>
            </a:r>
            <a:r>
              <a:rPr lang="en-US" i="1" dirty="0" smtClean="0"/>
              <a:t>permittivity of free space .</a:t>
            </a:r>
            <a:endParaRPr lang="en-US" dirty="0" smtClean="0"/>
          </a:p>
          <a:p>
            <a:pPr>
              <a:buNone/>
            </a:pPr>
            <a:r>
              <a:rPr lang="en-US" dirty="0" smtClean="0"/>
              <a:t>                                  </a:t>
            </a:r>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15</a:t>
            </a:fld>
            <a:endParaRPr lang="en-US"/>
          </a:p>
        </p:txBody>
      </p:sp>
      <p:pic>
        <p:nvPicPr>
          <p:cNvPr id="6" name="Picture 1" descr="C:\Documents and Settings\rajat\Desktop\charge1.png"/>
          <p:cNvPicPr>
            <a:picLocks noChangeAspect="1" noChangeArrowheads="1"/>
          </p:cNvPicPr>
          <p:nvPr/>
        </p:nvPicPr>
        <p:blipFill>
          <a:blip r:embed="rId3"/>
          <a:srcRect/>
          <a:stretch>
            <a:fillRect/>
          </a:stretch>
        </p:blipFill>
        <p:spPr bwMode="auto">
          <a:xfrm>
            <a:off x="0" y="0"/>
            <a:ext cx="1329771" cy="647700"/>
          </a:xfrm>
          <a:prstGeom prst="rect">
            <a:avLst/>
          </a:prstGeom>
          <a:noFill/>
        </p:spPr>
      </p:pic>
      <p:pic>
        <p:nvPicPr>
          <p:cNvPr id="7" name="Picture 6" descr="alpha.jpg"/>
          <p:cNvPicPr>
            <a:picLocks noChangeAspect="1"/>
          </p:cNvPicPr>
          <p:nvPr/>
        </p:nvPicPr>
        <p:blipFill>
          <a:blip r:embed="rId4"/>
          <a:stretch>
            <a:fillRect/>
          </a:stretch>
        </p:blipFill>
        <p:spPr>
          <a:xfrm>
            <a:off x="6692900" y="0"/>
            <a:ext cx="2451100" cy="762000"/>
          </a:xfrm>
          <a:prstGeom prst="rect">
            <a:avLst/>
          </a:prstGeom>
        </p:spPr>
      </p:pic>
      <p:graphicFrame>
        <p:nvGraphicFramePr>
          <p:cNvPr id="8" name="Object 7"/>
          <p:cNvGraphicFramePr>
            <a:graphicFrameLocks noChangeAspect="1"/>
          </p:cNvGraphicFramePr>
          <p:nvPr/>
        </p:nvGraphicFramePr>
        <p:xfrm>
          <a:off x="1828799" y="1752600"/>
          <a:ext cx="2832847" cy="1219200"/>
        </p:xfrm>
        <a:graphic>
          <a:graphicData uri="http://schemas.openxmlformats.org/presentationml/2006/ole">
            <p:oleObj spid="_x0000_s1026" name="Equation" r:id="rId5" imgW="1002960" imgH="431640" progId="Equation.DSMT4">
              <p:embed/>
            </p:oleObj>
          </a:graphicData>
        </a:graphic>
      </p:graphicFrame>
      <p:graphicFrame>
        <p:nvGraphicFramePr>
          <p:cNvPr id="12" name="Object 11"/>
          <p:cNvGraphicFramePr>
            <a:graphicFrameLocks noChangeAspect="1"/>
          </p:cNvGraphicFramePr>
          <p:nvPr/>
        </p:nvGraphicFramePr>
        <p:xfrm>
          <a:off x="1898650" y="4038600"/>
          <a:ext cx="2681288" cy="800100"/>
        </p:xfrm>
        <a:graphic>
          <a:graphicData uri="http://schemas.openxmlformats.org/presentationml/2006/ole">
            <p:oleObj spid="_x0000_s1030" name="Equation" r:id="rId6" imgW="1447560" imgH="431640" progId="Equation.DSMT4">
              <p:embed/>
            </p:oleObj>
          </a:graphicData>
        </a:graphic>
      </p:graphicFrame>
      <p:graphicFrame>
        <p:nvGraphicFramePr>
          <p:cNvPr id="13" name="Object 12"/>
          <p:cNvGraphicFramePr>
            <a:graphicFrameLocks noChangeAspect="1"/>
          </p:cNvGraphicFramePr>
          <p:nvPr/>
        </p:nvGraphicFramePr>
        <p:xfrm>
          <a:off x="5410200" y="4191000"/>
          <a:ext cx="3200400" cy="457200"/>
        </p:xfrm>
        <a:graphic>
          <a:graphicData uri="http://schemas.openxmlformats.org/presentationml/2006/ole">
            <p:oleObj spid="_x0000_s1031" name="Equation" r:id="rId7" imgW="1688760" imgH="241200" progId="Equation.DSMT4">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lpha.jpg"/>
          <p:cNvPicPr>
            <a:picLocks noChangeAspect="1"/>
          </p:cNvPicPr>
          <p:nvPr/>
        </p:nvPicPr>
        <p:blipFill>
          <a:blip r:embed="rId2"/>
          <a:stretch>
            <a:fillRect/>
          </a:stretch>
        </p:blipFill>
        <p:spPr>
          <a:xfrm>
            <a:off x="6692900" y="0"/>
            <a:ext cx="2451100" cy="762000"/>
          </a:xfrm>
          <a:prstGeom prst="rect">
            <a:avLst/>
          </a:prstGeom>
        </p:spPr>
      </p:pic>
      <p:sp>
        <p:nvSpPr>
          <p:cNvPr id="2" name="Title 1"/>
          <p:cNvSpPr>
            <a:spLocks noGrp="1"/>
          </p:cNvSpPr>
          <p:nvPr>
            <p:ph type="title"/>
          </p:nvPr>
        </p:nvSpPr>
        <p:spPr/>
        <p:txBody>
          <a:bodyPr>
            <a:normAutofit fontScale="90000"/>
          </a:bodyPr>
          <a:lstStyle/>
          <a:p>
            <a:r>
              <a:rPr lang="en-US" dirty="0" smtClean="0"/>
              <a:t/>
            </a:r>
            <a:br>
              <a:rPr lang="en-US" dirty="0" smtClean="0"/>
            </a:br>
            <a:r>
              <a:rPr lang="en-US" sz="3600" dirty="0" smtClean="0"/>
              <a:t>Problem (</a:t>
            </a:r>
            <a:r>
              <a:rPr lang="en-US" sz="2200" i="1" dirty="0" smtClean="0"/>
              <a:t>Gravitational Force </a:t>
            </a:r>
            <a:r>
              <a:rPr lang="en-US" sz="2200" i="1" dirty="0" err="1" smtClean="0"/>
              <a:t>vs</a:t>
            </a:r>
            <a:r>
              <a:rPr lang="en-US" sz="2200" i="1" dirty="0" smtClean="0"/>
              <a:t> Electrostatic Force</a:t>
            </a:r>
            <a:r>
              <a:rPr lang="en-US" sz="3600" dirty="0" smtClean="0"/>
              <a:t>) </a:t>
            </a:r>
            <a:r>
              <a:rPr lang="en-US" sz="2200" dirty="0" smtClean="0"/>
              <a:t>–</a:t>
            </a:r>
            <a:r>
              <a:rPr lang="en-US" sz="3600" dirty="0" smtClean="0"/>
              <a:t> </a:t>
            </a:r>
            <a:r>
              <a:rPr lang="en-US" sz="2000" dirty="0" smtClean="0"/>
              <a:t>NCERT/</a:t>
            </a:r>
            <a:r>
              <a:rPr lang="en-US" sz="2000" dirty="0" err="1" smtClean="0"/>
              <a:t>Irodov</a:t>
            </a:r>
            <a:endParaRPr lang="en-US" dirty="0"/>
          </a:p>
        </p:txBody>
      </p:sp>
      <p:sp>
        <p:nvSpPr>
          <p:cNvPr id="3" name="Content Placeholder 2"/>
          <p:cNvSpPr>
            <a:spLocks noGrp="1"/>
          </p:cNvSpPr>
          <p:nvPr>
            <p:ph idx="1"/>
          </p:nvPr>
        </p:nvSpPr>
        <p:spPr>
          <a:xfrm>
            <a:off x="533400" y="1600200"/>
            <a:ext cx="8229600" cy="4525963"/>
          </a:xfrm>
        </p:spPr>
        <p:txBody>
          <a:bodyPr>
            <a:normAutofit fontScale="25000" lnSpcReduction="20000"/>
          </a:bodyPr>
          <a:lstStyle/>
          <a:p>
            <a:endParaRPr lang="en-US" dirty="0" smtClean="0"/>
          </a:p>
          <a:p>
            <a:pPr>
              <a:buNone/>
            </a:pPr>
            <a:r>
              <a:rPr lang="en-US" sz="9600" dirty="0" smtClean="0"/>
              <a:t>Q:  Coulomb’s law for electrostatic force between two point charges and Newton’s law for gravitational force between two  stationary point masses, both have inverse-square dependence on the distance between the charges/masses.</a:t>
            </a:r>
          </a:p>
          <a:p>
            <a:pPr lvl="1">
              <a:buNone/>
            </a:pPr>
            <a:r>
              <a:rPr lang="en-US" sz="9200" dirty="0" smtClean="0"/>
              <a:t> </a:t>
            </a:r>
          </a:p>
          <a:p>
            <a:pPr lvl="1">
              <a:buNone/>
            </a:pPr>
            <a:r>
              <a:rPr lang="en-US" sz="9200" dirty="0" smtClean="0"/>
              <a:t>(a) Compare the strength of these forces by determining the ratio of their magnitudes </a:t>
            </a:r>
          </a:p>
          <a:p>
            <a:pPr marL="1371600" lvl="2" indent="-571500">
              <a:buAutoNum type="romanLcParenBoth"/>
            </a:pPr>
            <a:r>
              <a:rPr lang="en-US" sz="6800" dirty="0" smtClean="0"/>
              <a:t>for an electron and a proton and </a:t>
            </a:r>
          </a:p>
          <a:p>
            <a:pPr marL="1371600" lvl="2" indent="-571500">
              <a:buAutoNum type="romanLcParenBoth"/>
            </a:pPr>
            <a:r>
              <a:rPr lang="en-US" sz="6800" dirty="0" smtClean="0"/>
              <a:t> for two protons.</a:t>
            </a:r>
          </a:p>
          <a:p>
            <a:pPr marL="971550" lvl="1" indent="-571500">
              <a:buNone/>
            </a:pPr>
            <a:r>
              <a:rPr lang="en-US" sz="9200" dirty="0" smtClean="0"/>
              <a:t> </a:t>
            </a:r>
          </a:p>
          <a:p>
            <a:pPr marL="971550" lvl="1" indent="-571500">
              <a:buNone/>
            </a:pPr>
            <a:r>
              <a:rPr lang="en-US" sz="9200" dirty="0" smtClean="0"/>
              <a:t>(b) Estimate the accelerations of electron and proton due to the electrical force of their mutual attraction when they are 1 Å  apart?</a:t>
            </a:r>
          </a:p>
          <a:p>
            <a:pPr>
              <a:buNone/>
            </a:pPr>
            <a:endParaRPr lang="en-US" dirty="0" smtClean="0"/>
          </a:p>
          <a:p>
            <a:pPr>
              <a:buNone/>
            </a:pPr>
            <a:endParaRPr lang="en-US" dirty="0" smtClean="0"/>
          </a:p>
          <a:p>
            <a:pPr>
              <a:buNone/>
            </a:pPr>
            <a:r>
              <a:rPr lang="en-US" dirty="0" smtClean="0"/>
              <a:t>          </a:t>
            </a:r>
          </a:p>
          <a:p>
            <a:pPr>
              <a:buNone/>
            </a:pPr>
            <a:r>
              <a:rPr lang="en-US" dirty="0" smtClean="0"/>
              <a:t>		</a:t>
            </a:r>
          </a:p>
          <a:p>
            <a:pPr>
              <a:buNone/>
            </a:pPr>
            <a:r>
              <a:rPr lang="en-US" dirty="0" smtClean="0"/>
              <a:t>	</a:t>
            </a:r>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16</a:t>
            </a:fld>
            <a:endParaRPr lang="en-US"/>
          </a:p>
        </p:txBody>
      </p:sp>
      <p:pic>
        <p:nvPicPr>
          <p:cNvPr id="6" name="Picture 1" descr="C:\Documents and Settings\rajat\Desktop\charge1.png"/>
          <p:cNvPicPr>
            <a:picLocks noChangeAspect="1" noChangeArrowheads="1"/>
          </p:cNvPicPr>
          <p:nvPr/>
        </p:nvPicPr>
        <p:blipFill>
          <a:blip r:embed="rId3"/>
          <a:srcRect/>
          <a:stretch>
            <a:fillRect/>
          </a:stretch>
        </p:blipFill>
        <p:spPr bwMode="auto">
          <a:xfrm>
            <a:off x="0" y="0"/>
            <a:ext cx="1329771" cy="6477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lpha.jpg"/>
          <p:cNvPicPr>
            <a:picLocks noChangeAspect="1"/>
          </p:cNvPicPr>
          <p:nvPr/>
        </p:nvPicPr>
        <p:blipFill>
          <a:blip r:embed="rId2"/>
          <a:stretch>
            <a:fillRect/>
          </a:stretch>
        </p:blipFill>
        <p:spPr>
          <a:xfrm>
            <a:off x="6692900" y="0"/>
            <a:ext cx="2451100" cy="762000"/>
          </a:xfrm>
          <a:prstGeom prst="rect">
            <a:avLst/>
          </a:prstGeom>
        </p:spPr>
      </p:pic>
      <p:sp>
        <p:nvSpPr>
          <p:cNvPr id="2" name="Title 1"/>
          <p:cNvSpPr>
            <a:spLocks noGrp="1"/>
          </p:cNvSpPr>
          <p:nvPr>
            <p:ph type="title"/>
          </p:nvPr>
        </p:nvSpPr>
        <p:spPr/>
        <p:txBody>
          <a:bodyPr>
            <a:normAutofit/>
          </a:bodyPr>
          <a:lstStyle/>
          <a:p>
            <a:r>
              <a:rPr lang="en-US" dirty="0" smtClean="0"/>
              <a:t>Electric Field</a:t>
            </a:r>
            <a:endParaRPr lang="en-US" dirty="0"/>
          </a:p>
        </p:txBody>
      </p:sp>
      <p:sp>
        <p:nvSpPr>
          <p:cNvPr id="3" name="Content Placeholder 2"/>
          <p:cNvSpPr>
            <a:spLocks noGrp="1"/>
          </p:cNvSpPr>
          <p:nvPr>
            <p:ph idx="1"/>
          </p:nvPr>
        </p:nvSpPr>
        <p:spPr>
          <a:xfrm>
            <a:off x="533400" y="1600200"/>
            <a:ext cx="8229600" cy="4525963"/>
          </a:xfrm>
        </p:spPr>
        <p:txBody>
          <a:bodyPr>
            <a:normAutofit lnSpcReduction="10000"/>
          </a:bodyPr>
          <a:lstStyle/>
          <a:p>
            <a:r>
              <a:rPr lang="en-US" dirty="0" smtClean="0"/>
              <a:t>The charge </a:t>
            </a:r>
            <a:r>
              <a:rPr lang="en-US" i="1" dirty="0" smtClean="0"/>
              <a:t>Q produces an electric field everywhere in the surrounding. </a:t>
            </a:r>
            <a:r>
              <a:rPr lang="en-US" dirty="0" smtClean="0"/>
              <a:t>When another charge </a:t>
            </a:r>
            <a:r>
              <a:rPr lang="en-US" i="1" dirty="0" smtClean="0"/>
              <a:t>q is brought at some point P, the field there acts on </a:t>
            </a:r>
            <a:r>
              <a:rPr lang="en-US" dirty="0" smtClean="0"/>
              <a:t>it and produces a force.</a:t>
            </a:r>
          </a:p>
          <a:p>
            <a:endParaRPr lang="en-US" dirty="0" smtClean="0"/>
          </a:p>
          <a:p>
            <a:r>
              <a:rPr lang="en-US" dirty="0" smtClean="0"/>
              <a:t>The electric field produced by the charge </a:t>
            </a:r>
            <a:r>
              <a:rPr lang="en-US" i="1" dirty="0" smtClean="0"/>
              <a:t>Q </a:t>
            </a:r>
            <a:r>
              <a:rPr lang="en-US" dirty="0" smtClean="0"/>
              <a:t>at a point </a:t>
            </a:r>
            <a:r>
              <a:rPr lang="en-US" b="1" dirty="0" smtClean="0"/>
              <a:t>r </a:t>
            </a:r>
            <a:r>
              <a:rPr lang="en-US" dirty="0" smtClean="0"/>
              <a:t>is given as</a:t>
            </a:r>
          </a:p>
          <a:p>
            <a:endParaRPr lang="en-US" dirty="0" smtClean="0"/>
          </a:p>
          <a:p>
            <a:pPr>
              <a:buNone/>
            </a:pPr>
            <a:r>
              <a:rPr lang="en-US" dirty="0" smtClean="0"/>
              <a:t>	</a:t>
            </a:r>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17</a:t>
            </a:fld>
            <a:endParaRPr lang="en-US"/>
          </a:p>
        </p:txBody>
      </p:sp>
      <p:pic>
        <p:nvPicPr>
          <p:cNvPr id="6" name="Picture 1" descr="C:\Documents and Settings\rajat\Desktop\charge1.png"/>
          <p:cNvPicPr>
            <a:picLocks noChangeAspect="1" noChangeArrowheads="1"/>
          </p:cNvPicPr>
          <p:nvPr/>
        </p:nvPicPr>
        <p:blipFill>
          <a:blip r:embed="rId3"/>
          <a:srcRect/>
          <a:stretch>
            <a:fillRect/>
          </a:stretch>
        </p:blipFill>
        <p:spPr bwMode="auto">
          <a:xfrm>
            <a:off x="0" y="0"/>
            <a:ext cx="1329771" cy="647700"/>
          </a:xfrm>
          <a:prstGeom prst="rect">
            <a:avLst/>
          </a:prstGeom>
          <a:noFill/>
        </p:spPr>
      </p:pic>
      <p:pic>
        <p:nvPicPr>
          <p:cNvPr id="10" name="Picture 9"/>
          <p:cNvPicPr/>
          <p:nvPr/>
        </p:nvPicPr>
        <p:blipFill>
          <a:blip r:embed="rId4"/>
          <a:srcRect/>
          <a:stretch>
            <a:fillRect/>
          </a:stretch>
        </p:blipFill>
        <p:spPr bwMode="auto">
          <a:xfrm>
            <a:off x="2438400" y="4953000"/>
            <a:ext cx="3375000" cy="78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 Field</a:t>
            </a:r>
            <a:endParaRPr lang="en-US" dirty="0"/>
          </a:p>
        </p:txBody>
      </p:sp>
      <p:sp>
        <p:nvSpPr>
          <p:cNvPr id="3" name="Content Placeholder 2"/>
          <p:cNvSpPr>
            <a:spLocks noGrp="1"/>
          </p:cNvSpPr>
          <p:nvPr>
            <p:ph idx="1"/>
          </p:nvPr>
        </p:nvSpPr>
        <p:spPr>
          <a:xfrm>
            <a:off x="457200" y="1600200"/>
            <a:ext cx="3810000" cy="4525963"/>
          </a:xfrm>
        </p:spPr>
        <p:txBody>
          <a:bodyPr/>
          <a:lstStyle/>
          <a:p>
            <a:r>
              <a:rPr lang="en-US" dirty="0" smtClean="0"/>
              <a:t>Due to a charge </a:t>
            </a:r>
            <a:r>
              <a:rPr lang="en-US" i="1" dirty="0" smtClean="0"/>
              <a:t>Q</a:t>
            </a:r>
          </a:p>
          <a:p>
            <a:endParaRPr lang="en-US" i="1" dirty="0" smtClean="0"/>
          </a:p>
          <a:p>
            <a:endParaRPr lang="en-US" i="1" dirty="0" smtClean="0"/>
          </a:p>
          <a:p>
            <a:endParaRPr lang="en-US" i="1" dirty="0" smtClean="0"/>
          </a:p>
          <a:p>
            <a:r>
              <a:rPr lang="en-US" dirty="0" smtClean="0"/>
              <a:t>Due to a charge </a:t>
            </a:r>
            <a:r>
              <a:rPr lang="en-US" i="1" dirty="0" smtClean="0"/>
              <a:t>-Q</a:t>
            </a:r>
            <a:endParaRPr lang="en-US" i="1" dirty="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18</a:t>
            </a:fld>
            <a:endParaRPr lang="en-US"/>
          </a:p>
        </p:txBody>
      </p:sp>
      <p:pic>
        <p:nvPicPr>
          <p:cNvPr id="6" name="Picture 1" descr="C:\Documents and Settings\rajat\Desktop\charge1.png"/>
          <p:cNvPicPr>
            <a:picLocks noChangeAspect="1" noChangeArrowheads="1"/>
          </p:cNvPicPr>
          <p:nvPr/>
        </p:nvPicPr>
        <p:blipFill>
          <a:blip r:embed="rId2"/>
          <a:srcRect/>
          <a:stretch>
            <a:fillRect/>
          </a:stretch>
        </p:blipFill>
        <p:spPr bwMode="auto">
          <a:xfrm>
            <a:off x="0" y="0"/>
            <a:ext cx="1329771" cy="647700"/>
          </a:xfrm>
          <a:prstGeom prst="rect">
            <a:avLst/>
          </a:prstGeom>
          <a:noFill/>
        </p:spPr>
      </p:pic>
      <p:pic>
        <p:nvPicPr>
          <p:cNvPr id="7" name="Picture 6" descr="alpha.jpg"/>
          <p:cNvPicPr>
            <a:picLocks noChangeAspect="1"/>
          </p:cNvPicPr>
          <p:nvPr/>
        </p:nvPicPr>
        <p:blipFill>
          <a:blip r:embed="rId3"/>
          <a:stretch>
            <a:fillRect/>
          </a:stretch>
        </p:blipFill>
        <p:spPr>
          <a:xfrm>
            <a:off x="6692900" y="0"/>
            <a:ext cx="2451100" cy="762000"/>
          </a:xfrm>
          <a:prstGeom prst="rect">
            <a:avLst/>
          </a:prstGeom>
        </p:spPr>
      </p:pic>
      <p:pic>
        <p:nvPicPr>
          <p:cNvPr id="3074" name="Picture 2"/>
          <p:cNvPicPr>
            <a:picLocks noChangeAspect="1" noChangeArrowheads="1"/>
          </p:cNvPicPr>
          <p:nvPr/>
        </p:nvPicPr>
        <p:blipFill>
          <a:blip r:embed="rId4"/>
          <a:srcRect/>
          <a:stretch>
            <a:fillRect/>
          </a:stretch>
        </p:blipFill>
        <p:spPr bwMode="auto">
          <a:xfrm>
            <a:off x="5486400" y="1295400"/>
            <a:ext cx="1895475" cy="4429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lpha.jpg"/>
          <p:cNvPicPr>
            <a:picLocks noChangeAspect="1"/>
          </p:cNvPicPr>
          <p:nvPr/>
        </p:nvPicPr>
        <p:blipFill>
          <a:blip r:embed="rId2"/>
          <a:stretch>
            <a:fillRect/>
          </a:stretch>
        </p:blipFill>
        <p:spPr>
          <a:xfrm>
            <a:off x="6692900" y="0"/>
            <a:ext cx="2451100" cy="762000"/>
          </a:xfrm>
          <a:prstGeom prst="rect">
            <a:avLst/>
          </a:prstGeom>
        </p:spPr>
      </p:pic>
      <p:sp>
        <p:nvSpPr>
          <p:cNvPr id="2" name="Title 1"/>
          <p:cNvSpPr>
            <a:spLocks noGrp="1"/>
          </p:cNvSpPr>
          <p:nvPr>
            <p:ph type="title"/>
          </p:nvPr>
        </p:nvSpPr>
        <p:spPr/>
        <p:txBody>
          <a:bodyPr/>
          <a:lstStyle/>
          <a:p>
            <a:r>
              <a:rPr lang="en-US" dirty="0" smtClean="0"/>
              <a:t>Electric Field (</a:t>
            </a:r>
            <a:r>
              <a:rPr lang="en-US" sz="4000" i="1" dirty="0" smtClean="0"/>
              <a:t>External</a:t>
            </a:r>
            <a:r>
              <a:rPr lang="en-US" dirty="0" smtClean="0"/>
              <a:t>)</a:t>
            </a:r>
            <a:endParaRPr lang="en-US" dirty="0"/>
          </a:p>
        </p:txBody>
      </p:sp>
      <p:sp>
        <p:nvSpPr>
          <p:cNvPr id="3" name="Content Placeholder 2"/>
          <p:cNvSpPr>
            <a:spLocks noGrp="1"/>
          </p:cNvSpPr>
          <p:nvPr>
            <p:ph idx="1"/>
          </p:nvPr>
        </p:nvSpPr>
        <p:spPr>
          <a:xfrm>
            <a:off x="457200" y="1600200"/>
            <a:ext cx="7696200" cy="4525963"/>
          </a:xfrm>
        </p:spPr>
        <p:txBody>
          <a:bodyPr>
            <a:normAutofit/>
          </a:bodyPr>
          <a:lstStyle/>
          <a:p>
            <a:r>
              <a:rPr lang="en-US" sz="2400" dirty="0" smtClean="0"/>
              <a:t>The </a:t>
            </a:r>
            <a:r>
              <a:rPr lang="en-US" sz="2400" i="1" dirty="0" smtClean="0"/>
              <a:t>electric field due to a charge Q at a point in space may be defined as the force that a unit positive charge would experience if placed at that point.</a:t>
            </a:r>
            <a:endParaRPr lang="en-US" sz="2400" dirty="0" smtClean="0"/>
          </a:p>
          <a:p>
            <a:pPr lvl="1"/>
            <a:r>
              <a:rPr lang="en-US" sz="2000" dirty="0" smtClean="0"/>
              <a:t>The charge </a:t>
            </a:r>
            <a:r>
              <a:rPr lang="en-US" sz="2000" i="1" dirty="0" smtClean="0"/>
              <a:t>Q, which is producing the electric field, is </a:t>
            </a:r>
            <a:r>
              <a:rPr lang="en-US" sz="2000" dirty="0" smtClean="0"/>
              <a:t>called a </a:t>
            </a:r>
            <a:r>
              <a:rPr lang="en-US" sz="2000" i="1" dirty="0" smtClean="0"/>
              <a:t>source charge and the charge q, which tests the effect of a </a:t>
            </a:r>
            <a:r>
              <a:rPr lang="en-US" sz="2000" dirty="0" smtClean="0"/>
              <a:t>source charge, is called a </a:t>
            </a:r>
            <a:r>
              <a:rPr lang="en-US" sz="2000" i="1" dirty="0" smtClean="0"/>
              <a:t>test charge . </a:t>
            </a:r>
          </a:p>
          <a:p>
            <a:pPr lvl="1"/>
            <a:r>
              <a:rPr lang="en-US" sz="2000" dirty="0" smtClean="0"/>
              <a:t>make </a:t>
            </a:r>
            <a:r>
              <a:rPr lang="en-US" sz="2000" i="1" dirty="0" smtClean="0"/>
              <a:t>q negligibly small.</a:t>
            </a:r>
          </a:p>
          <a:p>
            <a:pPr lvl="1"/>
            <a:r>
              <a:rPr lang="en-US" sz="2000" dirty="0" smtClean="0"/>
              <a:t>The force F is then negligibly small but the ratio F/</a:t>
            </a:r>
            <a:r>
              <a:rPr lang="en-US" sz="2000" i="1" dirty="0" smtClean="0"/>
              <a:t>q is finite and defines the electric field:</a:t>
            </a:r>
          </a:p>
          <a:p>
            <a:endParaRPr lang="en-US" i="1" dirty="0" smtClean="0"/>
          </a:p>
          <a:p>
            <a:pPr>
              <a:buNone/>
            </a:pPr>
            <a:endParaRPr lang="en-US" i="1" dirty="0" smtClean="0"/>
          </a:p>
          <a:p>
            <a:endParaRPr lang="en-US" i="1" dirty="0" smtClean="0"/>
          </a:p>
          <a:p>
            <a:endParaRPr lang="en-US" i="1" dirty="0" smtClean="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19</a:t>
            </a:fld>
            <a:endParaRPr lang="en-US"/>
          </a:p>
        </p:txBody>
      </p:sp>
      <p:pic>
        <p:nvPicPr>
          <p:cNvPr id="6" name="Picture 1" descr="C:\Documents and Settings\rajat\Desktop\charge1.png"/>
          <p:cNvPicPr>
            <a:picLocks noChangeAspect="1" noChangeArrowheads="1"/>
          </p:cNvPicPr>
          <p:nvPr/>
        </p:nvPicPr>
        <p:blipFill>
          <a:blip r:embed="rId3"/>
          <a:srcRect/>
          <a:stretch>
            <a:fillRect/>
          </a:stretch>
        </p:blipFill>
        <p:spPr bwMode="auto">
          <a:xfrm>
            <a:off x="0" y="0"/>
            <a:ext cx="1329771" cy="647700"/>
          </a:xfrm>
          <a:prstGeom prst="rect">
            <a:avLst/>
          </a:prstGeom>
          <a:noFill/>
        </p:spPr>
      </p:pic>
      <p:pic>
        <p:nvPicPr>
          <p:cNvPr id="4098" name="Picture 2"/>
          <p:cNvPicPr>
            <a:picLocks noChangeAspect="1" noChangeArrowheads="1"/>
          </p:cNvPicPr>
          <p:nvPr/>
        </p:nvPicPr>
        <p:blipFill>
          <a:blip r:embed="rId4"/>
          <a:srcRect/>
          <a:stretch>
            <a:fillRect/>
          </a:stretch>
        </p:blipFill>
        <p:spPr bwMode="auto">
          <a:xfrm>
            <a:off x="1371600" y="4800600"/>
            <a:ext cx="1600200" cy="842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 Charge</a:t>
            </a:r>
            <a:endParaRPr lang="en-US" dirty="0"/>
          </a:p>
        </p:txBody>
      </p:sp>
      <p:sp>
        <p:nvSpPr>
          <p:cNvPr id="3" name="Content Placeholder 2"/>
          <p:cNvSpPr>
            <a:spLocks noGrp="1"/>
          </p:cNvSpPr>
          <p:nvPr>
            <p:ph idx="1"/>
          </p:nvPr>
        </p:nvSpPr>
        <p:spPr/>
        <p:txBody>
          <a:bodyPr/>
          <a:lstStyle/>
          <a:p>
            <a:r>
              <a:rPr lang="en-US" dirty="0" smtClean="0"/>
              <a:t>Glass rods rubbed with wool or silk Cloth</a:t>
            </a:r>
          </a:p>
          <a:p>
            <a:pPr lvl="1"/>
            <a:r>
              <a:rPr lang="en-US" dirty="0" smtClean="0"/>
              <a:t>Glass Rod 		–	</a:t>
            </a:r>
            <a:r>
              <a:rPr lang="en-US" sz="4400" dirty="0" smtClean="0"/>
              <a:t>+</a:t>
            </a:r>
            <a:r>
              <a:rPr lang="en-US" dirty="0" err="1" smtClean="0"/>
              <a:t>ve</a:t>
            </a:r>
            <a:r>
              <a:rPr lang="en-US" dirty="0" smtClean="0"/>
              <a:t> charge </a:t>
            </a:r>
          </a:p>
          <a:p>
            <a:pPr lvl="1"/>
            <a:r>
              <a:rPr lang="en-US" dirty="0" smtClean="0"/>
              <a:t>Wool or Silk Cloth 	–         	</a:t>
            </a:r>
            <a:r>
              <a:rPr lang="en-US" sz="4000" dirty="0" smtClean="0"/>
              <a:t>-</a:t>
            </a:r>
            <a:r>
              <a:rPr lang="en-US" dirty="0" err="1" smtClean="0"/>
              <a:t>ve</a:t>
            </a:r>
            <a:r>
              <a:rPr lang="en-US" dirty="0" smtClean="0"/>
              <a:t> charge</a:t>
            </a:r>
          </a:p>
          <a:p>
            <a:r>
              <a:rPr lang="en-US" dirty="0" smtClean="0"/>
              <a:t>Plastic rods rubbed with cat’s fur </a:t>
            </a:r>
          </a:p>
          <a:p>
            <a:pPr lvl="1"/>
            <a:r>
              <a:rPr lang="en-US" dirty="0" smtClean="0"/>
              <a:t>Plastic Rod		–	</a:t>
            </a:r>
            <a:r>
              <a:rPr lang="en-US" sz="4400" dirty="0" smtClean="0"/>
              <a:t>-</a:t>
            </a:r>
            <a:r>
              <a:rPr lang="en-US" dirty="0" err="1" smtClean="0"/>
              <a:t>ve</a:t>
            </a:r>
            <a:r>
              <a:rPr lang="en-US" dirty="0" smtClean="0"/>
              <a:t> charge </a:t>
            </a:r>
          </a:p>
          <a:p>
            <a:pPr lvl="1"/>
            <a:r>
              <a:rPr lang="en-US" dirty="0" smtClean="0"/>
              <a:t>Cat’s Fur 		–         	</a:t>
            </a:r>
            <a:r>
              <a:rPr lang="en-US" sz="4000" dirty="0" smtClean="0"/>
              <a:t>+</a:t>
            </a:r>
            <a:r>
              <a:rPr lang="en-US" dirty="0" err="1" smtClean="0"/>
              <a:t>ve</a:t>
            </a:r>
            <a:r>
              <a:rPr lang="en-US" dirty="0" smtClean="0"/>
              <a:t> charge</a:t>
            </a:r>
          </a:p>
          <a:p>
            <a:endParaRPr lang="en-US" dirty="0" smtClean="0"/>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2</a:t>
            </a:fld>
            <a:endParaRPr lang="en-US"/>
          </a:p>
        </p:txBody>
      </p:sp>
      <p:pic>
        <p:nvPicPr>
          <p:cNvPr id="6" name="Picture 1" descr="C:\Documents and Settings\rajat\Desktop\charge1.png"/>
          <p:cNvPicPr>
            <a:picLocks noChangeAspect="1" noChangeArrowheads="1"/>
          </p:cNvPicPr>
          <p:nvPr/>
        </p:nvPicPr>
        <p:blipFill>
          <a:blip r:embed="rId2"/>
          <a:srcRect/>
          <a:stretch>
            <a:fillRect/>
          </a:stretch>
        </p:blipFill>
        <p:spPr bwMode="auto">
          <a:xfrm>
            <a:off x="0" y="0"/>
            <a:ext cx="1329771" cy="647700"/>
          </a:xfrm>
          <a:prstGeom prst="rect">
            <a:avLst/>
          </a:prstGeom>
          <a:noFill/>
        </p:spPr>
      </p:pic>
      <p:pic>
        <p:nvPicPr>
          <p:cNvPr id="7" name="Picture 6" descr="alpha.jpg"/>
          <p:cNvPicPr>
            <a:picLocks noChangeAspect="1"/>
          </p:cNvPicPr>
          <p:nvPr/>
        </p:nvPicPr>
        <p:blipFill>
          <a:blip r:embed="rId3"/>
          <a:stretch>
            <a:fillRect/>
          </a:stretch>
        </p:blipFill>
        <p:spPr>
          <a:xfrm>
            <a:off x="6692900" y="0"/>
            <a:ext cx="2451100" cy="7620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lpha.jpg"/>
          <p:cNvPicPr>
            <a:picLocks noChangeAspect="1"/>
          </p:cNvPicPr>
          <p:nvPr/>
        </p:nvPicPr>
        <p:blipFill>
          <a:blip r:embed="rId2"/>
          <a:stretch>
            <a:fillRect/>
          </a:stretch>
        </p:blipFill>
        <p:spPr>
          <a:xfrm>
            <a:off x="6692900" y="0"/>
            <a:ext cx="2451100" cy="762000"/>
          </a:xfrm>
          <a:prstGeom prst="rect">
            <a:avLst/>
          </a:prstGeom>
        </p:spPr>
      </p:pic>
      <p:sp>
        <p:nvSpPr>
          <p:cNvPr id="2" name="Title 1"/>
          <p:cNvSpPr>
            <a:spLocks noGrp="1"/>
          </p:cNvSpPr>
          <p:nvPr>
            <p:ph type="title"/>
          </p:nvPr>
        </p:nvSpPr>
        <p:spPr/>
        <p:txBody>
          <a:bodyPr>
            <a:normAutofit/>
          </a:bodyPr>
          <a:lstStyle/>
          <a:p>
            <a:r>
              <a:rPr lang="en-US" sz="3600" dirty="0" smtClean="0"/>
              <a:t>Problem(</a:t>
            </a:r>
            <a:r>
              <a:rPr lang="en-US" sz="2800" i="1" dirty="0" smtClean="0"/>
              <a:t>Force in an External Field) - </a:t>
            </a:r>
            <a:r>
              <a:rPr lang="en-US" sz="2800" dirty="0" smtClean="0"/>
              <a:t>NCERT</a:t>
            </a:r>
            <a:endParaRPr lang="en-US" sz="3600" dirty="0"/>
          </a:p>
        </p:txBody>
      </p:sp>
      <p:sp>
        <p:nvSpPr>
          <p:cNvPr id="3" name="Content Placeholder 2"/>
          <p:cNvSpPr>
            <a:spLocks noGrp="1"/>
          </p:cNvSpPr>
          <p:nvPr>
            <p:ph idx="1"/>
          </p:nvPr>
        </p:nvSpPr>
        <p:spPr>
          <a:xfrm>
            <a:off x="457200" y="1600201"/>
            <a:ext cx="7696200" cy="2514600"/>
          </a:xfrm>
        </p:spPr>
        <p:txBody>
          <a:bodyPr>
            <a:normAutofit fontScale="92500" lnSpcReduction="20000"/>
          </a:bodyPr>
          <a:lstStyle/>
          <a:p>
            <a:pPr>
              <a:buNone/>
            </a:pPr>
            <a:r>
              <a:rPr lang="en-US" dirty="0" smtClean="0"/>
              <a:t>Q: An electron falls through a distance of 1.5 cm in a uniform electric field of magnitude 2.0 × 10</a:t>
            </a:r>
            <a:r>
              <a:rPr lang="en-US" baseline="30000" dirty="0" smtClean="0"/>
              <a:t>4</a:t>
            </a:r>
            <a:r>
              <a:rPr lang="en-US" dirty="0" smtClean="0"/>
              <a:t> N C</a:t>
            </a:r>
            <a:r>
              <a:rPr lang="en-US" baseline="30000" dirty="0" smtClean="0"/>
              <a:t>–1</a:t>
            </a:r>
            <a:r>
              <a:rPr lang="en-US" dirty="0" smtClean="0"/>
              <a:t>. The direction of the field is reversed keeping its magnitude unchanged and a proton falls through the same distance. Compute the time of fall in each case. </a:t>
            </a:r>
            <a:endParaRPr lang="en-US" i="1" dirty="0" smtClean="0"/>
          </a:p>
          <a:p>
            <a:endParaRPr lang="en-US" i="1" dirty="0" smtClean="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20</a:t>
            </a:fld>
            <a:endParaRPr lang="en-US"/>
          </a:p>
        </p:txBody>
      </p:sp>
      <p:pic>
        <p:nvPicPr>
          <p:cNvPr id="6" name="Picture 1" descr="C:\Documents and Settings\rajat\Desktop\charge1.png"/>
          <p:cNvPicPr>
            <a:picLocks noChangeAspect="1" noChangeArrowheads="1"/>
          </p:cNvPicPr>
          <p:nvPr/>
        </p:nvPicPr>
        <p:blipFill>
          <a:blip r:embed="rId3"/>
          <a:srcRect/>
          <a:stretch>
            <a:fillRect/>
          </a:stretch>
        </p:blipFill>
        <p:spPr bwMode="auto">
          <a:xfrm>
            <a:off x="0" y="0"/>
            <a:ext cx="1329771" cy="647700"/>
          </a:xfrm>
          <a:prstGeom prst="rect">
            <a:avLst/>
          </a:prstGeom>
          <a:noFill/>
        </p:spPr>
      </p:pic>
      <p:sp>
        <p:nvSpPr>
          <p:cNvPr id="9" name="Content Placeholder 2"/>
          <p:cNvSpPr txBox="1">
            <a:spLocks/>
          </p:cNvSpPr>
          <p:nvPr/>
        </p:nvSpPr>
        <p:spPr>
          <a:xfrm>
            <a:off x="609600" y="1752600"/>
            <a:ext cx="76962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1"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1"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1"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1"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1"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1"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 name="Picture 9"/>
          <p:cNvPicPr/>
          <p:nvPr/>
        </p:nvPicPr>
        <p:blipFill>
          <a:blip r:embed="rId4"/>
          <a:srcRect/>
          <a:stretch>
            <a:fillRect/>
          </a:stretch>
        </p:blipFill>
        <p:spPr bwMode="auto">
          <a:xfrm>
            <a:off x="1905000" y="4114800"/>
            <a:ext cx="4504055" cy="1669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 Field Lines</a:t>
            </a:r>
            <a:endParaRPr lang="en-US" dirty="0"/>
          </a:p>
        </p:txBody>
      </p:sp>
      <p:sp>
        <p:nvSpPr>
          <p:cNvPr id="3" name="Content Placeholder 2"/>
          <p:cNvSpPr>
            <a:spLocks noGrp="1"/>
          </p:cNvSpPr>
          <p:nvPr>
            <p:ph idx="1"/>
          </p:nvPr>
        </p:nvSpPr>
        <p:spPr>
          <a:xfrm>
            <a:off x="3657600" y="1600200"/>
            <a:ext cx="4495800" cy="4525963"/>
          </a:xfrm>
        </p:spPr>
        <p:txBody>
          <a:bodyPr>
            <a:normAutofit fontScale="47500" lnSpcReduction="20000"/>
          </a:bodyPr>
          <a:lstStyle/>
          <a:p>
            <a:r>
              <a:rPr lang="en-US" dirty="0" smtClean="0"/>
              <a:t>(</a:t>
            </a:r>
            <a:r>
              <a:rPr lang="en-US" dirty="0" err="1" smtClean="0"/>
              <a:t>i</a:t>
            </a:r>
            <a:r>
              <a:rPr lang="en-US" dirty="0" smtClean="0"/>
              <a:t>) Field lines start from positive charges and end at negative charges. If there is a single charge, they may start or end at infinity.</a:t>
            </a:r>
          </a:p>
          <a:p>
            <a:pPr>
              <a:buNone/>
            </a:pPr>
            <a:r>
              <a:rPr lang="en-US" dirty="0" smtClean="0"/>
              <a:t> </a:t>
            </a:r>
          </a:p>
          <a:p>
            <a:pPr>
              <a:buNone/>
            </a:pPr>
            <a:r>
              <a:rPr lang="en-US" dirty="0" smtClean="0"/>
              <a:t> </a:t>
            </a:r>
          </a:p>
          <a:p>
            <a:r>
              <a:rPr lang="en-US" dirty="0" smtClean="0"/>
              <a:t>(ii) In a charge-free region, electric field lines can be taken to be continuous curves without any breaks.</a:t>
            </a:r>
          </a:p>
          <a:p>
            <a:pPr>
              <a:buNone/>
            </a:pPr>
            <a:endParaRPr lang="en-US" dirty="0" smtClean="0"/>
          </a:p>
          <a:p>
            <a:pPr>
              <a:buNone/>
            </a:pPr>
            <a:endParaRPr lang="en-US" dirty="0" smtClean="0"/>
          </a:p>
          <a:p>
            <a:r>
              <a:rPr lang="en-US" dirty="0" smtClean="0"/>
              <a:t>(iii) Two field lines can never cross each other. (If they did, the field at the point of intersection will not have a unique direction, which is absurd.)</a:t>
            </a:r>
          </a:p>
          <a:p>
            <a:pPr>
              <a:buNone/>
            </a:pPr>
            <a:endParaRPr lang="en-US" dirty="0" smtClean="0"/>
          </a:p>
          <a:p>
            <a:pPr>
              <a:buNone/>
            </a:pPr>
            <a:endParaRPr lang="en-US" dirty="0" smtClean="0"/>
          </a:p>
          <a:p>
            <a:r>
              <a:rPr lang="en-US" dirty="0" smtClean="0"/>
              <a:t>(iv) Electro</a:t>
            </a:r>
            <a:r>
              <a:rPr lang="en-US" i="1" dirty="0" smtClean="0"/>
              <a:t>static </a:t>
            </a:r>
            <a:r>
              <a:rPr lang="en-US" dirty="0" smtClean="0"/>
              <a:t>field lines do not form any closed loops. This follows from the conservative nature of electric field</a:t>
            </a:r>
          </a:p>
          <a:p>
            <a:endParaRPr lang="en-US" i="1" dirty="0" smtClean="0"/>
          </a:p>
          <a:p>
            <a:endParaRPr lang="en-US" i="1" dirty="0" smtClean="0"/>
          </a:p>
          <a:p>
            <a:endParaRPr lang="en-US" i="1" dirty="0" smtClean="0"/>
          </a:p>
          <a:p>
            <a:endParaRPr lang="en-US" i="1" dirty="0" smtClean="0"/>
          </a:p>
          <a:p>
            <a:endParaRPr lang="en-US" i="1" dirty="0" smtClean="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21</a:t>
            </a:fld>
            <a:endParaRPr lang="en-US"/>
          </a:p>
        </p:txBody>
      </p:sp>
      <p:pic>
        <p:nvPicPr>
          <p:cNvPr id="6" name="Picture 1" descr="C:\Documents and Settings\rajat\Desktop\charge1.png"/>
          <p:cNvPicPr>
            <a:picLocks noChangeAspect="1" noChangeArrowheads="1"/>
          </p:cNvPicPr>
          <p:nvPr/>
        </p:nvPicPr>
        <p:blipFill>
          <a:blip r:embed="rId2"/>
          <a:srcRect/>
          <a:stretch>
            <a:fillRect/>
          </a:stretch>
        </p:blipFill>
        <p:spPr bwMode="auto">
          <a:xfrm>
            <a:off x="0" y="0"/>
            <a:ext cx="1329771" cy="647700"/>
          </a:xfrm>
          <a:prstGeom prst="rect">
            <a:avLst/>
          </a:prstGeom>
          <a:noFill/>
        </p:spPr>
      </p:pic>
      <p:pic>
        <p:nvPicPr>
          <p:cNvPr id="7" name="Picture 6" descr="alpha.jpg"/>
          <p:cNvPicPr>
            <a:picLocks noChangeAspect="1"/>
          </p:cNvPicPr>
          <p:nvPr/>
        </p:nvPicPr>
        <p:blipFill>
          <a:blip r:embed="rId3"/>
          <a:stretch>
            <a:fillRect/>
          </a:stretch>
        </p:blipFill>
        <p:spPr>
          <a:xfrm>
            <a:off x="6692900" y="0"/>
            <a:ext cx="2451100" cy="762000"/>
          </a:xfrm>
          <a:prstGeom prst="rect">
            <a:avLst/>
          </a:prstGeom>
        </p:spPr>
      </p:pic>
      <p:pic>
        <p:nvPicPr>
          <p:cNvPr id="5122" name="Picture 2"/>
          <p:cNvPicPr>
            <a:picLocks noChangeAspect="1" noChangeArrowheads="1"/>
          </p:cNvPicPr>
          <p:nvPr/>
        </p:nvPicPr>
        <p:blipFill>
          <a:blip r:embed="rId4"/>
          <a:srcRect/>
          <a:stretch>
            <a:fillRect/>
          </a:stretch>
        </p:blipFill>
        <p:spPr bwMode="auto">
          <a:xfrm>
            <a:off x="1066800" y="1295400"/>
            <a:ext cx="1550051"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 Flux</a:t>
            </a:r>
            <a:endParaRPr lang="en-US" dirty="0"/>
          </a:p>
        </p:txBody>
      </p:sp>
      <p:sp>
        <p:nvSpPr>
          <p:cNvPr id="3" name="Content Placeholder 2"/>
          <p:cNvSpPr>
            <a:spLocks noGrp="1"/>
          </p:cNvSpPr>
          <p:nvPr>
            <p:ph idx="1"/>
          </p:nvPr>
        </p:nvSpPr>
        <p:spPr>
          <a:xfrm>
            <a:off x="457200" y="1600200"/>
            <a:ext cx="7696200" cy="990600"/>
          </a:xfrm>
        </p:spPr>
        <p:txBody>
          <a:bodyPr>
            <a:normAutofit fontScale="92500" lnSpcReduction="20000"/>
          </a:bodyPr>
          <a:lstStyle/>
          <a:p>
            <a:r>
              <a:rPr lang="en-US" dirty="0" smtClean="0"/>
              <a:t>Electric flux         through an area element                       </a:t>
            </a:r>
          </a:p>
          <a:p>
            <a:pPr>
              <a:buNone/>
            </a:pPr>
            <a:r>
              <a:rPr lang="en-US" dirty="0" smtClean="0"/>
              <a:t>             defined by	</a:t>
            </a:r>
          </a:p>
          <a:p>
            <a:endParaRPr lang="en-US" i="1" dirty="0" smtClean="0"/>
          </a:p>
          <a:p>
            <a:endParaRPr lang="en-US" i="1" dirty="0" smtClean="0"/>
          </a:p>
          <a:p>
            <a:pPr>
              <a:buNone/>
            </a:pPr>
            <a:endParaRPr lang="en-US" i="1" dirty="0" smtClean="0"/>
          </a:p>
          <a:p>
            <a:endParaRPr lang="en-US" i="1" dirty="0" smtClean="0"/>
          </a:p>
          <a:p>
            <a:endParaRPr lang="en-US" i="1" dirty="0" smtClean="0"/>
          </a:p>
          <a:p>
            <a:endParaRPr lang="en-US" i="1" dirty="0" smtClean="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22</a:t>
            </a:fld>
            <a:endParaRPr lang="en-US"/>
          </a:p>
        </p:txBody>
      </p:sp>
      <p:pic>
        <p:nvPicPr>
          <p:cNvPr id="6" name="Picture 1" descr="C:\Documents and Settings\rajat\Desktop\charge1.png"/>
          <p:cNvPicPr>
            <a:picLocks noChangeAspect="1" noChangeArrowheads="1"/>
          </p:cNvPicPr>
          <p:nvPr/>
        </p:nvPicPr>
        <p:blipFill>
          <a:blip r:embed="rId3"/>
          <a:srcRect/>
          <a:stretch>
            <a:fillRect/>
          </a:stretch>
        </p:blipFill>
        <p:spPr bwMode="auto">
          <a:xfrm>
            <a:off x="0" y="0"/>
            <a:ext cx="1329771" cy="647700"/>
          </a:xfrm>
          <a:prstGeom prst="rect">
            <a:avLst/>
          </a:prstGeom>
          <a:noFill/>
        </p:spPr>
      </p:pic>
      <p:pic>
        <p:nvPicPr>
          <p:cNvPr id="7" name="Picture 6" descr="alpha.jpg"/>
          <p:cNvPicPr>
            <a:picLocks noChangeAspect="1"/>
          </p:cNvPicPr>
          <p:nvPr/>
        </p:nvPicPr>
        <p:blipFill>
          <a:blip r:embed="rId4"/>
          <a:stretch>
            <a:fillRect/>
          </a:stretch>
        </p:blipFill>
        <p:spPr>
          <a:xfrm>
            <a:off x="6692900" y="0"/>
            <a:ext cx="2451100" cy="762000"/>
          </a:xfrm>
          <a:prstGeom prst="rect">
            <a:avLst/>
          </a:prstGeom>
        </p:spPr>
      </p:pic>
      <p:graphicFrame>
        <p:nvGraphicFramePr>
          <p:cNvPr id="10" name="Object 9"/>
          <p:cNvGraphicFramePr>
            <a:graphicFrameLocks noChangeAspect="1"/>
          </p:cNvGraphicFramePr>
          <p:nvPr/>
        </p:nvGraphicFramePr>
        <p:xfrm>
          <a:off x="2743200" y="1600200"/>
          <a:ext cx="514350" cy="457200"/>
        </p:xfrm>
        <a:graphic>
          <a:graphicData uri="http://schemas.openxmlformats.org/presentationml/2006/ole">
            <p:oleObj spid="_x0000_s37891" name="Equation" r:id="rId5" imgW="228600" imgH="203040" progId="Equation.DSMT4">
              <p:embed/>
            </p:oleObj>
          </a:graphicData>
        </a:graphic>
      </p:graphicFrame>
      <p:graphicFrame>
        <p:nvGraphicFramePr>
          <p:cNvPr id="11" name="Object 10"/>
          <p:cNvGraphicFramePr>
            <a:graphicFrameLocks noChangeAspect="1"/>
          </p:cNvGraphicFramePr>
          <p:nvPr/>
        </p:nvGraphicFramePr>
        <p:xfrm>
          <a:off x="955964" y="2043546"/>
          <a:ext cx="533400" cy="414867"/>
        </p:xfrm>
        <a:graphic>
          <a:graphicData uri="http://schemas.openxmlformats.org/presentationml/2006/ole">
            <p:oleObj spid="_x0000_s37892" name="Equation" r:id="rId6" imgW="228600" imgH="177480" progId="Equation.DSMT4">
              <p:embed/>
            </p:oleObj>
          </a:graphicData>
        </a:graphic>
      </p:graphicFrame>
      <p:pic>
        <p:nvPicPr>
          <p:cNvPr id="12" name="Picture 11"/>
          <p:cNvPicPr/>
          <p:nvPr/>
        </p:nvPicPr>
        <p:blipFill>
          <a:blip r:embed="rId7"/>
          <a:srcRect/>
          <a:stretch>
            <a:fillRect/>
          </a:stretch>
        </p:blipFill>
        <p:spPr bwMode="auto">
          <a:xfrm>
            <a:off x="914400" y="2743200"/>
            <a:ext cx="4464000" cy="558000"/>
          </a:xfrm>
          <a:prstGeom prst="rect">
            <a:avLst/>
          </a:prstGeom>
          <a:noFill/>
          <a:ln w="9525">
            <a:noFill/>
            <a:miter lim="800000"/>
            <a:headEnd/>
            <a:tailEnd/>
          </a:ln>
        </p:spPr>
      </p:pic>
      <p:pic>
        <p:nvPicPr>
          <p:cNvPr id="14" name="Picture 13" descr="untitled8.bmp"/>
          <p:cNvPicPr>
            <a:picLocks noChangeAspect="1"/>
          </p:cNvPicPr>
          <p:nvPr/>
        </p:nvPicPr>
        <p:blipFill>
          <a:blip r:embed="rId8"/>
          <a:stretch>
            <a:fillRect/>
          </a:stretch>
        </p:blipFill>
        <p:spPr>
          <a:xfrm>
            <a:off x="762000" y="3352800"/>
            <a:ext cx="2362200" cy="2701328"/>
          </a:xfrm>
          <a:prstGeom prst="rect">
            <a:avLst/>
          </a:prstGeom>
        </p:spPr>
      </p:pic>
      <p:pic>
        <p:nvPicPr>
          <p:cNvPr id="15" name="Picture 14" descr="untitled9.bmp"/>
          <p:cNvPicPr>
            <a:picLocks noChangeAspect="1"/>
          </p:cNvPicPr>
          <p:nvPr/>
        </p:nvPicPr>
        <p:blipFill>
          <a:blip r:embed="rId9"/>
          <a:stretch>
            <a:fillRect/>
          </a:stretch>
        </p:blipFill>
        <p:spPr>
          <a:xfrm>
            <a:off x="4800600" y="3581400"/>
            <a:ext cx="2038350" cy="2210259"/>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 Dipole</a:t>
            </a:r>
            <a:endParaRPr lang="en-US" dirty="0"/>
          </a:p>
        </p:txBody>
      </p:sp>
      <p:sp>
        <p:nvSpPr>
          <p:cNvPr id="3" name="Content Placeholder 2"/>
          <p:cNvSpPr>
            <a:spLocks noGrp="1"/>
          </p:cNvSpPr>
          <p:nvPr>
            <p:ph idx="1"/>
          </p:nvPr>
        </p:nvSpPr>
        <p:spPr>
          <a:xfrm>
            <a:off x="457200" y="1600200"/>
            <a:ext cx="7696200" cy="4525963"/>
          </a:xfrm>
        </p:spPr>
        <p:txBody>
          <a:bodyPr>
            <a:normAutofit/>
          </a:bodyPr>
          <a:lstStyle/>
          <a:p>
            <a:r>
              <a:rPr lang="en-US" dirty="0" smtClean="0"/>
              <a:t>An electric dipole is a pair of equal and opposite point charges </a:t>
            </a:r>
            <a:r>
              <a:rPr lang="en-US" i="1" dirty="0" smtClean="0"/>
              <a:t>q </a:t>
            </a:r>
            <a:r>
              <a:rPr lang="en-US" dirty="0" smtClean="0"/>
              <a:t>and –</a:t>
            </a:r>
            <a:r>
              <a:rPr lang="en-US" i="1" dirty="0" smtClean="0"/>
              <a:t>q, </a:t>
            </a:r>
            <a:r>
              <a:rPr lang="en-US" dirty="0" smtClean="0"/>
              <a:t>separated by a distance 2</a:t>
            </a:r>
            <a:r>
              <a:rPr lang="en-US" i="1" dirty="0" smtClean="0"/>
              <a:t>a</a:t>
            </a:r>
            <a:r>
              <a:rPr lang="en-US" dirty="0" smtClean="0"/>
              <a:t>.</a:t>
            </a:r>
          </a:p>
          <a:p>
            <a:endParaRPr lang="en-US" i="1" dirty="0" smtClean="0"/>
          </a:p>
          <a:p>
            <a:endParaRPr lang="en-US" i="1" dirty="0" smtClean="0"/>
          </a:p>
          <a:p>
            <a:endParaRPr lang="en-US" i="1" dirty="0" smtClean="0"/>
          </a:p>
          <a:p>
            <a:endParaRPr lang="en-US" i="1" dirty="0" smtClean="0"/>
          </a:p>
          <a:p>
            <a:endParaRPr lang="en-US" i="1" dirty="0" smtClean="0"/>
          </a:p>
          <a:p>
            <a:endParaRPr lang="en-US" i="1" dirty="0" smtClean="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23</a:t>
            </a:fld>
            <a:endParaRPr lang="en-US"/>
          </a:p>
        </p:txBody>
      </p:sp>
      <p:pic>
        <p:nvPicPr>
          <p:cNvPr id="6" name="Picture 1" descr="C:\Documents and Settings\rajat\Desktop\charge1.png"/>
          <p:cNvPicPr>
            <a:picLocks noChangeAspect="1" noChangeArrowheads="1"/>
          </p:cNvPicPr>
          <p:nvPr/>
        </p:nvPicPr>
        <p:blipFill>
          <a:blip r:embed="rId2"/>
          <a:srcRect/>
          <a:stretch>
            <a:fillRect/>
          </a:stretch>
        </p:blipFill>
        <p:spPr bwMode="auto">
          <a:xfrm>
            <a:off x="0" y="0"/>
            <a:ext cx="1329771" cy="647700"/>
          </a:xfrm>
          <a:prstGeom prst="rect">
            <a:avLst/>
          </a:prstGeom>
          <a:noFill/>
        </p:spPr>
      </p:pic>
      <p:pic>
        <p:nvPicPr>
          <p:cNvPr id="7" name="Picture 6" descr="alpha.jpg"/>
          <p:cNvPicPr>
            <a:picLocks noChangeAspect="1"/>
          </p:cNvPicPr>
          <p:nvPr/>
        </p:nvPicPr>
        <p:blipFill>
          <a:blip r:embed="rId3"/>
          <a:stretch>
            <a:fillRect/>
          </a:stretch>
        </p:blipFill>
        <p:spPr>
          <a:xfrm>
            <a:off x="6692900" y="0"/>
            <a:ext cx="2451100" cy="762000"/>
          </a:xfrm>
          <a:prstGeom prst="rect">
            <a:avLst/>
          </a:prstGeom>
        </p:spPr>
      </p:pic>
      <p:pic>
        <p:nvPicPr>
          <p:cNvPr id="10" name="Picture 9" descr="Graphic2.jpg"/>
          <p:cNvPicPr>
            <a:picLocks noChangeAspect="1"/>
          </p:cNvPicPr>
          <p:nvPr/>
        </p:nvPicPr>
        <p:blipFill>
          <a:blip r:embed="rId4" cstate="print"/>
          <a:stretch>
            <a:fillRect/>
          </a:stretch>
        </p:blipFill>
        <p:spPr>
          <a:xfrm>
            <a:off x="2514600" y="3657600"/>
            <a:ext cx="3331464" cy="115824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Dipole Moment</a:t>
            </a:r>
            <a:endParaRPr lang="en-US" dirty="0"/>
          </a:p>
        </p:txBody>
      </p:sp>
      <p:sp>
        <p:nvSpPr>
          <p:cNvPr id="3" name="Content Placeholder 2"/>
          <p:cNvSpPr>
            <a:spLocks noGrp="1"/>
          </p:cNvSpPr>
          <p:nvPr>
            <p:ph idx="1"/>
          </p:nvPr>
        </p:nvSpPr>
        <p:spPr>
          <a:xfrm>
            <a:off x="457200" y="1600200"/>
            <a:ext cx="7696200" cy="4525963"/>
          </a:xfrm>
        </p:spPr>
        <p:txBody>
          <a:bodyPr>
            <a:normAutofit/>
          </a:bodyPr>
          <a:lstStyle/>
          <a:p>
            <a:r>
              <a:rPr lang="en-US" dirty="0" smtClean="0"/>
              <a:t>The </a:t>
            </a:r>
            <a:r>
              <a:rPr lang="en-US" i="1" dirty="0" smtClean="0"/>
              <a:t>dipole moment vector </a:t>
            </a:r>
            <a:r>
              <a:rPr lang="en-US" b="1" dirty="0" smtClean="0"/>
              <a:t>p </a:t>
            </a:r>
            <a:r>
              <a:rPr lang="en-US" dirty="0" smtClean="0"/>
              <a:t>of an electric dipole is defined by </a:t>
            </a:r>
            <a:r>
              <a:rPr lang="en-US" b="1" dirty="0" smtClean="0"/>
              <a:t>p </a:t>
            </a:r>
            <a:r>
              <a:rPr lang="en-US" dirty="0" smtClean="0"/>
              <a:t>= </a:t>
            </a:r>
            <a:r>
              <a:rPr lang="en-US" i="1" dirty="0" smtClean="0"/>
              <a:t>q </a:t>
            </a:r>
            <a:r>
              <a:rPr lang="en-US" dirty="0" smtClean="0"/>
              <a:t>× 2</a:t>
            </a:r>
            <a:r>
              <a:rPr lang="en-US" i="1" dirty="0" smtClean="0"/>
              <a:t>a</a:t>
            </a:r>
            <a:r>
              <a:rPr lang="en-US" b="1" dirty="0" smtClean="0"/>
              <a:t> </a:t>
            </a:r>
            <a:endParaRPr lang="en-US" dirty="0" smtClean="0"/>
          </a:p>
          <a:p>
            <a:endParaRPr lang="en-US" i="1" dirty="0" smtClean="0"/>
          </a:p>
          <a:p>
            <a:endParaRPr lang="en-US" i="1" dirty="0" smtClean="0"/>
          </a:p>
          <a:p>
            <a:endParaRPr lang="en-US" i="1" dirty="0" smtClean="0"/>
          </a:p>
          <a:p>
            <a:endParaRPr lang="en-US" i="1" dirty="0" smtClean="0"/>
          </a:p>
          <a:p>
            <a:endParaRPr lang="en-US" i="1" dirty="0" smtClean="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24</a:t>
            </a:fld>
            <a:endParaRPr lang="en-US"/>
          </a:p>
        </p:txBody>
      </p:sp>
      <p:pic>
        <p:nvPicPr>
          <p:cNvPr id="6" name="Picture 1" descr="C:\Documents and Settings\rajat\Desktop\charge1.png"/>
          <p:cNvPicPr>
            <a:picLocks noChangeAspect="1" noChangeArrowheads="1"/>
          </p:cNvPicPr>
          <p:nvPr/>
        </p:nvPicPr>
        <p:blipFill>
          <a:blip r:embed="rId3"/>
          <a:srcRect/>
          <a:stretch>
            <a:fillRect/>
          </a:stretch>
        </p:blipFill>
        <p:spPr bwMode="auto">
          <a:xfrm>
            <a:off x="0" y="0"/>
            <a:ext cx="1329771" cy="647700"/>
          </a:xfrm>
          <a:prstGeom prst="rect">
            <a:avLst/>
          </a:prstGeom>
          <a:noFill/>
        </p:spPr>
      </p:pic>
      <p:pic>
        <p:nvPicPr>
          <p:cNvPr id="7" name="Picture 6" descr="alpha.jpg"/>
          <p:cNvPicPr>
            <a:picLocks noChangeAspect="1"/>
          </p:cNvPicPr>
          <p:nvPr/>
        </p:nvPicPr>
        <p:blipFill>
          <a:blip r:embed="rId4"/>
          <a:stretch>
            <a:fillRect/>
          </a:stretch>
        </p:blipFill>
        <p:spPr>
          <a:xfrm>
            <a:off x="6692900" y="0"/>
            <a:ext cx="2451100" cy="762000"/>
          </a:xfrm>
          <a:prstGeom prst="rect">
            <a:avLst/>
          </a:prstGeom>
        </p:spPr>
      </p:pic>
      <p:pic>
        <p:nvPicPr>
          <p:cNvPr id="9" name="Picture 8" descr="Graphic1.jpg"/>
          <p:cNvPicPr>
            <a:picLocks noChangeAspect="1"/>
          </p:cNvPicPr>
          <p:nvPr/>
        </p:nvPicPr>
        <p:blipFill>
          <a:blip r:embed="rId5" cstate="print"/>
          <a:stretch>
            <a:fillRect/>
          </a:stretch>
        </p:blipFill>
        <p:spPr>
          <a:xfrm>
            <a:off x="2667000" y="3886200"/>
            <a:ext cx="3331464" cy="1158240"/>
          </a:xfrm>
          <a:prstGeom prst="rect">
            <a:avLst/>
          </a:prstGeom>
        </p:spPr>
      </p:pic>
      <p:graphicFrame>
        <p:nvGraphicFramePr>
          <p:cNvPr id="11" name="Object 10"/>
          <p:cNvGraphicFramePr>
            <a:graphicFrameLocks noChangeAspect="1"/>
          </p:cNvGraphicFramePr>
          <p:nvPr/>
        </p:nvGraphicFramePr>
        <p:xfrm>
          <a:off x="5791200" y="2057400"/>
          <a:ext cx="320040" cy="533400"/>
        </p:xfrm>
        <a:graphic>
          <a:graphicData uri="http://schemas.openxmlformats.org/presentationml/2006/ole">
            <p:oleObj spid="_x0000_s46082" name="Equation" r:id="rId6" imgW="152280" imgH="253800" progId="Equation.DSMT4">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due to </a:t>
            </a:r>
            <a:r>
              <a:rPr lang="en-US" smtClean="0"/>
              <a:t>a Dipole</a:t>
            </a:r>
            <a:endParaRPr lang="en-US" dirty="0"/>
          </a:p>
        </p:txBody>
      </p:sp>
      <p:sp>
        <p:nvSpPr>
          <p:cNvPr id="3" name="Content Placeholder 2"/>
          <p:cNvSpPr>
            <a:spLocks noGrp="1"/>
          </p:cNvSpPr>
          <p:nvPr>
            <p:ph idx="1"/>
          </p:nvPr>
        </p:nvSpPr>
        <p:spPr>
          <a:xfrm>
            <a:off x="457200" y="1600200"/>
            <a:ext cx="7696200" cy="4525963"/>
          </a:xfrm>
        </p:spPr>
        <p:txBody>
          <a:bodyPr>
            <a:normAutofit/>
          </a:bodyPr>
          <a:lstStyle/>
          <a:p>
            <a:r>
              <a:rPr lang="en-US" b="1" i="1" dirty="0" smtClean="0"/>
              <a:t>(</a:t>
            </a:r>
            <a:r>
              <a:rPr lang="en-US" b="1" i="1" dirty="0" err="1" smtClean="0"/>
              <a:t>i</a:t>
            </a:r>
            <a:r>
              <a:rPr lang="en-US" b="1" i="1" dirty="0" smtClean="0"/>
              <a:t>) For points on the axis</a:t>
            </a:r>
          </a:p>
          <a:p>
            <a:endParaRPr lang="en-US" dirty="0" smtClean="0"/>
          </a:p>
          <a:p>
            <a:endParaRPr lang="en-US" i="1" dirty="0" smtClean="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25</a:t>
            </a:fld>
            <a:endParaRPr lang="en-US"/>
          </a:p>
        </p:txBody>
      </p:sp>
      <p:pic>
        <p:nvPicPr>
          <p:cNvPr id="6" name="Picture 1" descr="C:\Documents and Settings\rajat\Desktop\charge1.png"/>
          <p:cNvPicPr>
            <a:picLocks noChangeAspect="1" noChangeArrowheads="1"/>
          </p:cNvPicPr>
          <p:nvPr/>
        </p:nvPicPr>
        <p:blipFill>
          <a:blip r:embed="rId2"/>
          <a:srcRect/>
          <a:stretch>
            <a:fillRect/>
          </a:stretch>
        </p:blipFill>
        <p:spPr bwMode="auto">
          <a:xfrm>
            <a:off x="0" y="0"/>
            <a:ext cx="1329771" cy="647700"/>
          </a:xfrm>
          <a:prstGeom prst="rect">
            <a:avLst/>
          </a:prstGeom>
          <a:noFill/>
        </p:spPr>
      </p:pic>
      <p:pic>
        <p:nvPicPr>
          <p:cNvPr id="7" name="Picture 6" descr="alpha.jpg"/>
          <p:cNvPicPr>
            <a:picLocks noChangeAspect="1"/>
          </p:cNvPicPr>
          <p:nvPr/>
        </p:nvPicPr>
        <p:blipFill>
          <a:blip r:embed="rId3"/>
          <a:stretch>
            <a:fillRect/>
          </a:stretch>
        </p:blipFill>
        <p:spPr>
          <a:xfrm>
            <a:off x="6692900" y="0"/>
            <a:ext cx="2451100" cy="762000"/>
          </a:xfrm>
          <a:prstGeom prst="rect">
            <a:avLst/>
          </a:prstGeom>
        </p:spPr>
      </p:pic>
      <p:pic>
        <p:nvPicPr>
          <p:cNvPr id="10" name="Picture 9"/>
          <p:cNvPicPr/>
          <p:nvPr/>
        </p:nvPicPr>
        <p:blipFill>
          <a:blip r:embed="rId4"/>
          <a:srcRect/>
          <a:stretch>
            <a:fillRect/>
          </a:stretch>
        </p:blipFill>
        <p:spPr bwMode="auto">
          <a:xfrm>
            <a:off x="1295400" y="2362200"/>
            <a:ext cx="2438857" cy="727062"/>
          </a:xfrm>
          <a:prstGeom prst="rect">
            <a:avLst/>
          </a:prstGeom>
          <a:noFill/>
          <a:ln w="9525">
            <a:noFill/>
            <a:miter lim="800000"/>
            <a:headEnd/>
            <a:tailEnd/>
          </a:ln>
        </p:spPr>
      </p:pic>
      <p:pic>
        <p:nvPicPr>
          <p:cNvPr id="12" name="Picture 11"/>
          <p:cNvPicPr/>
          <p:nvPr/>
        </p:nvPicPr>
        <p:blipFill>
          <a:blip r:embed="rId5"/>
          <a:srcRect/>
          <a:stretch>
            <a:fillRect/>
          </a:stretch>
        </p:blipFill>
        <p:spPr bwMode="auto">
          <a:xfrm>
            <a:off x="1219200" y="3124200"/>
            <a:ext cx="1443990" cy="376010"/>
          </a:xfrm>
          <a:prstGeom prst="rect">
            <a:avLst/>
          </a:prstGeom>
          <a:noFill/>
          <a:ln w="9525">
            <a:noFill/>
            <a:miter lim="800000"/>
            <a:headEnd/>
            <a:tailEnd/>
          </a:ln>
        </p:spPr>
      </p:pic>
      <p:pic>
        <p:nvPicPr>
          <p:cNvPr id="13" name="Picture 12"/>
          <p:cNvPicPr/>
          <p:nvPr/>
        </p:nvPicPr>
        <p:blipFill>
          <a:blip r:embed="rId6"/>
          <a:srcRect/>
          <a:stretch>
            <a:fillRect/>
          </a:stretch>
        </p:blipFill>
        <p:spPr bwMode="auto">
          <a:xfrm>
            <a:off x="1219200" y="3581400"/>
            <a:ext cx="1539088" cy="432691"/>
          </a:xfrm>
          <a:prstGeom prst="rect">
            <a:avLst/>
          </a:prstGeom>
          <a:noFill/>
          <a:ln w="9525">
            <a:noFill/>
            <a:miter lim="800000"/>
            <a:headEnd/>
            <a:tailEnd/>
          </a:ln>
        </p:spPr>
      </p:pic>
      <p:pic>
        <p:nvPicPr>
          <p:cNvPr id="14" name="Picture 13"/>
          <p:cNvPicPr/>
          <p:nvPr/>
        </p:nvPicPr>
        <p:blipFill>
          <a:blip r:embed="rId7"/>
          <a:srcRect/>
          <a:stretch>
            <a:fillRect/>
          </a:stretch>
        </p:blipFill>
        <p:spPr bwMode="auto">
          <a:xfrm>
            <a:off x="1295400" y="4114800"/>
            <a:ext cx="3384550" cy="18777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lpha.jpg"/>
          <p:cNvPicPr>
            <a:picLocks noChangeAspect="1"/>
          </p:cNvPicPr>
          <p:nvPr/>
        </p:nvPicPr>
        <p:blipFill>
          <a:blip r:embed="rId2"/>
          <a:stretch>
            <a:fillRect/>
          </a:stretch>
        </p:blipFill>
        <p:spPr>
          <a:xfrm>
            <a:off x="6692900" y="0"/>
            <a:ext cx="2451100" cy="762000"/>
          </a:xfrm>
          <a:prstGeom prst="rect">
            <a:avLst/>
          </a:prstGeom>
        </p:spPr>
      </p:pic>
      <p:sp>
        <p:nvSpPr>
          <p:cNvPr id="2" name="Title 1"/>
          <p:cNvSpPr>
            <a:spLocks noGrp="1"/>
          </p:cNvSpPr>
          <p:nvPr>
            <p:ph type="title"/>
          </p:nvPr>
        </p:nvSpPr>
        <p:spPr/>
        <p:txBody>
          <a:bodyPr>
            <a:normAutofit/>
          </a:bodyPr>
          <a:lstStyle/>
          <a:p>
            <a:r>
              <a:rPr lang="en-US" sz="4000" dirty="0" smtClean="0"/>
              <a:t>Field due to an Electric Dipole(Contd.)</a:t>
            </a:r>
            <a:endParaRPr lang="en-US" dirty="0"/>
          </a:p>
        </p:txBody>
      </p:sp>
      <p:sp>
        <p:nvSpPr>
          <p:cNvPr id="3" name="Content Placeholder 2"/>
          <p:cNvSpPr>
            <a:spLocks noGrp="1"/>
          </p:cNvSpPr>
          <p:nvPr>
            <p:ph idx="1"/>
          </p:nvPr>
        </p:nvSpPr>
        <p:spPr>
          <a:xfrm>
            <a:off x="457200" y="1600200"/>
            <a:ext cx="7696200" cy="4525963"/>
          </a:xfrm>
        </p:spPr>
        <p:txBody>
          <a:bodyPr>
            <a:normAutofit/>
          </a:bodyPr>
          <a:lstStyle/>
          <a:p>
            <a:r>
              <a:rPr lang="en-US" b="1" i="1" dirty="0" smtClean="0"/>
              <a:t>(ii) For points on the equatorial plane</a:t>
            </a:r>
            <a:r>
              <a:rPr lang="en-US" dirty="0" smtClean="0"/>
              <a:t>	</a:t>
            </a:r>
          </a:p>
          <a:p>
            <a:endParaRPr lang="en-US" i="1" dirty="0" smtClean="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26</a:t>
            </a:fld>
            <a:endParaRPr lang="en-US"/>
          </a:p>
        </p:txBody>
      </p:sp>
      <p:pic>
        <p:nvPicPr>
          <p:cNvPr id="6" name="Picture 1" descr="C:\Documents and Settings\rajat\Desktop\charge1.png"/>
          <p:cNvPicPr>
            <a:picLocks noChangeAspect="1" noChangeArrowheads="1"/>
          </p:cNvPicPr>
          <p:nvPr/>
        </p:nvPicPr>
        <p:blipFill>
          <a:blip r:embed="rId3"/>
          <a:srcRect/>
          <a:stretch>
            <a:fillRect/>
          </a:stretch>
        </p:blipFill>
        <p:spPr bwMode="auto">
          <a:xfrm>
            <a:off x="0" y="0"/>
            <a:ext cx="1329771" cy="647700"/>
          </a:xfrm>
          <a:prstGeom prst="rect">
            <a:avLst/>
          </a:prstGeom>
          <a:noFill/>
        </p:spPr>
      </p:pic>
      <p:pic>
        <p:nvPicPr>
          <p:cNvPr id="8" name="Picture 7"/>
          <p:cNvPicPr/>
          <p:nvPr/>
        </p:nvPicPr>
        <p:blipFill>
          <a:blip r:embed="rId4"/>
          <a:srcRect/>
          <a:stretch>
            <a:fillRect/>
          </a:stretch>
        </p:blipFill>
        <p:spPr bwMode="auto">
          <a:xfrm>
            <a:off x="914400" y="2057400"/>
            <a:ext cx="1495197" cy="774760"/>
          </a:xfrm>
          <a:prstGeom prst="rect">
            <a:avLst/>
          </a:prstGeom>
          <a:noFill/>
          <a:ln w="9525">
            <a:noFill/>
            <a:miter lim="800000"/>
            <a:headEnd/>
            <a:tailEnd/>
          </a:ln>
        </p:spPr>
      </p:pic>
      <p:pic>
        <p:nvPicPr>
          <p:cNvPr id="9" name="Picture 8"/>
          <p:cNvPicPr/>
          <p:nvPr/>
        </p:nvPicPr>
        <p:blipFill>
          <a:blip r:embed="rId5"/>
          <a:srcRect/>
          <a:stretch>
            <a:fillRect/>
          </a:stretch>
        </p:blipFill>
        <p:spPr bwMode="auto">
          <a:xfrm>
            <a:off x="609600" y="2895600"/>
            <a:ext cx="2513965" cy="3004258"/>
          </a:xfrm>
          <a:prstGeom prst="rect">
            <a:avLst/>
          </a:prstGeom>
          <a:noFill/>
          <a:ln w="9525">
            <a:noFill/>
            <a:miter lim="800000"/>
            <a:headEnd/>
            <a:tailEnd/>
          </a:ln>
        </p:spPr>
      </p:pic>
      <p:pic>
        <p:nvPicPr>
          <p:cNvPr id="10" name="Picture 9"/>
          <p:cNvPicPr/>
          <p:nvPr/>
        </p:nvPicPr>
        <p:blipFill>
          <a:blip r:embed="rId6"/>
          <a:srcRect/>
          <a:stretch>
            <a:fillRect/>
          </a:stretch>
        </p:blipFill>
        <p:spPr bwMode="auto">
          <a:xfrm>
            <a:off x="4267200" y="2286000"/>
            <a:ext cx="3126486" cy="1380120"/>
          </a:xfrm>
          <a:prstGeom prst="rect">
            <a:avLst/>
          </a:prstGeom>
          <a:noFill/>
          <a:ln w="9525">
            <a:noFill/>
            <a:miter lim="800000"/>
            <a:headEnd/>
            <a:tailEnd/>
          </a:ln>
        </p:spPr>
      </p:pic>
      <p:pic>
        <p:nvPicPr>
          <p:cNvPr id="11" name="Picture 10"/>
          <p:cNvPicPr/>
          <p:nvPr/>
        </p:nvPicPr>
        <p:blipFill>
          <a:blip r:embed="rId7"/>
          <a:srcRect/>
          <a:stretch>
            <a:fillRect/>
          </a:stretch>
        </p:blipFill>
        <p:spPr bwMode="auto">
          <a:xfrm>
            <a:off x="4267200" y="3733800"/>
            <a:ext cx="2607107" cy="13411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(NCERT)</a:t>
            </a:r>
            <a:endParaRPr lang="en-US" dirty="0"/>
          </a:p>
        </p:txBody>
      </p:sp>
      <p:sp>
        <p:nvSpPr>
          <p:cNvPr id="3" name="Content Placeholder 2"/>
          <p:cNvSpPr>
            <a:spLocks noGrp="1"/>
          </p:cNvSpPr>
          <p:nvPr>
            <p:ph idx="1"/>
          </p:nvPr>
        </p:nvSpPr>
        <p:spPr>
          <a:xfrm>
            <a:off x="457200" y="1600200"/>
            <a:ext cx="3733800" cy="4419599"/>
          </a:xfrm>
        </p:spPr>
        <p:txBody>
          <a:bodyPr>
            <a:normAutofit fontScale="70000" lnSpcReduction="20000"/>
          </a:bodyPr>
          <a:lstStyle/>
          <a:p>
            <a:pPr>
              <a:buNone/>
            </a:pPr>
            <a:r>
              <a:rPr lang="en-US" dirty="0" smtClean="0"/>
              <a:t>Q: Two charges ±10 </a:t>
            </a:r>
            <a:r>
              <a:rPr lang="en-US" dirty="0" err="1" smtClean="0"/>
              <a:t>μC</a:t>
            </a:r>
            <a:r>
              <a:rPr lang="en-US" dirty="0" smtClean="0"/>
              <a:t> are placed 5.0 mm apart. Determine the electric field at </a:t>
            </a:r>
          </a:p>
          <a:p>
            <a:pPr marL="514350" indent="-514350">
              <a:buAutoNum type="alphaLcParenBoth"/>
            </a:pPr>
            <a:r>
              <a:rPr lang="en-US" dirty="0" smtClean="0"/>
              <a:t>a point P on the axis of the dipole 15 cm away from its centre O on the side of the positive charge, as shown in Fig.(a) and </a:t>
            </a:r>
          </a:p>
          <a:p>
            <a:pPr marL="514350" indent="-514350">
              <a:buAutoNum type="alphaLcParenBoth"/>
            </a:pPr>
            <a:r>
              <a:rPr lang="en-US" dirty="0" smtClean="0"/>
              <a:t>a point Q, 15 cm away from O on a line passing through O and normal to the axis of the dipole, as shown in Fig. (b).</a:t>
            </a:r>
          </a:p>
          <a:p>
            <a:endParaRPr lang="en-US" dirty="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27</a:t>
            </a:fld>
            <a:endParaRPr lang="en-US"/>
          </a:p>
        </p:txBody>
      </p:sp>
      <p:pic>
        <p:nvPicPr>
          <p:cNvPr id="6" name="Picture 5"/>
          <p:cNvPicPr/>
          <p:nvPr/>
        </p:nvPicPr>
        <p:blipFill>
          <a:blip r:embed="rId2"/>
          <a:srcRect/>
          <a:stretch>
            <a:fillRect/>
          </a:stretch>
        </p:blipFill>
        <p:spPr bwMode="auto">
          <a:xfrm>
            <a:off x="4419600" y="2057400"/>
            <a:ext cx="4191000" cy="3048000"/>
          </a:xfrm>
          <a:prstGeom prst="rect">
            <a:avLst/>
          </a:prstGeom>
          <a:noFill/>
          <a:ln w="9525">
            <a:noFill/>
            <a:miter lim="800000"/>
            <a:headEnd/>
            <a:tailEnd/>
          </a:ln>
        </p:spPr>
      </p:pic>
      <p:pic>
        <p:nvPicPr>
          <p:cNvPr id="7" name="Picture 1" descr="C:\Documents and Settings\rajat\Desktop\charge1.png"/>
          <p:cNvPicPr>
            <a:picLocks noChangeAspect="1" noChangeArrowheads="1"/>
          </p:cNvPicPr>
          <p:nvPr/>
        </p:nvPicPr>
        <p:blipFill>
          <a:blip r:embed="rId3"/>
          <a:srcRect/>
          <a:stretch>
            <a:fillRect/>
          </a:stretch>
        </p:blipFill>
        <p:spPr bwMode="auto">
          <a:xfrm>
            <a:off x="0" y="0"/>
            <a:ext cx="1329771" cy="647700"/>
          </a:xfrm>
          <a:prstGeom prst="rect">
            <a:avLst/>
          </a:prstGeom>
          <a:noFill/>
        </p:spPr>
      </p:pic>
      <p:pic>
        <p:nvPicPr>
          <p:cNvPr id="8" name="Picture 7" descr="alpha.jpg"/>
          <p:cNvPicPr>
            <a:picLocks noChangeAspect="1"/>
          </p:cNvPicPr>
          <p:nvPr/>
        </p:nvPicPr>
        <p:blipFill>
          <a:blip r:embed="rId4"/>
          <a:stretch>
            <a:fillRect/>
          </a:stretch>
        </p:blipFill>
        <p:spPr>
          <a:xfrm>
            <a:off x="6692900" y="0"/>
            <a:ext cx="2451100" cy="762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lpha.jpg"/>
          <p:cNvPicPr>
            <a:picLocks noChangeAspect="1"/>
          </p:cNvPicPr>
          <p:nvPr/>
        </p:nvPicPr>
        <p:blipFill>
          <a:blip r:embed="rId2"/>
          <a:stretch>
            <a:fillRect/>
          </a:stretch>
        </p:blipFill>
        <p:spPr>
          <a:xfrm>
            <a:off x="6692900" y="0"/>
            <a:ext cx="2451100" cy="762000"/>
          </a:xfrm>
          <a:prstGeom prst="rect">
            <a:avLst/>
          </a:prstGeom>
        </p:spPr>
      </p:pic>
      <p:sp>
        <p:nvSpPr>
          <p:cNvPr id="2" name="Title 1"/>
          <p:cNvSpPr>
            <a:spLocks noGrp="1"/>
          </p:cNvSpPr>
          <p:nvPr>
            <p:ph type="title"/>
          </p:nvPr>
        </p:nvSpPr>
        <p:spPr/>
        <p:txBody>
          <a:bodyPr>
            <a:normAutofit fontScale="90000"/>
          </a:bodyPr>
          <a:lstStyle/>
          <a:p>
            <a:r>
              <a:rPr lang="en-US" sz="4000" dirty="0" smtClean="0"/>
              <a:t>DIPOLE IN A UNIFORM EXTERNAL FIELD</a:t>
            </a:r>
            <a:endParaRPr lang="en-US" sz="4000" dirty="0"/>
          </a:p>
        </p:txBody>
      </p:sp>
      <p:sp>
        <p:nvSpPr>
          <p:cNvPr id="3" name="Content Placeholder 2"/>
          <p:cNvSpPr>
            <a:spLocks noGrp="1"/>
          </p:cNvSpPr>
          <p:nvPr>
            <p:ph idx="1"/>
          </p:nvPr>
        </p:nvSpPr>
        <p:spPr>
          <a:xfrm>
            <a:off x="457200" y="3886200"/>
            <a:ext cx="7696200" cy="914400"/>
          </a:xfrm>
        </p:spPr>
        <p:txBody>
          <a:bodyPr>
            <a:normAutofit/>
          </a:bodyPr>
          <a:lstStyle/>
          <a:p>
            <a:pPr>
              <a:buNone/>
            </a:pPr>
            <a:r>
              <a:rPr lang="en-US" sz="2800" dirty="0" smtClean="0"/>
              <a:t>Magnitude of torque = </a:t>
            </a:r>
            <a:r>
              <a:rPr lang="en-US" sz="2800" i="1" dirty="0" smtClean="0"/>
              <a:t>q E </a:t>
            </a:r>
            <a:r>
              <a:rPr lang="en-US" sz="2800" dirty="0" smtClean="0"/>
              <a:t>× 2 </a:t>
            </a:r>
            <a:r>
              <a:rPr lang="en-US" sz="2800" i="1" dirty="0" smtClean="0"/>
              <a:t>a </a:t>
            </a:r>
            <a:r>
              <a:rPr lang="en-US" sz="2800" dirty="0" err="1" smtClean="0"/>
              <a:t>sinθ</a:t>
            </a:r>
            <a:r>
              <a:rPr lang="en-US" sz="2800" dirty="0" smtClean="0"/>
              <a:t> = 2 </a:t>
            </a:r>
            <a:r>
              <a:rPr lang="en-US" sz="2800" i="1" dirty="0" smtClean="0"/>
              <a:t>q a E </a:t>
            </a:r>
            <a:r>
              <a:rPr lang="en-US" sz="2800" dirty="0" smtClean="0"/>
              <a:t>sin θ</a:t>
            </a:r>
          </a:p>
          <a:p>
            <a:endParaRPr lang="en-US" i="1" dirty="0" smtClean="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28</a:t>
            </a:fld>
            <a:endParaRPr lang="en-US"/>
          </a:p>
        </p:txBody>
      </p:sp>
      <p:pic>
        <p:nvPicPr>
          <p:cNvPr id="6" name="Picture 1" descr="C:\Documents and Settings\rajat\Desktop\charge1.png"/>
          <p:cNvPicPr>
            <a:picLocks noChangeAspect="1" noChangeArrowheads="1"/>
          </p:cNvPicPr>
          <p:nvPr/>
        </p:nvPicPr>
        <p:blipFill>
          <a:blip r:embed="rId3"/>
          <a:srcRect/>
          <a:stretch>
            <a:fillRect/>
          </a:stretch>
        </p:blipFill>
        <p:spPr bwMode="auto">
          <a:xfrm>
            <a:off x="0" y="0"/>
            <a:ext cx="1329771" cy="647700"/>
          </a:xfrm>
          <a:prstGeom prst="rect">
            <a:avLst/>
          </a:prstGeom>
          <a:noFill/>
        </p:spPr>
      </p:pic>
      <p:pic>
        <p:nvPicPr>
          <p:cNvPr id="14" name="Picture 13"/>
          <p:cNvPicPr/>
          <p:nvPr/>
        </p:nvPicPr>
        <p:blipFill>
          <a:blip r:embed="rId4"/>
          <a:srcRect/>
          <a:stretch>
            <a:fillRect/>
          </a:stretch>
        </p:blipFill>
        <p:spPr bwMode="auto">
          <a:xfrm>
            <a:off x="1371600" y="1524000"/>
            <a:ext cx="2590800" cy="1905000"/>
          </a:xfrm>
          <a:prstGeom prst="rect">
            <a:avLst/>
          </a:prstGeom>
          <a:noFill/>
          <a:ln w="9525">
            <a:noFill/>
            <a:miter lim="800000"/>
            <a:headEnd/>
            <a:tailEnd/>
          </a:ln>
        </p:spPr>
      </p:pic>
      <p:pic>
        <p:nvPicPr>
          <p:cNvPr id="15" name="Picture 14"/>
          <p:cNvPicPr/>
          <p:nvPr/>
        </p:nvPicPr>
        <p:blipFill>
          <a:blip r:embed="rId5" cstate="print"/>
          <a:srcRect/>
          <a:stretch>
            <a:fillRect/>
          </a:stretch>
        </p:blipFill>
        <p:spPr bwMode="auto">
          <a:xfrm>
            <a:off x="4648200" y="1752600"/>
            <a:ext cx="27432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descr="C:\Documents and Settings\rajat\Desktop\charge1.png"/>
          <p:cNvPicPr>
            <a:picLocks noChangeAspect="1" noChangeArrowheads="1"/>
          </p:cNvPicPr>
          <p:nvPr/>
        </p:nvPicPr>
        <p:blipFill>
          <a:blip r:embed="rId3"/>
          <a:srcRect/>
          <a:stretch>
            <a:fillRect/>
          </a:stretch>
        </p:blipFill>
        <p:spPr bwMode="auto">
          <a:xfrm>
            <a:off x="0" y="0"/>
            <a:ext cx="1329771" cy="647700"/>
          </a:xfrm>
          <a:prstGeom prst="rect">
            <a:avLst/>
          </a:prstGeom>
          <a:noFill/>
        </p:spPr>
      </p:pic>
      <p:pic>
        <p:nvPicPr>
          <p:cNvPr id="7" name="Picture 6" descr="alpha.jpg"/>
          <p:cNvPicPr>
            <a:picLocks noChangeAspect="1"/>
          </p:cNvPicPr>
          <p:nvPr/>
        </p:nvPicPr>
        <p:blipFill>
          <a:blip r:embed="rId4"/>
          <a:stretch>
            <a:fillRect/>
          </a:stretch>
        </p:blipFill>
        <p:spPr>
          <a:xfrm>
            <a:off x="6692900" y="0"/>
            <a:ext cx="2451100" cy="762000"/>
          </a:xfrm>
          <a:prstGeom prst="rect">
            <a:avLst/>
          </a:prstGeom>
        </p:spPr>
      </p:pic>
      <p:sp>
        <p:nvSpPr>
          <p:cNvPr id="2" name="Title 1"/>
          <p:cNvSpPr>
            <a:spLocks noGrp="1"/>
          </p:cNvSpPr>
          <p:nvPr>
            <p:ph type="title"/>
          </p:nvPr>
        </p:nvSpPr>
        <p:spPr/>
        <p:txBody>
          <a:bodyPr>
            <a:normAutofit fontScale="90000"/>
          </a:bodyPr>
          <a:lstStyle/>
          <a:p>
            <a:r>
              <a:rPr lang="en-US" dirty="0" smtClean="0"/>
              <a:t>CONTINUOUS CHARGE DISTRIBUTION</a:t>
            </a:r>
            <a:endParaRPr lang="en-US" dirty="0"/>
          </a:p>
        </p:txBody>
      </p:sp>
      <p:sp>
        <p:nvSpPr>
          <p:cNvPr id="3" name="Content Placeholder 2"/>
          <p:cNvSpPr>
            <a:spLocks noGrp="1"/>
          </p:cNvSpPr>
          <p:nvPr>
            <p:ph idx="1"/>
          </p:nvPr>
        </p:nvSpPr>
        <p:spPr>
          <a:xfrm>
            <a:off x="457200" y="1600200"/>
            <a:ext cx="4419600" cy="4525963"/>
          </a:xfrm>
        </p:spPr>
        <p:txBody>
          <a:bodyPr>
            <a:normAutofit fontScale="92500" lnSpcReduction="10000"/>
          </a:bodyPr>
          <a:lstStyle/>
          <a:p>
            <a:r>
              <a:rPr lang="en-US" dirty="0" smtClean="0"/>
              <a:t>The </a:t>
            </a:r>
            <a:r>
              <a:rPr lang="en-US" i="1" dirty="0" smtClean="0"/>
              <a:t>linear charge density</a:t>
            </a:r>
            <a:r>
              <a:rPr lang="en-US" dirty="0" smtClean="0"/>
              <a:t> λ</a:t>
            </a:r>
            <a:r>
              <a:rPr lang="en-US" i="1" dirty="0" smtClean="0"/>
              <a:t> </a:t>
            </a:r>
            <a:r>
              <a:rPr lang="en-US" dirty="0" smtClean="0"/>
              <a:t>of a wire is defined by  λ= 	</a:t>
            </a:r>
          </a:p>
          <a:p>
            <a:pPr>
              <a:buNone/>
            </a:pPr>
            <a:r>
              <a:rPr lang="en-US" dirty="0" smtClean="0"/>
              <a:t>	</a:t>
            </a:r>
          </a:p>
          <a:p>
            <a:r>
              <a:rPr lang="en-US" dirty="0" smtClean="0"/>
              <a:t>We then define a </a:t>
            </a:r>
            <a:r>
              <a:rPr lang="en-US" i="1" dirty="0" smtClean="0"/>
              <a:t>surface charge density</a:t>
            </a:r>
            <a:r>
              <a:rPr lang="en-US" dirty="0" smtClean="0"/>
              <a:t> σ at the area element by σ= 		</a:t>
            </a:r>
          </a:p>
          <a:p>
            <a:r>
              <a:rPr lang="en-US" dirty="0" smtClean="0"/>
              <a:t>The </a:t>
            </a:r>
            <a:r>
              <a:rPr lang="en-US" i="1" dirty="0" smtClean="0"/>
              <a:t>volume charge density </a:t>
            </a:r>
            <a:r>
              <a:rPr lang="en-US" dirty="0" smtClean="0"/>
              <a:t>ρ= 	</a:t>
            </a:r>
            <a:endParaRPr lang="en-US" dirty="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29</a:t>
            </a:fld>
            <a:endParaRPr lang="en-US"/>
          </a:p>
        </p:txBody>
      </p:sp>
      <p:pic>
        <p:nvPicPr>
          <p:cNvPr id="8" name="Picture 7"/>
          <p:cNvPicPr/>
          <p:nvPr/>
        </p:nvPicPr>
        <p:blipFill>
          <a:blip r:embed="rId5"/>
          <a:srcRect/>
          <a:stretch>
            <a:fillRect/>
          </a:stretch>
        </p:blipFill>
        <p:spPr bwMode="auto">
          <a:xfrm>
            <a:off x="5867400" y="1676400"/>
            <a:ext cx="1921510" cy="3850298"/>
          </a:xfrm>
          <a:prstGeom prst="rect">
            <a:avLst/>
          </a:prstGeom>
          <a:noFill/>
          <a:ln w="9525">
            <a:noFill/>
            <a:miter lim="800000"/>
            <a:headEnd/>
            <a:tailEnd/>
          </a:ln>
        </p:spPr>
      </p:pic>
      <p:graphicFrame>
        <p:nvGraphicFramePr>
          <p:cNvPr id="9" name="Object 8"/>
          <p:cNvGraphicFramePr>
            <a:graphicFrameLocks noChangeAspect="1"/>
          </p:cNvGraphicFramePr>
          <p:nvPr/>
        </p:nvGraphicFramePr>
        <p:xfrm>
          <a:off x="1371600" y="2362200"/>
          <a:ext cx="609600" cy="858982"/>
        </p:xfrm>
        <a:graphic>
          <a:graphicData uri="http://schemas.openxmlformats.org/presentationml/2006/ole">
            <p:oleObj spid="_x0000_s48130" name="Equation" r:id="rId6" imgW="279360" imgH="393480" progId="Equation.DSMT4">
              <p:embed/>
            </p:oleObj>
          </a:graphicData>
        </a:graphic>
      </p:graphicFrame>
      <p:graphicFrame>
        <p:nvGraphicFramePr>
          <p:cNvPr id="48131" name="Object 3"/>
          <p:cNvGraphicFramePr>
            <a:graphicFrameLocks noChangeAspect="1"/>
          </p:cNvGraphicFramePr>
          <p:nvPr/>
        </p:nvGraphicFramePr>
        <p:xfrm>
          <a:off x="3962400" y="4191000"/>
          <a:ext cx="609600" cy="858838"/>
        </p:xfrm>
        <a:graphic>
          <a:graphicData uri="http://schemas.openxmlformats.org/presentationml/2006/ole">
            <p:oleObj spid="_x0000_s48131" name="Equation" r:id="rId7" imgW="279360" imgH="393480" progId="Equation.DSMT4">
              <p:embed/>
            </p:oleObj>
          </a:graphicData>
        </a:graphic>
      </p:graphicFrame>
      <p:graphicFrame>
        <p:nvGraphicFramePr>
          <p:cNvPr id="48132" name="Object 4"/>
          <p:cNvGraphicFramePr>
            <a:graphicFrameLocks noChangeAspect="1"/>
          </p:cNvGraphicFramePr>
          <p:nvPr/>
        </p:nvGraphicFramePr>
        <p:xfrm>
          <a:off x="2514600" y="5486400"/>
          <a:ext cx="609600" cy="858838"/>
        </p:xfrm>
        <a:graphic>
          <a:graphicData uri="http://schemas.openxmlformats.org/presentationml/2006/ole">
            <p:oleObj spid="_x0000_s48132" name="Equation" r:id="rId8" imgW="279360" imgH="393480" progId="Equation.DSMT4">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 Charge</a:t>
            </a:r>
            <a:endParaRPr lang="en-US" dirty="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3</a:t>
            </a:fld>
            <a:endParaRPr lang="en-US"/>
          </a:p>
        </p:txBody>
      </p:sp>
      <p:pic>
        <p:nvPicPr>
          <p:cNvPr id="6" name="Picture 1" descr="C:\Documents and Settings\rajat\Desktop\charge1.png"/>
          <p:cNvPicPr>
            <a:picLocks noChangeAspect="1" noChangeArrowheads="1"/>
          </p:cNvPicPr>
          <p:nvPr/>
        </p:nvPicPr>
        <p:blipFill>
          <a:blip r:embed="rId2"/>
          <a:srcRect/>
          <a:stretch>
            <a:fillRect/>
          </a:stretch>
        </p:blipFill>
        <p:spPr bwMode="auto">
          <a:xfrm>
            <a:off x="0" y="0"/>
            <a:ext cx="1329771" cy="647700"/>
          </a:xfrm>
          <a:prstGeom prst="rect">
            <a:avLst/>
          </a:prstGeom>
          <a:noFill/>
        </p:spPr>
      </p:pic>
      <p:pic>
        <p:nvPicPr>
          <p:cNvPr id="7" name="Picture 6" descr="alpha.jpg"/>
          <p:cNvPicPr>
            <a:picLocks noChangeAspect="1"/>
          </p:cNvPicPr>
          <p:nvPr/>
        </p:nvPicPr>
        <p:blipFill>
          <a:blip r:embed="rId3"/>
          <a:stretch>
            <a:fillRect/>
          </a:stretch>
        </p:blipFill>
        <p:spPr>
          <a:xfrm>
            <a:off x="6692900" y="0"/>
            <a:ext cx="2451100" cy="762000"/>
          </a:xfrm>
          <a:prstGeom prst="rect">
            <a:avLst/>
          </a:prstGeom>
        </p:spPr>
      </p:pic>
      <p:pic>
        <p:nvPicPr>
          <p:cNvPr id="18434" name="Picture 2"/>
          <p:cNvPicPr>
            <a:picLocks noGrp="1" noChangeAspect="1" noChangeArrowheads="1"/>
          </p:cNvPicPr>
          <p:nvPr>
            <p:ph idx="1"/>
          </p:nvPr>
        </p:nvPicPr>
        <p:blipFill>
          <a:blip r:embed="rId4"/>
          <a:srcRect/>
          <a:stretch>
            <a:fillRect/>
          </a:stretch>
        </p:blipFill>
        <p:spPr bwMode="auto">
          <a:xfrm>
            <a:off x="1295400" y="1295400"/>
            <a:ext cx="6248400" cy="3869360"/>
          </a:xfrm>
          <a:prstGeom prst="rect">
            <a:avLst/>
          </a:prstGeom>
          <a:noFill/>
          <a:ln w="9525">
            <a:noFill/>
            <a:miter lim="800000"/>
            <a:headEnd/>
            <a:tailEnd/>
          </a:ln>
          <a:effectLst/>
        </p:spPr>
      </p:pic>
      <p:sp>
        <p:nvSpPr>
          <p:cNvPr id="9" name="Rectangle 8"/>
          <p:cNvSpPr/>
          <p:nvPr/>
        </p:nvSpPr>
        <p:spPr>
          <a:xfrm>
            <a:off x="838200" y="5334000"/>
            <a:ext cx="7239000" cy="338554"/>
          </a:xfrm>
          <a:prstGeom prst="rect">
            <a:avLst/>
          </a:prstGeom>
        </p:spPr>
        <p:txBody>
          <a:bodyPr wrap="square">
            <a:spAutoFit/>
          </a:bodyPr>
          <a:lstStyle/>
          <a:p>
            <a:r>
              <a:rPr lang="en-US" sz="1600" dirty="0" smtClean="0">
                <a:solidFill>
                  <a:schemeClr val="tx2">
                    <a:lumMod val="60000"/>
                    <a:lumOff val="40000"/>
                  </a:schemeClr>
                </a:solidFill>
              </a:rPr>
              <a:t>Rods and pith balls: </a:t>
            </a:r>
            <a:r>
              <a:rPr lang="en-US" sz="1600" b="1" dirty="0" smtClean="0">
                <a:solidFill>
                  <a:schemeClr val="tx2">
                    <a:lumMod val="60000"/>
                    <a:lumOff val="40000"/>
                  </a:schemeClr>
                </a:solidFill>
              </a:rPr>
              <a:t>like charges repel and unlike charges attract each other.</a:t>
            </a:r>
            <a:endParaRPr lang="en-US" sz="1600" b="1"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descr="C:\Documents and Settings\rajat\Desktop\charge1.png"/>
          <p:cNvPicPr>
            <a:picLocks noChangeAspect="1" noChangeArrowheads="1"/>
          </p:cNvPicPr>
          <p:nvPr/>
        </p:nvPicPr>
        <p:blipFill>
          <a:blip r:embed="rId3"/>
          <a:srcRect/>
          <a:stretch>
            <a:fillRect/>
          </a:stretch>
        </p:blipFill>
        <p:spPr bwMode="auto">
          <a:xfrm>
            <a:off x="0" y="0"/>
            <a:ext cx="1329771" cy="647700"/>
          </a:xfrm>
          <a:prstGeom prst="rect">
            <a:avLst/>
          </a:prstGeom>
          <a:noFill/>
        </p:spPr>
      </p:pic>
      <p:pic>
        <p:nvPicPr>
          <p:cNvPr id="7" name="Picture 6" descr="alpha.jpg"/>
          <p:cNvPicPr>
            <a:picLocks noChangeAspect="1"/>
          </p:cNvPicPr>
          <p:nvPr/>
        </p:nvPicPr>
        <p:blipFill>
          <a:blip r:embed="rId4"/>
          <a:stretch>
            <a:fillRect/>
          </a:stretch>
        </p:blipFill>
        <p:spPr>
          <a:xfrm>
            <a:off x="6692900" y="0"/>
            <a:ext cx="2451100" cy="762000"/>
          </a:xfrm>
          <a:prstGeom prst="rect">
            <a:avLst/>
          </a:prstGeom>
        </p:spPr>
      </p:pic>
      <p:sp>
        <p:nvSpPr>
          <p:cNvPr id="2" name="Title 1"/>
          <p:cNvSpPr>
            <a:spLocks noGrp="1"/>
          </p:cNvSpPr>
          <p:nvPr>
            <p:ph type="title"/>
          </p:nvPr>
        </p:nvSpPr>
        <p:spPr/>
        <p:txBody>
          <a:bodyPr>
            <a:normAutofit/>
          </a:bodyPr>
          <a:lstStyle/>
          <a:p>
            <a:r>
              <a:rPr lang="en-US" b="1" dirty="0" smtClean="0"/>
              <a:t>GAUSS’S LAW</a:t>
            </a:r>
            <a:endParaRPr lang="en-US" dirty="0"/>
          </a:p>
        </p:txBody>
      </p:sp>
      <p:sp>
        <p:nvSpPr>
          <p:cNvPr id="3" name="Content Placeholder 2"/>
          <p:cNvSpPr>
            <a:spLocks noGrp="1"/>
          </p:cNvSpPr>
          <p:nvPr>
            <p:ph idx="1"/>
          </p:nvPr>
        </p:nvSpPr>
        <p:spPr>
          <a:xfrm>
            <a:off x="457200" y="1600200"/>
            <a:ext cx="5257800" cy="4525963"/>
          </a:xfrm>
        </p:spPr>
        <p:txBody>
          <a:bodyPr>
            <a:normAutofit/>
          </a:bodyPr>
          <a:lstStyle/>
          <a:p>
            <a:r>
              <a:rPr lang="en-US" dirty="0" smtClean="0"/>
              <a:t>The flux through an area element         is</a:t>
            </a:r>
          </a:p>
          <a:p>
            <a:pPr>
              <a:buNone/>
            </a:pPr>
            <a:r>
              <a:rPr lang="en-US" dirty="0" smtClean="0"/>
              <a:t>                                           </a:t>
            </a:r>
          </a:p>
          <a:p>
            <a:pPr>
              <a:buNone/>
            </a:pPr>
            <a:endParaRPr lang="en-US" dirty="0" smtClean="0"/>
          </a:p>
          <a:p>
            <a:r>
              <a:rPr lang="en-US" dirty="0" smtClean="0"/>
              <a:t>The total flux equals</a:t>
            </a:r>
          </a:p>
          <a:p>
            <a:pPr>
              <a:buNone/>
            </a:pPr>
            <a:r>
              <a:rPr lang="en-US" dirty="0" smtClean="0"/>
              <a:t>          </a:t>
            </a:r>
            <a:endParaRPr lang="en-US" dirty="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30</a:t>
            </a:fld>
            <a:endParaRPr lang="en-US"/>
          </a:p>
        </p:txBody>
      </p:sp>
      <p:pic>
        <p:nvPicPr>
          <p:cNvPr id="8" name="Picture 7"/>
          <p:cNvPicPr/>
          <p:nvPr/>
        </p:nvPicPr>
        <p:blipFill>
          <a:blip r:embed="rId5"/>
          <a:srcRect/>
          <a:stretch>
            <a:fillRect/>
          </a:stretch>
        </p:blipFill>
        <p:spPr bwMode="auto">
          <a:xfrm>
            <a:off x="5791200" y="2209800"/>
            <a:ext cx="2667000" cy="2895600"/>
          </a:xfrm>
          <a:prstGeom prst="rect">
            <a:avLst/>
          </a:prstGeom>
          <a:noFill/>
          <a:ln w="9525">
            <a:noFill/>
            <a:miter lim="800000"/>
            <a:headEnd/>
            <a:tailEnd/>
          </a:ln>
        </p:spPr>
      </p:pic>
      <p:graphicFrame>
        <p:nvGraphicFramePr>
          <p:cNvPr id="9" name="Object 8"/>
          <p:cNvGraphicFramePr>
            <a:graphicFrameLocks noChangeAspect="1"/>
          </p:cNvGraphicFramePr>
          <p:nvPr/>
        </p:nvGraphicFramePr>
        <p:xfrm>
          <a:off x="2362200" y="2133600"/>
          <a:ext cx="609600" cy="474133"/>
        </p:xfrm>
        <a:graphic>
          <a:graphicData uri="http://schemas.openxmlformats.org/presentationml/2006/ole">
            <p:oleObj spid="_x0000_s52226" name="Equation" r:id="rId6" imgW="228600" imgH="177480" progId="Equation.DSMT4">
              <p:embed/>
            </p:oleObj>
          </a:graphicData>
        </a:graphic>
      </p:graphicFrame>
      <p:graphicFrame>
        <p:nvGraphicFramePr>
          <p:cNvPr id="10" name="Object 9"/>
          <p:cNvGraphicFramePr>
            <a:graphicFrameLocks noChangeAspect="1"/>
          </p:cNvGraphicFramePr>
          <p:nvPr/>
        </p:nvGraphicFramePr>
        <p:xfrm>
          <a:off x="914399" y="2743200"/>
          <a:ext cx="3671047" cy="1066800"/>
        </p:xfrm>
        <a:graphic>
          <a:graphicData uri="http://schemas.openxmlformats.org/presentationml/2006/ole">
            <p:oleObj spid="_x0000_s52227" name="Equation" r:id="rId7" imgW="1485720" imgH="431640" progId="Equation.DSMT4">
              <p:embed/>
            </p:oleObj>
          </a:graphicData>
        </a:graphic>
      </p:graphicFrame>
      <p:graphicFrame>
        <p:nvGraphicFramePr>
          <p:cNvPr id="11" name="Object 10"/>
          <p:cNvGraphicFramePr>
            <a:graphicFrameLocks noChangeAspect="1"/>
          </p:cNvGraphicFramePr>
          <p:nvPr/>
        </p:nvGraphicFramePr>
        <p:xfrm>
          <a:off x="762000" y="4572000"/>
          <a:ext cx="3585882" cy="1219200"/>
        </p:xfrm>
        <a:graphic>
          <a:graphicData uri="http://schemas.openxmlformats.org/presentationml/2006/ole">
            <p:oleObj spid="_x0000_s52228" name="Equation" r:id="rId8" imgW="1269720" imgH="431640" progId="Equation.DSMT4">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 Charge</a:t>
            </a:r>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4</a:t>
            </a:fld>
            <a:endParaRPr lang="en-US"/>
          </a:p>
        </p:txBody>
      </p:sp>
      <p:pic>
        <p:nvPicPr>
          <p:cNvPr id="7" name="Picture 6" descr="alpha.jpg"/>
          <p:cNvPicPr>
            <a:picLocks noChangeAspect="1"/>
          </p:cNvPicPr>
          <p:nvPr/>
        </p:nvPicPr>
        <p:blipFill>
          <a:blip r:embed="rId2"/>
          <a:stretch>
            <a:fillRect/>
          </a:stretch>
        </p:blipFill>
        <p:spPr>
          <a:xfrm>
            <a:off x="6692900" y="0"/>
            <a:ext cx="2451100" cy="762000"/>
          </a:xfrm>
          <a:prstGeom prst="rect">
            <a:avLst/>
          </a:prstGeom>
        </p:spPr>
      </p:pic>
      <p:pic>
        <p:nvPicPr>
          <p:cNvPr id="3073" name="Picture 1" descr="C:\Documents and Settings\rajat\Desktop\charge1.png"/>
          <p:cNvPicPr>
            <a:picLocks noChangeAspect="1" noChangeArrowheads="1"/>
          </p:cNvPicPr>
          <p:nvPr/>
        </p:nvPicPr>
        <p:blipFill>
          <a:blip r:embed="rId3"/>
          <a:srcRect/>
          <a:stretch>
            <a:fillRect/>
          </a:stretch>
        </p:blipFill>
        <p:spPr bwMode="auto">
          <a:xfrm>
            <a:off x="0" y="0"/>
            <a:ext cx="1329771" cy="647700"/>
          </a:xfrm>
          <a:prstGeom prst="rect">
            <a:avLst/>
          </a:prstGeom>
          <a:noFill/>
        </p:spPr>
      </p:pic>
      <p:sp>
        <p:nvSpPr>
          <p:cNvPr id="10" name="Content Placeholder 9"/>
          <p:cNvSpPr>
            <a:spLocks noGrp="1"/>
          </p:cNvSpPr>
          <p:nvPr>
            <p:ph idx="1"/>
          </p:nvPr>
        </p:nvSpPr>
        <p:spPr/>
        <p:txBody>
          <a:bodyPr/>
          <a:lstStyle/>
          <a:p>
            <a:r>
              <a:rPr lang="en-US" i="1" dirty="0" smtClean="0"/>
              <a:t>Gold-leaf electroscope</a:t>
            </a:r>
          </a:p>
          <a:p>
            <a:endParaRPr lang="en-US" i="1" dirty="0" smtClean="0"/>
          </a:p>
          <a:p>
            <a:endParaRPr lang="en-US" i="1" dirty="0" smtClean="0"/>
          </a:p>
          <a:p>
            <a:endParaRPr lang="en-US" i="1" dirty="0" smtClean="0"/>
          </a:p>
          <a:p>
            <a:endParaRPr lang="en-US" i="1" dirty="0" smtClean="0"/>
          </a:p>
          <a:p>
            <a:endParaRPr lang="en-US" dirty="0"/>
          </a:p>
        </p:txBody>
      </p:sp>
      <p:pic>
        <p:nvPicPr>
          <p:cNvPr id="15" name="Picture 14" descr="untitled.bmp"/>
          <p:cNvPicPr>
            <a:picLocks noChangeAspect="1"/>
          </p:cNvPicPr>
          <p:nvPr/>
        </p:nvPicPr>
        <p:blipFill>
          <a:blip r:embed="rId4"/>
          <a:stretch>
            <a:fillRect/>
          </a:stretch>
        </p:blipFill>
        <p:spPr>
          <a:xfrm>
            <a:off x="990600" y="2286000"/>
            <a:ext cx="6400800" cy="359497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lpha.jpg"/>
          <p:cNvPicPr>
            <a:picLocks noChangeAspect="1"/>
          </p:cNvPicPr>
          <p:nvPr/>
        </p:nvPicPr>
        <p:blipFill>
          <a:blip r:embed="rId2"/>
          <a:stretch>
            <a:fillRect/>
          </a:stretch>
        </p:blipFill>
        <p:spPr>
          <a:xfrm>
            <a:off x="6692900" y="0"/>
            <a:ext cx="2451100" cy="762000"/>
          </a:xfrm>
          <a:prstGeom prst="rect">
            <a:avLst/>
          </a:prstGeom>
        </p:spPr>
      </p:pic>
      <p:pic>
        <p:nvPicPr>
          <p:cNvPr id="6" name="Picture 1" descr="C:\Documents and Settings\rajat\Desktop\charge1.png"/>
          <p:cNvPicPr>
            <a:picLocks noChangeAspect="1" noChangeArrowheads="1"/>
          </p:cNvPicPr>
          <p:nvPr/>
        </p:nvPicPr>
        <p:blipFill>
          <a:blip r:embed="rId3"/>
          <a:srcRect/>
          <a:stretch>
            <a:fillRect/>
          </a:stretch>
        </p:blipFill>
        <p:spPr bwMode="auto">
          <a:xfrm>
            <a:off x="0" y="0"/>
            <a:ext cx="1329771" cy="647700"/>
          </a:xfrm>
          <a:prstGeom prst="rect">
            <a:avLst/>
          </a:prstGeom>
          <a:noFill/>
        </p:spPr>
      </p:pic>
      <p:sp>
        <p:nvSpPr>
          <p:cNvPr id="2" name="Title 1"/>
          <p:cNvSpPr>
            <a:spLocks noGrp="1"/>
          </p:cNvSpPr>
          <p:nvPr>
            <p:ph type="title"/>
          </p:nvPr>
        </p:nvSpPr>
        <p:spPr/>
        <p:txBody>
          <a:bodyPr/>
          <a:lstStyle/>
          <a:p>
            <a:r>
              <a:rPr lang="en-US" dirty="0" smtClean="0"/>
              <a:t>Conductors and Insulators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Conductors</a:t>
            </a:r>
          </a:p>
          <a:p>
            <a:pPr lvl="1"/>
            <a:r>
              <a:rPr lang="en-US" dirty="0" smtClean="0"/>
              <a:t>readily allow passage of electricity through them</a:t>
            </a:r>
          </a:p>
          <a:p>
            <a:pPr lvl="1"/>
            <a:r>
              <a:rPr lang="en-US" dirty="0" smtClean="0"/>
              <a:t>They have electric charges (electrons) that are comparatively free to move inside the material.</a:t>
            </a:r>
          </a:p>
          <a:p>
            <a:pPr lvl="1"/>
            <a:r>
              <a:rPr lang="en-US" dirty="0" smtClean="0"/>
              <a:t>Metals, human and animal bodies and earth are conductors.</a:t>
            </a:r>
          </a:p>
          <a:p>
            <a:r>
              <a:rPr lang="en-US" dirty="0" smtClean="0"/>
              <a:t>Insulators</a:t>
            </a:r>
          </a:p>
          <a:p>
            <a:pPr lvl="1"/>
            <a:r>
              <a:rPr lang="en-US" dirty="0" smtClean="0"/>
              <a:t>offer high resistance to the passage of electricity through them</a:t>
            </a:r>
          </a:p>
          <a:p>
            <a:pPr lvl="1"/>
            <a:r>
              <a:rPr lang="en-US" dirty="0" smtClean="0"/>
              <a:t>non-metals like </a:t>
            </a:r>
            <a:r>
              <a:rPr lang="en-US" dirty="0" err="1" smtClean="0"/>
              <a:t>glass,porcelain</a:t>
            </a:r>
            <a:r>
              <a:rPr lang="en-US" dirty="0" smtClean="0"/>
              <a:t>, plastic, nylon, wood etc</a:t>
            </a:r>
          </a:p>
          <a:p>
            <a:r>
              <a:rPr lang="en-US" dirty="0" smtClean="0"/>
              <a:t>Semiconductors</a:t>
            </a:r>
          </a:p>
          <a:p>
            <a:pPr lvl="1"/>
            <a:r>
              <a:rPr lang="en-US" dirty="0" smtClean="0"/>
              <a:t>offer resistance to the movement of charges which is intermediate between the conductors and insulators.</a:t>
            </a:r>
            <a:endParaRPr lang="en-US" dirty="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Charging</a:t>
            </a:r>
            <a:endParaRPr lang="en-US" dirty="0"/>
          </a:p>
        </p:txBody>
      </p:sp>
      <p:sp>
        <p:nvSpPr>
          <p:cNvPr id="3" name="Content Placeholder 2"/>
          <p:cNvSpPr>
            <a:spLocks noGrp="1"/>
          </p:cNvSpPr>
          <p:nvPr>
            <p:ph idx="1"/>
          </p:nvPr>
        </p:nvSpPr>
        <p:spPr/>
        <p:txBody>
          <a:bodyPr/>
          <a:lstStyle/>
          <a:p>
            <a:endParaRPr lang="en-US" dirty="0" smtClean="0"/>
          </a:p>
          <a:p>
            <a:r>
              <a:rPr lang="en-US" dirty="0" smtClean="0"/>
              <a:t>By Rubbing</a:t>
            </a:r>
          </a:p>
          <a:p>
            <a:r>
              <a:rPr lang="en-US" dirty="0" smtClean="0"/>
              <a:t>By Contact</a:t>
            </a:r>
          </a:p>
          <a:p>
            <a:r>
              <a:rPr lang="en-US" dirty="0" smtClean="0"/>
              <a:t>By Induction</a:t>
            </a:r>
            <a:endParaRPr lang="en-US" dirty="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6</a:t>
            </a:fld>
            <a:endParaRPr lang="en-US"/>
          </a:p>
        </p:txBody>
      </p:sp>
      <p:pic>
        <p:nvPicPr>
          <p:cNvPr id="6" name="Picture 1" descr="C:\Documents and Settings\rajat\Desktop\charge1.png"/>
          <p:cNvPicPr>
            <a:picLocks noChangeAspect="1" noChangeArrowheads="1"/>
          </p:cNvPicPr>
          <p:nvPr/>
        </p:nvPicPr>
        <p:blipFill>
          <a:blip r:embed="rId2"/>
          <a:srcRect/>
          <a:stretch>
            <a:fillRect/>
          </a:stretch>
        </p:blipFill>
        <p:spPr bwMode="auto">
          <a:xfrm>
            <a:off x="0" y="0"/>
            <a:ext cx="1329771" cy="647700"/>
          </a:xfrm>
          <a:prstGeom prst="rect">
            <a:avLst/>
          </a:prstGeom>
          <a:noFill/>
        </p:spPr>
      </p:pic>
      <p:pic>
        <p:nvPicPr>
          <p:cNvPr id="7" name="Picture 6" descr="alpha.jpg"/>
          <p:cNvPicPr>
            <a:picLocks noChangeAspect="1"/>
          </p:cNvPicPr>
          <p:nvPr/>
        </p:nvPicPr>
        <p:blipFill>
          <a:blip r:embed="rId3"/>
          <a:stretch>
            <a:fillRect/>
          </a:stretch>
        </p:blipFill>
        <p:spPr>
          <a:xfrm>
            <a:off x="6692900" y="0"/>
            <a:ext cx="2451100" cy="762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Charging by Induction</a:t>
            </a:r>
            <a:endParaRPr lang="en-US" dirty="0"/>
          </a:p>
        </p:txBody>
      </p:sp>
      <p:sp>
        <p:nvSpPr>
          <p:cNvPr id="3" name="Content Placeholder 2"/>
          <p:cNvSpPr>
            <a:spLocks noGrp="1"/>
          </p:cNvSpPr>
          <p:nvPr>
            <p:ph idx="1"/>
          </p:nvPr>
        </p:nvSpPr>
        <p:spPr>
          <a:xfrm>
            <a:off x="2438400" y="1600200"/>
            <a:ext cx="6248400" cy="4525963"/>
          </a:xfrm>
        </p:spPr>
        <p:txBody>
          <a:bodyPr>
            <a:normAutofit fontScale="92500" lnSpcReduction="10000"/>
          </a:bodyPr>
          <a:lstStyle/>
          <a:p>
            <a:r>
              <a:rPr lang="en-US" dirty="0" smtClean="0"/>
              <a:t>Bring two metal spheres, A and B, supported on insulating stands, in contact .</a:t>
            </a:r>
          </a:p>
          <a:p>
            <a:endParaRPr lang="en-US" dirty="0" smtClean="0"/>
          </a:p>
          <a:p>
            <a:r>
              <a:rPr lang="en-US" dirty="0" smtClean="0"/>
              <a:t>Bring a positively charged rod near one of the spheres, say A, taking care that it does not touch the sphere. The free electrons in the spheres are attracted towards the rod.</a:t>
            </a:r>
          </a:p>
          <a:p>
            <a:endParaRPr lang="en-US" dirty="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7</a:t>
            </a:fld>
            <a:endParaRPr lang="en-US"/>
          </a:p>
        </p:txBody>
      </p:sp>
      <p:pic>
        <p:nvPicPr>
          <p:cNvPr id="6" name="Picture 1" descr="C:\Documents and Settings\rajat\Desktop\charge1.png"/>
          <p:cNvPicPr>
            <a:picLocks noChangeAspect="1" noChangeArrowheads="1"/>
          </p:cNvPicPr>
          <p:nvPr/>
        </p:nvPicPr>
        <p:blipFill>
          <a:blip r:embed="rId2"/>
          <a:srcRect/>
          <a:stretch>
            <a:fillRect/>
          </a:stretch>
        </p:blipFill>
        <p:spPr bwMode="auto">
          <a:xfrm>
            <a:off x="0" y="0"/>
            <a:ext cx="1329771" cy="647700"/>
          </a:xfrm>
          <a:prstGeom prst="rect">
            <a:avLst/>
          </a:prstGeom>
          <a:noFill/>
        </p:spPr>
      </p:pic>
      <p:pic>
        <p:nvPicPr>
          <p:cNvPr id="7" name="Picture 6" descr="alpha.jpg"/>
          <p:cNvPicPr>
            <a:picLocks noChangeAspect="1"/>
          </p:cNvPicPr>
          <p:nvPr/>
        </p:nvPicPr>
        <p:blipFill>
          <a:blip r:embed="rId3"/>
          <a:stretch>
            <a:fillRect/>
          </a:stretch>
        </p:blipFill>
        <p:spPr>
          <a:xfrm>
            <a:off x="6692900" y="0"/>
            <a:ext cx="2451100" cy="762000"/>
          </a:xfrm>
          <a:prstGeom prst="rect">
            <a:avLst/>
          </a:prstGeom>
        </p:spPr>
      </p:pic>
      <p:pic>
        <p:nvPicPr>
          <p:cNvPr id="1027" name="Picture 3" descr="C:\Documents and Settings\rajat\Desktop\untitled2.bmp"/>
          <p:cNvPicPr>
            <a:picLocks noChangeAspect="1" noChangeArrowheads="1"/>
          </p:cNvPicPr>
          <p:nvPr/>
        </p:nvPicPr>
        <p:blipFill>
          <a:blip r:embed="rId4"/>
          <a:srcRect/>
          <a:stretch>
            <a:fillRect/>
          </a:stretch>
        </p:blipFill>
        <p:spPr bwMode="auto">
          <a:xfrm>
            <a:off x="1066800" y="1676400"/>
            <a:ext cx="1104900" cy="1533525"/>
          </a:xfrm>
          <a:prstGeom prst="rect">
            <a:avLst/>
          </a:prstGeom>
          <a:noFill/>
        </p:spPr>
      </p:pic>
      <p:pic>
        <p:nvPicPr>
          <p:cNvPr id="12" name="Picture 11" descr="untitled3.bmp"/>
          <p:cNvPicPr>
            <a:picLocks noChangeAspect="1"/>
          </p:cNvPicPr>
          <p:nvPr/>
        </p:nvPicPr>
        <p:blipFill>
          <a:blip r:embed="rId5"/>
          <a:stretch>
            <a:fillRect/>
          </a:stretch>
        </p:blipFill>
        <p:spPr>
          <a:xfrm>
            <a:off x="533400" y="3352800"/>
            <a:ext cx="1895475" cy="14001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lpha.jpg"/>
          <p:cNvPicPr>
            <a:picLocks noChangeAspect="1"/>
          </p:cNvPicPr>
          <p:nvPr/>
        </p:nvPicPr>
        <p:blipFill>
          <a:blip r:embed="rId2"/>
          <a:stretch>
            <a:fillRect/>
          </a:stretch>
        </p:blipFill>
        <p:spPr>
          <a:xfrm>
            <a:off x="6692900" y="0"/>
            <a:ext cx="2451100" cy="762000"/>
          </a:xfrm>
          <a:prstGeom prst="rect">
            <a:avLst/>
          </a:prstGeom>
        </p:spPr>
      </p:pic>
      <p:sp>
        <p:nvSpPr>
          <p:cNvPr id="2" name="Title 1"/>
          <p:cNvSpPr>
            <a:spLocks noGrp="1"/>
          </p:cNvSpPr>
          <p:nvPr>
            <p:ph type="title"/>
          </p:nvPr>
        </p:nvSpPr>
        <p:spPr/>
        <p:txBody>
          <a:bodyPr/>
          <a:lstStyle/>
          <a:p>
            <a:r>
              <a:rPr lang="en-US" dirty="0" smtClean="0"/>
              <a:t>Charging by Induction (contd.)</a:t>
            </a:r>
            <a:endParaRPr lang="en-US" dirty="0"/>
          </a:p>
        </p:txBody>
      </p:sp>
      <p:sp>
        <p:nvSpPr>
          <p:cNvPr id="3" name="Content Placeholder 2"/>
          <p:cNvSpPr>
            <a:spLocks noGrp="1"/>
          </p:cNvSpPr>
          <p:nvPr>
            <p:ph idx="1"/>
          </p:nvPr>
        </p:nvSpPr>
        <p:spPr>
          <a:xfrm>
            <a:off x="2438400" y="1600200"/>
            <a:ext cx="6248400" cy="4525963"/>
          </a:xfrm>
        </p:spPr>
        <p:txBody>
          <a:bodyPr>
            <a:normAutofit fontScale="85000" lnSpcReduction="20000"/>
          </a:bodyPr>
          <a:lstStyle/>
          <a:p>
            <a:pPr lvl="0"/>
            <a:r>
              <a:rPr lang="en-US" dirty="0" smtClean="0"/>
              <a:t>Separate the spheres by a small distance while the glass rod is still held near sphere A. The two spheres are found to be oppositely charged and attract each other.</a:t>
            </a:r>
          </a:p>
          <a:p>
            <a:endParaRPr lang="en-US" dirty="0" smtClean="0"/>
          </a:p>
          <a:p>
            <a:r>
              <a:rPr lang="en-US" dirty="0" smtClean="0"/>
              <a:t>Remove the rod. The charges on spheres rearrange themselves as shown in Fig. </a:t>
            </a:r>
          </a:p>
          <a:p>
            <a:endParaRPr lang="en-US" dirty="0" smtClean="0"/>
          </a:p>
          <a:p>
            <a:r>
              <a:rPr lang="en-US" dirty="0" smtClean="0"/>
              <a:t>Now, separate the spheres quite apart. The charges on them get uniformly distributed over them, as shown in Fig).</a:t>
            </a:r>
            <a:endParaRPr lang="en-US" dirty="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8</a:t>
            </a:fld>
            <a:endParaRPr lang="en-US"/>
          </a:p>
        </p:txBody>
      </p:sp>
      <p:pic>
        <p:nvPicPr>
          <p:cNvPr id="6" name="Picture 1" descr="C:\Documents and Settings\rajat\Desktop\charge1.png"/>
          <p:cNvPicPr>
            <a:picLocks noChangeAspect="1" noChangeArrowheads="1"/>
          </p:cNvPicPr>
          <p:nvPr/>
        </p:nvPicPr>
        <p:blipFill>
          <a:blip r:embed="rId3"/>
          <a:srcRect/>
          <a:stretch>
            <a:fillRect/>
          </a:stretch>
        </p:blipFill>
        <p:spPr bwMode="auto">
          <a:xfrm>
            <a:off x="0" y="0"/>
            <a:ext cx="1329771" cy="647700"/>
          </a:xfrm>
          <a:prstGeom prst="rect">
            <a:avLst/>
          </a:prstGeom>
          <a:noFill/>
        </p:spPr>
      </p:pic>
      <p:pic>
        <p:nvPicPr>
          <p:cNvPr id="10" name="Picture 9" descr="untitled4.bmp"/>
          <p:cNvPicPr>
            <a:picLocks noChangeAspect="1"/>
          </p:cNvPicPr>
          <p:nvPr/>
        </p:nvPicPr>
        <p:blipFill>
          <a:blip r:embed="rId4"/>
          <a:stretch>
            <a:fillRect/>
          </a:stretch>
        </p:blipFill>
        <p:spPr>
          <a:xfrm>
            <a:off x="609600" y="3124200"/>
            <a:ext cx="1504950" cy="1371600"/>
          </a:xfrm>
          <a:prstGeom prst="rect">
            <a:avLst/>
          </a:prstGeom>
        </p:spPr>
      </p:pic>
      <p:pic>
        <p:nvPicPr>
          <p:cNvPr id="13" name="Picture 12" descr="untitled6.bmp"/>
          <p:cNvPicPr>
            <a:picLocks noChangeAspect="1"/>
          </p:cNvPicPr>
          <p:nvPr/>
        </p:nvPicPr>
        <p:blipFill>
          <a:blip r:embed="rId5"/>
          <a:stretch>
            <a:fillRect/>
          </a:stretch>
        </p:blipFill>
        <p:spPr>
          <a:xfrm>
            <a:off x="381000" y="1676400"/>
            <a:ext cx="1704975" cy="1219200"/>
          </a:xfrm>
          <a:prstGeom prst="rect">
            <a:avLst/>
          </a:prstGeom>
        </p:spPr>
      </p:pic>
      <p:pic>
        <p:nvPicPr>
          <p:cNvPr id="14" name="Picture 13" descr="untitled7.bmp"/>
          <p:cNvPicPr>
            <a:picLocks noChangeAspect="1"/>
          </p:cNvPicPr>
          <p:nvPr/>
        </p:nvPicPr>
        <p:blipFill>
          <a:blip r:embed="rId6"/>
          <a:stretch>
            <a:fillRect/>
          </a:stretch>
        </p:blipFill>
        <p:spPr>
          <a:xfrm>
            <a:off x="838200" y="4724400"/>
            <a:ext cx="1266825" cy="13811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lpha.jpg"/>
          <p:cNvPicPr>
            <a:picLocks noChangeAspect="1"/>
          </p:cNvPicPr>
          <p:nvPr/>
        </p:nvPicPr>
        <p:blipFill>
          <a:blip r:embed="rId2"/>
          <a:stretch>
            <a:fillRect/>
          </a:stretch>
        </p:blipFill>
        <p:spPr>
          <a:xfrm>
            <a:off x="6692900" y="0"/>
            <a:ext cx="2451100" cy="762000"/>
          </a:xfrm>
          <a:prstGeom prst="rect">
            <a:avLst/>
          </a:prstGeom>
        </p:spPr>
      </p:pic>
      <p:sp>
        <p:nvSpPr>
          <p:cNvPr id="2" name="Title 1"/>
          <p:cNvSpPr>
            <a:spLocks noGrp="1"/>
          </p:cNvSpPr>
          <p:nvPr>
            <p:ph type="title"/>
          </p:nvPr>
        </p:nvSpPr>
        <p:spPr/>
        <p:txBody>
          <a:bodyPr/>
          <a:lstStyle/>
          <a:p>
            <a:r>
              <a:rPr lang="en-US" dirty="0" smtClean="0"/>
              <a:t>Problem – Charging (NCERT)</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pPr>
              <a:buNone/>
            </a:pPr>
            <a:r>
              <a:rPr lang="en-US" dirty="0" smtClean="0"/>
              <a:t>Q: How can you charge a metal sphere positively without touching it?</a:t>
            </a:r>
            <a:endParaRPr lang="en-US" dirty="0"/>
          </a:p>
        </p:txBody>
      </p:sp>
      <p:sp>
        <p:nvSpPr>
          <p:cNvPr id="4" name="Footer Placeholder 3"/>
          <p:cNvSpPr>
            <a:spLocks noGrp="1"/>
          </p:cNvSpPr>
          <p:nvPr>
            <p:ph type="ftr" sz="quarter" idx="11"/>
          </p:nvPr>
        </p:nvSpPr>
        <p:spPr/>
        <p:txBody>
          <a:bodyPr/>
          <a:lstStyle/>
          <a:p>
            <a:r>
              <a:rPr lang="en-US" dirty="0" smtClean="0"/>
              <a:t>Author: Rajat Kalia | ©Alpha Classes</a:t>
            </a:r>
          </a:p>
          <a:p>
            <a:endParaRPr lang="en-US" dirty="0"/>
          </a:p>
        </p:txBody>
      </p:sp>
      <p:sp>
        <p:nvSpPr>
          <p:cNvPr id="5" name="Slide Number Placeholder 4"/>
          <p:cNvSpPr>
            <a:spLocks noGrp="1"/>
          </p:cNvSpPr>
          <p:nvPr>
            <p:ph type="sldNum" sz="quarter" idx="12"/>
          </p:nvPr>
        </p:nvSpPr>
        <p:spPr/>
        <p:txBody>
          <a:bodyPr/>
          <a:lstStyle/>
          <a:p>
            <a:fld id="{AD8C4C7E-BAEB-4EF1-9D6D-3A72B3160EB2}" type="slidenum">
              <a:rPr lang="en-US" smtClean="0"/>
              <a:pPr/>
              <a:t>9</a:t>
            </a:fld>
            <a:endParaRPr lang="en-US"/>
          </a:p>
        </p:txBody>
      </p:sp>
      <p:pic>
        <p:nvPicPr>
          <p:cNvPr id="6" name="Picture 1" descr="C:\Documents and Settings\rajat\Desktop\charge1.png"/>
          <p:cNvPicPr>
            <a:picLocks noChangeAspect="1" noChangeArrowheads="1"/>
          </p:cNvPicPr>
          <p:nvPr/>
        </p:nvPicPr>
        <p:blipFill>
          <a:blip r:embed="rId3"/>
          <a:srcRect/>
          <a:stretch>
            <a:fillRect/>
          </a:stretch>
        </p:blipFill>
        <p:spPr bwMode="auto">
          <a:xfrm>
            <a:off x="0" y="0"/>
            <a:ext cx="1329771" cy="6477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798</TotalTime>
  <Words>1448</Words>
  <Application>Microsoft Office PowerPoint</Application>
  <PresentationFormat>On-screen Show (4:3)</PresentationFormat>
  <Paragraphs>244</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Office Theme</vt:lpstr>
      <vt:lpstr>Equation</vt:lpstr>
      <vt:lpstr>MathType 6.0 Equation</vt:lpstr>
      <vt:lpstr>Electrostatics</vt:lpstr>
      <vt:lpstr>Electric Charge</vt:lpstr>
      <vt:lpstr>Electric Charge</vt:lpstr>
      <vt:lpstr>Electric Charge</vt:lpstr>
      <vt:lpstr>Conductors and Insulators</vt:lpstr>
      <vt:lpstr>Methods of Charging</vt:lpstr>
      <vt:lpstr>Charging by Induction</vt:lpstr>
      <vt:lpstr>Charging by Induction (contd.)</vt:lpstr>
      <vt:lpstr>Problem – Charging (NCERT)</vt:lpstr>
      <vt:lpstr>Problem – Charging(Contd.)</vt:lpstr>
      <vt:lpstr>BASIC PROPERTIES OF ELECTRIC CHARGE</vt:lpstr>
      <vt:lpstr>Problem (NCERT)</vt:lpstr>
      <vt:lpstr>Problem (NCERT)</vt:lpstr>
      <vt:lpstr>COULOMB’S LAW</vt:lpstr>
      <vt:lpstr>COULOMB’S LAW</vt:lpstr>
      <vt:lpstr> Problem (Gravitational Force vs Electrostatic Force) – NCERT/Irodov</vt:lpstr>
      <vt:lpstr>Electric Field</vt:lpstr>
      <vt:lpstr>Electric Field</vt:lpstr>
      <vt:lpstr>Electric Field (External)</vt:lpstr>
      <vt:lpstr>Problem(Force in an External Field) - NCERT</vt:lpstr>
      <vt:lpstr>Electric Field Lines</vt:lpstr>
      <vt:lpstr>Electric Flux</vt:lpstr>
      <vt:lpstr>Electric Dipole</vt:lpstr>
      <vt:lpstr>Dipole Moment</vt:lpstr>
      <vt:lpstr>Field due to a Dipole</vt:lpstr>
      <vt:lpstr>Field due to an Electric Dipole(Contd.)</vt:lpstr>
      <vt:lpstr>Problem (NCERT)</vt:lpstr>
      <vt:lpstr>DIPOLE IN A UNIFORM EXTERNAL FIELD</vt:lpstr>
      <vt:lpstr>CONTINUOUS CHARGE DISTRIBUTION</vt:lpstr>
      <vt:lpstr>GAUSS’S LAW</vt:lpstr>
    </vt:vector>
  </TitlesOfParts>
  <Company>KLBS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Rajat Kalia</dc:creator>
  <cp:lastModifiedBy>Rajat Kalia</cp:lastModifiedBy>
  <cp:revision>176</cp:revision>
  <dcterms:created xsi:type="dcterms:W3CDTF">2010-11-14T14:30:36Z</dcterms:created>
  <dcterms:modified xsi:type="dcterms:W3CDTF">2011-01-27T10:37:57Z</dcterms:modified>
</cp:coreProperties>
</file>