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0234613" cy="14662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735654"/>
          </a:xfrm>
          <a:prstGeom prst="rect">
            <a:avLst/>
          </a:prstGeom>
        </p:spPr>
        <p:txBody>
          <a:bodyPr vert="horz" lIns="142262" tIns="71132" rIns="142262" bIns="71132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735654"/>
          </a:xfrm>
          <a:prstGeom prst="rect">
            <a:avLst/>
          </a:prstGeom>
        </p:spPr>
        <p:txBody>
          <a:bodyPr vert="horz" lIns="142262" tIns="71132" rIns="142262" bIns="71132" rtlCol="0"/>
          <a:lstStyle>
            <a:lvl1pPr algn="r">
              <a:defRPr sz="1900"/>
            </a:lvl1pPr>
          </a:lstStyle>
          <a:p>
            <a:fld id="{AFDE6D00-B551-486B-B1BF-D1428A255AD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833563"/>
            <a:ext cx="8797925" cy="4948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62" tIns="71132" rIns="142262" bIns="711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7056160"/>
            <a:ext cx="8187690" cy="5773222"/>
          </a:xfrm>
          <a:prstGeom prst="rect">
            <a:avLst/>
          </a:prstGeom>
        </p:spPr>
        <p:txBody>
          <a:bodyPr vert="horz" lIns="142262" tIns="71132" rIns="142262" bIns="7113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6500"/>
            <a:ext cx="4434999" cy="735652"/>
          </a:xfrm>
          <a:prstGeom prst="rect">
            <a:avLst/>
          </a:prstGeom>
        </p:spPr>
        <p:txBody>
          <a:bodyPr vert="horz" lIns="142262" tIns="71132" rIns="142262" bIns="71132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13926500"/>
            <a:ext cx="4434999" cy="735652"/>
          </a:xfrm>
          <a:prstGeom prst="rect">
            <a:avLst/>
          </a:prstGeom>
        </p:spPr>
        <p:txBody>
          <a:bodyPr vert="horz" lIns="142262" tIns="71132" rIns="142262" bIns="71132" rtlCol="0" anchor="b"/>
          <a:lstStyle>
            <a:lvl1pPr algn="r">
              <a:defRPr sz="1900"/>
            </a:lvl1pPr>
          </a:lstStyle>
          <a:p>
            <a:fld id="{2868BF0B-58CE-4568-BA29-79C3809B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8BF0B-58CE-4568-BA29-79C3809B7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2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75EA-A259-6F8F-51A1-87DED886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A298C-DEEF-962D-3958-F5BE85F68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C94D-4460-805B-F3B1-3F1542C0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8E21-BB73-D35C-0CDF-B0259465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83BF-35CF-5420-841B-7EF76341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BFAF-1565-5D4C-A2F5-F7486C4A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595CE-FFD4-3B27-340C-5004594E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C3CB-DAF3-5A41-10F2-8E14DB1E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1D9F-E8C4-8099-271D-05873BD5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4ED1-0DB1-2B1A-F8F5-3CDAC3AA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6C00-E5A8-A69E-6A6E-87B21703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EFEB8-EC50-FF82-B751-717A6742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98A2-5CB7-937E-2F3E-9C2289CB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FC27-0D90-329B-5344-AFA1201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A39D-E5EE-BD85-48B7-FBFB9E13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9716-CDE5-DAB0-D23F-626598EE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299C-1C61-915C-8003-2DE4AA2F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8617-3F70-37F0-29EE-002461DF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FAF7-3C66-5D5D-45E5-2E311E50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BAFA-E4E4-D657-B676-5D54ED16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01AA-6C06-3CCC-A0D8-CAD3ED1E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A7CA3-2F85-43BF-6523-A6D22E10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2A63-15A1-12A6-D885-26D97F7A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FAB6-BDDD-2093-12A2-D9D97F1C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C481E-7CA7-F6E3-DC85-F17F70B8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5F57-05E4-0DC0-5500-A76A1636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AA66-B3CF-CB2D-1985-725F0B618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15444-524E-0D0C-D0BF-A624282A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2C370-A2D7-7233-A559-5B26C6B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B3EF8-CDD4-7EA2-2493-EB4BB0D9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7857-6D90-8736-5F49-620A302D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0BEB-3E43-E3B9-38BF-1C28D07E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4CB15-FBE5-D278-6144-26380DBB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705A1-5B37-9A51-3F08-D26808F4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0C8FA-DFB7-2C25-7ECE-AD3A15028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28C5-E2CF-1217-8FB2-2C73C4D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3840C-E121-E679-0CBC-18171340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B04D7-AC46-80E6-2828-94B1FD7D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FC1F0-9F6F-65EF-990B-8C2CA4D9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2F1A-7CE5-EDB8-C969-91D66574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2DD35-55C3-CC93-6337-9EAD7873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3BC1D-AE3A-5DE4-168A-9173FC29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34954-AC0A-3155-3640-8A1ED283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33764-3C77-B47D-2F6A-2B5781FE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DA58-6DCD-E838-5D66-95E09809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4B562-C6C5-B9CA-B682-6F80C75D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96C7-E259-99DA-5D81-1C48E38B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9A65-E4F1-1E50-5B50-F95353CA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70CF3-2B7F-1CC0-28D3-288D3612C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DD0F-3CD4-65CA-37EE-D5647560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91C8A-15F5-3DA0-236D-C9457D08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61693-D4AE-7A36-0DDB-203BA93B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81F4-45C9-AC1D-3E33-145A7187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73F62-30D8-4B49-9CC6-B9DBC58D7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6B29-7ADC-6790-D37D-F5CD1926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1E00-F6A1-B7FB-BF30-8FE746A0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C4E5-0596-57C0-31AD-F5D4EE28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51C5A-2502-4C5E-0B12-567072FF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E4A24-0D48-76C0-EC99-7475DE11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E73EF-7135-B4B4-CDC3-929E7C564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F0B1-D10F-E3A2-220F-A25F1E83F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74E1-BE9D-429E-A3E1-AD599FE3A6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2DA8-977D-1E36-A52A-F57AAC67D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A25D-415E-78DA-166F-530C8FF4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FEC5-2630-4853-8081-FEED39B13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web.pdx.edu/~gjay/teaching/mth271_2020/html/09_SEIR_mode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docs.idmod.org/projects/emod-generic/en/latest/model-seir.html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en.wikipedia.org/wiki/Compartmental_models_in_epidemiology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184792-5DE1-0F98-60CF-ED50409E2164}"/>
              </a:ext>
            </a:extLst>
          </p:cNvPr>
          <p:cNvCxnSpPr>
            <a:cxnSpLocks/>
          </p:cNvCxnSpPr>
          <p:nvPr/>
        </p:nvCxnSpPr>
        <p:spPr>
          <a:xfrm flipV="1">
            <a:off x="10924" y="962723"/>
            <a:ext cx="12181076" cy="2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4DA6C-9DCF-D4CF-AC1D-1320399986FF}"/>
              </a:ext>
            </a:extLst>
          </p:cNvPr>
          <p:cNvSpPr/>
          <p:nvPr/>
        </p:nvSpPr>
        <p:spPr>
          <a:xfrm>
            <a:off x="4111422" y="987360"/>
            <a:ext cx="4072380" cy="477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SEIR EPIDEMIC MODEL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430F8-0487-74C1-6518-9BBB10339697}"/>
              </a:ext>
            </a:extLst>
          </p:cNvPr>
          <p:cNvSpPr/>
          <p:nvPr/>
        </p:nvSpPr>
        <p:spPr>
          <a:xfrm>
            <a:off x="77144" y="1081592"/>
            <a:ext cx="2214674" cy="21845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Bahnschrift Light" panose="020B0502040204020203" pitchFamily="34" charset="0"/>
              </a:rPr>
              <a:t>What are Epidemic Models ?</a:t>
            </a:r>
          </a:p>
          <a:p>
            <a:pPr algn="ctr"/>
            <a:endParaRPr lang="en-US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1700" dirty="0">
                <a:solidFill>
                  <a:schemeClr val="tx1"/>
                </a:solidFill>
                <a:latin typeface="Bahnschrift Light" panose="020B0502040204020203" pitchFamily="34" charset="0"/>
              </a:rPr>
              <a:t>It is a mathematical model that helps to predict the outcome of any disease epidemic.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5C081FD-A4C2-2DD8-E7E1-FF6B061B0574}"/>
              </a:ext>
            </a:extLst>
          </p:cNvPr>
          <p:cNvSpPr/>
          <p:nvPr/>
        </p:nvSpPr>
        <p:spPr>
          <a:xfrm>
            <a:off x="2512415" y="1542925"/>
            <a:ext cx="1641900" cy="12909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usceptible </a:t>
            </a:r>
            <a:r>
              <a:rPr lang="en-US" sz="1400" dirty="0">
                <a:solidFill>
                  <a:schemeClr val="tx1"/>
                </a:solidFill>
                <a:latin typeface="Bahnschrift Light" panose="020B0502040204020203" pitchFamily="34" charset="0"/>
              </a:rPr>
              <a:t>Individuals likely to contract the disease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637894-5599-8929-AC63-C642328B2925}"/>
              </a:ext>
            </a:extLst>
          </p:cNvPr>
          <p:cNvSpPr/>
          <p:nvPr/>
        </p:nvSpPr>
        <p:spPr>
          <a:xfrm>
            <a:off x="5036432" y="1550857"/>
            <a:ext cx="1641900" cy="12909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900" dirty="0">
                <a:solidFill>
                  <a:srgbClr val="FF0000"/>
                </a:solidFill>
                <a:latin typeface="Bahnschrift" panose="020B0502040204020203" pitchFamily="34" charset="0"/>
              </a:rPr>
              <a:t>E</a:t>
            </a:r>
            <a:r>
              <a:rPr lang="en-US" sz="1900" dirty="0">
                <a:solidFill>
                  <a:schemeClr val="tx1"/>
                </a:solidFill>
                <a:latin typeface="Bahnschrift" panose="020B0502040204020203" pitchFamily="34" charset="0"/>
              </a:rPr>
              <a:t>xposed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Bahnschrift Light" panose="020B0502040204020203" pitchFamily="34" charset="0"/>
              </a:rPr>
              <a:t>Individuals exposed but still not infectious</a:t>
            </a:r>
            <a:endParaRPr lang="en-US" sz="15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D79196-F17E-1106-389D-1D67F6A091DB}"/>
              </a:ext>
            </a:extLst>
          </p:cNvPr>
          <p:cNvSpPr/>
          <p:nvPr/>
        </p:nvSpPr>
        <p:spPr>
          <a:xfrm>
            <a:off x="7385068" y="1565825"/>
            <a:ext cx="1641900" cy="12725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nfected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Bahnschrift Light" panose="020B0502040204020203" pitchFamily="34" charset="0"/>
              </a:rPr>
              <a:t>Individuals that can infect others also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8B83BF-8A1A-05FF-F751-EBA4AE62B8F3}"/>
              </a:ext>
            </a:extLst>
          </p:cNvPr>
          <p:cNvSpPr/>
          <p:nvPr/>
        </p:nvSpPr>
        <p:spPr>
          <a:xfrm>
            <a:off x="9805796" y="1552130"/>
            <a:ext cx="1641900" cy="12725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900" dirty="0">
                <a:solidFill>
                  <a:srgbClr val="FF0000"/>
                </a:solidFill>
                <a:latin typeface="Bahnschrift" panose="020B0502040204020203" pitchFamily="34" charset="0"/>
              </a:rPr>
              <a:t>R</a:t>
            </a:r>
            <a:r>
              <a:rPr lang="en-US" sz="1900" dirty="0">
                <a:solidFill>
                  <a:schemeClr val="tx1"/>
                </a:solidFill>
                <a:latin typeface="Bahnschrift" panose="020B0502040204020203" pitchFamily="34" charset="0"/>
              </a:rPr>
              <a:t>ecovered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Bahnschrift Light" panose="020B0502040204020203" pitchFamily="34" charset="0"/>
              </a:rPr>
              <a:t>Individuals that gained immunity OR died</a:t>
            </a:r>
            <a:endParaRPr lang="en-US" sz="15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8D58B24-AF57-58F8-8C45-C51B1007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289" y="2867937"/>
            <a:ext cx="452072" cy="45207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70DA2BE-EEDD-8404-3117-33FE17D7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935" y="2889523"/>
            <a:ext cx="467249" cy="46724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10D501-E069-F361-9866-AEF85136D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3086" y="2867937"/>
            <a:ext cx="479430" cy="4794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B898764-B798-E60B-510A-53645107A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873" y="2924792"/>
            <a:ext cx="395217" cy="395217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DA9A8E7E-5172-87D4-69C2-3EC7F62F0611}"/>
              </a:ext>
            </a:extLst>
          </p:cNvPr>
          <p:cNvSpPr/>
          <p:nvPr/>
        </p:nvSpPr>
        <p:spPr>
          <a:xfrm>
            <a:off x="101545" y="3266144"/>
            <a:ext cx="2833962" cy="280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t" anchorCtr="0">
            <a:normAutofit fontScale="70000" lnSpcReduction="2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</a:rPr>
              <a:t>How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SEIR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</a:rPr>
              <a:t> epidemic model works ?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It divides the population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into 4 categories based on their status w.r.t the disease &amp; uses </a:t>
            </a:r>
            <a:r>
              <a:rPr lang="en-US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differential equations 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to predict the progression of the epidemic. </a:t>
            </a:r>
          </a:p>
          <a:p>
            <a:pPr algn="ctr"/>
            <a:endParaRPr lang="en-US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5C77CF-509D-5A9A-0A24-085588B3E2B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154315" y="2188397"/>
            <a:ext cx="882117" cy="7932"/>
          </a:xfrm>
          <a:prstGeom prst="straightConnector1">
            <a:avLst/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A604A8-8839-BBCC-F4E0-AA869C56FABF}"/>
              </a:ext>
            </a:extLst>
          </p:cNvPr>
          <p:cNvSpPr txBox="1"/>
          <p:nvPr/>
        </p:nvSpPr>
        <p:spPr>
          <a:xfrm>
            <a:off x="4460793" y="1681691"/>
            <a:ext cx="40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endParaRPr lang="en-US" sz="32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A0A86C-7D90-CBF6-8A54-A1A0FD1CB264}"/>
              </a:ext>
            </a:extLst>
          </p:cNvPr>
          <p:cNvSpPr txBox="1"/>
          <p:nvPr/>
        </p:nvSpPr>
        <p:spPr>
          <a:xfrm>
            <a:off x="6830188" y="1659021"/>
            <a:ext cx="40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en-US" sz="32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A1B6B6-7375-7765-3F56-D99087685B39}"/>
              </a:ext>
            </a:extLst>
          </p:cNvPr>
          <p:cNvSpPr txBox="1"/>
          <p:nvPr/>
        </p:nvSpPr>
        <p:spPr>
          <a:xfrm>
            <a:off x="9304346" y="1564445"/>
            <a:ext cx="40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en-US" sz="32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F18821C-2367-0F9D-0A07-C1F21C155060}"/>
                  </a:ext>
                </a:extLst>
              </p:cNvPr>
              <p:cNvSpPr/>
              <p:nvPr/>
            </p:nvSpPr>
            <p:spPr>
              <a:xfrm>
                <a:off x="3078160" y="3429000"/>
                <a:ext cx="8169943" cy="338993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t" anchorCtr="0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Equations of the SEIR Model</a:t>
                </a:r>
              </a:p>
              <a:p>
                <a:pPr algn="ctr"/>
                <a:endParaRPr lang="en-US" sz="9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  <a:p>
                <a:r>
                  <a:rPr lang="en-US" sz="1100" dirty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S, E, I, R </a:t>
                </a:r>
                <a:r>
                  <a:rPr lang="en-US" sz="1100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represents number of susceptible, exposed, infected and recovered (or dead) individuals respectively, also S + E + I + R = N (Total size of population).</a:t>
                </a:r>
              </a:p>
              <a:p>
                <a:endParaRPr lang="en-US" sz="1100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sz="1100" b="0" i="0" u="none" strike="noStrike" dirty="0">
                    <a:solidFill>
                      <a:srgbClr val="002060"/>
                    </a:solidFill>
                    <a:effectLst/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β</a:t>
                </a:r>
                <a:r>
                  <a:rPr lang="en-US" sz="1100" b="0" i="0" u="none" strike="noStrike" dirty="0">
                    <a:solidFill>
                      <a:srgbClr val="002060"/>
                    </a:solidFill>
                    <a:effectLst/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(Transmission Rate):  Rate of contacting the disease from   an infected individual.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λ</a:t>
                </a:r>
                <a:r>
                  <a:rPr lang="en-US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(Exposure Rate):  Rate of being exposed to the disease.  It is proportional to </a:t>
                </a:r>
                <a:r>
                  <a:rPr lang="el-GR" sz="1100" b="0" i="0" u="none" strike="noStrike" dirty="0">
                    <a:solidFill>
                      <a:srgbClr val="002060"/>
                    </a:solidFill>
                    <a:effectLst/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β</a:t>
                </a:r>
                <a:r>
                  <a:rPr lang="en-US" sz="1100" b="0" i="0" u="none" strike="noStrike" dirty="0">
                    <a:solidFill>
                      <a:srgbClr val="002060"/>
                    </a:solidFill>
                    <a:effectLst/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&amp; I. </a:t>
                </a:r>
                <a:endParaRPr lang="en-US" sz="1100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σ</a:t>
                </a:r>
                <a:r>
                  <a:rPr lang="en-US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(Incubation Rate): Rate at which exposed individuals become infected.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γ</a:t>
                </a:r>
                <a:r>
                  <a:rPr lang="en-US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(Recovery Rate): Rate at which infected individuals get recovered or succumbed to the disease.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μ</a:t>
                </a:r>
                <a:r>
                  <a:rPr lang="en-US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(Birth &amp; Death Rate): Assuming equal birth &amp; death rates in the population.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R</a:t>
                </a:r>
                <a:r>
                  <a:rPr lang="en-US" sz="1100" baseline="-250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0</a:t>
                </a:r>
                <a:r>
                  <a:rPr lang="en-US" sz="11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(Reproduction Number): Average number of secondary cases produced by 1 infected individual.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endParaRPr lang="en-US" sz="1400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= </a:t>
                </a:r>
                <a:r>
                  <a:rPr lang="el-GR" sz="140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sz="140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– </a:t>
                </a:r>
                <a:r>
                  <a:rPr lang="el-GR" sz="140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sz="140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400" i="1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- (</a:t>
                </a:r>
                <a:r>
                  <a:rPr lang="el-GR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μ</a:t>
                </a:r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+ </a:t>
                </a:r>
                <a:r>
                  <a:rPr lang="el-GR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σ</a:t>
                </a:r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)E</a:t>
                </a:r>
              </a:p>
              <a:p>
                <a:endParaRPr lang="en-US" sz="1400" i="1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= </a:t>
                </a:r>
                <a:r>
                  <a:rPr lang="el-GR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σ</a:t>
                </a:r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E  - (</a:t>
                </a:r>
                <a:r>
                  <a:rPr lang="el-GR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γ</a:t>
                </a:r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+ </a:t>
                </a:r>
                <a:r>
                  <a:rPr lang="el-GR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μ</a:t>
                </a:r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)I</a:t>
                </a:r>
              </a:p>
              <a:p>
                <a:endParaRPr lang="en-US" sz="1400" i="1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= </a:t>
                </a:r>
                <a:r>
                  <a:rPr lang="el-GR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γ</a:t>
                </a:r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I - </a:t>
                </a:r>
                <a:r>
                  <a:rPr lang="el-GR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μ</a:t>
                </a:r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R</a:t>
                </a:r>
              </a:p>
              <a:p>
                <a:endParaRPr lang="en-US" sz="1400" i="1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   R</a:t>
                </a:r>
                <a:r>
                  <a:rPr lang="en-US" sz="1400" i="1" baseline="-25000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0 </a:t>
                </a:r>
                <a:r>
                  <a:rPr lang="en-US" sz="1400" i="1" dirty="0">
                    <a:solidFill>
                      <a:srgbClr val="002060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1400" i="1" dirty="0">
                            <a:solidFill>
                              <a:srgbClr val="002060"/>
                            </a:solidFill>
                            <a:latin typeface="Bahnschrift Light" panose="020B0502040204020203" pitchFamily="34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400" i="1" dirty="0">
                            <a:solidFill>
                              <a:srgbClr val="002060"/>
                            </a:solidFill>
                            <a:latin typeface="Bahnschrift Light" panose="020B0502040204020203" pitchFamily="34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1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sz="1400" i="1" dirty="0">
                            <a:solidFill>
                              <a:srgbClr val="002060"/>
                            </a:solidFill>
                            <a:latin typeface="Bahnschrift Light" panose="020B0502040204020203" pitchFamily="34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1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m:rPr>
                            <m:nor/>
                          </m:rPr>
                          <a:rPr lang="el-GR" sz="1400" i="1" dirty="0">
                            <a:solidFill>
                              <a:srgbClr val="002060"/>
                            </a:solidFill>
                            <a:latin typeface="Bahnschrift Light" panose="020B0502040204020203" pitchFamily="34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sz="1400" b="0" i="1" dirty="0" smtClean="0">
                            <a:solidFill>
                              <a:srgbClr val="002060"/>
                            </a:solidFill>
                            <a:latin typeface="Bahnschrift Light" panose="020B0502040204020203" pitchFamily="34" charset="0"/>
                            <a:ea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l-GR" sz="1400" i="1" dirty="0">
                            <a:solidFill>
                              <a:srgbClr val="002060"/>
                            </a:solidFill>
                            <a:latin typeface="Bahnschrift Light" panose="020B0502040204020203" pitchFamily="34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1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i="1" dirty="0">
                  <a:solidFill>
                    <a:srgbClr val="002060"/>
                  </a:solidFill>
                  <a:latin typeface="Bahnschrift Light" panose="020B0502040204020203" pitchFamily="34" charset="0"/>
                  <a:ea typeface="Cambria Math" panose="02040503050406030204" pitchFamily="18" charset="0"/>
                </a:endParaRPr>
              </a:p>
              <a:p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8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8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8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F18821C-2367-0F9D-0A07-C1F21C155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60" y="3429000"/>
                <a:ext cx="8169943" cy="3389936"/>
              </a:xfrm>
              <a:prstGeom prst="roundRect">
                <a:avLst/>
              </a:prstGeom>
              <a:blipFill>
                <a:blip r:embed="rId7"/>
                <a:stretch>
                  <a:fillRect b="-63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FC5DD8-EA69-58D8-2B50-3713EC687B9C}"/>
              </a:ext>
            </a:extLst>
          </p:cNvPr>
          <p:cNvSpPr/>
          <p:nvPr/>
        </p:nvSpPr>
        <p:spPr>
          <a:xfrm>
            <a:off x="9791953" y="3615410"/>
            <a:ext cx="557463" cy="3598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Light" panose="020B0502040204020203" pitchFamily="34" charset="0"/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  <a:latin typeface="Bahnschrift Light" panose="020B0502040204020203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14C442-972A-4483-1F04-6B7FEB44515A}"/>
              </a:ext>
            </a:extLst>
          </p:cNvPr>
          <p:cNvSpPr/>
          <p:nvPr/>
        </p:nvSpPr>
        <p:spPr>
          <a:xfrm>
            <a:off x="9159159" y="4645836"/>
            <a:ext cx="914400" cy="4248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Bahnschrift Light" panose="020B0502040204020203" pitchFamily="34" charset="0"/>
              </a:rPr>
              <a:t>No Outbreak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115F67-80B7-15F4-E901-A1945D4D1FC1}"/>
              </a:ext>
            </a:extLst>
          </p:cNvPr>
          <p:cNvSpPr/>
          <p:nvPr/>
        </p:nvSpPr>
        <p:spPr>
          <a:xfrm>
            <a:off x="10277012" y="4662217"/>
            <a:ext cx="835793" cy="4394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Bahnschrift Light" panose="020B0502040204020203" pitchFamily="34" charset="0"/>
              </a:rPr>
              <a:t>Epidemic Outbreak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42AB78-8357-73BC-C16B-20934B396340}"/>
              </a:ext>
            </a:extLst>
          </p:cNvPr>
          <p:cNvCxnSpPr>
            <a:cxnSpLocks/>
          </p:cNvCxnSpPr>
          <p:nvPr/>
        </p:nvCxnSpPr>
        <p:spPr>
          <a:xfrm flipH="1">
            <a:off x="9616359" y="4069607"/>
            <a:ext cx="299599" cy="4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CBDA1C-45F7-254B-DE83-FFA5B9F2B829}"/>
              </a:ext>
            </a:extLst>
          </p:cNvPr>
          <p:cNvCxnSpPr>
            <a:cxnSpLocks/>
          </p:cNvCxnSpPr>
          <p:nvPr/>
        </p:nvCxnSpPr>
        <p:spPr>
          <a:xfrm>
            <a:off x="10180938" y="4066018"/>
            <a:ext cx="311131" cy="48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2F85B7-EB36-CEE2-8820-99E5089310AA}"/>
              </a:ext>
            </a:extLst>
          </p:cNvPr>
          <p:cNvSpPr txBox="1"/>
          <p:nvPr/>
        </p:nvSpPr>
        <p:spPr>
          <a:xfrm>
            <a:off x="10162763" y="3717269"/>
            <a:ext cx="65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/>
              <a:t> &gt;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ADEA3-08AC-ED32-4B25-8E745E0D0B31}"/>
              </a:ext>
            </a:extLst>
          </p:cNvPr>
          <p:cNvSpPr txBox="1"/>
          <p:nvPr/>
        </p:nvSpPr>
        <p:spPr>
          <a:xfrm>
            <a:off x="9199503" y="3729583"/>
            <a:ext cx="65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/>
              <a:t> &lt; 1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B98C57-E191-38E5-E5FF-F0DB039D7D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5724" cy="738930"/>
          </a:xfrm>
          <a:prstGeom prst="rect">
            <a:avLst/>
          </a:prstGeom>
        </p:spPr>
      </p:pic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C314A3B-6EF2-0904-DAE8-D737B5B296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103" y="1"/>
            <a:ext cx="943897" cy="703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9707B9-53A0-A150-82F1-EBE507E5DDD8}"/>
              </a:ext>
            </a:extLst>
          </p:cNvPr>
          <p:cNvSpPr txBox="1"/>
          <p:nvPr/>
        </p:nvSpPr>
        <p:spPr>
          <a:xfrm>
            <a:off x="2149484" y="-4255"/>
            <a:ext cx="78930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K. J. Somaiya school of Engineering, Mumbai – 400077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 of  Science and Humanities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–I  (2024-25) 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Mathematics-I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IA-II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64A78-0767-D731-6F58-4F21A69E56A9}"/>
              </a:ext>
            </a:extLst>
          </p:cNvPr>
          <p:cNvSpPr txBox="1"/>
          <p:nvPr/>
        </p:nvSpPr>
        <p:spPr>
          <a:xfrm>
            <a:off x="8649308" y="143071"/>
            <a:ext cx="29034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NAME : </a:t>
            </a:r>
            <a:r>
              <a:rPr lang="en-IN" sz="1400" b="1" dirty="0">
                <a:solidFill>
                  <a:schemeClr val="tx1"/>
                </a:solidFill>
              </a:rPr>
              <a:t>RAJAT KUMAR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ROLL NO.:</a:t>
            </a:r>
            <a:r>
              <a:rPr lang="en-IN" sz="1400" b="1" dirty="0">
                <a:solidFill>
                  <a:schemeClr val="tx1"/>
                </a:solidFill>
              </a:rPr>
              <a:t> 16014224054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DIV: </a:t>
            </a:r>
            <a:r>
              <a:rPr lang="en-IN" sz="1400" b="1" dirty="0">
                <a:solidFill>
                  <a:schemeClr val="tx1"/>
                </a:solidFill>
              </a:rPr>
              <a:t>C5     </a:t>
            </a:r>
            <a:r>
              <a:rPr lang="en-IN" sz="1400" b="1" dirty="0">
                <a:solidFill>
                  <a:srgbClr val="FF0000"/>
                </a:solidFill>
              </a:rPr>
              <a:t>BATCH: </a:t>
            </a:r>
            <a:r>
              <a:rPr lang="en-IN" sz="1400" b="1" dirty="0">
                <a:solidFill>
                  <a:schemeClr val="tx1"/>
                </a:solidFill>
              </a:rPr>
              <a:t>C5-3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7A6982-89FA-BC32-D952-32BAAC853BB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6678332" y="2196329"/>
            <a:ext cx="706736" cy="5762"/>
          </a:xfrm>
          <a:prstGeom prst="straightConnector1">
            <a:avLst/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9CB67A-919B-1F5B-9CAC-7E88A04298D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026968" y="2202091"/>
            <a:ext cx="743058" cy="0"/>
          </a:xfrm>
          <a:prstGeom prst="straightConnector1">
            <a:avLst/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91EFD30-73A7-20E0-D033-1B728D26BAD1}"/>
              </a:ext>
            </a:extLst>
          </p:cNvPr>
          <p:cNvSpPr/>
          <p:nvPr/>
        </p:nvSpPr>
        <p:spPr>
          <a:xfrm>
            <a:off x="9274498" y="5512389"/>
            <a:ext cx="2868340" cy="12725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1200" b="1" dirty="0">
                <a:solidFill>
                  <a:schemeClr val="tx1"/>
                </a:solidFill>
                <a:latin typeface="Bahnschrift" panose="020B0502040204020203" pitchFamily="34" charset="0"/>
              </a:rPr>
              <a:t>References</a:t>
            </a:r>
          </a:p>
          <a:p>
            <a:pPr marL="285750" indent="-285750">
              <a:buFont typeface="+mj-lt"/>
              <a:buAutoNum type="romanLcPeriod"/>
            </a:pPr>
            <a:r>
              <a:rPr lang="en-IN" sz="1000" dirty="0">
                <a:solidFill>
                  <a:schemeClr val="tx1"/>
                </a:solidFill>
                <a:latin typeface="Bahnschrift Light" panose="020B0502040204020203" pitchFamily="34" charset="0"/>
                <a:hlinkClick r:id="rId10"/>
              </a:rPr>
              <a:t>https://en.wikipedia.org/wiki/Compartmental_models_in_epidemiology</a:t>
            </a:r>
            <a:endParaRPr lang="en-IN" sz="10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IN" sz="1000" dirty="0">
                <a:solidFill>
                  <a:schemeClr val="tx1"/>
                </a:solidFill>
                <a:latin typeface="Bahnschrift Light" panose="020B0502040204020203" pitchFamily="34" charset="0"/>
                <a:hlinkClick r:id="rId11"/>
              </a:rPr>
              <a:t>https://docs.idmod.org/projects/emod-generic/en/latest/model-seir.html</a:t>
            </a:r>
            <a:endParaRPr lang="en-IN" sz="10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IN" sz="1000" dirty="0">
                <a:solidFill>
                  <a:schemeClr val="tx1"/>
                </a:solidFill>
                <a:latin typeface="Bahnschrift Light" panose="020B0502040204020203" pitchFamily="34" charset="0"/>
                <a:hlinkClick r:id="rId12"/>
              </a:rPr>
              <a:t>https://web.pdx.edu/~gjay/teaching/mth271_2020/html/09_SEIR_model.html</a:t>
            </a:r>
            <a:endParaRPr lang="en-IN" sz="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endParaRPr lang="en-IN" sz="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CB9A0-DECD-1C15-61DC-8CAF2E1D2F8F}"/>
              </a:ext>
            </a:extLst>
          </p:cNvPr>
          <p:cNvSpPr txBox="1"/>
          <p:nvPr/>
        </p:nvSpPr>
        <p:spPr>
          <a:xfrm>
            <a:off x="101545" y="6477143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Bahnschrift" panose="020B0502040204020203" pitchFamily="34" charset="0"/>
              </a:rPr>
              <a:t>Date: 15-11-2024</a:t>
            </a:r>
          </a:p>
        </p:txBody>
      </p:sp>
    </p:spTree>
    <p:extLst>
      <p:ext uri="{BB962C8B-B14F-4D97-AF65-F5344CB8AC3E}">
        <p14:creationId xmlns:p14="http://schemas.microsoft.com/office/powerpoint/2010/main" val="18633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4194</TotalTime>
  <Words>406</Words>
  <Application>Microsoft Office PowerPoint</Application>
  <PresentationFormat>Widescreen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Bahnschrift</vt:lpstr>
      <vt:lpstr>Bahnschrift Light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Rajat Kumar</dc:creator>
  <cp:lastModifiedBy>Rajat Kumar</cp:lastModifiedBy>
  <cp:revision>207</cp:revision>
  <dcterms:created xsi:type="dcterms:W3CDTF">2024-11-03T12:31:58Z</dcterms:created>
  <dcterms:modified xsi:type="dcterms:W3CDTF">2024-11-17T14:23:09Z</dcterms:modified>
</cp:coreProperties>
</file>