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Fira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6" roundtripDataSignature="AMtx7mg9TYnWD1T3WfEmvGtANUmdYEes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2624A0-B59D-4F34-9D74-63683F2AF491}">
  <a:tblStyle styleId="{972624A0-B59D-4F34-9D74-63683F2AF49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FiraSans-bold.fntdata"/><Relationship Id="rId10" Type="http://schemas.openxmlformats.org/officeDocument/2006/relationships/slide" Target="slides/slide4.xml"/><Relationship Id="rId32" Type="http://schemas.openxmlformats.org/officeDocument/2006/relationships/font" Target="fonts/FiraSans-regular.fntdata"/><Relationship Id="rId13" Type="http://schemas.openxmlformats.org/officeDocument/2006/relationships/slide" Target="slides/slide7.xml"/><Relationship Id="rId35" Type="http://schemas.openxmlformats.org/officeDocument/2006/relationships/font" Target="fonts/FiraSans-boldItalic.fntdata"/><Relationship Id="rId12" Type="http://schemas.openxmlformats.org/officeDocument/2006/relationships/slide" Target="slides/slide6.xml"/><Relationship Id="rId34" Type="http://schemas.openxmlformats.org/officeDocument/2006/relationships/font" Target="fonts/FiraSans-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3887391" y="987426"/>
            <a:ext cx="4629150" cy="4873625"/>
          </a:xfrm>
          <a:prstGeom prst="rect">
            <a:avLst/>
          </a:prstGeom>
          <a:noFill/>
          <a:ln>
            <a:noFill/>
          </a:ln>
        </p:spPr>
      </p:sp>
      <p:sp>
        <p:nvSpPr>
          <p:cNvPr id="68" name="Google Shape;68;p3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5.jp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9.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2.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drawing&#10;&#10;Description automatically generated" id="11" name="Google Shape;11;p26"/>
          <p:cNvPicPr preferRelativeResize="0"/>
          <p:nvPr/>
        </p:nvPicPr>
        <p:blipFill rotWithShape="1">
          <a:blip r:embed="rId1">
            <a:alphaModFix/>
          </a:blip>
          <a:srcRect b="0" l="0" r="0" t="0"/>
          <a:stretch/>
        </p:blipFill>
        <p:spPr>
          <a:xfrm>
            <a:off x="135245" y="93609"/>
            <a:ext cx="2837329" cy="863652"/>
          </a:xfrm>
          <a:prstGeom prst="rect">
            <a:avLst/>
          </a:prstGeom>
          <a:noFill/>
          <a:ln>
            <a:noFill/>
          </a:ln>
        </p:spPr>
      </p:pic>
      <p:pic>
        <p:nvPicPr>
          <p:cNvPr descr="A close up of a sign&#10;&#10;Description automatically generated" id="12" name="Google Shape;12;p26"/>
          <p:cNvPicPr preferRelativeResize="0"/>
          <p:nvPr/>
        </p:nvPicPr>
        <p:blipFill rotWithShape="1">
          <a:blip r:embed="rId2">
            <a:alphaModFix/>
          </a:blip>
          <a:srcRect b="0" l="0" r="0" t="0"/>
          <a:stretch/>
        </p:blipFill>
        <p:spPr>
          <a:xfrm>
            <a:off x="8068102" y="93609"/>
            <a:ext cx="985130" cy="721920"/>
          </a:xfrm>
          <a:prstGeom prst="rect">
            <a:avLst/>
          </a:prstGeom>
          <a:noFill/>
          <a:ln>
            <a:noFill/>
          </a:ln>
        </p:spPr>
      </p:pic>
      <p:pic>
        <p:nvPicPr>
          <p:cNvPr id="13" name="Google Shape;13;p26"/>
          <p:cNvPicPr preferRelativeResize="0"/>
          <p:nvPr/>
        </p:nvPicPr>
        <p:blipFill rotWithShape="1">
          <a:blip r:embed="rId3">
            <a:alphaModFix/>
          </a:blip>
          <a:srcRect b="0" l="0" r="0" t="0"/>
          <a:stretch/>
        </p:blipFill>
        <p:spPr>
          <a:xfrm rot="5400000">
            <a:off x="4204042" y="1938902"/>
            <a:ext cx="702416" cy="9177499"/>
          </a:xfrm>
          <a:prstGeom prst="rect">
            <a:avLst/>
          </a:prstGeom>
          <a:noFill/>
          <a:ln>
            <a:noFill/>
          </a:ln>
        </p:spPr>
      </p:pic>
      <p:pic>
        <p:nvPicPr>
          <p:cNvPr id="14" name="Google Shape;14;p26"/>
          <p:cNvPicPr preferRelativeResize="0"/>
          <p:nvPr/>
        </p:nvPicPr>
        <p:blipFill rotWithShape="1">
          <a:blip r:embed="rId4">
            <a:alphaModFix/>
          </a:blip>
          <a:srcRect b="0" l="0" r="0" t="0"/>
          <a:stretch/>
        </p:blipFill>
        <p:spPr>
          <a:xfrm rot="5400000">
            <a:off x="5540361" y="2572804"/>
            <a:ext cx="207493" cy="699978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905000"/>
            <a:ext cx="7772400" cy="206057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5300"/>
              <a:buFont typeface="Times New Roman"/>
              <a:buNone/>
            </a:pPr>
            <a:r>
              <a:rPr b="1" lang="en-US" sz="5300">
                <a:solidFill>
                  <a:srgbClr val="C00000"/>
                </a:solidFill>
                <a:latin typeface="Times New Roman"/>
                <a:ea typeface="Times New Roman"/>
                <a:cs typeface="Times New Roman"/>
                <a:sym typeface="Times New Roman"/>
              </a:rPr>
              <a:t>Engineering Chemistry</a:t>
            </a:r>
            <a:br>
              <a:rPr b="1" lang="en-US" sz="5300">
                <a:solidFill>
                  <a:srgbClr val="C00000"/>
                </a:solidFill>
                <a:latin typeface="Times New Roman"/>
                <a:ea typeface="Times New Roman"/>
                <a:cs typeface="Times New Roman"/>
                <a:sym typeface="Times New Roman"/>
              </a:rPr>
            </a:br>
            <a:r>
              <a:rPr b="1" lang="en-US" sz="3100">
                <a:solidFill>
                  <a:srgbClr val="FF0000"/>
                </a:solidFill>
                <a:latin typeface="Times New Roman"/>
                <a:ea typeface="Times New Roman"/>
                <a:cs typeface="Times New Roman"/>
                <a:sym typeface="Times New Roman"/>
              </a:rPr>
              <a:t>F. Y. B. Tech. </a:t>
            </a:r>
            <a:br>
              <a:rPr b="1" lang="en-US" sz="3100">
                <a:solidFill>
                  <a:srgbClr val="FF0000"/>
                </a:solidFill>
                <a:latin typeface="Times New Roman"/>
                <a:ea typeface="Times New Roman"/>
                <a:cs typeface="Times New Roman"/>
                <a:sym typeface="Times New Roman"/>
              </a:rPr>
            </a:br>
            <a:endParaRPr b="1" sz="3200">
              <a:latin typeface="Times New Roman"/>
              <a:ea typeface="Times New Roman"/>
              <a:cs typeface="Times New Roman"/>
              <a:sym typeface="Times New Roman"/>
            </a:endParaRPr>
          </a:p>
        </p:txBody>
      </p:sp>
      <p:sp>
        <p:nvSpPr>
          <p:cNvPr id="89" name="Google Shape;89;p1"/>
          <p:cNvSpPr txBox="1"/>
          <p:nvPr>
            <p:ph idx="1" type="subTitle"/>
          </p:nvPr>
        </p:nvSpPr>
        <p:spPr>
          <a:xfrm>
            <a:off x="1295400" y="4419600"/>
            <a:ext cx="6400800" cy="990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US" sz="2800">
                <a:solidFill>
                  <a:schemeClr val="dk1"/>
                </a:solidFill>
                <a:latin typeface="Times New Roman"/>
                <a:ea typeface="Times New Roman"/>
                <a:cs typeface="Times New Roman"/>
                <a:sym typeface="Times New Roman"/>
              </a:rPr>
              <a:t>Dr. Jitendra Satam</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nvSpPr>
        <p:spPr>
          <a:xfrm>
            <a:off x="457200" y="9906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800"/>
              <a:buFont typeface="Times New Roman"/>
              <a:buNone/>
            </a:pPr>
            <a:r>
              <a:rPr b="1" i="0" lang="en-US" sz="2800" u="none" cap="none" strike="noStrike">
                <a:solidFill>
                  <a:srgbClr val="C00000"/>
                </a:solidFill>
                <a:latin typeface="Times New Roman"/>
                <a:ea typeface="Times New Roman"/>
                <a:cs typeface="Times New Roman"/>
                <a:sym typeface="Times New Roman"/>
              </a:rPr>
              <a:t>Permanent Hardness or Non – Carbonate Hardness (or) Non – alkaline Hardness</a:t>
            </a:r>
            <a:endParaRPr b="1" i="0" sz="2800" u="none" cap="none" strike="noStrike">
              <a:solidFill>
                <a:srgbClr val="C00000"/>
              </a:solidFill>
              <a:latin typeface="Times New Roman"/>
              <a:ea typeface="Times New Roman"/>
              <a:cs typeface="Times New Roman"/>
              <a:sym typeface="Times New Roman"/>
            </a:endParaRPr>
          </a:p>
        </p:txBody>
      </p:sp>
      <p:sp>
        <p:nvSpPr>
          <p:cNvPr id="148" name="Google Shape;148;p10"/>
          <p:cNvSpPr txBox="1"/>
          <p:nvPr/>
        </p:nvSpPr>
        <p:spPr>
          <a:xfrm>
            <a:off x="228600" y="2133600"/>
            <a:ext cx="8686800" cy="3733800"/>
          </a:xfrm>
          <a:prstGeom prst="rect">
            <a:avLst/>
          </a:prstGeom>
          <a:noFill/>
          <a:ln>
            <a:noFill/>
          </a:ln>
        </p:spPr>
        <p:txBody>
          <a:bodyPr anchorCtr="0" anchor="t" bIns="45700" lIns="91425" spcFirstLastPara="1" rIns="91425" wrap="square" tIns="45700">
            <a:normAutofit fontScale="92500"/>
          </a:bodyPr>
          <a:lstStyle/>
          <a:p>
            <a:pPr indent="0" lvl="0" marL="0" marR="0" rtl="0" algn="just">
              <a:lnSpc>
                <a:spcPct val="90000"/>
              </a:lnSpc>
              <a:spcBef>
                <a:spcPts val="0"/>
              </a:spcBef>
              <a:spcAft>
                <a:spcPts val="0"/>
              </a:spcAft>
              <a:buClr>
                <a:schemeClr val="dk1"/>
              </a:buClr>
              <a:buSzPct val="100000"/>
              <a:buFont typeface="Arial"/>
              <a:buNone/>
            </a:pPr>
            <a:r>
              <a:rPr b="0" i="0" lang="en-US" sz="2400" u="none" cap="none" strike="noStrike">
                <a:solidFill>
                  <a:schemeClr val="dk1"/>
                </a:solidFill>
                <a:latin typeface="Times New Roman"/>
                <a:ea typeface="Times New Roman"/>
                <a:cs typeface="Times New Roman"/>
                <a:sym typeface="Times New Roman"/>
              </a:rPr>
              <a:t>Permanent hardness is hardness (mineral content) that cannot be removed by boiling. </a:t>
            </a:r>
            <a:endParaRPr/>
          </a:p>
          <a:p>
            <a:pPr indent="0" lvl="0" marL="0" marR="0" rtl="0" algn="just">
              <a:lnSpc>
                <a:spcPct val="90000"/>
              </a:lnSpc>
              <a:spcBef>
                <a:spcPts val="1000"/>
              </a:spcBef>
              <a:spcAft>
                <a:spcPts val="0"/>
              </a:spcAft>
              <a:buClr>
                <a:schemeClr val="dk1"/>
              </a:buClr>
              <a:buSzPct val="100000"/>
              <a:buFont typeface="Arial"/>
              <a:buNone/>
            </a:pPr>
            <a:r>
              <a:rPr b="0" i="0" lang="en-US" sz="2400" u="none" cap="none" strike="noStrike">
                <a:solidFill>
                  <a:schemeClr val="dk1"/>
                </a:solidFill>
                <a:latin typeface="Times New Roman"/>
                <a:ea typeface="Times New Roman"/>
                <a:cs typeface="Times New Roman"/>
                <a:sym typeface="Times New Roman"/>
              </a:rPr>
              <a:t>It is usually caused by the presence of sulphates, chlorides, nitrates of calcium and magnesium and other metal ions which become more soluble on boiling. </a:t>
            </a:r>
            <a:endParaRPr/>
          </a:p>
          <a:p>
            <a:pPr indent="0" lvl="0" marL="0" marR="0" rtl="0" algn="just">
              <a:lnSpc>
                <a:spcPct val="90000"/>
              </a:lnSpc>
              <a:spcBef>
                <a:spcPts val="1000"/>
              </a:spcBef>
              <a:spcAft>
                <a:spcPts val="0"/>
              </a:spcAft>
              <a:buClr>
                <a:schemeClr val="dk1"/>
              </a:buClr>
              <a:buSzPct val="100000"/>
              <a:buFont typeface="Arial"/>
              <a:buNone/>
            </a:pPr>
            <a:r>
              <a:rPr b="0" i="0" lang="en-US" sz="2400" u="none" cap="none" strike="noStrike">
                <a:solidFill>
                  <a:schemeClr val="dk1"/>
                </a:solidFill>
                <a:latin typeface="Times New Roman"/>
                <a:ea typeface="Times New Roman"/>
                <a:cs typeface="Times New Roman"/>
                <a:sym typeface="Times New Roman"/>
              </a:rPr>
              <a:t>Despite the name, permanent hardness can be removed using water – softener or ion-exchange column, where the calcium and magnesium ions are exchanged with the sodium ions in the column. It can be removed by</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400" u="none" cap="none" strike="noStrike">
                <a:solidFill>
                  <a:schemeClr val="dk1"/>
                </a:solidFill>
                <a:latin typeface="Times New Roman"/>
                <a:ea typeface="Times New Roman"/>
                <a:cs typeface="Times New Roman"/>
                <a:sym typeface="Times New Roman"/>
              </a:rPr>
              <a:t>Lime – Soda process</a:t>
            </a:r>
            <a:endParaRPr/>
          </a:p>
          <a:p>
            <a:pPr indent="-228600" lvl="0" marL="228600" marR="0" rtl="0" algn="just">
              <a:lnSpc>
                <a:spcPct val="90000"/>
              </a:lnSpc>
              <a:spcBef>
                <a:spcPts val="1000"/>
              </a:spcBef>
              <a:spcAft>
                <a:spcPts val="0"/>
              </a:spcAft>
              <a:buClr>
                <a:schemeClr val="dk1"/>
              </a:buClr>
              <a:buSzPct val="100000"/>
              <a:buFont typeface="Arial"/>
              <a:buChar char="•"/>
            </a:pPr>
            <a:r>
              <a:rPr b="0" i="0" lang="en-US" sz="2400" u="none" cap="none" strike="noStrike">
                <a:solidFill>
                  <a:schemeClr val="dk1"/>
                </a:solidFill>
                <a:latin typeface="Times New Roman"/>
                <a:ea typeface="Times New Roman"/>
                <a:cs typeface="Times New Roman"/>
                <a:sym typeface="Times New Roman"/>
              </a:rPr>
              <a:t>Zeolite process</a:t>
            </a:r>
            <a:endParaRPr/>
          </a:p>
          <a:p>
            <a:pPr indent="-87629" lvl="0" marL="228600" marR="0" rtl="0" algn="just">
              <a:lnSpc>
                <a:spcPct val="90000"/>
              </a:lnSpc>
              <a:spcBef>
                <a:spcPts val="1000"/>
              </a:spcBef>
              <a:spcAft>
                <a:spcPts val="0"/>
              </a:spcAft>
              <a:buClr>
                <a:schemeClr val="dk1"/>
              </a:buClr>
              <a:buSzPct val="100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nvSpPr>
        <p:spPr>
          <a:xfrm>
            <a:off x="457200" y="838200"/>
            <a:ext cx="8229600" cy="112807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00000"/>
              </a:buClr>
              <a:buSzPts val="3200"/>
              <a:buFont typeface="Times New Roman"/>
              <a:buNone/>
            </a:pPr>
            <a:r>
              <a:rPr b="1" i="0" lang="en-US" sz="3200" u="none" cap="none" strike="noStrike">
                <a:solidFill>
                  <a:srgbClr val="C00000"/>
                </a:solidFill>
                <a:latin typeface="Times New Roman"/>
                <a:ea typeface="Times New Roman"/>
                <a:cs typeface="Times New Roman"/>
                <a:sym typeface="Times New Roman"/>
              </a:rPr>
              <a:t>Expression of hardness in terms of </a:t>
            </a:r>
            <a:endParaRPr/>
          </a:p>
          <a:p>
            <a:pPr indent="0" lvl="0" marL="0" marR="0" rtl="0" algn="ctr">
              <a:lnSpc>
                <a:spcPct val="90000"/>
              </a:lnSpc>
              <a:spcBef>
                <a:spcPts val="0"/>
              </a:spcBef>
              <a:spcAft>
                <a:spcPts val="0"/>
              </a:spcAft>
              <a:buClr>
                <a:srgbClr val="C00000"/>
              </a:buClr>
              <a:buSzPts val="3200"/>
              <a:buFont typeface="Times New Roman"/>
              <a:buNone/>
            </a:pPr>
            <a:r>
              <a:rPr b="1" i="0" lang="en-US" sz="3200" u="none" cap="none" strike="noStrike">
                <a:solidFill>
                  <a:srgbClr val="C00000"/>
                </a:solidFill>
                <a:latin typeface="Times New Roman"/>
                <a:ea typeface="Times New Roman"/>
                <a:cs typeface="Times New Roman"/>
                <a:sym typeface="Times New Roman"/>
              </a:rPr>
              <a:t>equivalents of CaCO</a:t>
            </a:r>
            <a:r>
              <a:rPr b="1" baseline="-25000" i="0" lang="en-US" sz="3200" u="none" cap="none" strike="noStrike">
                <a:solidFill>
                  <a:srgbClr val="C00000"/>
                </a:solidFill>
                <a:latin typeface="Times New Roman"/>
                <a:ea typeface="Times New Roman"/>
                <a:cs typeface="Times New Roman"/>
                <a:sym typeface="Times New Roman"/>
              </a:rPr>
              <a:t>3</a:t>
            </a:r>
            <a:endParaRPr b="1" baseline="-25000" i="0" sz="3200" u="none" cap="none" strike="noStrike">
              <a:solidFill>
                <a:srgbClr val="C00000"/>
              </a:solidFill>
              <a:latin typeface="Times New Roman"/>
              <a:ea typeface="Times New Roman"/>
              <a:cs typeface="Times New Roman"/>
              <a:sym typeface="Times New Roman"/>
            </a:endParaRPr>
          </a:p>
        </p:txBody>
      </p:sp>
      <p:sp>
        <p:nvSpPr>
          <p:cNvPr id="154" name="Google Shape;154;p11"/>
          <p:cNvSpPr txBox="1"/>
          <p:nvPr/>
        </p:nvSpPr>
        <p:spPr>
          <a:xfrm>
            <a:off x="228600" y="1966278"/>
            <a:ext cx="8686800" cy="4129722"/>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concentrations of hardness producing salts are usually expressed in terms of equivalent amount of CaCO</a:t>
            </a:r>
            <a:r>
              <a:rPr b="0" baseline="-25000" i="0" lang="en-US" sz="2000" u="none" cap="none" strike="noStrike">
                <a:solidFill>
                  <a:schemeClr val="dk1"/>
                </a:solidFill>
                <a:latin typeface="Times New Roman"/>
                <a:ea typeface="Times New Roman"/>
                <a:cs typeface="Times New Roman"/>
                <a:sym typeface="Times New Roman"/>
              </a:rPr>
              <a:t>3</a:t>
            </a:r>
            <a:r>
              <a:rPr b="0" i="0" lang="en-US" sz="2000" u="none" cap="none" strike="noStrike">
                <a:solidFill>
                  <a:schemeClr val="dk1"/>
                </a:solidFill>
                <a:latin typeface="Times New Roman"/>
                <a:ea typeface="Times New Roman"/>
                <a:cs typeface="Times New Roman"/>
                <a:sym typeface="Times New Roman"/>
              </a:rPr>
              <a:t>. </a:t>
            </a:r>
            <a:endParaRPr/>
          </a:p>
          <a:p>
            <a:pPr indent="-228600" lvl="0" marL="228600" marR="0" rtl="0" algn="just">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CaCO</a:t>
            </a:r>
            <a:r>
              <a:rPr b="0" baseline="-25000" i="0" lang="en-US" sz="2000" u="none" cap="none" strike="noStrike">
                <a:solidFill>
                  <a:schemeClr val="dk1"/>
                </a:solidFill>
                <a:latin typeface="Times New Roman"/>
                <a:ea typeface="Times New Roman"/>
                <a:cs typeface="Times New Roman"/>
                <a:sym typeface="Times New Roman"/>
              </a:rPr>
              <a:t>3</a:t>
            </a:r>
            <a:r>
              <a:rPr b="0" i="0" lang="en-US" sz="2000" u="none" cap="none" strike="noStrike">
                <a:solidFill>
                  <a:schemeClr val="dk1"/>
                </a:solidFill>
                <a:latin typeface="Times New Roman"/>
                <a:ea typeface="Times New Roman"/>
                <a:cs typeface="Times New Roman"/>
                <a:sym typeface="Times New Roman"/>
              </a:rPr>
              <a:t> is chosen as a standard because, Its molecular weight (100) and equivalent weight (50) is a whole number, so the Calculations in water analysis can be simplified. </a:t>
            </a:r>
            <a:endParaRPr/>
          </a:p>
          <a:p>
            <a:pPr indent="-228600" lvl="0" marL="228600" marR="0" rtl="0" algn="just">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It is the most insoluble salt,  that can be precipitated in water treatment. </a:t>
            </a:r>
            <a:endParaRPr/>
          </a:p>
          <a:p>
            <a:pPr indent="-228600" lvl="0" marL="228600" marR="0" rtl="0" algn="just">
              <a:lnSpc>
                <a:spcPct val="90000"/>
              </a:lnSpc>
              <a:spcBef>
                <a:spcPts val="1000"/>
              </a:spcBef>
              <a:spcAft>
                <a:spcPts val="0"/>
              </a:spcAft>
              <a:buClr>
                <a:srgbClr val="FF0000"/>
              </a:buClr>
              <a:buSzPts val="2000"/>
              <a:buFont typeface="Arial"/>
              <a:buChar char="•"/>
            </a:pPr>
            <a:r>
              <a:rPr b="0" i="0" lang="en-US" sz="2000" u="none" cap="none" strike="noStrike">
                <a:solidFill>
                  <a:srgbClr val="FF0000"/>
                </a:solidFill>
                <a:latin typeface="Times New Roman"/>
                <a:ea typeface="Times New Roman"/>
                <a:cs typeface="Times New Roman"/>
                <a:sym typeface="Times New Roman"/>
              </a:rPr>
              <a:t>If the concentration of hardness producing salt is </a:t>
            </a:r>
            <a:r>
              <a:rPr b="1" i="0" lang="en-US" sz="2000" u="none" cap="none" strike="noStrike">
                <a:solidFill>
                  <a:srgbClr val="FF0000"/>
                </a:solidFill>
                <a:latin typeface="Times New Roman"/>
                <a:ea typeface="Times New Roman"/>
                <a:cs typeface="Times New Roman"/>
                <a:sym typeface="Times New Roman"/>
              </a:rPr>
              <a:t>x mg/lit.</a:t>
            </a:r>
            <a:r>
              <a:rPr b="0" i="0" lang="en-US" sz="2000" u="none" cap="none" strike="noStrike">
                <a:solidFill>
                  <a:srgbClr val="FF0000"/>
                </a:solidFill>
                <a:latin typeface="Times New Roman"/>
                <a:ea typeface="Times New Roman"/>
                <a:cs typeface="Times New Roman"/>
                <a:sym typeface="Times New Roman"/>
              </a:rPr>
              <a:t> </a:t>
            </a:r>
            <a:endParaRPr/>
          </a:p>
          <a:p>
            <a:pPr indent="-76200" lvl="0" marL="228600" marR="0" rtl="0" algn="just">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55" name="Google Shape;155;p11"/>
          <p:cNvPicPr preferRelativeResize="0"/>
          <p:nvPr/>
        </p:nvPicPr>
        <p:blipFill rotWithShape="1">
          <a:blip r:embed="rId3">
            <a:alphaModFix/>
          </a:blip>
          <a:srcRect b="0" l="0" r="0" t="0"/>
          <a:stretch/>
        </p:blipFill>
        <p:spPr>
          <a:xfrm>
            <a:off x="1176337" y="4572000"/>
            <a:ext cx="6748463" cy="12213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628650" y="838200"/>
            <a:ext cx="7886700" cy="1096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200"/>
              <a:buFont typeface="Times New Roman"/>
              <a:buNone/>
            </a:pPr>
            <a:r>
              <a:rPr b="1" lang="en-US" sz="3200">
                <a:solidFill>
                  <a:srgbClr val="C00000"/>
                </a:solidFill>
                <a:latin typeface="Times New Roman"/>
                <a:ea typeface="Times New Roman"/>
                <a:cs typeface="Times New Roman"/>
                <a:sym typeface="Times New Roman"/>
              </a:rPr>
              <a:t>Expression of hardness in terms of </a:t>
            </a:r>
            <a:br>
              <a:rPr b="1" lang="en-US" sz="3200">
                <a:solidFill>
                  <a:srgbClr val="C00000"/>
                </a:solidFill>
                <a:latin typeface="Times New Roman"/>
                <a:ea typeface="Times New Roman"/>
                <a:cs typeface="Times New Roman"/>
                <a:sym typeface="Times New Roman"/>
              </a:rPr>
            </a:br>
            <a:r>
              <a:rPr b="1" lang="en-US" sz="3200">
                <a:solidFill>
                  <a:srgbClr val="C00000"/>
                </a:solidFill>
                <a:latin typeface="Times New Roman"/>
                <a:ea typeface="Times New Roman"/>
                <a:cs typeface="Times New Roman"/>
                <a:sym typeface="Times New Roman"/>
              </a:rPr>
              <a:t>equivalents of CaCO</a:t>
            </a:r>
            <a:r>
              <a:rPr b="1" baseline="-25000" lang="en-US" sz="3200">
                <a:solidFill>
                  <a:srgbClr val="C00000"/>
                </a:solidFill>
                <a:latin typeface="Times New Roman"/>
                <a:ea typeface="Times New Roman"/>
                <a:cs typeface="Times New Roman"/>
                <a:sym typeface="Times New Roman"/>
              </a:rPr>
              <a:t>3</a:t>
            </a:r>
            <a:endParaRPr b="1" sz="3200">
              <a:latin typeface="Times New Roman"/>
              <a:ea typeface="Times New Roman"/>
              <a:cs typeface="Times New Roman"/>
              <a:sym typeface="Times New Roman"/>
            </a:endParaRPr>
          </a:p>
        </p:txBody>
      </p:sp>
      <p:sp>
        <p:nvSpPr>
          <p:cNvPr id="161" name="Google Shape;161;p12"/>
          <p:cNvSpPr txBox="1"/>
          <p:nvPr>
            <p:ph idx="1" type="body"/>
          </p:nvPr>
        </p:nvSpPr>
        <p:spPr>
          <a:xfrm>
            <a:off x="628650" y="1897062"/>
            <a:ext cx="7886700" cy="38941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CaCO</a:t>
            </a:r>
            <a:r>
              <a:rPr baseline="-25000" lang="en-US" sz="2400">
                <a:latin typeface="Times New Roman"/>
                <a:ea typeface="Times New Roman"/>
                <a:cs typeface="Times New Roman"/>
                <a:sym typeface="Times New Roman"/>
              </a:rPr>
              <a:t>3</a:t>
            </a:r>
            <a:r>
              <a:rPr lang="en-US" sz="2400">
                <a:latin typeface="Times New Roman"/>
                <a:ea typeface="Times New Roman"/>
                <a:cs typeface="Times New Roman"/>
                <a:sym typeface="Times New Roman"/>
              </a:rPr>
              <a:t> Equivalent Hardness (ppm) =</a:t>
            </a:r>
            <a:endParaRPr/>
          </a:p>
          <a:p>
            <a:pPr indent="0" lvl="0" marL="0" rtl="0" algn="just">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 Mass of Hardness Producing substance x Chemical equivalents of CaCO</a:t>
            </a:r>
            <a:r>
              <a:rPr baseline="-25000" lang="en-US" sz="2400">
                <a:latin typeface="Times New Roman"/>
                <a:ea typeface="Times New Roman"/>
                <a:cs typeface="Times New Roman"/>
                <a:sym typeface="Times New Roman"/>
              </a:rPr>
              <a:t>3 </a:t>
            </a:r>
            <a:r>
              <a:rPr lang="en-US" sz="2400">
                <a:latin typeface="Times New Roman"/>
                <a:ea typeface="Times New Roman"/>
                <a:cs typeface="Times New Roman"/>
                <a:sym typeface="Times New Roman"/>
              </a:rPr>
              <a:t>/ Chemical equivalents of Hardness causing salt.</a:t>
            </a:r>
            <a:endParaRPr/>
          </a:p>
          <a:p>
            <a:pPr indent="-514350" lvl="0" marL="514350" rtl="0" algn="just">
              <a:lnSpc>
                <a:spcPct val="90000"/>
              </a:lnSpc>
              <a:spcBef>
                <a:spcPts val="1000"/>
              </a:spcBef>
              <a:spcAft>
                <a:spcPts val="0"/>
              </a:spcAft>
              <a:buClr>
                <a:schemeClr val="dk1"/>
              </a:buClr>
              <a:buSzPts val="2200"/>
              <a:buAutoNum type="arabicPeriod"/>
            </a:pPr>
            <a:r>
              <a:rPr lang="en-US" sz="2200">
                <a:latin typeface="Times New Roman"/>
                <a:ea typeface="Times New Roman"/>
                <a:cs typeface="Times New Roman"/>
                <a:sym typeface="Times New Roman"/>
              </a:rPr>
              <a:t>How many grams of FeSO</a:t>
            </a:r>
            <a:r>
              <a:rPr baseline="-25000" lang="en-US" sz="2200">
                <a:latin typeface="Times New Roman"/>
                <a:ea typeface="Times New Roman"/>
                <a:cs typeface="Times New Roman"/>
                <a:sym typeface="Times New Roman"/>
              </a:rPr>
              <a:t>4</a:t>
            </a:r>
            <a:r>
              <a:rPr lang="en-US" sz="2200">
                <a:latin typeface="Times New Roman"/>
                <a:ea typeface="Times New Roman"/>
                <a:cs typeface="Times New Roman"/>
                <a:sym typeface="Times New Roman"/>
              </a:rPr>
              <a:t> dissolved per litre gives 210 ppm hardness?</a:t>
            </a:r>
            <a:endParaRPr/>
          </a:p>
          <a:p>
            <a:pPr indent="-514350" lvl="0" marL="514350" rtl="0" algn="just">
              <a:lnSpc>
                <a:spcPct val="90000"/>
              </a:lnSpc>
              <a:spcBef>
                <a:spcPts val="1000"/>
              </a:spcBef>
              <a:spcAft>
                <a:spcPts val="0"/>
              </a:spcAft>
              <a:buClr>
                <a:schemeClr val="dk1"/>
              </a:buClr>
              <a:buSzPts val="2200"/>
              <a:buAutoNum type="arabicPeriod"/>
            </a:pPr>
            <a:r>
              <a:rPr lang="en-US" sz="2200">
                <a:latin typeface="Times New Roman"/>
                <a:ea typeface="Times New Roman"/>
                <a:cs typeface="Times New Roman"/>
                <a:sym typeface="Times New Roman"/>
              </a:rPr>
              <a:t>Calculate temporary hardness and permanent hardness of water sample from the following data: </a:t>
            </a:r>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Mg(HCO</a:t>
            </a:r>
            <a:r>
              <a:rPr baseline="-25000" lang="en-US" sz="2200">
                <a:latin typeface="Times New Roman"/>
                <a:ea typeface="Times New Roman"/>
                <a:cs typeface="Times New Roman"/>
                <a:sym typeface="Times New Roman"/>
              </a:rPr>
              <a:t>3</a:t>
            </a:r>
            <a:r>
              <a:rPr lang="en-US" sz="2200">
                <a:latin typeface="Times New Roman"/>
                <a:ea typeface="Times New Roman"/>
                <a:cs typeface="Times New Roman"/>
                <a:sym typeface="Times New Roman"/>
              </a:rPr>
              <a:t>)</a:t>
            </a:r>
            <a:r>
              <a:rPr baseline="-25000" lang="en-US" sz="2200">
                <a:latin typeface="Times New Roman"/>
                <a:ea typeface="Times New Roman"/>
                <a:cs typeface="Times New Roman"/>
                <a:sym typeface="Times New Roman"/>
              </a:rPr>
              <a:t>2</a:t>
            </a:r>
            <a:r>
              <a:rPr lang="en-US" sz="2200">
                <a:latin typeface="Times New Roman"/>
                <a:ea typeface="Times New Roman"/>
                <a:cs typeface="Times New Roman"/>
                <a:sym typeface="Times New Roman"/>
              </a:rPr>
              <a:t> = 16 mg/L, MgCl</a:t>
            </a:r>
            <a:r>
              <a:rPr baseline="-25000" lang="en-US" sz="2200">
                <a:latin typeface="Times New Roman"/>
                <a:ea typeface="Times New Roman"/>
                <a:cs typeface="Times New Roman"/>
                <a:sym typeface="Times New Roman"/>
              </a:rPr>
              <a:t>2</a:t>
            </a:r>
            <a:r>
              <a:rPr lang="en-US" sz="2200">
                <a:latin typeface="Times New Roman"/>
                <a:ea typeface="Times New Roman"/>
                <a:cs typeface="Times New Roman"/>
                <a:sym typeface="Times New Roman"/>
              </a:rPr>
              <a:t> = 19 mg/L, MgSO</a:t>
            </a:r>
            <a:r>
              <a:rPr baseline="-25000" lang="en-US" sz="2200">
                <a:latin typeface="Times New Roman"/>
                <a:ea typeface="Times New Roman"/>
                <a:cs typeface="Times New Roman"/>
                <a:sym typeface="Times New Roman"/>
              </a:rPr>
              <a:t>4</a:t>
            </a:r>
            <a:r>
              <a:rPr lang="en-US" sz="2200">
                <a:latin typeface="Times New Roman"/>
                <a:ea typeface="Times New Roman"/>
                <a:cs typeface="Times New Roman"/>
                <a:sym typeface="Times New Roman"/>
              </a:rPr>
              <a:t> = 2.4 mg/L, Mg(NO</a:t>
            </a:r>
            <a:r>
              <a:rPr baseline="-25000" lang="en-US" sz="2200">
                <a:latin typeface="Times New Roman"/>
                <a:ea typeface="Times New Roman"/>
                <a:cs typeface="Times New Roman"/>
                <a:sym typeface="Times New Roman"/>
              </a:rPr>
              <a:t>3</a:t>
            </a:r>
            <a:r>
              <a:rPr lang="en-US" sz="2200">
                <a:latin typeface="Times New Roman"/>
                <a:ea typeface="Times New Roman"/>
                <a:cs typeface="Times New Roman"/>
                <a:sym typeface="Times New Roman"/>
              </a:rPr>
              <a:t>)</a:t>
            </a:r>
            <a:r>
              <a:rPr baseline="-25000" lang="en-US" sz="2200">
                <a:latin typeface="Times New Roman"/>
                <a:ea typeface="Times New Roman"/>
                <a:cs typeface="Times New Roman"/>
                <a:sym typeface="Times New Roman"/>
              </a:rPr>
              <a:t> 2</a:t>
            </a:r>
            <a:r>
              <a:rPr lang="en-US" sz="2200">
                <a:latin typeface="Times New Roman"/>
                <a:ea typeface="Times New Roman"/>
                <a:cs typeface="Times New Roman"/>
                <a:sym typeface="Times New Roman"/>
              </a:rPr>
              <a:t> = 2.96 mg/L, Ca(HCO</a:t>
            </a:r>
            <a:r>
              <a:rPr baseline="-25000" lang="en-US" sz="2200">
                <a:latin typeface="Times New Roman"/>
                <a:ea typeface="Times New Roman"/>
                <a:cs typeface="Times New Roman"/>
                <a:sym typeface="Times New Roman"/>
              </a:rPr>
              <a:t>3</a:t>
            </a:r>
            <a:r>
              <a:rPr lang="en-US" sz="2200">
                <a:latin typeface="Times New Roman"/>
                <a:ea typeface="Times New Roman"/>
                <a:cs typeface="Times New Roman"/>
                <a:sym typeface="Times New Roman"/>
              </a:rPr>
              <a:t>)</a:t>
            </a:r>
            <a:r>
              <a:rPr baseline="-25000" lang="en-US" sz="2200">
                <a:latin typeface="Times New Roman"/>
                <a:ea typeface="Times New Roman"/>
                <a:cs typeface="Times New Roman"/>
                <a:sym typeface="Times New Roman"/>
              </a:rPr>
              <a:t> 2</a:t>
            </a:r>
            <a:r>
              <a:rPr lang="en-US" sz="2200">
                <a:latin typeface="Times New Roman"/>
                <a:ea typeface="Times New Roman"/>
                <a:cs typeface="Times New Roman"/>
                <a:sym typeface="Times New Roman"/>
              </a:rPr>
              <a:t> = 8.1 mg/L, SiO</a:t>
            </a:r>
            <a:r>
              <a:rPr baseline="-25000" lang="en-US" sz="2200">
                <a:latin typeface="Times New Roman"/>
                <a:ea typeface="Times New Roman"/>
                <a:cs typeface="Times New Roman"/>
                <a:sym typeface="Times New Roman"/>
              </a:rPr>
              <a:t>2</a:t>
            </a:r>
            <a:r>
              <a:rPr lang="en-US" sz="2200">
                <a:latin typeface="Times New Roman"/>
                <a:ea typeface="Times New Roman"/>
                <a:cs typeface="Times New Roman"/>
                <a:sym typeface="Times New Roman"/>
              </a:rPr>
              <a:t> = 16 mg/L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nvSpPr>
        <p:spPr>
          <a:xfrm>
            <a:off x="685800" y="1036638"/>
            <a:ext cx="8001000" cy="1249362"/>
          </a:xfrm>
          <a:prstGeom prst="rect">
            <a:avLst/>
          </a:prstGeom>
          <a:noFill/>
          <a:ln>
            <a:noFill/>
          </a:ln>
        </p:spPr>
        <p:txBody>
          <a:bodyPr anchorCtr="0" anchor="ctr" bIns="45700" lIns="91425" spcFirstLastPara="1" rIns="91425" wrap="square" tIns="45700">
            <a:normAutofit fontScale="97500"/>
          </a:bodyPr>
          <a:lstStyle/>
          <a:p>
            <a:pPr indent="0" lvl="0" marL="0" marR="0" rtl="0" algn="l">
              <a:lnSpc>
                <a:spcPct val="90000"/>
              </a:lnSpc>
              <a:spcBef>
                <a:spcPts val="0"/>
              </a:spcBef>
              <a:spcAft>
                <a:spcPts val="0"/>
              </a:spcAft>
              <a:buClr>
                <a:srgbClr val="C00000"/>
              </a:buClr>
              <a:buSzPct val="100000"/>
              <a:buFont typeface="Times New Roman"/>
              <a:buNone/>
            </a:pPr>
            <a:r>
              <a:rPr b="1" i="0" lang="en-US" sz="3600" u="none" cap="none" strike="noStrike">
                <a:solidFill>
                  <a:srgbClr val="C00000"/>
                </a:solidFill>
                <a:latin typeface="Times New Roman"/>
                <a:ea typeface="Times New Roman"/>
                <a:cs typeface="Times New Roman"/>
                <a:sym typeface="Times New Roman"/>
              </a:rPr>
              <a:t>UNITS OF HARDNESS</a:t>
            </a:r>
            <a:endParaRPr b="1" i="0" sz="3600" u="none" cap="none" strike="noStrike">
              <a:solidFill>
                <a:srgbClr val="C00000"/>
              </a:solidFill>
              <a:latin typeface="Times New Roman"/>
              <a:ea typeface="Times New Roman"/>
              <a:cs typeface="Times New Roman"/>
              <a:sym typeface="Times New Roman"/>
            </a:endParaRPr>
          </a:p>
        </p:txBody>
      </p:sp>
      <p:sp>
        <p:nvSpPr>
          <p:cNvPr id="167" name="Google Shape;167;p13"/>
          <p:cNvSpPr txBox="1"/>
          <p:nvPr/>
        </p:nvSpPr>
        <p:spPr>
          <a:xfrm>
            <a:off x="457200" y="1981200"/>
            <a:ext cx="8229600" cy="3505200"/>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Parts per million (ppm):</a:t>
            </a:r>
            <a:endParaRPr/>
          </a:p>
          <a:p>
            <a:pPr indent="0" lvl="0" marL="137160" marR="0" rtl="0" algn="just">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It is defined as the number of parts of CaCO</a:t>
            </a:r>
            <a:r>
              <a:rPr b="0" baseline="-25000" i="0" lang="en-US" sz="2800" u="none" cap="none" strike="noStrike">
                <a:solidFill>
                  <a:schemeClr val="dk1"/>
                </a:solidFill>
                <a:latin typeface="Times New Roman"/>
                <a:ea typeface="Times New Roman"/>
                <a:cs typeface="Times New Roman"/>
                <a:sym typeface="Times New Roman"/>
              </a:rPr>
              <a:t>3</a:t>
            </a:r>
            <a:r>
              <a:rPr b="0" i="0" lang="en-US" sz="2800" u="none" cap="none" strike="noStrike">
                <a:solidFill>
                  <a:schemeClr val="dk1"/>
                </a:solidFill>
                <a:latin typeface="Times New Roman"/>
                <a:ea typeface="Times New Roman"/>
                <a:cs typeface="Times New Roman"/>
                <a:sym typeface="Times New Roman"/>
              </a:rPr>
              <a:t> equivalent hardness per 1000000 parts of water.</a:t>
            </a:r>
            <a:endParaRPr/>
          </a:p>
          <a:p>
            <a:pPr indent="0" lvl="0" marL="13716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228600" lvl="0" marL="228600" marR="0" rtl="0" algn="just">
              <a:lnSpc>
                <a:spcPct val="90000"/>
              </a:lnSpc>
              <a:spcBef>
                <a:spcPts val="1000"/>
              </a:spcBef>
              <a:spcAft>
                <a:spcPts val="0"/>
              </a:spcAft>
              <a:buClr>
                <a:schemeClr val="dk1"/>
              </a:buClr>
              <a:buSzPts val="2800"/>
              <a:buFont typeface="Arial"/>
              <a:buChar char="•"/>
            </a:pPr>
            <a:r>
              <a:rPr b="1" i="0" lang="en-US" sz="2800" u="none" cap="none" strike="noStrike">
                <a:solidFill>
                  <a:schemeClr val="dk1"/>
                </a:solidFill>
                <a:latin typeface="Times New Roman"/>
                <a:ea typeface="Times New Roman"/>
                <a:cs typeface="Times New Roman"/>
                <a:sym typeface="Times New Roman"/>
              </a:rPr>
              <a:t>Milligrams per litre (mg/lit):</a:t>
            </a:r>
            <a:endParaRPr/>
          </a:p>
          <a:p>
            <a:pPr indent="0" lvl="0" marL="137160" marR="0" rtl="0" algn="just">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It is defined as the number of milligrams of CaCO</a:t>
            </a:r>
            <a:r>
              <a:rPr b="0" baseline="-25000" i="0" lang="en-US" sz="2800" u="none" cap="none" strike="noStrike">
                <a:solidFill>
                  <a:schemeClr val="dk1"/>
                </a:solidFill>
                <a:latin typeface="Times New Roman"/>
                <a:ea typeface="Times New Roman"/>
                <a:cs typeface="Times New Roman"/>
                <a:sym typeface="Times New Roman"/>
              </a:rPr>
              <a:t>3</a:t>
            </a:r>
            <a:r>
              <a:rPr b="0" i="0" lang="en-US" sz="2800" u="none" cap="none" strike="noStrike">
                <a:solidFill>
                  <a:schemeClr val="dk1"/>
                </a:solidFill>
                <a:latin typeface="Times New Roman"/>
                <a:ea typeface="Times New Roman"/>
                <a:cs typeface="Times New Roman"/>
                <a:sym typeface="Times New Roman"/>
              </a:rPr>
              <a:t> equivalent hardness per 1 litre of water.</a:t>
            </a:r>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nvSpPr>
        <p:spPr>
          <a:xfrm>
            <a:off x="457200" y="1310640"/>
            <a:ext cx="8229600" cy="4709160"/>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800"/>
              <a:buFont typeface="Arial"/>
              <a:buChar char="•"/>
            </a:pPr>
            <a:r>
              <a:rPr b="1" i="0" lang="en-US" sz="2800" u="sng" cap="none" strike="noStrike">
                <a:solidFill>
                  <a:schemeClr val="dk1"/>
                </a:solidFill>
                <a:latin typeface="Times New Roman"/>
                <a:ea typeface="Times New Roman"/>
                <a:cs typeface="Times New Roman"/>
                <a:sym typeface="Times New Roman"/>
              </a:rPr>
              <a:t>Clarke’s degree (</a:t>
            </a:r>
            <a:r>
              <a:rPr b="1" baseline="30000" i="0" lang="en-US" sz="2800" u="sng" cap="none" strike="noStrike">
                <a:solidFill>
                  <a:schemeClr val="dk1"/>
                </a:solidFill>
                <a:latin typeface="Times New Roman"/>
                <a:ea typeface="Times New Roman"/>
                <a:cs typeface="Times New Roman"/>
                <a:sym typeface="Times New Roman"/>
              </a:rPr>
              <a:t>o</a:t>
            </a:r>
            <a:r>
              <a:rPr b="1" i="0" lang="en-US" sz="2800" u="sng" cap="none" strike="noStrike">
                <a:solidFill>
                  <a:schemeClr val="dk1"/>
                </a:solidFill>
                <a:latin typeface="Times New Roman"/>
                <a:ea typeface="Times New Roman"/>
                <a:cs typeface="Times New Roman"/>
                <a:sym typeface="Times New Roman"/>
              </a:rPr>
              <a:t>Cl)</a:t>
            </a:r>
            <a:endParaRPr/>
          </a:p>
          <a:p>
            <a:pPr indent="0" lvl="0" marL="0" marR="0" rtl="0" algn="just">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It is defined as the number of parts of CaCO</a:t>
            </a:r>
            <a:r>
              <a:rPr b="0" baseline="-25000" i="0" lang="en-US" sz="2800" u="none" cap="none" strike="noStrike">
                <a:solidFill>
                  <a:schemeClr val="dk1"/>
                </a:solidFill>
                <a:latin typeface="Times New Roman"/>
                <a:ea typeface="Times New Roman"/>
                <a:cs typeface="Times New Roman"/>
                <a:sym typeface="Times New Roman"/>
              </a:rPr>
              <a:t>3</a:t>
            </a:r>
            <a:r>
              <a:rPr b="0" i="0" lang="en-US" sz="2800" u="none" cap="none" strike="noStrike">
                <a:solidFill>
                  <a:schemeClr val="dk1"/>
                </a:solidFill>
                <a:latin typeface="Times New Roman"/>
                <a:ea typeface="Times New Roman"/>
                <a:cs typeface="Times New Roman"/>
                <a:sym typeface="Times New Roman"/>
              </a:rPr>
              <a:t> equivalent hardness per 70,000 parts of water.</a:t>
            </a:r>
            <a:endParaRPr/>
          </a:p>
          <a:p>
            <a:pPr indent="-228600" lvl="0" marL="228600" marR="0" rtl="0" algn="just">
              <a:lnSpc>
                <a:spcPct val="90000"/>
              </a:lnSpc>
              <a:spcBef>
                <a:spcPts val="1000"/>
              </a:spcBef>
              <a:spcAft>
                <a:spcPts val="0"/>
              </a:spcAft>
              <a:buClr>
                <a:schemeClr val="dk1"/>
              </a:buClr>
              <a:buSzPts val="2800"/>
              <a:buFont typeface="Arial"/>
              <a:buChar char="•"/>
            </a:pPr>
            <a:r>
              <a:rPr b="1" i="0" lang="en-US" sz="2800" u="sng" cap="none" strike="noStrike">
                <a:solidFill>
                  <a:schemeClr val="dk1"/>
                </a:solidFill>
                <a:latin typeface="Times New Roman"/>
                <a:ea typeface="Times New Roman"/>
                <a:cs typeface="Times New Roman"/>
                <a:sym typeface="Times New Roman"/>
              </a:rPr>
              <a:t>French degree (</a:t>
            </a:r>
            <a:r>
              <a:rPr b="1" baseline="30000" i="0" lang="en-US" sz="2800" u="sng" cap="none" strike="noStrike">
                <a:solidFill>
                  <a:schemeClr val="dk1"/>
                </a:solidFill>
                <a:latin typeface="Times New Roman"/>
                <a:ea typeface="Times New Roman"/>
                <a:cs typeface="Times New Roman"/>
                <a:sym typeface="Times New Roman"/>
              </a:rPr>
              <a:t>o</a:t>
            </a:r>
            <a:r>
              <a:rPr b="1" i="0" lang="en-US" sz="2800" u="sng" cap="none" strike="noStrike">
                <a:solidFill>
                  <a:schemeClr val="dk1"/>
                </a:solidFill>
                <a:latin typeface="Times New Roman"/>
                <a:ea typeface="Times New Roman"/>
                <a:cs typeface="Times New Roman"/>
                <a:sym typeface="Times New Roman"/>
              </a:rPr>
              <a:t>Fr) </a:t>
            </a:r>
            <a:endParaRPr/>
          </a:p>
          <a:p>
            <a:pPr indent="0" lvl="0" marL="0" marR="0" rtl="0" algn="just">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It is defined as the number of parts of CaCO</a:t>
            </a:r>
            <a:r>
              <a:rPr b="0" baseline="-25000" i="0" lang="en-US" sz="2800" u="none" cap="none" strike="noStrike">
                <a:solidFill>
                  <a:schemeClr val="dk1"/>
                </a:solidFill>
                <a:latin typeface="Times New Roman"/>
                <a:ea typeface="Times New Roman"/>
                <a:cs typeface="Times New Roman"/>
                <a:sym typeface="Times New Roman"/>
              </a:rPr>
              <a:t>3</a:t>
            </a:r>
            <a:r>
              <a:rPr b="0" i="0" lang="en-US" sz="2800" u="none" cap="none" strike="noStrike">
                <a:solidFill>
                  <a:schemeClr val="dk1"/>
                </a:solidFill>
                <a:latin typeface="Times New Roman"/>
                <a:ea typeface="Times New Roman"/>
                <a:cs typeface="Times New Roman"/>
                <a:sym typeface="Times New Roman"/>
              </a:rPr>
              <a:t> equivalent hardness per 105 parts of water.</a:t>
            </a:r>
            <a:endParaRPr/>
          </a:p>
          <a:p>
            <a:pPr indent="-228600" lvl="0" marL="228600" marR="0" rtl="0" algn="just">
              <a:lnSpc>
                <a:spcPct val="90000"/>
              </a:lnSpc>
              <a:spcBef>
                <a:spcPts val="1000"/>
              </a:spcBef>
              <a:spcAft>
                <a:spcPts val="0"/>
              </a:spcAft>
              <a:buClr>
                <a:schemeClr val="dk1"/>
              </a:buClr>
              <a:buSzPts val="2800"/>
              <a:buFont typeface="Arial"/>
              <a:buChar char="•"/>
            </a:pPr>
            <a:r>
              <a:rPr b="1" i="0" lang="en-US" sz="2800" u="sng" cap="none" strike="noStrike">
                <a:solidFill>
                  <a:schemeClr val="dk1"/>
                </a:solidFill>
                <a:latin typeface="Times New Roman"/>
                <a:ea typeface="Times New Roman"/>
                <a:cs typeface="Times New Roman"/>
                <a:sym typeface="Times New Roman"/>
              </a:rPr>
              <a:t>Relationship between various units</a:t>
            </a:r>
            <a:endParaRPr/>
          </a:p>
          <a:p>
            <a:pPr indent="0" lvl="0" marL="0" marR="0" rtl="0" algn="just">
              <a:lnSpc>
                <a:spcPct val="90000"/>
              </a:lnSpc>
              <a:spcBef>
                <a:spcPts val="1000"/>
              </a:spcBef>
              <a:spcAft>
                <a:spcPts val="0"/>
              </a:spcAft>
              <a:buClr>
                <a:srgbClr val="FF0000"/>
              </a:buClr>
              <a:buSzPts val="2800"/>
              <a:buFont typeface="Arial"/>
              <a:buNone/>
            </a:pPr>
            <a:r>
              <a:rPr b="0" i="0" lang="en-US" sz="2800" u="none" cap="none" strike="noStrike">
                <a:solidFill>
                  <a:srgbClr val="FF0000"/>
                </a:solidFill>
                <a:latin typeface="Times New Roman"/>
                <a:ea typeface="Times New Roman"/>
                <a:cs typeface="Times New Roman"/>
                <a:sym typeface="Times New Roman"/>
              </a:rPr>
              <a:t>1 ppm = 1 mg/lit = 0.10 </a:t>
            </a:r>
            <a:r>
              <a:rPr b="0" baseline="30000" i="0" lang="en-US" sz="2800" u="none" cap="none" strike="noStrike">
                <a:solidFill>
                  <a:srgbClr val="FF0000"/>
                </a:solidFill>
                <a:latin typeface="Times New Roman"/>
                <a:ea typeface="Times New Roman"/>
                <a:cs typeface="Times New Roman"/>
                <a:sym typeface="Times New Roman"/>
              </a:rPr>
              <a:t>o</a:t>
            </a:r>
            <a:r>
              <a:rPr b="0" i="0" lang="en-US" sz="2800" u="none" cap="none" strike="noStrike">
                <a:solidFill>
                  <a:srgbClr val="FF0000"/>
                </a:solidFill>
                <a:latin typeface="Times New Roman"/>
                <a:ea typeface="Times New Roman"/>
                <a:cs typeface="Times New Roman"/>
                <a:sym typeface="Times New Roman"/>
              </a:rPr>
              <a:t>Fr = 0.070 </a:t>
            </a:r>
            <a:r>
              <a:rPr b="0" baseline="30000" i="0" lang="en-US" sz="2800" u="none" cap="none" strike="noStrike">
                <a:solidFill>
                  <a:srgbClr val="FF0000"/>
                </a:solidFill>
                <a:latin typeface="Times New Roman"/>
                <a:ea typeface="Times New Roman"/>
                <a:cs typeface="Times New Roman"/>
                <a:sym typeface="Times New Roman"/>
              </a:rPr>
              <a:t>o</a:t>
            </a:r>
            <a:r>
              <a:rPr b="0" i="0" lang="en-US" sz="2800" u="none" cap="none" strike="noStrike">
                <a:solidFill>
                  <a:srgbClr val="FF0000"/>
                </a:solidFill>
                <a:latin typeface="Times New Roman"/>
                <a:ea typeface="Times New Roman"/>
                <a:cs typeface="Times New Roman"/>
                <a:sym typeface="Times New Roman"/>
              </a:rPr>
              <a:t>Cl</a:t>
            </a:r>
            <a:endParaRPr b="0" i="0" sz="2800" u="none" cap="none" strike="noStrike">
              <a:solidFill>
                <a:srgbClr val="FF0000"/>
              </a:solidFill>
              <a:latin typeface="Times New Roman"/>
              <a:ea typeface="Times New Roman"/>
              <a:cs typeface="Times New Roman"/>
              <a:sym typeface="Times New Roman"/>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457200" y="10668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800"/>
              <a:buFont typeface="Times New Roman"/>
              <a:buNone/>
            </a:pPr>
            <a:r>
              <a:rPr b="1" i="0" lang="en-US" sz="2800" u="none" cap="none" strike="noStrike">
                <a:solidFill>
                  <a:srgbClr val="C00000"/>
                </a:solidFill>
                <a:latin typeface="Times New Roman"/>
                <a:ea typeface="Times New Roman"/>
                <a:cs typeface="Times New Roman"/>
                <a:sym typeface="Times New Roman"/>
              </a:rPr>
              <a:t>ESTIMATION OF TOTAL HARDNESS OF WATER BY EDTA METHOD</a:t>
            </a:r>
            <a:endParaRPr b="1" i="0" sz="2800" u="none" cap="none" strike="noStrike">
              <a:solidFill>
                <a:srgbClr val="C00000"/>
              </a:solidFill>
              <a:latin typeface="Times New Roman"/>
              <a:ea typeface="Times New Roman"/>
              <a:cs typeface="Times New Roman"/>
              <a:sym typeface="Times New Roman"/>
            </a:endParaRPr>
          </a:p>
        </p:txBody>
      </p:sp>
      <p:sp>
        <p:nvSpPr>
          <p:cNvPr id="178" name="Google Shape;178;p15"/>
          <p:cNvSpPr txBox="1"/>
          <p:nvPr/>
        </p:nvSpPr>
        <p:spPr>
          <a:xfrm>
            <a:off x="457200" y="2133600"/>
            <a:ext cx="8229600" cy="371856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Principle:</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calcium and other metal ions present in the water are capable of forming complex with Indicator EBT and also with the EDTA in the pH range 8 - 10.</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To keep the solution at this pH range, a buffer [mixture of ammonium chloride and ammonium hydroxide]  is used. </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complex between Metal-EDTA is more stable than that of between the Metal-indicator (EBT).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6"/>
          <p:cNvPicPr preferRelativeResize="0"/>
          <p:nvPr/>
        </p:nvPicPr>
        <p:blipFill rotWithShape="1">
          <a:blip r:embed="rId3">
            <a:alphaModFix/>
          </a:blip>
          <a:srcRect b="0" l="0" r="0" t="0"/>
          <a:stretch/>
        </p:blipFill>
        <p:spPr>
          <a:xfrm>
            <a:off x="533400" y="1905000"/>
            <a:ext cx="8153399" cy="3733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idx="1" type="body"/>
          </p:nvPr>
        </p:nvSpPr>
        <p:spPr>
          <a:xfrm>
            <a:off x="609600" y="1066800"/>
            <a:ext cx="7886700" cy="487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50 mL SHW = V</a:t>
            </a:r>
            <a:r>
              <a:rPr baseline="-25000" lang="en-US" sz="2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mL EDTA</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50 x 1 mg of CaCO</a:t>
            </a:r>
            <a:r>
              <a:rPr baseline="-25000"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 = V1 mL EDTA</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Hence, 1 mL EDTA = 50/V</a:t>
            </a:r>
            <a:r>
              <a:rPr baseline="-25000" lang="en-US" sz="2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mg CaCO</a:t>
            </a:r>
            <a:r>
              <a:rPr baseline="-25000"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 eq.</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Now 50 mL of given hard water = V</a:t>
            </a:r>
            <a:r>
              <a:rPr baseline="-25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mL of EDTA</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 V</a:t>
            </a:r>
            <a:r>
              <a:rPr baseline="-25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x 50/V</a:t>
            </a:r>
            <a:r>
              <a:rPr baseline="-25000" lang="en-US" sz="2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mg CaCO</a:t>
            </a:r>
            <a:r>
              <a:rPr baseline="-25000"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 eq.</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 L of given hard water = 20 x V</a:t>
            </a:r>
            <a:r>
              <a:rPr baseline="-25000" lang="en-US" sz="2000">
                <a:latin typeface="Times New Roman"/>
                <a:ea typeface="Times New Roman"/>
                <a:cs typeface="Times New Roman"/>
                <a:sym typeface="Times New Roman"/>
              </a:rPr>
              <a:t>2</a:t>
            </a:r>
            <a:r>
              <a:rPr lang="en-US" sz="2000">
                <a:latin typeface="Times New Roman"/>
                <a:ea typeface="Times New Roman"/>
                <a:cs typeface="Times New Roman"/>
                <a:sym typeface="Times New Roman"/>
              </a:rPr>
              <a:t> x 50/V</a:t>
            </a:r>
            <a:r>
              <a:rPr baseline="-25000" lang="en-US" sz="2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mg CaCO</a:t>
            </a:r>
            <a:r>
              <a:rPr baseline="-25000"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 eq.</a:t>
            </a:r>
            <a:endParaRPr/>
          </a:p>
          <a:p>
            <a:pPr indent="0" lvl="0" marL="0" rtl="0" algn="l">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Total Hardness of water = 1000 V</a:t>
            </a:r>
            <a:r>
              <a:rPr b="1" baseline="-25000" lang="en-US" sz="2000">
                <a:latin typeface="Times New Roman"/>
                <a:ea typeface="Times New Roman"/>
                <a:cs typeface="Times New Roman"/>
                <a:sym typeface="Times New Roman"/>
              </a:rPr>
              <a:t>2</a:t>
            </a:r>
            <a:r>
              <a:rPr b="1" lang="en-US" sz="2000">
                <a:latin typeface="Times New Roman"/>
                <a:ea typeface="Times New Roman"/>
                <a:cs typeface="Times New Roman"/>
                <a:sym typeface="Times New Roman"/>
              </a:rPr>
              <a:t>/V</a:t>
            </a:r>
            <a:r>
              <a:rPr b="1" baseline="-25000" lang="en-US" sz="2000">
                <a:latin typeface="Times New Roman"/>
                <a:ea typeface="Times New Roman"/>
                <a:cs typeface="Times New Roman"/>
                <a:sym typeface="Times New Roman"/>
              </a:rPr>
              <a:t>1</a:t>
            </a:r>
            <a:r>
              <a:rPr b="1" lang="en-US" sz="2000">
                <a:latin typeface="Times New Roman"/>
                <a:ea typeface="Times New Roman"/>
                <a:cs typeface="Times New Roman"/>
                <a:sym typeface="Times New Roman"/>
              </a:rPr>
              <a:t> ppm</a:t>
            </a:r>
            <a:endParaRPr/>
          </a:p>
          <a:p>
            <a:pPr indent="0" lvl="0" marL="0" rtl="0" algn="l">
              <a:lnSpc>
                <a:spcPct val="9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Now, 50 mL of boiled water = V</a:t>
            </a:r>
            <a:r>
              <a:rPr baseline="-25000"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 mL of EDTA</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 V</a:t>
            </a:r>
            <a:r>
              <a:rPr baseline="-25000" lang="en-US" sz="2000">
                <a:latin typeface="Times New Roman"/>
                <a:ea typeface="Times New Roman"/>
                <a:cs typeface="Times New Roman"/>
                <a:sym typeface="Times New Roman"/>
              </a:rPr>
              <a:t>3 </a:t>
            </a:r>
            <a:r>
              <a:rPr lang="en-US" sz="2000">
                <a:latin typeface="Times New Roman"/>
                <a:ea typeface="Times New Roman"/>
                <a:cs typeface="Times New Roman"/>
                <a:sym typeface="Times New Roman"/>
              </a:rPr>
              <a:t> x 50/V</a:t>
            </a:r>
            <a:r>
              <a:rPr baseline="-25000" lang="en-US" sz="2000">
                <a:latin typeface="Times New Roman"/>
                <a:ea typeface="Times New Roman"/>
                <a:cs typeface="Times New Roman"/>
                <a:sym typeface="Times New Roman"/>
              </a:rPr>
              <a:t>1 </a:t>
            </a:r>
            <a:r>
              <a:rPr lang="en-US" sz="2000">
                <a:latin typeface="Times New Roman"/>
                <a:ea typeface="Times New Roman"/>
                <a:cs typeface="Times New Roman"/>
                <a:sym typeface="Times New Roman"/>
              </a:rPr>
              <a:t>mg</a:t>
            </a:r>
            <a:r>
              <a:rPr baseline="-25000"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CaCO</a:t>
            </a:r>
            <a:r>
              <a:rPr baseline="-25000"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 eq.</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1 L of boiled hard water = 20 x V</a:t>
            </a:r>
            <a:r>
              <a:rPr baseline="-25000"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 x 50/V</a:t>
            </a:r>
            <a:r>
              <a:rPr baseline="-25000" lang="en-US" sz="2000">
                <a:latin typeface="Times New Roman"/>
                <a:ea typeface="Times New Roman"/>
                <a:cs typeface="Times New Roman"/>
                <a:sym typeface="Times New Roman"/>
              </a:rPr>
              <a:t>1</a:t>
            </a:r>
            <a:r>
              <a:rPr lang="en-US" sz="2000">
                <a:latin typeface="Times New Roman"/>
                <a:ea typeface="Times New Roman"/>
                <a:cs typeface="Times New Roman"/>
                <a:sym typeface="Times New Roman"/>
              </a:rPr>
              <a:t> mg CaCO</a:t>
            </a:r>
            <a:r>
              <a:rPr baseline="-25000" lang="en-US" sz="2000">
                <a:latin typeface="Times New Roman"/>
                <a:ea typeface="Times New Roman"/>
                <a:cs typeface="Times New Roman"/>
                <a:sym typeface="Times New Roman"/>
              </a:rPr>
              <a:t>3</a:t>
            </a:r>
            <a:r>
              <a:rPr lang="en-US" sz="2000">
                <a:latin typeface="Times New Roman"/>
                <a:ea typeface="Times New Roman"/>
                <a:cs typeface="Times New Roman"/>
                <a:sym typeface="Times New Roman"/>
              </a:rPr>
              <a:t> eq.</a:t>
            </a:r>
            <a:endParaRPr/>
          </a:p>
          <a:p>
            <a:pPr indent="0" lvl="0" marL="0" rtl="0" algn="l">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Permanent Hardness = 1000 V</a:t>
            </a:r>
            <a:r>
              <a:rPr b="1" baseline="-25000" lang="en-US" sz="2000">
                <a:latin typeface="Times New Roman"/>
                <a:ea typeface="Times New Roman"/>
                <a:cs typeface="Times New Roman"/>
                <a:sym typeface="Times New Roman"/>
              </a:rPr>
              <a:t>3</a:t>
            </a:r>
            <a:r>
              <a:rPr b="1" lang="en-US" sz="2000">
                <a:latin typeface="Times New Roman"/>
                <a:ea typeface="Times New Roman"/>
                <a:cs typeface="Times New Roman"/>
                <a:sym typeface="Times New Roman"/>
              </a:rPr>
              <a:t>/V</a:t>
            </a:r>
            <a:r>
              <a:rPr b="1" baseline="-25000" lang="en-US" sz="2000">
                <a:latin typeface="Times New Roman"/>
                <a:ea typeface="Times New Roman"/>
                <a:cs typeface="Times New Roman"/>
                <a:sym typeface="Times New Roman"/>
              </a:rPr>
              <a:t>1</a:t>
            </a:r>
            <a:r>
              <a:rPr b="1" lang="en-US" sz="2000">
                <a:latin typeface="Times New Roman"/>
                <a:ea typeface="Times New Roman"/>
                <a:cs typeface="Times New Roman"/>
                <a:sym typeface="Times New Roman"/>
              </a:rPr>
              <a:t> ppm</a:t>
            </a:r>
            <a:endParaRPr b="1"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baseline="-25000"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Sample A = 14.6 mg of Mg(HCO</a:t>
            </a:r>
            <a:r>
              <a:rPr baseline="-25000" lang="en-US"/>
              <a:t>3</a:t>
            </a:r>
            <a:r>
              <a:rPr lang="en-US"/>
              <a:t>)</a:t>
            </a:r>
            <a:r>
              <a:rPr baseline="-25000" lang="en-US"/>
              <a:t>2</a:t>
            </a:r>
            <a:r>
              <a:rPr lang="en-US"/>
              <a:t> per litre</a:t>
            </a:r>
            <a:endParaRPr/>
          </a:p>
          <a:p>
            <a:pPr indent="0" lvl="0" marL="0" rtl="0" algn="l">
              <a:lnSpc>
                <a:spcPct val="90000"/>
              </a:lnSpc>
              <a:spcBef>
                <a:spcPts val="1000"/>
              </a:spcBef>
              <a:spcAft>
                <a:spcPts val="0"/>
              </a:spcAft>
              <a:buClr>
                <a:schemeClr val="dk1"/>
              </a:buClr>
              <a:buSzPts val="2800"/>
              <a:buNone/>
            </a:pPr>
            <a:r>
              <a:rPr lang="en-US"/>
              <a:t>Sample B = 820 mg of Ca(NO</a:t>
            </a:r>
            <a:r>
              <a:rPr baseline="-25000" lang="en-US"/>
              <a:t>3</a:t>
            </a:r>
            <a:r>
              <a:rPr lang="en-US"/>
              <a:t>)</a:t>
            </a:r>
            <a:r>
              <a:rPr baseline="-25000" lang="en-US"/>
              <a:t>2</a:t>
            </a:r>
            <a:r>
              <a:rPr lang="en-US"/>
              <a:t> and 2 mg NaNO3</a:t>
            </a:r>
            <a:endParaRPr/>
          </a:p>
          <a:p>
            <a:pPr indent="0" lvl="0" marL="0" rtl="0" algn="l">
              <a:lnSpc>
                <a:spcPct val="90000"/>
              </a:lnSpc>
              <a:spcBef>
                <a:spcPts val="1000"/>
              </a:spcBef>
              <a:spcAft>
                <a:spcPts val="0"/>
              </a:spcAft>
              <a:buClr>
                <a:schemeClr val="dk1"/>
              </a:buClr>
              <a:buSzPts val="2800"/>
              <a:buNone/>
            </a:pPr>
            <a:r>
              <a:rPr lang="en-US"/>
              <a:t>Sample C = 20 g Silica and 16.2 mg Ca(HCO</a:t>
            </a:r>
            <a:r>
              <a:rPr baseline="-25000" lang="en-US"/>
              <a:t>3</a:t>
            </a:r>
            <a:r>
              <a:rPr lang="en-US"/>
              <a:t>)</a:t>
            </a:r>
            <a:r>
              <a:rPr baseline="-25000" lang="en-US"/>
              <a:t>2</a:t>
            </a:r>
            <a:r>
              <a:rPr lang="en-US"/>
              <a:t> per 500 ml</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Determine the hardness of samples A, B, C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609600" y="762000"/>
            <a:ext cx="7886700" cy="10826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Numerical on EDTA method</a:t>
            </a:r>
            <a:endParaRPr b="1" sz="4000">
              <a:latin typeface="Times New Roman"/>
              <a:ea typeface="Times New Roman"/>
              <a:cs typeface="Times New Roman"/>
              <a:sym typeface="Times New Roman"/>
            </a:endParaRPr>
          </a:p>
        </p:txBody>
      </p:sp>
      <p:sp>
        <p:nvSpPr>
          <p:cNvPr id="199" name="Google Shape;199;p19"/>
          <p:cNvSpPr txBox="1"/>
          <p:nvPr>
            <p:ph idx="1" type="body"/>
          </p:nvPr>
        </p:nvSpPr>
        <p:spPr>
          <a:xfrm>
            <a:off x="628650" y="1825625"/>
            <a:ext cx="7886700" cy="3660775"/>
          </a:xfrm>
          <a:prstGeom prst="rect">
            <a:avLst/>
          </a:prstGeom>
          <a:noFill/>
          <a:ln>
            <a:noFill/>
          </a:ln>
        </p:spPr>
        <p:txBody>
          <a:bodyPr anchorCtr="0" anchor="t" bIns="45700" lIns="91425" spcFirstLastPara="1" rIns="91425" wrap="square" tIns="45700">
            <a:normAutofit/>
          </a:bodyPr>
          <a:lstStyle/>
          <a:p>
            <a:pPr indent="-447675" lvl="0" marL="447675" rtl="0" algn="just">
              <a:lnSpc>
                <a:spcPct val="90000"/>
              </a:lnSpc>
              <a:spcBef>
                <a:spcPts val="0"/>
              </a:spcBef>
              <a:spcAft>
                <a:spcPts val="0"/>
              </a:spcAft>
              <a:buClr>
                <a:schemeClr val="dk1"/>
              </a:buClr>
              <a:buSzPts val="2800"/>
              <a:buNone/>
            </a:pPr>
            <a:r>
              <a:rPr lang="en-US"/>
              <a:t>a) </a:t>
            </a:r>
            <a:r>
              <a:rPr lang="en-US" sz="2400">
                <a:latin typeface="Fira Sans"/>
                <a:ea typeface="Fira Sans"/>
                <a:cs typeface="Fira Sans"/>
                <a:sym typeface="Fira Sans"/>
              </a:rPr>
              <a:t>0.28 g of CaCO</a:t>
            </a:r>
            <a:r>
              <a:rPr baseline="-25000" lang="en-US" sz="2400">
                <a:latin typeface="Fira Sans"/>
                <a:ea typeface="Fira Sans"/>
                <a:cs typeface="Fira Sans"/>
                <a:sym typeface="Fira Sans"/>
              </a:rPr>
              <a:t>3 </a:t>
            </a:r>
            <a:r>
              <a:rPr lang="en-US" sz="2400">
                <a:latin typeface="Fira Sans"/>
                <a:ea typeface="Fira Sans"/>
                <a:cs typeface="Fira Sans"/>
                <a:sym typeface="Fira Sans"/>
              </a:rPr>
              <a:t>was dissolved in HCl and the solution is diluted to 1 litre. </a:t>
            </a:r>
            <a:endParaRPr/>
          </a:p>
          <a:p>
            <a:pPr indent="-228600" lvl="0" marL="447675" rtl="0" algn="just">
              <a:lnSpc>
                <a:spcPct val="90000"/>
              </a:lnSpc>
              <a:spcBef>
                <a:spcPts val="1000"/>
              </a:spcBef>
              <a:spcAft>
                <a:spcPts val="0"/>
              </a:spcAft>
              <a:buClr>
                <a:schemeClr val="dk1"/>
              </a:buClr>
              <a:buSzPts val="2400"/>
              <a:buChar char="•"/>
            </a:pPr>
            <a:r>
              <a:rPr lang="en-US" sz="2400">
                <a:latin typeface="Fira Sans"/>
                <a:ea typeface="Fira Sans"/>
                <a:cs typeface="Fira Sans"/>
                <a:sym typeface="Fira Sans"/>
              </a:rPr>
              <a:t>100 mL of the above solution required 28 mL of EDTA solution. </a:t>
            </a:r>
            <a:endParaRPr/>
          </a:p>
          <a:p>
            <a:pPr indent="-228600" lvl="0" marL="447675" rtl="0" algn="just">
              <a:lnSpc>
                <a:spcPct val="90000"/>
              </a:lnSpc>
              <a:spcBef>
                <a:spcPts val="1000"/>
              </a:spcBef>
              <a:spcAft>
                <a:spcPts val="0"/>
              </a:spcAft>
              <a:buClr>
                <a:schemeClr val="dk1"/>
              </a:buClr>
              <a:buSzPts val="2400"/>
              <a:buChar char="•"/>
            </a:pPr>
            <a:r>
              <a:rPr lang="en-US" sz="2400">
                <a:latin typeface="Fira Sans"/>
                <a:ea typeface="Fira Sans"/>
                <a:cs typeface="Fira Sans"/>
                <a:sym typeface="Fira Sans"/>
              </a:rPr>
              <a:t>100 mL of unknown hard water sample required 33 mL of EDTA solution. </a:t>
            </a:r>
            <a:endParaRPr/>
          </a:p>
          <a:p>
            <a:pPr indent="-228600" lvl="0" marL="447675" rtl="0" algn="just">
              <a:lnSpc>
                <a:spcPct val="90000"/>
              </a:lnSpc>
              <a:spcBef>
                <a:spcPts val="1000"/>
              </a:spcBef>
              <a:spcAft>
                <a:spcPts val="0"/>
              </a:spcAft>
              <a:buClr>
                <a:schemeClr val="dk1"/>
              </a:buClr>
              <a:buSzPts val="2400"/>
              <a:buChar char="•"/>
            </a:pPr>
            <a:r>
              <a:rPr lang="en-US" sz="2400">
                <a:latin typeface="Fira Sans"/>
                <a:ea typeface="Fira Sans"/>
                <a:cs typeface="Fira Sans"/>
                <a:sym typeface="Fira Sans"/>
              </a:rPr>
              <a:t>After boiling, cooling and filtration 100 mL of this solution on titration required 10 mL of EDTA solution. Calculate all types of hardness.  </a:t>
            </a:r>
            <a:endParaRPr sz="2400">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685800" y="840557"/>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00000"/>
              </a:buClr>
              <a:buSzPts val="4400"/>
              <a:buFont typeface="Times New Roman"/>
              <a:buNone/>
            </a:pPr>
            <a:r>
              <a:rPr b="1" i="0" lang="en-US" sz="4400" u="none" cap="none" strike="noStrike">
                <a:solidFill>
                  <a:srgbClr val="C00000"/>
                </a:solidFill>
                <a:latin typeface="Times New Roman"/>
                <a:ea typeface="Times New Roman"/>
                <a:cs typeface="Times New Roman"/>
                <a:sym typeface="Times New Roman"/>
              </a:rPr>
              <a:t>Hard water in industry</a:t>
            </a:r>
            <a:endParaRPr b="1" i="0" sz="4400" u="none" cap="none" strike="noStrike">
              <a:solidFill>
                <a:srgbClr val="C00000"/>
              </a:solidFill>
              <a:latin typeface="Times New Roman"/>
              <a:ea typeface="Times New Roman"/>
              <a:cs typeface="Times New Roman"/>
              <a:sym typeface="Times New Roman"/>
            </a:endParaRPr>
          </a:p>
        </p:txBody>
      </p:sp>
      <p:graphicFrame>
        <p:nvGraphicFramePr>
          <p:cNvPr id="95" name="Google Shape;95;p2"/>
          <p:cNvGraphicFramePr/>
          <p:nvPr/>
        </p:nvGraphicFramePr>
        <p:xfrm>
          <a:off x="1143000" y="2068391"/>
          <a:ext cx="3000000" cy="3000000"/>
        </p:xfrm>
        <a:graphic>
          <a:graphicData uri="http://schemas.openxmlformats.org/drawingml/2006/table">
            <a:tbl>
              <a:tblPr bandRow="1" firstRow="1">
                <a:noFill/>
                <a:tableStyleId>{972624A0-B59D-4F34-9D74-63683F2AF491}</a:tableStyleId>
              </a:tblPr>
              <a:tblGrid>
                <a:gridCol w="3657600"/>
                <a:gridCol w="3505200"/>
              </a:tblGrid>
              <a:tr h="16764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16764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pic>
        <p:nvPicPr>
          <p:cNvPr id="96" name="Google Shape;96;p2"/>
          <p:cNvPicPr preferRelativeResize="0"/>
          <p:nvPr/>
        </p:nvPicPr>
        <p:blipFill rotWithShape="1">
          <a:blip r:embed="rId3">
            <a:alphaModFix/>
          </a:blip>
          <a:srcRect b="0" l="0" r="0" t="0"/>
          <a:stretch/>
        </p:blipFill>
        <p:spPr>
          <a:xfrm>
            <a:off x="4724403" y="2057401"/>
            <a:ext cx="3581398" cy="1704242"/>
          </a:xfrm>
          <a:prstGeom prst="rect">
            <a:avLst/>
          </a:prstGeom>
          <a:noFill/>
          <a:ln>
            <a:noFill/>
          </a:ln>
        </p:spPr>
      </p:pic>
      <p:pic>
        <p:nvPicPr>
          <p:cNvPr id="97" name="Google Shape;97;p2"/>
          <p:cNvPicPr preferRelativeResize="0"/>
          <p:nvPr/>
        </p:nvPicPr>
        <p:blipFill rotWithShape="1">
          <a:blip r:embed="rId4">
            <a:alphaModFix/>
          </a:blip>
          <a:srcRect b="0" l="0" r="0" t="0"/>
          <a:stretch/>
        </p:blipFill>
        <p:spPr>
          <a:xfrm>
            <a:off x="1160585" y="3761643"/>
            <a:ext cx="3563816" cy="1659549"/>
          </a:xfrm>
          <a:prstGeom prst="rect">
            <a:avLst/>
          </a:prstGeom>
          <a:noFill/>
          <a:ln>
            <a:noFill/>
          </a:ln>
        </p:spPr>
      </p:pic>
      <p:pic>
        <p:nvPicPr>
          <p:cNvPr id="98" name="Google Shape;98;p2"/>
          <p:cNvPicPr preferRelativeResize="0"/>
          <p:nvPr/>
        </p:nvPicPr>
        <p:blipFill rotWithShape="1">
          <a:blip r:embed="rId5">
            <a:alphaModFix/>
          </a:blip>
          <a:srcRect b="0" l="0" r="0" t="0"/>
          <a:stretch/>
        </p:blipFill>
        <p:spPr>
          <a:xfrm>
            <a:off x="4724402" y="3791318"/>
            <a:ext cx="3581398" cy="1600200"/>
          </a:xfrm>
          <a:prstGeom prst="rect">
            <a:avLst/>
          </a:prstGeom>
          <a:noFill/>
          <a:ln>
            <a:noFill/>
          </a:ln>
        </p:spPr>
      </p:pic>
      <p:pic>
        <p:nvPicPr>
          <p:cNvPr id="99" name="Google Shape;99;p2"/>
          <p:cNvPicPr preferRelativeResize="0"/>
          <p:nvPr/>
        </p:nvPicPr>
        <p:blipFill rotWithShape="1">
          <a:blip r:embed="rId6">
            <a:alphaModFix/>
          </a:blip>
          <a:srcRect b="0" l="0" r="0" t="0"/>
          <a:stretch/>
        </p:blipFill>
        <p:spPr>
          <a:xfrm>
            <a:off x="1160585" y="2057400"/>
            <a:ext cx="3563816" cy="17339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nvSpPr>
        <p:spPr>
          <a:xfrm>
            <a:off x="457200" y="968304"/>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Numerical on EDTA method</a:t>
            </a:r>
            <a:endParaRPr/>
          </a:p>
        </p:txBody>
      </p:sp>
      <p:sp>
        <p:nvSpPr>
          <p:cNvPr id="205" name="Google Shape;205;p20"/>
          <p:cNvSpPr txBox="1"/>
          <p:nvPr/>
        </p:nvSpPr>
        <p:spPr>
          <a:xfrm>
            <a:off x="457200" y="2072640"/>
            <a:ext cx="8229600" cy="4709160"/>
          </a:xfrm>
          <a:prstGeom prst="rect">
            <a:avLst/>
          </a:prstGeom>
          <a:noFill/>
          <a:ln>
            <a:noFill/>
          </a:ln>
        </p:spPr>
        <p:txBody>
          <a:bodyPr anchorCtr="0" anchor="t" bIns="45700" lIns="91425" spcFirstLastPara="1" rIns="91425" wrap="square" tIns="45700">
            <a:normAutofit/>
          </a:bodyPr>
          <a:lstStyle/>
          <a:p>
            <a:pPr indent="-357188" lvl="0" marL="357188" marR="0" rtl="0" algn="just">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b) </a:t>
            </a:r>
            <a:r>
              <a:rPr b="0" i="0" lang="en-US" sz="2400" u="none" cap="none" strike="noStrike">
                <a:solidFill>
                  <a:schemeClr val="dk1"/>
                </a:solidFill>
                <a:latin typeface="Fira Sans"/>
                <a:ea typeface="Fira Sans"/>
                <a:cs typeface="Fira Sans"/>
                <a:sym typeface="Fira Sans"/>
              </a:rPr>
              <a:t>55.5 mg of CaCl</a:t>
            </a:r>
            <a:r>
              <a:rPr b="0" baseline="-25000" i="0" lang="en-US" sz="2400" u="none" cap="none" strike="noStrike">
                <a:solidFill>
                  <a:schemeClr val="dk1"/>
                </a:solidFill>
                <a:latin typeface="Fira Sans"/>
                <a:ea typeface="Fira Sans"/>
                <a:cs typeface="Fira Sans"/>
                <a:sym typeface="Fira Sans"/>
              </a:rPr>
              <a:t>2</a:t>
            </a:r>
            <a:r>
              <a:rPr b="0" i="0" lang="en-US" sz="2400" u="none" cap="none" strike="noStrike">
                <a:solidFill>
                  <a:schemeClr val="dk1"/>
                </a:solidFill>
                <a:latin typeface="Fira Sans"/>
                <a:ea typeface="Fira Sans"/>
                <a:cs typeface="Fira Sans"/>
                <a:sym typeface="Fira Sans"/>
              </a:rPr>
              <a:t> is dissolved in 750 ml of distilled water and   50 ml of this water on titration required 14 ml of EDTA. </a:t>
            </a:r>
            <a:endParaRPr/>
          </a:p>
          <a:p>
            <a:pPr indent="0" lvl="0" marL="357188" marR="0" rtl="0" algn="just">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Fira Sans"/>
                <a:ea typeface="Fira Sans"/>
                <a:cs typeface="Fira Sans"/>
                <a:sym typeface="Fira Sans"/>
              </a:rPr>
              <a:t>100 ml of water sample on titration with same EDTA required 9.8 ml.</a:t>
            </a:r>
            <a:endParaRPr/>
          </a:p>
          <a:p>
            <a:pPr indent="0" lvl="0" marL="357188" marR="0" rtl="0" algn="just">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Fira Sans"/>
                <a:ea typeface="Fira Sans"/>
                <a:cs typeface="Fira Sans"/>
                <a:sym typeface="Fira Sans"/>
              </a:rPr>
              <a:t>50 ml of boiled water sample on titration required 2.7 ml of same EDTA. Calculate the all types of hardness.</a:t>
            </a:r>
            <a:endParaRPr b="0" i="0" sz="2400" u="none" cap="none" strike="noStrike">
              <a:solidFill>
                <a:schemeClr val="dk1"/>
              </a:solidFill>
              <a:latin typeface="Fira Sans"/>
              <a:ea typeface="Fira Sans"/>
              <a:cs typeface="Fira Sans"/>
              <a:sym typeface="Fir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nvSpPr>
        <p:spPr>
          <a:xfrm>
            <a:off x="457200" y="1295400"/>
            <a:ext cx="8229600" cy="470916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750 ml of SHW = 55.5 mg of CaCl</a:t>
            </a:r>
            <a:r>
              <a:rPr b="0" baseline="-25000" i="0" lang="en-US" sz="2800" u="none" cap="none" strike="noStrike">
                <a:solidFill>
                  <a:schemeClr val="dk1"/>
                </a:solidFill>
                <a:latin typeface="Calibri"/>
                <a:ea typeface="Calibri"/>
                <a:cs typeface="Calibri"/>
                <a:sym typeface="Calibri"/>
              </a:rPr>
              <a:t>2</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(55.5 / 750) x 100/111 mg of CaCo</a:t>
            </a:r>
            <a:r>
              <a:rPr b="0" baseline="-25000" i="0" lang="en-US" sz="2800" u="none" cap="none" strike="noStrike">
                <a:solidFill>
                  <a:schemeClr val="dk1"/>
                </a:solidFill>
                <a:latin typeface="Calibri"/>
                <a:ea typeface="Calibri"/>
                <a:cs typeface="Calibri"/>
                <a:sym typeface="Calibri"/>
              </a:rPr>
              <a:t>3</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1 ml of SHW = 0.067 mg of CaCO</a:t>
            </a:r>
            <a:r>
              <a:rPr b="0" baseline="-25000" i="0" lang="en-US" sz="2800" u="none" cap="none" strike="noStrike">
                <a:solidFill>
                  <a:schemeClr val="dk1"/>
                </a:solidFill>
                <a:latin typeface="Calibri"/>
                <a:ea typeface="Calibri"/>
                <a:cs typeface="Calibri"/>
                <a:sym typeface="Calibri"/>
              </a:rPr>
              <a:t>3</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50 ml of SHW  = 14 ml of EDTA</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1 ml of EDTA  = 50 /14 ml of SHW</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 50 /14 x 0.067 mg of CaCO</a:t>
            </a:r>
            <a:r>
              <a:rPr b="0" baseline="-25000" i="0" lang="en-US" sz="2800" u="none" cap="none" strike="noStrike">
                <a:solidFill>
                  <a:schemeClr val="dk1"/>
                </a:solidFill>
                <a:latin typeface="Calibri"/>
                <a:ea typeface="Calibri"/>
                <a:cs typeface="Calibri"/>
                <a:sym typeface="Calibri"/>
              </a:rPr>
              <a:t>3</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1 ml of EDTA =  0.24 mg of CaCO</a:t>
            </a:r>
            <a:r>
              <a:rPr b="0" baseline="-25000" i="0" lang="en-US" sz="2800" u="none" cap="none" strike="noStrike">
                <a:solidFill>
                  <a:schemeClr val="dk1"/>
                </a:solidFill>
                <a:latin typeface="Calibri"/>
                <a:ea typeface="Calibri"/>
                <a:cs typeface="Calibri"/>
                <a:sym typeface="Calibri"/>
              </a:rPr>
              <a:t>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nvSpPr>
        <p:spPr>
          <a:xfrm>
            <a:off x="457200" y="1600200"/>
            <a:ext cx="8229600" cy="470916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Total Hardness</a:t>
            </a:r>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100 ml of water sample = 9.8 ml of EDTA = 9.8  x 0.24 mg of CaCO3</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Total hardness =  9.8 x 0.24 x 1000/100 mg /L                  = 23.52 ppm or mg /l</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idx="1" type="body"/>
          </p:nvPr>
        </p:nvSpPr>
        <p:spPr>
          <a:xfrm>
            <a:off x="533400" y="1066800"/>
            <a:ext cx="7886700" cy="49530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c) 50 mL sample of water required 8.2 mL of M/20 Disodium EDTA solution for titration. After boiling and filtration the same volume required 4.5 mL of EDTA. Calculate all types of hardness. </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M/20 EDTA = 0.05 M EDTA</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1000 mL 1 M EDTA = 100 g CaCO</a:t>
            </a:r>
            <a:r>
              <a:rPr baseline="-25000" lang="en-US" sz="2200">
                <a:latin typeface="Times New Roman"/>
                <a:ea typeface="Times New Roman"/>
                <a:cs typeface="Times New Roman"/>
                <a:sym typeface="Times New Roman"/>
              </a:rPr>
              <a:t>3</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1 mL, 1 M EDTA = 100 mg CaCO</a:t>
            </a:r>
            <a:r>
              <a:rPr baseline="-25000" lang="en-US" sz="2200">
                <a:latin typeface="Times New Roman"/>
                <a:ea typeface="Times New Roman"/>
                <a:cs typeface="Times New Roman"/>
                <a:sym typeface="Times New Roman"/>
              </a:rPr>
              <a:t>3</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50 mL water sample = 8.2 mL of 0.05 M EDTA</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1000 mL water sample = 20 x 8.2 M of 0.05 M EDTA</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 164 mL of 0.05 M EDTA</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1 mL, 1 M EDTA = 100 mg CaCO</a:t>
            </a:r>
            <a:r>
              <a:rPr baseline="-25000" lang="en-US" sz="2200">
                <a:latin typeface="Times New Roman"/>
                <a:ea typeface="Times New Roman"/>
                <a:cs typeface="Times New Roman"/>
                <a:sym typeface="Times New Roman"/>
              </a:rPr>
              <a:t>3</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164 mL of 0.05 M EDTA = 164 x 0.05 x 100 </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 </a:t>
            </a:r>
            <a:r>
              <a:rPr b="1" lang="en-US" sz="2200">
                <a:latin typeface="Times New Roman"/>
                <a:ea typeface="Times New Roman"/>
                <a:cs typeface="Times New Roman"/>
                <a:sym typeface="Times New Roman"/>
              </a:rPr>
              <a:t>820  ppm = Total Hardness</a:t>
            </a:r>
            <a:endParaRPr sz="22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idx="1" type="body"/>
          </p:nvPr>
        </p:nvSpPr>
        <p:spPr>
          <a:xfrm>
            <a:off x="628650" y="990600"/>
            <a:ext cx="7886700" cy="51863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t/>
            </a:r>
            <a:endParaRPr b="1"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Now, 50 mL of boiled water = 4.5 mL of 0.05 M EDTA</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1000 mL water sample = 20 x 4.5 M of 0.05 M EDTA</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 90 mL of 0.05 M EDTA</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As, 1 mL, 1 M EDTA = 100 mg CaCO</a:t>
            </a:r>
            <a:r>
              <a:rPr baseline="-25000" lang="en-US" sz="2200">
                <a:latin typeface="Times New Roman"/>
                <a:ea typeface="Times New Roman"/>
                <a:cs typeface="Times New Roman"/>
                <a:sym typeface="Times New Roman"/>
              </a:rPr>
              <a:t>3</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90 mL of 0.05 M EDTA = 90 x 0.05 x 100  </a:t>
            </a:r>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                                        = </a:t>
            </a:r>
            <a:r>
              <a:rPr b="1" lang="en-US" sz="2200">
                <a:latin typeface="Times New Roman"/>
                <a:ea typeface="Times New Roman"/>
                <a:cs typeface="Times New Roman"/>
                <a:sym typeface="Times New Roman"/>
              </a:rPr>
              <a:t>450 ppm = Permanent hardness</a:t>
            </a:r>
            <a:endParaRPr b="1" baseline="-25000"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200"/>
              <a:buNone/>
            </a:pPr>
            <a:r>
              <a:rPr b="1" lang="en-US" sz="2200">
                <a:latin typeface="Times New Roman"/>
                <a:ea typeface="Times New Roman"/>
                <a:cs typeface="Times New Roman"/>
                <a:sym typeface="Times New Roman"/>
              </a:rPr>
              <a:t>Temporary hardness = 820 – 450 =  370 ppm</a:t>
            </a:r>
            <a:endParaRPr b="1"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200"/>
              <a:buNone/>
            </a:pPr>
            <a:r>
              <a:t/>
            </a:r>
            <a:endParaRPr baseline="-25000" sz="22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idx="1" type="body"/>
          </p:nvPr>
        </p:nvSpPr>
        <p:spPr>
          <a:xfrm>
            <a:off x="628650" y="990600"/>
            <a:ext cx="7886700" cy="5029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d) 25 mL sample of water required 5.5 mL of M/10 Disodium EDTA solution for titration. After boiling and filtration 50  mL of water sample required 3.9 mL of EDTA. Calculate all types of hardness. </a:t>
            </a:r>
            <a:endParaRPr/>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457200" y="838200"/>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00000"/>
              </a:buClr>
              <a:buSzPts val="4400"/>
              <a:buFont typeface="Times New Roman"/>
              <a:buNone/>
            </a:pPr>
            <a:r>
              <a:rPr b="1" i="0" lang="en-US" sz="4400" u="none" cap="none" strike="noStrike">
                <a:solidFill>
                  <a:srgbClr val="C00000"/>
                </a:solidFill>
                <a:latin typeface="Times New Roman"/>
                <a:ea typeface="Times New Roman"/>
                <a:cs typeface="Times New Roman"/>
                <a:sym typeface="Times New Roman"/>
              </a:rPr>
              <a:t>Classification of Hardness </a:t>
            </a:r>
            <a:endParaRPr b="1" i="0" sz="4400" u="none" cap="none" strike="noStrike">
              <a:solidFill>
                <a:srgbClr val="C00000"/>
              </a:solidFill>
              <a:latin typeface="Times New Roman"/>
              <a:ea typeface="Times New Roman"/>
              <a:cs typeface="Times New Roman"/>
              <a:sym typeface="Times New Roman"/>
            </a:endParaRPr>
          </a:p>
        </p:txBody>
      </p:sp>
      <p:pic>
        <p:nvPicPr>
          <p:cNvPr id="105" name="Google Shape;105;p3"/>
          <p:cNvPicPr preferRelativeResize="0"/>
          <p:nvPr/>
        </p:nvPicPr>
        <p:blipFill rotWithShape="1">
          <a:blip r:embed="rId3">
            <a:alphaModFix/>
          </a:blip>
          <a:srcRect b="0" l="0" r="0" t="0"/>
          <a:stretch/>
        </p:blipFill>
        <p:spPr>
          <a:xfrm>
            <a:off x="1219200" y="1981200"/>
            <a:ext cx="6629400" cy="3428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Is hard water bad for your health? | Communicating Science (2018w112)" id="110" name="Google Shape;110;p4"/>
          <p:cNvPicPr preferRelativeResize="0"/>
          <p:nvPr/>
        </p:nvPicPr>
        <p:blipFill rotWithShape="1">
          <a:blip r:embed="rId3">
            <a:alphaModFix/>
          </a:blip>
          <a:srcRect b="0" l="0" r="0" t="0"/>
          <a:stretch/>
        </p:blipFill>
        <p:spPr>
          <a:xfrm>
            <a:off x="6995586" y="4191000"/>
            <a:ext cx="2148414" cy="1734902"/>
          </a:xfrm>
          <a:prstGeom prst="rect">
            <a:avLst/>
          </a:prstGeom>
          <a:noFill/>
          <a:ln>
            <a:noFill/>
          </a:ln>
        </p:spPr>
      </p:pic>
      <p:pic>
        <p:nvPicPr>
          <p:cNvPr id="111" name="Google Shape;111;p4"/>
          <p:cNvPicPr preferRelativeResize="0"/>
          <p:nvPr/>
        </p:nvPicPr>
        <p:blipFill rotWithShape="1">
          <a:blip r:embed="rId4">
            <a:alphaModFix/>
          </a:blip>
          <a:srcRect b="0" l="0" r="0" t="0"/>
          <a:stretch/>
        </p:blipFill>
        <p:spPr>
          <a:xfrm>
            <a:off x="152400" y="1143000"/>
            <a:ext cx="7710834" cy="304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nvSpPr>
        <p:spPr>
          <a:xfrm>
            <a:off x="76200" y="1143000"/>
            <a:ext cx="4876800" cy="1143000"/>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ctr">
              <a:lnSpc>
                <a:spcPct val="90000"/>
              </a:lnSpc>
              <a:spcBef>
                <a:spcPts val="0"/>
              </a:spcBef>
              <a:spcAft>
                <a:spcPts val="0"/>
              </a:spcAft>
              <a:buClr>
                <a:srgbClr val="C00000"/>
              </a:buClr>
              <a:buSzPct val="100000"/>
              <a:buFont typeface="Times New Roman"/>
              <a:buNone/>
            </a:pPr>
            <a:r>
              <a:rPr b="1" i="0" lang="en-US" sz="4400" u="none" cap="none" strike="noStrike">
                <a:solidFill>
                  <a:srgbClr val="C00000"/>
                </a:solidFill>
                <a:latin typeface="Times New Roman"/>
                <a:ea typeface="Times New Roman"/>
                <a:cs typeface="Times New Roman"/>
                <a:sym typeface="Times New Roman"/>
              </a:rPr>
              <a:t>Reaction of Soap with Water</a:t>
            </a:r>
            <a:endParaRPr b="1" i="0" sz="4400" u="none" cap="none" strike="noStrike">
              <a:solidFill>
                <a:srgbClr val="C00000"/>
              </a:solidFill>
              <a:latin typeface="Times New Roman"/>
              <a:ea typeface="Times New Roman"/>
              <a:cs typeface="Times New Roman"/>
              <a:sym typeface="Times New Roman"/>
            </a:endParaRPr>
          </a:p>
        </p:txBody>
      </p:sp>
      <p:pic>
        <p:nvPicPr>
          <p:cNvPr id="117" name="Google Shape;117;p5"/>
          <p:cNvPicPr preferRelativeResize="0"/>
          <p:nvPr/>
        </p:nvPicPr>
        <p:blipFill rotWithShape="1">
          <a:blip r:embed="rId3">
            <a:alphaModFix/>
          </a:blip>
          <a:srcRect b="0" l="0" r="0" t="0"/>
          <a:stretch/>
        </p:blipFill>
        <p:spPr>
          <a:xfrm>
            <a:off x="0" y="2345137"/>
            <a:ext cx="5791200" cy="3598463"/>
          </a:xfrm>
          <a:prstGeom prst="rect">
            <a:avLst/>
          </a:prstGeom>
          <a:noFill/>
          <a:ln>
            <a:noFill/>
          </a:ln>
        </p:spPr>
      </p:pic>
      <p:pic>
        <p:nvPicPr>
          <p:cNvPr id="118" name="Google Shape;118;p5"/>
          <p:cNvPicPr preferRelativeResize="0"/>
          <p:nvPr/>
        </p:nvPicPr>
        <p:blipFill rotWithShape="1">
          <a:blip r:embed="rId4">
            <a:alphaModFix/>
          </a:blip>
          <a:srcRect b="0" l="0" r="0" t="0"/>
          <a:stretch/>
        </p:blipFill>
        <p:spPr>
          <a:xfrm>
            <a:off x="5687291" y="914400"/>
            <a:ext cx="3380509"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nvSpPr>
        <p:spPr>
          <a:xfrm>
            <a:off x="457200" y="1066800"/>
            <a:ext cx="8229600" cy="7921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C00000"/>
              </a:buClr>
              <a:buSzPts val="3600"/>
              <a:buFont typeface="Times New Roman"/>
              <a:buNone/>
            </a:pPr>
            <a:r>
              <a:rPr b="1" i="0" lang="en-US" sz="3600" u="none" cap="none" strike="noStrike">
                <a:solidFill>
                  <a:srgbClr val="C00000"/>
                </a:solidFill>
                <a:latin typeface="Times New Roman"/>
                <a:ea typeface="Times New Roman"/>
                <a:cs typeface="Times New Roman"/>
                <a:sym typeface="Times New Roman"/>
              </a:rPr>
              <a:t>How to detect hardness?</a:t>
            </a:r>
            <a:endParaRPr b="1" i="0" sz="3600" u="none" cap="none" strike="noStrike">
              <a:solidFill>
                <a:srgbClr val="C00000"/>
              </a:solidFill>
              <a:latin typeface="Times New Roman"/>
              <a:ea typeface="Times New Roman"/>
              <a:cs typeface="Times New Roman"/>
              <a:sym typeface="Times New Roman"/>
            </a:endParaRPr>
          </a:p>
        </p:txBody>
      </p:sp>
      <p:sp>
        <p:nvSpPr>
          <p:cNvPr id="124" name="Google Shape;124;p6"/>
          <p:cNvSpPr txBox="1"/>
          <p:nvPr/>
        </p:nvSpPr>
        <p:spPr>
          <a:xfrm>
            <a:off x="457200" y="1905000"/>
            <a:ext cx="8229600" cy="3810000"/>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When the water is treated with soap solution, if it prevents lathering and forms white scum, the water contains hardness. Or  Water containing hardness, gives wine red colour with Eriochrome Black –T indicator.</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Although water hardness usually measures only the total concentrations of calcium and magnesium (the two most prevalent, divalent metal ions), iron, aluminum and manganese may also be present at elevated levels in some geographical locations. The predominant source of magnesium is dolomite [Ca-Mg(CO</a:t>
            </a:r>
            <a:r>
              <a:rPr b="0" baseline="-25000" i="0" lang="en-US" sz="24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a:t>
            </a:r>
            <a:endParaRPr/>
          </a:p>
          <a:p>
            <a:pPr indent="-76200" lvl="0" marL="228600" marR="0" rtl="0" algn="just">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nvSpPr>
        <p:spPr>
          <a:xfrm>
            <a:off x="439994" y="1219200"/>
            <a:ext cx="8229600" cy="94512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00000"/>
              </a:buClr>
              <a:buSzPts val="3200"/>
              <a:buFont typeface="Times New Roman"/>
              <a:buNone/>
            </a:pPr>
            <a:r>
              <a:rPr b="1" i="0" lang="en-US" sz="3200" u="none" cap="none" strike="noStrike">
                <a:solidFill>
                  <a:srgbClr val="C00000"/>
                </a:solidFill>
                <a:latin typeface="Times New Roman"/>
                <a:ea typeface="Times New Roman"/>
                <a:cs typeface="Times New Roman"/>
                <a:sym typeface="Times New Roman"/>
              </a:rPr>
              <a:t>TYPES OF HARDNESS</a:t>
            </a:r>
            <a:endParaRPr b="1" i="0" sz="3200" u="none" cap="none" strike="noStrike">
              <a:solidFill>
                <a:srgbClr val="C00000"/>
              </a:solidFill>
              <a:latin typeface="Times New Roman"/>
              <a:ea typeface="Times New Roman"/>
              <a:cs typeface="Times New Roman"/>
              <a:sym typeface="Times New Roman"/>
            </a:endParaRPr>
          </a:p>
        </p:txBody>
      </p:sp>
      <p:sp>
        <p:nvSpPr>
          <p:cNvPr id="130" name="Google Shape;130;p7"/>
          <p:cNvSpPr txBox="1"/>
          <p:nvPr/>
        </p:nvSpPr>
        <p:spPr>
          <a:xfrm>
            <a:off x="272845" y="2362200"/>
            <a:ext cx="8534400" cy="32004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Depending upon the types of dissolved salts present in water, hardness of water can be classified into two types:</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Temporary Hardness</a:t>
            </a:r>
            <a:endParaRPr/>
          </a:p>
          <a:p>
            <a:pPr indent="0" lvl="0" marL="137160" marR="0" rtl="0" algn="just">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(Carbonate hardness or Alkaline hardness)</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Permanent Hardness</a:t>
            </a:r>
            <a:endParaRPr/>
          </a:p>
          <a:p>
            <a:pPr indent="0" lvl="0" marL="137160" marR="0" rtl="0" algn="just">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(Non carbonate hardness or Non alkaline hardness)</a:t>
            </a:r>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00000"/>
              </a:buClr>
              <a:buSzPts val="3600"/>
              <a:buFont typeface="Times New Roman"/>
              <a:buNone/>
            </a:pPr>
            <a:r>
              <a:rPr b="1" i="0" lang="en-US" sz="3600" u="none" cap="none" strike="noStrike">
                <a:solidFill>
                  <a:srgbClr val="C00000"/>
                </a:solidFill>
                <a:latin typeface="Times New Roman"/>
                <a:ea typeface="Times New Roman"/>
                <a:cs typeface="Times New Roman"/>
                <a:sym typeface="Times New Roman"/>
              </a:rPr>
              <a:t>Types of Hardness</a:t>
            </a:r>
            <a:endParaRPr b="1" i="0" sz="3600" u="none" cap="none" strike="noStrike">
              <a:solidFill>
                <a:srgbClr val="C00000"/>
              </a:solidFill>
              <a:latin typeface="Times New Roman"/>
              <a:ea typeface="Times New Roman"/>
              <a:cs typeface="Times New Roman"/>
              <a:sym typeface="Times New Roman"/>
            </a:endParaRPr>
          </a:p>
        </p:txBody>
      </p:sp>
      <p:pic>
        <p:nvPicPr>
          <p:cNvPr descr="Impact of water hardness on energy consumption of geyser heating elements" id="136" name="Google Shape;136;p8"/>
          <p:cNvPicPr preferRelativeResize="0"/>
          <p:nvPr/>
        </p:nvPicPr>
        <p:blipFill rotWithShape="1">
          <a:blip r:embed="rId3">
            <a:alphaModFix/>
          </a:blip>
          <a:srcRect b="0" l="0" r="0" t="0"/>
          <a:stretch/>
        </p:blipFill>
        <p:spPr>
          <a:xfrm>
            <a:off x="685800" y="1101306"/>
            <a:ext cx="7772400" cy="47660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nvSpPr>
        <p:spPr>
          <a:xfrm>
            <a:off x="457200" y="1158240"/>
            <a:ext cx="8229600" cy="103663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800"/>
              <a:buFont typeface="Times New Roman"/>
              <a:buNone/>
            </a:pPr>
            <a:r>
              <a:rPr b="1" i="0" lang="en-US" sz="2800" u="none" cap="none" strike="noStrike">
                <a:solidFill>
                  <a:srgbClr val="C00000"/>
                </a:solidFill>
                <a:latin typeface="Times New Roman"/>
                <a:ea typeface="Times New Roman"/>
                <a:cs typeface="Times New Roman"/>
                <a:sym typeface="Times New Roman"/>
              </a:rPr>
              <a:t>Temporary Hardness (or) Carbonate Hardness </a:t>
            </a:r>
            <a:endParaRPr/>
          </a:p>
          <a:p>
            <a:pPr indent="0" lvl="0" marL="0" marR="0" rtl="0" algn="ctr">
              <a:lnSpc>
                <a:spcPct val="90000"/>
              </a:lnSpc>
              <a:spcBef>
                <a:spcPts val="0"/>
              </a:spcBef>
              <a:spcAft>
                <a:spcPts val="0"/>
              </a:spcAft>
              <a:buClr>
                <a:srgbClr val="C00000"/>
              </a:buClr>
              <a:buSzPts val="2800"/>
              <a:buFont typeface="Times New Roman"/>
              <a:buNone/>
            </a:pPr>
            <a:r>
              <a:rPr b="1" i="0" lang="en-US" sz="2800" u="none" cap="none" strike="noStrike">
                <a:solidFill>
                  <a:srgbClr val="C00000"/>
                </a:solidFill>
                <a:latin typeface="Times New Roman"/>
                <a:ea typeface="Times New Roman"/>
                <a:cs typeface="Times New Roman"/>
                <a:sym typeface="Times New Roman"/>
              </a:rPr>
              <a:t>(or) Alkaline Hardness</a:t>
            </a:r>
            <a:endParaRPr b="1" i="0" sz="2800" u="none" cap="none" strike="noStrike">
              <a:solidFill>
                <a:srgbClr val="C00000"/>
              </a:solidFill>
              <a:latin typeface="Times New Roman"/>
              <a:ea typeface="Times New Roman"/>
              <a:cs typeface="Times New Roman"/>
              <a:sym typeface="Times New Roman"/>
            </a:endParaRPr>
          </a:p>
        </p:txBody>
      </p:sp>
      <p:sp>
        <p:nvSpPr>
          <p:cNvPr id="142" name="Google Shape;142;p9"/>
          <p:cNvSpPr txBox="1"/>
          <p:nvPr/>
        </p:nvSpPr>
        <p:spPr>
          <a:xfrm>
            <a:off x="457200" y="2377440"/>
            <a:ext cx="8229600" cy="3489960"/>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Temporary hardness is caused by carbonate, bicarbonate and hydroxide of calcium and magnesium ions in the water. </a:t>
            </a:r>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It can be removed by boiling water or by the addition of lime [Ca(OH)</a:t>
            </a:r>
            <a:r>
              <a:rPr b="0" baseline="-25000" i="0" lang="en-US" sz="2200" u="none" cap="none" strike="noStrike">
                <a:solidFill>
                  <a:schemeClr val="dk1"/>
                </a:solidFill>
                <a:latin typeface="Times New Roman"/>
                <a:ea typeface="Times New Roman"/>
                <a:cs typeface="Times New Roman"/>
                <a:sym typeface="Times New Roman"/>
              </a:rPr>
              <a:t>2</a:t>
            </a:r>
            <a:r>
              <a:rPr b="0" i="0" lang="en-US" sz="2200" u="none" cap="none" strike="noStrike">
                <a:solidFill>
                  <a:schemeClr val="dk1"/>
                </a:solidFill>
                <a:latin typeface="Times New Roman"/>
                <a:ea typeface="Times New Roman"/>
                <a:cs typeface="Times New Roman"/>
                <a:sym typeface="Times New Roman"/>
              </a:rPr>
              <a:t>]</a:t>
            </a:r>
            <a:endParaRPr b="0" i="0" sz="2200" u="none" cap="none" strike="noStrike">
              <a:solidFill>
                <a:schemeClr val="dk1"/>
              </a:solidFill>
              <a:latin typeface="Times New Roman"/>
              <a:ea typeface="Times New Roman"/>
              <a:cs typeface="Times New Roman"/>
              <a:sym typeface="Times New Roman"/>
            </a:endParaRPr>
          </a:p>
          <a:p>
            <a:pPr indent="-228600" lvl="0" marL="228600" marR="0" rtl="0" algn="just">
              <a:lnSpc>
                <a:spcPct val="90000"/>
              </a:lnSpc>
              <a:spcBef>
                <a:spcPts val="100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Boiling promotes the formation of carbonate from the bicarbonate and precipitates calcium carbonate out of solution, leaving water that is softer upon filtration and removal of residue.</a:t>
            </a:r>
            <a:endParaRPr/>
          </a:p>
          <a:p>
            <a:pPr indent="0" lvl="0" marL="13716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Ca(HCO</a:t>
            </a:r>
            <a:r>
              <a:rPr b="0" baseline="-25000" i="0" lang="en-US" sz="24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CaCO</a:t>
            </a:r>
            <a:r>
              <a:rPr b="0" baseline="-25000" i="0" lang="en-US" sz="2400" u="none" cap="none" strike="noStrike">
                <a:solidFill>
                  <a:schemeClr val="dk1"/>
                </a:solidFill>
                <a:latin typeface="Times New Roman"/>
                <a:ea typeface="Times New Roman"/>
                <a:cs typeface="Times New Roman"/>
                <a:sym typeface="Times New Roman"/>
              </a:rPr>
              <a:t>3</a:t>
            </a:r>
            <a:r>
              <a:rPr b="0" i="0" lang="en-US" sz="2400" u="none" cap="none" strike="noStrike">
                <a:solidFill>
                  <a:schemeClr val="dk1"/>
                </a:solidFill>
                <a:latin typeface="Times New Roman"/>
                <a:ea typeface="Times New Roman"/>
                <a:cs typeface="Times New Roman"/>
                <a:sym typeface="Times New Roman"/>
              </a:rPr>
              <a:t> ↓+ H</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O + CO</a:t>
            </a:r>
            <a:r>
              <a:rPr b="0" baseline="-25000" i="0" lang="en-US" sz="2400" u="none" cap="none" strike="noStrike">
                <a:solidFill>
                  <a:schemeClr val="dk1"/>
                </a:solidFill>
                <a:latin typeface="Times New Roman"/>
                <a:ea typeface="Times New Roman"/>
                <a:cs typeface="Times New Roman"/>
                <a:sym typeface="Times New Roman"/>
              </a:rPr>
              <a:t>2</a:t>
            </a:r>
            <a:endParaRPr b="0" i="0" sz="2400" u="none" cap="none" strike="noStrike">
              <a:solidFill>
                <a:schemeClr val="dk1"/>
              </a:solidFill>
              <a:latin typeface="Times New Roman"/>
              <a:ea typeface="Times New Roman"/>
              <a:cs typeface="Times New Roman"/>
              <a:sym typeface="Times New Roman"/>
            </a:endParaRPr>
          </a:p>
          <a:p>
            <a:pPr indent="-76200" lvl="0" marL="228600" marR="0" rtl="0" algn="just">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VU_KJSCE THEME TEMPLATE FOR PPT_Standard Scree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Lenovo</dc:creator>
</cp:coreProperties>
</file>