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00" r:id="rId2"/>
    <p:sldId id="301" r:id="rId3"/>
    <p:sldId id="302" r:id="rId4"/>
    <p:sldId id="303" r:id="rId5"/>
    <p:sldId id="304" r:id="rId6"/>
    <p:sldId id="305" r:id="rId7"/>
    <p:sldId id="306" r:id="rId8"/>
    <p:sldId id="307" r:id="rId9"/>
    <p:sldId id="308" r:id="rId10"/>
    <p:sldId id="309" r:id="rId11"/>
    <p:sldId id="310" r:id="rId12"/>
    <p:sldId id="311" r:id="rId13"/>
    <p:sldId id="312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4" d="100"/>
          <a:sy n="64" d="100"/>
        </p:scale>
        <p:origin x="-1264" y="-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4.20712" units="1/cm"/>
          <inkml:channelProperty channel="Y" name="resolution" value="44.39306" units="1/cm"/>
        </inkml:channelProperties>
      </inkml:inkSource>
      <inkml:timestamp xml:id="ts0" timeString="2020-10-06T08:24:34.47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21109 10468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4.20712" units="1/cm"/>
          <inkml:channelProperty channel="Y" name="resolution" value="44.39306" units="1/cm"/>
        </inkml:channelProperties>
      </inkml:inkSource>
      <inkml:timestamp xml:id="ts0" timeString="2020-10-26T05:29:00.57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12204 1786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4.20712" units="1/cm"/>
          <inkml:channelProperty channel="Y" name="resolution" value="44.39306" units="1/cm"/>
        </inkml:channelProperties>
      </inkml:inkSource>
      <inkml:timestamp xml:id="ts0" timeString="2020-09-30T04:23:21.60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24160 9947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4.20712" units="1/cm"/>
          <inkml:channelProperty channel="Y" name="resolution" value="44.39306" units="1/cm"/>
        </inkml:channelProperties>
      </inkml:inkSource>
      <inkml:timestamp xml:id="ts0" timeString="2020-10-29T04:46:05.29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21308 13444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4.20712" units="1/cm"/>
          <inkml:channelProperty channel="Y" name="resolution" value="44.39306" units="1/cm"/>
        </inkml:channelProperties>
      </inkml:inkSource>
      <inkml:timestamp xml:id="ts0" timeString="2020-09-30T08:52:14.84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18480 9971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4.20712" units="1/cm"/>
          <inkml:channelProperty channel="Y" name="resolution" value="44.39306" units="1/cm"/>
        </inkml:channelProperties>
      </inkml:inkSource>
      <inkml:timestamp xml:id="ts0" timeString="2021-01-30T08:24:44.173"/>
    </inkml:context>
    <inkml:brush xml:id="br0">
      <inkml:brushProperty name="width" value="0.05292" units="cm"/>
      <inkml:brushProperty name="height" value="0.05292" units="cm"/>
      <inkml:brushProperty name="color" value="#1F497D"/>
    </inkml:brush>
  </inkml:definitions>
  <inkml:trace contextRef="#ctx0" brushRef="#br0">19522 8607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4.20712" units="1/cm"/>
          <inkml:channelProperty channel="Y" name="resolution" value="44.39306" units="1/cm"/>
        </inkml:channelProperties>
      </inkml:inkSource>
      <inkml:timestamp xml:id="ts0" timeString="2020-09-30T04:39:11.164"/>
    </inkml:context>
    <inkml:brush xml:id="br0">
      <inkml:brushProperty name="width" value="0.05292" units="cm"/>
      <inkml:brushProperty name="height" value="0.05292" units="cm"/>
      <inkml:brushProperty name="color" value="#1F497D"/>
    </inkml:brush>
  </inkml:definitions>
  <inkml:trace contextRef="#ctx0" brushRef="#br0">17016 11559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4.20712" units="1/cm"/>
          <inkml:channelProperty channel="Y" name="resolution" value="44.39306" units="1/cm"/>
        </inkml:channelProperties>
      </inkml:inkSource>
      <inkml:timestamp xml:id="ts0" timeString="2021-01-30T08:45:47.461"/>
    </inkml:context>
    <inkml:brush xml:id="br0">
      <inkml:brushProperty name="width" value="0.05292" units="cm"/>
      <inkml:brushProperty name="height" value="0.05292" units="cm"/>
      <inkml:brushProperty name="color" value="#1F497D"/>
    </inkml:brush>
  </inkml:definitions>
  <inkml:trace contextRef="#ctx0" brushRef="#br0">23267 6226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4.20712" units="1/cm"/>
          <inkml:channelProperty channel="Y" name="resolution" value="44.39306" units="1/cm"/>
        </inkml:channelProperties>
      </inkml:inkSource>
      <inkml:timestamp xml:id="ts0" timeString="2020-09-30T04:51:24.35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19398 14114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948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178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767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903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494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19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81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473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163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463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211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xmlns="" id="{C9DDECDA-AC01-47B8-B70B-458DA2478788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45" y="93609"/>
            <a:ext cx="2837329" cy="863652"/>
          </a:xfrm>
          <a:prstGeom prst="rect">
            <a:avLst/>
          </a:prstGeom>
        </p:spPr>
      </p:pic>
      <p:pic>
        <p:nvPicPr>
          <p:cNvPr id="8" name="Content Placeholder 6" descr="A close up of a sign&#10;&#10;Description automatically generated">
            <a:extLst>
              <a:ext uri="{FF2B5EF4-FFF2-40B4-BE49-F238E27FC236}">
                <a16:creationId xmlns:a16="http://schemas.microsoft.com/office/drawing/2014/main" xmlns="" id="{AFB8B780-B92F-4BF8-8EAF-809E1CF54073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8102" y="93609"/>
            <a:ext cx="985130" cy="7219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1547C2F5-D0C4-4329-8DC2-48B66EE4F515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 rot="5400000">
            <a:off x="4204042" y="1938902"/>
            <a:ext cx="702416" cy="917749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B15A553C-6E56-4E14-9B40-3D70033DB61F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 rot="5400000">
            <a:off x="5540361" y="2572804"/>
            <a:ext cx="207493" cy="6999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790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customXml" Target="../ink/ink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customXml" Target="../ink/ink2.xml"/><Relationship Id="rId4" Type="http://schemas.openxmlformats.org/officeDocument/2006/relationships/image" Target="../media/image7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3" Type="http://schemas.openxmlformats.org/officeDocument/2006/relationships/customXml" Target="../ink/ink3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customXml" Target="../ink/ink4.xml"/><Relationship Id="rId4" Type="http://schemas.openxmlformats.org/officeDocument/2006/relationships/image" Target="../media/image70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emf"/><Relationship Id="rId4" Type="http://schemas.openxmlformats.org/officeDocument/2006/relationships/customXml" Target="../ink/ink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emf"/><Relationship Id="rId4" Type="http://schemas.openxmlformats.org/officeDocument/2006/relationships/customXml" Target="../ink/ink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914400"/>
            <a:ext cx="7886700" cy="76200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BOD (Biological Oxygen Demand)</a:t>
            </a:r>
            <a:endParaRPr lang="en-US" sz="40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 is a measure of amount of oxygen required for the biological oxidation of organic matter under aerobic conditions at 20</a:t>
            </a:r>
            <a:r>
              <a:rPr lang="en-US" sz="2400" baseline="30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C for a period of 5 days.</a:t>
            </a:r>
          </a:p>
          <a:p>
            <a:pPr marL="0" indent="0" algn="just"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Organic matter + 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sz="2400" b="1" baseline="-25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Micro-organisms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      CO</a:t>
            </a:r>
            <a:r>
              <a:rPr lang="en-US" sz="2400" b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+ H</a:t>
            </a:r>
            <a:r>
              <a:rPr lang="en-US" sz="2400" b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O</a:t>
            </a:r>
          </a:p>
          <a:p>
            <a:pPr marL="0" indent="0" algn="just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BOD is the direct measurement of extent of pollution in waste water &amp; industrial effluent.</a:t>
            </a:r>
          </a:p>
          <a:p>
            <a:pPr algn="just"/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Only applicable for bio-degradable pollutants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Higher the BOD, higher will be the level of pollutants in water.</a:t>
            </a:r>
          </a:p>
          <a:p>
            <a:pPr algn="just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Drinking water should have BOD less than 1 ppm. 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3657600" y="3200400"/>
            <a:ext cx="2057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1289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762000"/>
            <a:ext cx="7886700" cy="928689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Comparison between BOD and COD</a:t>
            </a:r>
            <a:endParaRPr lang="en-US" sz="36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2250199"/>
              </p:ext>
            </p:extLst>
          </p:nvPr>
        </p:nvGraphicFramePr>
        <p:xfrm>
          <a:off x="457200" y="1752600"/>
          <a:ext cx="8229600" cy="3571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BOD</a:t>
                      </a:r>
                      <a:endParaRPr lang="en-US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COD</a:t>
                      </a:r>
                      <a:endParaRPr lang="en-US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It measures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oxygen demand of bio-degradable organic pollutants only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It measures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oxygen demand of bio-degradable and non biodegradable organic pollutants </a:t>
                      </a:r>
                      <a:endParaRPr lang="en-US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Less stable measurement technique as micro-organisms are susceptible to variables such as pH and temperature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More stable measurement technique as no micro-organisms are used and potassium dichromate oxidizes any type of organic pollutants in water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Slow process, takes 5 days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Fast process , takes 3 hours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BOD values are generally less than COD values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COD values are generally greater than BOD values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781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33399"/>
            <a:ext cx="7886700" cy="685801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Formulae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458200" cy="46561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1. BOD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= [(DO)</a:t>
            </a:r>
            <a:r>
              <a:rPr lang="en-US" sz="2000" b="1" baseline="-25000" dirty="0">
                <a:latin typeface="Times New Roman" pitchFamily="18" charset="0"/>
                <a:cs typeface="Times New Roman" pitchFamily="18" charset="0"/>
              </a:rPr>
              <a:t>Blank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– (DO)</a:t>
            </a:r>
            <a:r>
              <a:rPr lang="en-US" sz="2000" b="1" baseline="-25000" dirty="0">
                <a:latin typeface="Times New Roman" pitchFamily="18" charset="0"/>
                <a:cs typeface="Times New Roman" pitchFamily="18" charset="0"/>
              </a:rPr>
              <a:t>Incubated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]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x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Dilution Factor </a:t>
            </a:r>
          </a:p>
          <a:p>
            <a:pPr marL="0" indent="0" algn="just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(DO)</a:t>
            </a:r>
            <a:r>
              <a:rPr lang="en-US" sz="1800" baseline="-25000" dirty="0">
                <a:latin typeface="Times New Roman" pitchFamily="18" charset="0"/>
                <a:cs typeface="Times New Roman" pitchFamily="18" charset="0"/>
              </a:rPr>
              <a:t>Blank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= Dissolved oxygen of diluted sample in the beginning of the reaction</a:t>
            </a:r>
          </a:p>
          <a:p>
            <a:pPr marL="0" indent="0" algn="just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(DO)</a:t>
            </a:r>
            <a:r>
              <a:rPr lang="en-US" sz="1800" baseline="-25000" dirty="0">
                <a:latin typeface="Times New Roman" pitchFamily="18" charset="0"/>
                <a:cs typeface="Times New Roman" pitchFamily="18" charset="0"/>
              </a:rPr>
              <a:t>Incubated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= Dissolved oxygen of diluted sample after incubation for 5 days at 20 </a:t>
            </a:r>
            <a:r>
              <a:rPr lang="en-US" sz="1800" baseline="300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C.</a:t>
            </a:r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2.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Vb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= Volume of FAS required for blank titration (Zero time)</a:t>
            </a:r>
          </a:p>
          <a:p>
            <a:pPr marL="0" indent="0">
              <a:buNone/>
            </a:pP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Vt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= Volume of FAS required for reaction mass after time (t)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Y = Volume of waste water sample taken</a:t>
            </a:r>
            <a:endParaRPr lang="en-US" sz="18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295523"/>
            <a:ext cx="5172075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429000"/>
            <a:ext cx="5133975" cy="9189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15152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494" y="1143000"/>
            <a:ext cx="8056306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6983280" y="5081040"/>
              <a:ext cx="360" cy="3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973920" y="507168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5407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990600"/>
            <a:ext cx="6477000" cy="49034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59373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00" y="898526"/>
            <a:ext cx="7886700" cy="930274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Principle</a:t>
            </a:r>
            <a:endParaRPr lang="en-US" sz="40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Dissolved oxygen content  of diluted waste-water is determined at the beginning of the reaction by </a:t>
            </a: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Winkler’s method or by DO meter.</a:t>
            </a:r>
          </a:p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Same sample of water is kept for incubation in the presence of micro-organisms for 5 days at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20</a:t>
            </a:r>
            <a:r>
              <a:rPr lang="en-US" sz="2000" baseline="300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 and decrease in the dissolved oxygen content is determined by </a:t>
            </a:r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Winkler’s method or by DO meter.</a:t>
            </a:r>
            <a:endParaRPr lang="en-US" sz="20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BOD = [(DO)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Blank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– (DO)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Incubated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] X Dilution Factor </a:t>
            </a:r>
          </a:p>
          <a:p>
            <a:pPr marL="0" indent="0" algn="just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(DO)</a:t>
            </a:r>
            <a:r>
              <a:rPr lang="en-US" sz="1800" baseline="-25000" dirty="0">
                <a:latin typeface="Times New Roman" pitchFamily="18" charset="0"/>
                <a:cs typeface="Times New Roman" pitchFamily="18" charset="0"/>
              </a:rPr>
              <a:t>Blank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= Dissolved oxygen of diluted sample in the beginning of the reaction</a:t>
            </a:r>
          </a:p>
          <a:p>
            <a:pPr marL="0" indent="0" algn="just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(DO)</a:t>
            </a:r>
            <a:r>
              <a:rPr lang="en-US" sz="1800" baseline="-25000" dirty="0" smtClean="0">
                <a:latin typeface="Times New Roman" pitchFamily="18" charset="0"/>
                <a:cs typeface="Times New Roman" pitchFamily="18" charset="0"/>
              </a:rPr>
              <a:t>Incubated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Dissolved oxygen of diluted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sample after incubation for 5 days at 20 </a:t>
            </a:r>
            <a:r>
              <a:rPr lang="en-US" sz="1800" baseline="30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C.</a:t>
            </a:r>
          </a:p>
          <a:p>
            <a:pPr marL="0" indent="0" algn="just">
              <a:buNone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4564" y="5105400"/>
            <a:ext cx="5172075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/>
              <p14:cNvContentPartPr/>
              <p14:nvPr/>
            </p14:nvContentPartPr>
            <p14:xfrm>
              <a:off x="7599240" y="3768480"/>
              <a:ext cx="360" cy="36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589880" y="3759120"/>
                <a:ext cx="19080" cy="1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/>
              <p14:cNvContentPartPr/>
              <p14:nvPr/>
            </p14:nvContentPartPr>
            <p14:xfrm>
              <a:off x="4393440" y="642960"/>
              <a:ext cx="360" cy="36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384080" y="63360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03339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990600"/>
            <a:ext cx="7886700" cy="990600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BOD Meter</a:t>
            </a:r>
            <a:endParaRPr lang="en-US" sz="36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568" y="1828801"/>
            <a:ext cx="2200275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8697600" y="3580920"/>
              <a:ext cx="360" cy="36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688240" y="3571560"/>
                <a:ext cx="19080" cy="1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/>
              <p14:cNvContentPartPr/>
              <p14:nvPr/>
            </p14:nvContentPartPr>
            <p14:xfrm>
              <a:off x="7670880" y="4839840"/>
              <a:ext cx="360" cy="36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661520" y="483048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4612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731837"/>
            <a:ext cx="7886700" cy="1096963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Significance of BOD</a:t>
            </a:r>
            <a:endParaRPr lang="en-US" sz="36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 algn="just">
              <a:buAutoNum type="arabicPeriod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BOD gives the extent of bio-degradable pollutants in wastewater sample</a:t>
            </a:r>
          </a:p>
          <a:p>
            <a:pPr marL="514350" indent="-514350" algn="just">
              <a:buAutoNum type="arabicPeriod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It also helps in pollution control in water</a:t>
            </a:r>
          </a:p>
          <a:p>
            <a:pPr marL="514350" indent="-514350" algn="just">
              <a:buAutoNum type="arabicPeriod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It also express self-purification capacity of any water body. 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8125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066800"/>
            <a:ext cx="7886700" cy="76200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COD (Chemical Oxygen Demand)</a:t>
            </a:r>
            <a:endParaRPr lang="en-US" sz="40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just"/>
            <a:r>
              <a:rPr lang="en-US" sz="3400" dirty="0">
                <a:latin typeface="Times New Roman" pitchFamily="18" charset="0"/>
                <a:cs typeface="Times New Roman" pitchFamily="18" charset="0"/>
              </a:rPr>
              <a:t>It is a measure of amount of oxygen required for the </a:t>
            </a:r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chemical oxidation </a:t>
            </a:r>
            <a:r>
              <a:rPr lang="en-US" sz="3400" dirty="0">
                <a:latin typeface="Times New Roman" pitchFamily="18" charset="0"/>
                <a:cs typeface="Times New Roman" pitchFamily="18" charset="0"/>
              </a:rPr>
              <a:t>of organic matter </a:t>
            </a:r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when refluxed in </a:t>
            </a:r>
            <a:r>
              <a:rPr lang="en-US" sz="3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acidified potassium dichromate in the presence of Ag</a:t>
            </a:r>
            <a:r>
              <a:rPr lang="en-US" sz="3400" baseline="-25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3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SO</a:t>
            </a:r>
            <a:r>
              <a:rPr lang="en-US" sz="3400" baseline="-25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3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or HgSO</a:t>
            </a:r>
            <a:r>
              <a:rPr lang="en-US" sz="3400" baseline="-25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4 </a:t>
            </a:r>
            <a:r>
              <a:rPr lang="en-US" sz="3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catalyst for 3 hours.</a:t>
            </a:r>
            <a:endParaRPr lang="en-US" sz="34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CxHyOz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  +  (X + Y/4 – Z/2) O</a:t>
            </a:r>
            <a:r>
              <a:rPr lang="en-US" b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                       X CO</a:t>
            </a:r>
            <a:r>
              <a:rPr lang="en-US" b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(Y/2) H</a:t>
            </a:r>
            <a:r>
              <a:rPr lang="en-US" b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O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 (Organic matter)     </a:t>
            </a:r>
            <a:r>
              <a:rPr lang="en-US" sz="2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[O]</a:t>
            </a:r>
          </a:p>
          <a:p>
            <a:pPr marL="0" indent="0" algn="just">
              <a:buNone/>
            </a:pPr>
            <a:endParaRPr lang="en-US" sz="26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COD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is the direct measurement of extent of pollution in waste water &amp; industrial effluent.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Applicable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both bio-degradable and non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bio-degradable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pollutants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Higher the 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OD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higher will be the level of pollutants in water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b="1" dirty="0">
                <a:latin typeface="Times New Roman" pitchFamily="18" charset="0"/>
                <a:cs typeface="Times New Roman" pitchFamily="18" charset="0"/>
              </a:rPr>
              <a:t>Drinking water should have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COD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less than 1 ppm. 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4572000" y="3429000"/>
            <a:ext cx="1219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6652800" y="3589560"/>
              <a:ext cx="360" cy="36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43440" y="3580200"/>
                <a:ext cx="19080" cy="1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/>
              <p14:cNvContentPartPr/>
              <p14:nvPr/>
            </p14:nvContentPartPr>
            <p14:xfrm>
              <a:off x="7027920" y="3098520"/>
              <a:ext cx="360" cy="36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018560" y="308916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9157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914400"/>
            <a:ext cx="7886700" cy="762000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Principle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 known volume of waste water sample (say 250 ml) is refluxed with a known excess of  standard potassium dichromate (1 N) and dilute/conc. sulfuric acid mixture in the presence of silver sulphate catalyst for about 3 hours.</a:t>
            </a:r>
          </a:p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This oxidases organic matter to CO</a:t>
            </a:r>
            <a:r>
              <a:rPr lang="en-US" sz="20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NH</a:t>
            </a:r>
            <a:r>
              <a:rPr lang="en-US" sz="2000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and H</a:t>
            </a:r>
            <a:r>
              <a:rPr lang="en-US" sz="20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O.</a:t>
            </a:r>
          </a:p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unreacted potassium dichromate is titrated against </a:t>
            </a: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Ferrous ammonium sulphate (Mohr’s salt) with </a:t>
            </a:r>
            <a:r>
              <a:rPr lang="en-US" sz="20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ferroin</a:t>
            </a: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indicator till blue </a:t>
            </a:r>
            <a:r>
              <a:rPr lang="en-US" sz="20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colour</a:t>
            </a: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changes to wine red, the reading is </a:t>
            </a:r>
            <a:r>
              <a:rPr lang="en-US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Vt</a:t>
            </a:r>
            <a:r>
              <a:rPr lang="en-US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This gives the amount of potassium dichromate consumed (in terms of equivalent oxygen) required for degradation of organic pollutants.</a:t>
            </a:r>
          </a:p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Blank titration is performed initially with known volume of waste water sample and added acidified standard potassium dichromate titrated against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Ferrous ammonium sulphate (Mohr’s salt) with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ferroin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indicator till blue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colour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changes to wine red, the reading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is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Vb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(zero minute reading)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6125760" y="4161240"/>
              <a:ext cx="360" cy="36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16400" y="415188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29416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016457"/>
            <a:ext cx="2895600" cy="32413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2038350"/>
            <a:ext cx="5819775" cy="321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947219" y="941457"/>
            <a:ext cx="27911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COD Meter</a:t>
            </a:r>
            <a:endParaRPr lang="en-US" sz="40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/>
              <p14:cNvContentPartPr/>
              <p14:nvPr/>
            </p14:nvContentPartPr>
            <p14:xfrm>
              <a:off x="8376120" y="2241360"/>
              <a:ext cx="360" cy="3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366760" y="223200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94650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838200"/>
            <a:ext cx="7886700" cy="852489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Principle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Vb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= Volume of FAS required for blank titration (Zero time)</a:t>
            </a:r>
          </a:p>
          <a:p>
            <a:pPr marL="0" indent="0">
              <a:buNone/>
            </a:pP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Vt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= Volume of FAS required for reaction mass after time (t)</a:t>
            </a:r>
          </a:p>
          <a:p>
            <a:pPr marL="0" indent="0"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Y = Volume of waste water sample taken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527" y="1676400"/>
            <a:ext cx="7343775" cy="131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32860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914400"/>
            <a:ext cx="7886700" cy="838200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Significance of </a:t>
            </a:r>
            <a:r>
              <a:rPr 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COD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 algn="just">
              <a:buAutoNum type="arabicPeriod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COD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gives the extent of pollution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caused by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bio-degradable and non bio-degradable pollutants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in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wastewater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sample</a:t>
            </a:r>
          </a:p>
          <a:p>
            <a:pPr marL="514350" indent="-514350" algn="just">
              <a:buAutoNum type="arabicPeriod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AutoNum type="arabicPeriod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It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helps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rapid determination of pollutants level in water compared to BOD</a:t>
            </a:r>
          </a:p>
          <a:p>
            <a:pPr marL="514350" indent="-514350" algn="just">
              <a:buAutoNum type="arabicPeriod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AutoNum type="arabicPeriod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It is taken as a basis for calculation of efficiency  and designing of water treatment plants.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287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VU_KJSCE THEME TEMPLATE FOR PPT_Standard Screen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SVU_KJSCE THEME TEMPLATE FOR PPT_Standard Screen</Template>
  <TotalTime>1944</TotalTime>
  <Words>757</Words>
  <Application>Microsoft Office PowerPoint</Application>
  <PresentationFormat>On-screen Show (4:3)</PresentationFormat>
  <Paragraphs>73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SVU_KJSCE THEME TEMPLATE FOR PPT_Standard Screen</vt:lpstr>
      <vt:lpstr>BOD (Biological Oxygen Demand)</vt:lpstr>
      <vt:lpstr>Principle</vt:lpstr>
      <vt:lpstr>BOD Meter</vt:lpstr>
      <vt:lpstr>Significance of BOD</vt:lpstr>
      <vt:lpstr>COD (Chemical Oxygen Demand)</vt:lpstr>
      <vt:lpstr>Principle</vt:lpstr>
      <vt:lpstr>PowerPoint Presentation</vt:lpstr>
      <vt:lpstr>Principle</vt:lpstr>
      <vt:lpstr>Significance of COD</vt:lpstr>
      <vt:lpstr>Comparison between BOD and COD</vt:lpstr>
      <vt:lpstr>Formulae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Engineering Chemistry F. Y. B. Tech. (Div. G) Lecture-1 (Introduction)</dc:title>
  <dc:creator>Lenovo</dc:creator>
  <cp:lastModifiedBy>Admin</cp:lastModifiedBy>
  <cp:revision>151</cp:revision>
  <dcterms:created xsi:type="dcterms:W3CDTF">2006-08-16T00:00:00Z</dcterms:created>
  <dcterms:modified xsi:type="dcterms:W3CDTF">2024-09-10T07:40:20Z</dcterms:modified>
</cp:coreProperties>
</file>