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9144000"/>
  <p:notesSz cx="6858000" cy="9144000"/>
  <p:embeddedFontLst>
    <p:embeddedFont>
      <p:font typeface="Overlock"/>
      <p:regular r:id="rId74"/>
      <p:bold r:id="rId75"/>
      <p:italic r:id="rId76"/>
      <p:boldItalic r:id="rId77"/>
    </p:embeddedFont>
    <p:embeddedFont>
      <p:font typeface="Noto Sans Symbols"/>
      <p:regular r:id="rId78"/>
      <p:bold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80" roundtripDataSignature="AMtx7mh+qSjgY6erNQQdMBPYkLrziXg+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Overlock-bold.fntdata"/><Relationship Id="rId30" Type="http://schemas.openxmlformats.org/officeDocument/2006/relationships/slide" Target="slides/slide25.xml"/><Relationship Id="rId74" Type="http://schemas.openxmlformats.org/officeDocument/2006/relationships/font" Target="fonts/Overlock-regular.fntdata"/><Relationship Id="rId33" Type="http://schemas.openxmlformats.org/officeDocument/2006/relationships/slide" Target="slides/slide28.xml"/><Relationship Id="rId77" Type="http://schemas.openxmlformats.org/officeDocument/2006/relationships/font" Target="fonts/Overlock-boldItalic.fntdata"/><Relationship Id="rId32" Type="http://schemas.openxmlformats.org/officeDocument/2006/relationships/slide" Target="slides/slide27.xml"/><Relationship Id="rId76" Type="http://schemas.openxmlformats.org/officeDocument/2006/relationships/font" Target="fonts/Overlock-italic.fntdata"/><Relationship Id="rId35" Type="http://schemas.openxmlformats.org/officeDocument/2006/relationships/slide" Target="slides/slide30.xml"/><Relationship Id="rId79" Type="http://schemas.openxmlformats.org/officeDocument/2006/relationships/font" Target="fonts/NotoSansSymbols-bold.fntdata"/><Relationship Id="rId34" Type="http://schemas.openxmlformats.org/officeDocument/2006/relationships/slide" Target="slides/slide29.xml"/><Relationship Id="rId78" Type="http://schemas.openxmlformats.org/officeDocument/2006/relationships/font" Target="fonts/NotoSansSymbols-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7"/>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8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8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7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7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8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8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8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8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8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8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8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8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8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8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5"/>
          <p:cNvSpPr/>
          <p:nvPr>
            <p:ph idx="2" type="pic"/>
          </p:nvPr>
        </p:nvSpPr>
        <p:spPr>
          <a:xfrm>
            <a:off x="3887391" y="987426"/>
            <a:ext cx="4629150" cy="4873625"/>
          </a:xfrm>
          <a:prstGeom prst="rect">
            <a:avLst/>
          </a:prstGeom>
          <a:noFill/>
          <a:ln>
            <a:noFill/>
          </a:ln>
        </p:spPr>
      </p:sp>
      <p:sp>
        <p:nvSpPr>
          <p:cNvPr id="68" name="Google Shape;68;p8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8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7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5.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3.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0.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9.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7.png"/><Relationship Id="rId4" Type="http://schemas.openxmlformats.org/officeDocument/2006/relationships/image" Target="../media/image28.png"/><Relationship Id="rId5"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4.png"/><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4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Times New Roman"/>
              <a:buNone/>
            </a:pPr>
            <a:r>
              <a:rPr b="1" lang="en-US" sz="7200">
                <a:latin typeface="Times New Roman"/>
                <a:ea typeface="Times New Roman"/>
                <a:cs typeface="Times New Roman"/>
                <a:sym typeface="Times New Roman"/>
              </a:rPr>
              <a:t>ENERGY</a:t>
            </a:r>
            <a:endParaRPr/>
          </a:p>
        </p:txBody>
      </p:sp>
      <p:sp>
        <p:nvSpPr>
          <p:cNvPr id="89" name="Google Shape;89;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By Dr. Jitendra Satam</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381000" y="2286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PHOTOVOLTAIC</a:t>
            </a:r>
            <a:r>
              <a:rPr b="1" i="0" lang="en-US" sz="1800" u="none" strike="noStrike">
                <a:latin typeface="Times New Roman"/>
                <a:ea typeface="Times New Roman"/>
                <a:cs typeface="Times New Roman"/>
                <a:sym typeface="Times New Roman"/>
              </a:rPr>
              <a:t> CELL (SOLAR CELL)</a:t>
            </a:r>
            <a:br>
              <a:rPr b="1" i="0" lang="en-US" sz="1800" u="none" strike="noStrike">
                <a:latin typeface="Times New Roman"/>
                <a:ea typeface="Times New Roman"/>
                <a:cs typeface="Times New Roman"/>
                <a:sym typeface="Times New Roman"/>
              </a:rPr>
            </a:br>
            <a:r>
              <a:rPr b="0" i="0" lang="en-US" sz="1800" u="none" strike="noStrike">
                <a:latin typeface="Times New Roman"/>
                <a:ea typeface="Times New Roman"/>
                <a:cs typeface="Times New Roman"/>
                <a:sym typeface="Times New Roman"/>
              </a:rPr>
              <a:t>A conventional solar cell structure is shown in figure:</a:t>
            </a:r>
            <a:endParaRPr/>
          </a:p>
        </p:txBody>
      </p:sp>
      <p:sp>
        <p:nvSpPr>
          <p:cNvPr id="144" name="Google Shape;144;p10"/>
          <p:cNvSpPr txBox="1"/>
          <p:nvPr>
            <p:ph idx="1" type="body"/>
          </p:nvPr>
        </p:nvSpPr>
        <p:spPr>
          <a:xfrm>
            <a:off x="381000" y="4648200"/>
            <a:ext cx="8134350" cy="152876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0" i="0" lang="en-US" sz="1800" u="none" strike="noStrike">
                <a:latin typeface="Times New Roman"/>
                <a:ea typeface="Times New Roman"/>
                <a:cs typeface="Times New Roman"/>
                <a:sym typeface="Times New Roman"/>
              </a:rPr>
              <a:t>Semiconductors like silicon has the capacity to absorb light and deliver a portion of the energy of the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absorbed photons to carry charge carriers (electrons and hole).Thus solar cell is a semiconductor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diode that has been designed carefully so that it can absorb the light energy efficiently and convert</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light energy from the sun into electrical energy.</a:t>
            </a:r>
            <a:endParaRPr/>
          </a:p>
        </p:txBody>
      </p:sp>
      <p:pic>
        <p:nvPicPr>
          <p:cNvPr id="145" name="Google Shape;145;p10"/>
          <p:cNvPicPr preferRelativeResize="0"/>
          <p:nvPr/>
        </p:nvPicPr>
        <p:blipFill rotWithShape="1">
          <a:blip r:embed="rId3">
            <a:alphaModFix/>
          </a:blip>
          <a:srcRect b="0" l="0" r="0" t="0"/>
          <a:stretch/>
        </p:blipFill>
        <p:spPr>
          <a:xfrm>
            <a:off x="304800" y="1143000"/>
            <a:ext cx="8089254" cy="33297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idx="1" type="body"/>
          </p:nvPr>
        </p:nvSpPr>
        <p:spPr>
          <a:xfrm>
            <a:off x="628650" y="457200"/>
            <a:ext cx="7886700" cy="57197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90000"/>
              </a:lnSpc>
              <a:spcBef>
                <a:spcPts val="0"/>
              </a:spcBef>
              <a:spcAft>
                <a:spcPts val="0"/>
              </a:spcAft>
              <a:buClr>
                <a:schemeClr val="dk1"/>
              </a:buClr>
              <a:buSzPct val="100000"/>
              <a:buNone/>
            </a:pPr>
            <a:r>
              <a:rPr b="1" i="0" lang="en-US" sz="1800" u="none" strike="noStrike">
                <a:latin typeface="Times New Roman"/>
                <a:ea typeface="Times New Roman"/>
                <a:cs typeface="Times New Roman"/>
                <a:sym typeface="Times New Roman"/>
              </a:rPr>
              <a:t>Construction: </a:t>
            </a:r>
            <a:r>
              <a:rPr b="0" i="0" lang="en-US" sz="1800" u="none" strike="noStrike">
                <a:latin typeface="Times New Roman"/>
                <a:ea typeface="Times New Roman"/>
                <a:cs typeface="Times New Roman"/>
                <a:sym typeface="Times New Roman"/>
              </a:rPr>
              <a:t>A typical silicon photo voltaic cell composed of thin layer of phosphorus doped silicon (n-type) on top of boron doped (p-type) silicon. Hence these two layers form p-n junction. A metallic grid is the electrical contact of the diode and allows light to fall on the semiconductor between the grid lines. An anti-reflective layer between the grid lines increases the amount of light transmitted to semiconductor.</a:t>
            </a:r>
            <a:endParaRPr/>
          </a:p>
          <a:p>
            <a:pPr indent="0" lvl="0" marL="0" rtl="0" algn="just">
              <a:lnSpc>
                <a:spcPct val="90000"/>
              </a:lnSpc>
              <a:spcBef>
                <a:spcPts val="750"/>
              </a:spcBef>
              <a:spcAft>
                <a:spcPts val="0"/>
              </a:spcAft>
              <a:buClr>
                <a:schemeClr val="dk1"/>
              </a:buClr>
              <a:buSzPct val="100000"/>
              <a:buNone/>
            </a:pPr>
            <a:r>
              <a:t/>
            </a:r>
            <a:endParaRPr b="1" i="0" sz="1800" u="none" strike="noStrike">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ct val="100000"/>
              <a:buNone/>
            </a:pPr>
            <a:r>
              <a:rPr b="1" i="0" lang="en-US" sz="1800" u="none" strike="noStrike">
                <a:latin typeface="Times New Roman"/>
                <a:ea typeface="Times New Roman"/>
                <a:cs typeface="Times New Roman"/>
                <a:sym typeface="Times New Roman"/>
              </a:rPr>
              <a:t>Working: </a:t>
            </a:r>
            <a:r>
              <a:rPr b="0" i="0" lang="en-US" sz="1800" u="none" strike="noStrike">
                <a:latin typeface="Times New Roman"/>
                <a:ea typeface="Times New Roman"/>
                <a:cs typeface="Times New Roman"/>
                <a:sym typeface="Times New Roman"/>
              </a:rPr>
              <a:t>of tiny energy packets called photon. When light radiation falls on the p-n junction diode,</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photons are absorbed and electron-hole pairs are generated. The electrons are diffused and collected</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at the n-type end and holes are diffused and collected at the p-type end. When these two ends are</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electrically connected through a conductor, there is a flow of current between the two ends through</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 external circuit. Thus photoelectric current is produced and available for use. The current output</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of a cell depends on its efficiency and size and is proportional to the intensity of sun light striking the</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surface of the cell. Therefore, photovoltaic cells are connected electrically in series or parallel circuits to produce higher voltages, currents and power levels. A number of solar cells electrically connected</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to each other and mounted in a support structure or frame is called a photovoltaic module. A</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photovoltaic array is the complete power generating unit, consisting of any number of photovoltaic</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modules and panels.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381000" y="457200"/>
            <a:ext cx="7924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Advantages &amp; Disadvantages</a:t>
            </a:r>
            <a:endParaRPr/>
          </a:p>
        </p:txBody>
      </p:sp>
      <p:pic>
        <p:nvPicPr>
          <p:cNvPr id="156" name="Google Shape;156;p12"/>
          <p:cNvPicPr preferRelativeResize="0"/>
          <p:nvPr>
            <p:ph idx="1" type="body"/>
          </p:nvPr>
        </p:nvPicPr>
        <p:blipFill rotWithShape="1">
          <a:blip r:embed="rId3">
            <a:alphaModFix/>
          </a:blip>
          <a:srcRect b="0" l="0" r="0" t="0"/>
          <a:stretch/>
        </p:blipFill>
        <p:spPr>
          <a:xfrm>
            <a:off x="228600" y="1524000"/>
            <a:ext cx="8382000"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Fuel cells</a:t>
            </a:r>
            <a:endParaRPr/>
          </a:p>
        </p:txBody>
      </p:sp>
      <p:sp>
        <p:nvSpPr>
          <p:cNvPr id="162" name="Google Shape;162;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H2-O2 fuel cells-Self Study</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Fuels can be defined as substances which undergo combustion in the presence of air to produce a  large amount of heat that can be used economically for domestic and industrial purpose.</a:t>
            </a:r>
            <a:endParaRPr/>
          </a:p>
          <a:p>
            <a:pPr indent="-171450" lvl="0" marL="171450" rtl="0" algn="l">
              <a:lnSpc>
                <a:spcPct val="90000"/>
              </a:lnSpc>
              <a:spcBef>
                <a:spcPts val="750"/>
              </a:spcBef>
              <a:spcAft>
                <a:spcPts val="0"/>
              </a:spcAft>
              <a:buClr>
                <a:schemeClr val="dk1"/>
              </a:buClr>
              <a:buSzPts val="2100"/>
              <a:buChar char="•"/>
            </a:pPr>
            <a:r>
              <a:rPr lang="en-US"/>
              <a:t>Examples, Wood, Coal, Kerosene, Petrol</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Classification of chemical fuels</a:t>
            </a:r>
            <a:endParaRPr/>
          </a:p>
        </p:txBody>
      </p:sp>
      <p:sp>
        <p:nvSpPr>
          <p:cNvPr id="168" name="Google Shape;168;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100"/>
              <a:buAutoNum type="alphaUcParenR"/>
            </a:pPr>
            <a:r>
              <a:rPr lang="en-US"/>
              <a:t>Based on the  origin: i) Primary or natural fuels</a:t>
            </a:r>
            <a:endParaRPr/>
          </a:p>
          <a:p>
            <a:pPr indent="0" lvl="0" marL="0" rtl="0" algn="l">
              <a:lnSpc>
                <a:spcPct val="90000"/>
              </a:lnSpc>
              <a:spcBef>
                <a:spcPts val="750"/>
              </a:spcBef>
              <a:spcAft>
                <a:spcPts val="0"/>
              </a:spcAft>
              <a:buClr>
                <a:schemeClr val="dk1"/>
              </a:buClr>
              <a:buSzPts val="2100"/>
              <a:buNone/>
            </a:pPr>
            <a:r>
              <a:rPr lang="en-US"/>
              <a:t>                                              ii) Secondary or artificial or derived fuels</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B) Based on Physical State: i) Solid Fuels</a:t>
            </a:r>
            <a:endParaRPr/>
          </a:p>
          <a:p>
            <a:pPr indent="0" lvl="0" marL="0" rtl="0" algn="l">
              <a:lnSpc>
                <a:spcPct val="90000"/>
              </a:lnSpc>
              <a:spcBef>
                <a:spcPts val="750"/>
              </a:spcBef>
              <a:spcAft>
                <a:spcPts val="0"/>
              </a:spcAft>
              <a:buClr>
                <a:schemeClr val="dk1"/>
              </a:buClr>
              <a:buSzPts val="2100"/>
              <a:buNone/>
            </a:pPr>
            <a:r>
              <a:rPr lang="en-US"/>
              <a:t>                                                 ii) Liquid Fuels</a:t>
            </a:r>
            <a:endParaRPr/>
          </a:p>
          <a:p>
            <a:pPr indent="0" lvl="0" marL="0" rtl="0" algn="l">
              <a:lnSpc>
                <a:spcPct val="90000"/>
              </a:lnSpc>
              <a:spcBef>
                <a:spcPts val="750"/>
              </a:spcBef>
              <a:spcAft>
                <a:spcPts val="0"/>
              </a:spcAft>
              <a:buClr>
                <a:schemeClr val="dk1"/>
              </a:buClr>
              <a:buSzPts val="2100"/>
              <a:buNone/>
            </a:pPr>
            <a:r>
              <a:rPr lang="en-US"/>
              <a:t>                                                  iii) Gaseous Fuels</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C) Based on Chemical Nature</a:t>
            </a:r>
            <a:endParaRPr/>
          </a:p>
          <a:p>
            <a:pPr indent="-514350" lvl="0" marL="514350" rtl="0" algn="l">
              <a:lnSpc>
                <a:spcPct val="90000"/>
              </a:lnSpc>
              <a:spcBef>
                <a:spcPts val="750"/>
              </a:spcBef>
              <a:spcAft>
                <a:spcPts val="0"/>
              </a:spcAft>
              <a:buClr>
                <a:schemeClr val="dk1"/>
              </a:buClr>
              <a:buSzPts val="2100"/>
              <a:buAutoNum type="romanLcParenR"/>
            </a:pPr>
            <a:r>
              <a:rPr lang="en-US"/>
              <a:t>Organic eg. Vegetable fuel, coal</a:t>
            </a:r>
            <a:endParaRPr/>
          </a:p>
          <a:p>
            <a:pPr indent="-514350" lvl="0" marL="514350" rtl="0" algn="l">
              <a:lnSpc>
                <a:spcPct val="90000"/>
              </a:lnSpc>
              <a:spcBef>
                <a:spcPts val="750"/>
              </a:spcBef>
              <a:spcAft>
                <a:spcPts val="0"/>
              </a:spcAft>
              <a:buClr>
                <a:schemeClr val="dk1"/>
              </a:buClr>
              <a:buSzPts val="2100"/>
              <a:buAutoNum type="romanLcParenR"/>
            </a:pPr>
            <a:r>
              <a:rPr lang="en-US"/>
              <a:t>Inorganic eg. Iron Pyrites</a:t>
            </a:r>
            <a:endParaRPr/>
          </a:p>
          <a:p>
            <a:pPr indent="-514350" lvl="0" marL="514350" rtl="0" algn="l">
              <a:lnSpc>
                <a:spcPct val="90000"/>
              </a:lnSpc>
              <a:spcBef>
                <a:spcPts val="750"/>
              </a:spcBef>
              <a:spcAft>
                <a:spcPts val="0"/>
              </a:spcAft>
              <a:buClr>
                <a:schemeClr val="dk1"/>
              </a:buClr>
              <a:buSzPts val="2100"/>
              <a:buAutoNum type="romanLcParenR"/>
            </a:pPr>
            <a:r>
              <a:rPr lang="en-US"/>
              <a:t>Nuclear Fuels eg. Uranium oxide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b="1" lang="en-US"/>
              <a:t>Characteristic Properties of Fuels</a:t>
            </a:r>
            <a:endParaRPr b="1"/>
          </a:p>
        </p:txBody>
      </p:sp>
      <p:sp>
        <p:nvSpPr>
          <p:cNvPr id="174" name="Google Shape;174;p15"/>
          <p:cNvSpPr txBox="1"/>
          <p:nvPr>
            <p:ph idx="1" type="body"/>
          </p:nvPr>
        </p:nvSpPr>
        <p:spPr>
          <a:xfrm>
            <a:off x="628650" y="1825624"/>
            <a:ext cx="8210550" cy="4879975"/>
          </a:xfrm>
          <a:prstGeom prst="rect">
            <a:avLst/>
          </a:prstGeom>
          <a:noFill/>
          <a:ln>
            <a:noFill/>
          </a:ln>
        </p:spPr>
        <p:txBody>
          <a:bodyPr anchorCtr="0" anchor="t" bIns="45700" lIns="91425" spcFirstLastPara="1" rIns="91425" wrap="square" tIns="45700">
            <a:normAutofit fontScale="85000" lnSpcReduction="20000"/>
          </a:bodyPr>
          <a:lstStyle/>
          <a:p>
            <a:pPr indent="-171450" lvl="0" marL="171450" rtl="0" algn="l">
              <a:lnSpc>
                <a:spcPct val="90000"/>
              </a:lnSpc>
              <a:spcBef>
                <a:spcPts val="0"/>
              </a:spcBef>
              <a:spcAft>
                <a:spcPts val="0"/>
              </a:spcAft>
              <a:buClr>
                <a:schemeClr val="dk1"/>
              </a:buClr>
              <a:buSzPct val="100000"/>
              <a:buChar char="•"/>
            </a:pPr>
            <a:r>
              <a:rPr lang="en-US"/>
              <a:t>Fuels are characterized by testing certain physical and chemical properties.</a:t>
            </a:r>
            <a:endParaRPr/>
          </a:p>
          <a:p>
            <a:pPr indent="-514350" lvl="0" marL="514350" rtl="0" algn="l">
              <a:lnSpc>
                <a:spcPct val="90000"/>
              </a:lnSpc>
              <a:spcBef>
                <a:spcPts val="750"/>
              </a:spcBef>
              <a:spcAft>
                <a:spcPts val="0"/>
              </a:spcAft>
              <a:buClr>
                <a:schemeClr val="dk1"/>
              </a:buClr>
              <a:buSzPct val="100000"/>
              <a:buAutoNum type="romanLcParenR"/>
            </a:pPr>
            <a:r>
              <a:rPr lang="en-US"/>
              <a:t>Calorific Value should be as high as possible.</a:t>
            </a:r>
            <a:endParaRPr/>
          </a:p>
          <a:p>
            <a:pPr indent="-514350" lvl="0" marL="514350" rtl="0" algn="l">
              <a:lnSpc>
                <a:spcPct val="90000"/>
              </a:lnSpc>
              <a:spcBef>
                <a:spcPts val="750"/>
              </a:spcBef>
              <a:spcAft>
                <a:spcPts val="0"/>
              </a:spcAft>
              <a:buClr>
                <a:schemeClr val="dk1"/>
              </a:buClr>
              <a:buSzPct val="100000"/>
              <a:buAutoNum type="romanLcParenR"/>
            </a:pPr>
            <a:r>
              <a:rPr lang="en-US"/>
              <a:t>Ignition temperature-Moderate</a:t>
            </a:r>
            <a:endParaRPr/>
          </a:p>
          <a:p>
            <a:pPr indent="-514350" lvl="0" marL="514350" rtl="0" algn="l">
              <a:lnSpc>
                <a:spcPct val="90000"/>
              </a:lnSpc>
              <a:spcBef>
                <a:spcPts val="750"/>
              </a:spcBef>
              <a:spcAft>
                <a:spcPts val="0"/>
              </a:spcAft>
              <a:buClr>
                <a:schemeClr val="dk1"/>
              </a:buClr>
              <a:buSzPct val="100000"/>
              <a:buAutoNum type="romanLcParenR"/>
            </a:pPr>
            <a:r>
              <a:rPr lang="en-US"/>
              <a:t>Flame temperature should be as high as possible.</a:t>
            </a:r>
            <a:endParaRPr/>
          </a:p>
          <a:p>
            <a:pPr indent="-514350" lvl="0" marL="514350" rtl="0" algn="l">
              <a:lnSpc>
                <a:spcPct val="90000"/>
              </a:lnSpc>
              <a:spcBef>
                <a:spcPts val="750"/>
              </a:spcBef>
              <a:spcAft>
                <a:spcPts val="0"/>
              </a:spcAft>
              <a:buClr>
                <a:schemeClr val="dk1"/>
              </a:buClr>
              <a:buSzPct val="100000"/>
              <a:buAutoNum type="romanLcParenR"/>
            </a:pPr>
            <a:r>
              <a:rPr lang="en-US"/>
              <a:t>Flash and Fire point should be as high as possible.</a:t>
            </a:r>
            <a:endParaRPr/>
          </a:p>
          <a:p>
            <a:pPr indent="-514350" lvl="0" marL="514350" rtl="0" algn="l">
              <a:lnSpc>
                <a:spcPct val="90000"/>
              </a:lnSpc>
              <a:spcBef>
                <a:spcPts val="750"/>
              </a:spcBef>
              <a:spcAft>
                <a:spcPts val="0"/>
              </a:spcAft>
              <a:buClr>
                <a:schemeClr val="dk1"/>
              </a:buClr>
              <a:buSzPct val="100000"/>
              <a:buAutoNum type="romanLcParenR"/>
            </a:pPr>
            <a:r>
              <a:rPr lang="en-US"/>
              <a:t>Aniline point should be low.</a:t>
            </a:r>
            <a:endParaRPr/>
          </a:p>
          <a:p>
            <a:pPr indent="-514350" lvl="0" marL="514350" rtl="0" algn="l">
              <a:lnSpc>
                <a:spcPct val="90000"/>
              </a:lnSpc>
              <a:spcBef>
                <a:spcPts val="750"/>
              </a:spcBef>
              <a:spcAft>
                <a:spcPts val="0"/>
              </a:spcAft>
              <a:buClr>
                <a:schemeClr val="dk1"/>
              </a:buClr>
              <a:buSzPct val="100000"/>
              <a:buAutoNum type="romanLcParenR"/>
            </a:pPr>
            <a:r>
              <a:rPr lang="en-US"/>
              <a:t>Cloud and  Pour point should be as low as possible.</a:t>
            </a:r>
            <a:endParaRPr/>
          </a:p>
          <a:p>
            <a:pPr indent="-514350" lvl="0" marL="514350" rtl="0" algn="l">
              <a:lnSpc>
                <a:spcPct val="90000"/>
              </a:lnSpc>
              <a:spcBef>
                <a:spcPts val="750"/>
              </a:spcBef>
              <a:spcAft>
                <a:spcPts val="0"/>
              </a:spcAft>
              <a:buClr>
                <a:schemeClr val="dk1"/>
              </a:buClr>
              <a:buSzPct val="100000"/>
              <a:buAutoNum type="romanLcParenR"/>
            </a:pPr>
            <a:r>
              <a:rPr lang="en-US"/>
              <a:t>Viscosity should be adequate.</a:t>
            </a:r>
            <a:endParaRPr/>
          </a:p>
          <a:p>
            <a:pPr indent="-514350" lvl="0" marL="514350" rtl="0" algn="l">
              <a:lnSpc>
                <a:spcPct val="90000"/>
              </a:lnSpc>
              <a:spcBef>
                <a:spcPts val="750"/>
              </a:spcBef>
              <a:spcAft>
                <a:spcPts val="0"/>
              </a:spcAft>
              <a:buClr>
                <a:schemeClr val="dk1"/>
              </a:buClr>
              <a:buSzPct val="100000"/>
              <a:buAutoNum type="romanLcParenR"/>
            </a:pPr>
            <a:r>
              <a:rPr lang="en-US"/>
              <a:t>Coke number should be as high as possible.</a:t>
            </a:r>
            <a:endParaRPr/>
          </a:p>
          <a:p>
            <a:pPr indent="-514350" lvl="0" marL="514350" rtl="0" algn="l">
              <a:lnSpc>
                <a:spcPct val="90000"/>
              </a:lnSpc>
              <a:spcBef>
                <a:spcPts val="750"/>
              </a:spcBef>
              <a:spcAft>
                <a:spcPts val="0"/>
              </a:spcAft>
              <a:buClr>
                <a:schemeClr val="dk1"/>
              </a:buClr>
              <a:buSzPct val="100000"/>
              <a:buAutoNum type="romanLcParenR"/>
            </a:pPr>
            <a:r>
              <a:rPr lang="en-US"/>
              <a:t>Moisture content-as low as possible.</a:t>
            </a:r>
            <a:endParaRPr/>
          </a:p>
          <a:p>
            <a:pPr indent="-514350" lvl="0" marL="514350" rtl="0" algn="l">
              <a:lnSpc>
                <a:spcPct val="90000"/>
              </a:lnSpc>
              <a:spcBef>
                <a:spcPts val="750"/>
              </a:spcBef>
              <a:spcAft>
                <a:spcPts val="0"/>
              </a:spcAft>
              <a:buClr>
                <a:schemeClr val="dk1"/>
              </a:buClr>
              <a:buSzPct val="100000"/>
              <a:buAutoNum type="romanLcParenR"/>
            </a:pPr>
            <a:r>
              <a:rPr lang="en-US"/>
              <a:t>Volatile matter as low as possible.</a:t>
            </a:r>
            <a:endParaRPr/>
          </a:p>
          <a:p>
            <a:pPr indent="-514350" lvl="0" marL="514350" rtl="0" algn="l">
              <a:lnSpc>
                <a:spcPct val="90000"/>
              </a:lnSpc>
              <a:spcBef>
                <a:spcPts val="750"/>
              </a:spcBef>
              <a:spcAft>
                <a:spcPts val="0"/>
              </a:spcAft>
              <a:buClr>
                <a:schemeClr val="dk1"/>
              </a:buClr>
              <a:buSzPct val="100000"/>
              <a:buAutoNum type="romanLcParenR"/>
            </a:pPr>
            <a:r>
              <a:rPr lang="en-US"/>
              <a:t>Ash content should be absent.</a:t>
            </a:r>
            <a:endParaRPr/>
          </a:p>
          <a:p>
            <a:pPr indent="-514350" lvl="0" marL="514350" rtl="0" algn="l">
              <a:lnSpc>
                <a:spcPct val="90000"/>
              </a:lnSpc>
              <a:spcBef>
                <a:spcPts val="750"/>
              </a:spcBef>
              <a:spcAft>
                <a:spcPts val="0"/>
              </a:spcAft>
              <a:buClr>
                <a:schemeClr val="dk1"/>
              </a:buClr>
              <a:buSzPct val="100000"/>
              <a:buAutoNum type="romanLcParenR"/>
            </a:pPr>
            <a:r>
              <a:rPr lang="en-US"/>
              <a:t>Easy risk free transport should be possible.</a:t>
            </a:r>
            <a:endParaRPr/>
          </a:p>
          <a:p>
            <a:pPr indent="-514350" lvl="0" marL="514350" rtl="0" algn="l">
              <a:lnSpc>
                <a:spcPct val="90000"/>
              </a:lnSpc>
              <a:spcBef>
                <a:spcPts val="750"/>
              </a:spcBef>
              <a:spcAft>
                <a:spcPts val="0"/>
              </a:spcAft>
              <a:buClr>
                <a:schemeClr val="dk1"/>
              </a:buClr>
              <a:buSzPct val="100000"/>
              <a:buAutoNum type="romanLcParenR"/>
            </a:pPr>
            <a:r>
              <a:rPr lang="en-US"/>
              <a:t>Storage space-ideally fuel should occupy small space.</a:t>
            </a:r>
            <a:endParaRPr/>
          </a:p>
          <a:p>
            <a:pPr indent="-514350" lvl="0" marL="514350" rtl="0" algn="l">
              <a:lnSpc>
                <a:spcPct val="90000"/>
              </a:lnSpc>
              <a:spcBef>
                <a:spcPts val="750"/>
              </a:spcBef>
              <a:spcAft>
                <a:spcPts val="0"/>
              </a:spcAft>
              <a:buClr>
                <a:schemeClr val="dk1"/>
              </a:buClr>
              <a:buSzPct val="100000"/>
              <a:buAutoNum type="romanLcParenR"/>
            </a:pPr>
            <a:r>
              <a:rPr lang="en-US"/>
              <a:t>Air requirement- adequate</a:t>
            </a:r>
            <a:endParaRPr/>
          </a:p>
          <a:p>
            <a:pPr indent="-514350" lvl="0" marL="514350" rtl="0" algn="l">
              <a:lnSpc>
                <a:spcPct val="90000"/>
              </a:lnSpc>
              <a:spcBef>
                <a:spcPts val="750"/>
              </a:spcBef>
              <a:spcAft>
                <a:spcPts val="0"/>
              </a:spcAft>
              <a:buClr>
                <a:schemeClr val="dk1"/>
              </a:buClr>
              <a:buSzPct val="100000"/>
              <a:buAutoNum type="romanLcParenR"/>
            </a:pPr>
            <a:r>
              <a:rPr lang="en-US"/>
              <a:t>Harmless products should be  produced on combustion.</a:t>
            </a:r>
            <a:endParaRPr/>
          </a:p>
          <a:p>
            <a:pPr indent="0" lvl="0" marL="0" rtl="0" algn="l">
              <a:lnSpc>
                <a:spcPct val="90000"/>
              </a:lnSpc>
              <a:spcBef>
                <a:spcPts val="75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Calorific Value</a:t>
            </a:r>
            <a:endParaRPr/>
          </a:p>
        </p:txBody>
      </p:sp>
      <p:sp>
        <p:nvSpPr>
          <p:cNvPr id="180" name="Google Shape;180;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Calorific value is defined as the number of  parts of water which gets heated through 1°C by the heat evolved by the complete combustion of one unit weight  of fuel( unit volume of gaseous fuels) under the conditions such as </a:t>
            </a:r>
            <a:endParaRPr/>
          </a:p>
          <a:p>
            <a:pPr indent="-514350" lvl="0" marL="514350" rtl="0" algn="l">
              <a:lnSpc>
                <a:spcPct val="90000"/>
              </a:lnSpc>
              <a:spcBef>
                <a:spcPts val="750"/>
              </a:spcBef>
              <a:spcAft>
                <a:spcPts val="0"/>
              </a:spcAft>
              <a:buClr>
                <a:schemeClr val="dk1"/>
              </a:buClr>
              <a:buSzPts val="2100"/>
              <a:buAutoNum type="romanLcParenR"/>
            </a:pPr>
            <a:r>
              <a:rPr lang="en-US"/>
              <a:t>Whole of heat evolved is absorbed by water.</a:t>
            </a:r>
            <a:endParaRPr/>
          </a:p>
          <a:p>
            <a:pPr indent="-514350" lvl="0" marL="514350" rtl="0" algn="l">
              <a:lnSpc>
                <a:spcPct val="90000"/>
              </a:lnSpc>
              <a:spcBef>
                <a:spcPts val="750"/>
              </a:spcBef>
              <a:spcAft>
                <a:spcPts val="0"/>
              </a:spcAft>
              <a:buClr>
                <a:schemeClr val="dk1"/>
              </a:buClr>
              <a:buSzPts val="2100"/>
              <a:buAutoNum type="romanLcParenR"/>
            </a:pPr>
            <a:r>
              <a:rPr lang="en-US"/>
              <a:t>The products formed leave the system at atmospheric temperature and pressure.</a:t>
            </a:r>
            <a:endParaRPr/>
          </a:p>
          <a:p>
            <a:pPr indent="0" lvl="0" marL="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It is the most important property of fuel.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b="1" lang="en-US"/>
              <a:t>Units of calorific value</a:t>
            </a:r>
            <a:endParaRPr b="1"/>
          </a:p>
        </p:txBody>
      </p:sp>
      <p:sp>
        <p:nvSpPr>
          <p:cNvPr id="186" name="Google Shape;186;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457231" lvl="0" marL="457200" rtl="0" algn="l">
              <a:lnSpc>
                <a:spcPct val="90000"/>
              </a:lnSpc>
              <a:spcBef>
                <a:spcPts val="0"/>
              </a:spcBef>
              <a:spcAft>
                <a:spcPts val="0"/>
              </a:spcAft>
              <a:buClr>
                <a:schemeClr val="dk1"/>
              </a:buClr>
              <a:buSzPct val="100000"/>
              <a:buAutoNum type="arabicParenR"/>
            </a:pPr>
            <a:r>
              <a:rPr lang="en-US"/>
              <a:t>B.T.U. (British Thermal Unit)</a:t>
            </a:r>
            <a:endParaRPr/>
          </a:p>
          <a:p>
            <a:pPr indent="0" lvl="0" marL="0" rtl="0" algn="l">
              <a:lnSpc>
                <a:spcPct val="90000"/>
              </a:lnSpc>
              <a:spcBef>
                <a:spcPts val="750"/>
              </a:spcBef>
              <a:spcAft>
                <a:spcPts val="0"/>
              </a:spcAft>
              <a:buClr>
                <a:schemeClr val="dk1"/>
              </a:buClr>
              <a:buSzPct val="100000"/>
              <a:buNone/>
            </a:pPr>
            <a:r>
              <a:rPr lang="en-US"/>
              <a:t>A British thermal unit may be defined as the heat required to raise the temperature of one pound of water from 60°F to 61°F.</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2) K.C.U. (Kilogram Centigrade Unit)</a:t>
            </a:r>
            <a:endParaRPr/>
          </a:p>
          <a:p>
            <a:pPr indent="0" lvl="0" marL="0" rtl="0" algn="l">
              <a:lnSpc>
                <a:spcPct val="90000"/>
              </a:lnSpc>
              <a:spcBef>
                <a:spcPts val="750"/>
              </a:spcBef>
              <a:spcAft>
                <a:spcPts val="0"/>
              </a:spcAft>
              <a:buClr>
                <a:schemeClr val="dk1"/>
              </a:buClr>
              <a:buSzPct val="100000"/>
              <a:buNone/>
            </a:pPr>
            <a:r>
              <a:rPr lang="en-US"/>
              <a:t>The calorie, a unit of heat may be defined as, the heat required to raise the  temperature of one Kg of water from 15°C to 16°C.</a:t>
            </a:r>
            <a:endParaRPr/>
          </a:p>
          <a:p>
            <a:pPr indent="0" lvl="0" marL="0" rtl="0" algn="l">
              <a:lnSpc>
                <a:spcPct val="90000"/>
              </a:lnSpc>
              <a:spcBef>
                <a:spcPts val="750"/>
              </a:spcBef>
              <a:spcAft>
                <a:spcPts val="0"/>
              </a:spcAft>
              <a:buClr>
                <a:schemeClr val="dk1"/>
              </a:buClr>
              <a:buSzPct val="100000"/>
              <a:buNone/>
            </a:pPr>
            <a:r>
              <a:rPr lang="en-US"/>
              <a:t>Correlation between BTU and KCU:</a:t>
            </a:r>
            <a:endParaRPr/>
          </a:p>
          <a:p>
            <a:pPr indent="0" lvl="0" marL="0" rtl="0" algn="l">
              <a:lnSpc>
                <a:spcPct val="90000"/>
              </a:lnSpc>
              <a:spcBef>
                <a:spcPts val="750"/>
              </a:spcBef>
              <a:spcAft>
                <a:spcPts val="0"/>
              </a:spcAft>
              <a:buClr>
                <a:schemeClr val="dk1"/>
              </a:buClr>
              <a:buSzPct val="100000"/>
              <a:buNone/>
            </a:pPr>
            <a:r>
              <a:rPr lang="en-US"/>
              <a:t>1BTU  = 0.252KCal  =252Cal</a:t>
            </a:r>
            <a:endParaRPr/>
          </a:p>
          <a:p>
            <a:pPr indent="0" lvl="0" marL="0" rtl="0" algn="l">
              <a:lnSpc>
                <a:spcPct val="90000"/>
              </a:lnSpc>
              <a:spcBef>
                <a:spcPts val="750"/>
              </a:spcBef>
              <a:spcAft>
                <a:spcPts val="0"/>
              </a:spcAft>
              <a:buClr>
                <a:schemeClr val="dk1"/>
              </a:buClr>
              <a:buSzPct val="100000"/>
              <a:buNone/>
            </a:pPr>
            <a:r>
              <a:rPr lang="en-US"/>
              <a:t>1KCal = 3.968 BTU</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3) C.H.U. (Centigrade Heat Unit)</a:t>
            </a:r>
            <a:endParaRPr/>
          </a:p>
          <a:p>
            <a:pPr indent="0" lvl="0" marL="0" rtl="0" algn="l">
              <a:lnSpc>
                <a:spcPct val="90000"/>
              </a:lnSpc>
              <a:spcBef>
                <a:spcPts val="750"/>
              </a:spcBef>
              <a:spcAft>
                <a:spcPts val="0"/>
              </a:spcAft>
              <a:buClr>
                <a:schemeClr val="dk1"/>
              </a:buClr>
              <a:buSzPct val="100000"/>
              <a:buNone/>
            </a:pPr>
            <a:r>
              <a:rPr lang="en-US"/>
              <a:t>The calorific value can also be expressed as centigrade heat unit (C.H.U.)., which is the amount of heat required to raise temperature of one pound of water through one degree centigrade.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idx="1" type="body"/>
          </p:nvPr>
        </p:nvSpPr>
        <p:spPr>
          <a:xfrm>
            <a:off x="628650" y="304800"/>
            <a:ext cx="7886700" cy="58721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100"/>
              <a:buNone/>
            </a:pPr>
            <a:r>
              <a:rPr b="1" lang="en-US"/>
              <a:t>1) High Calorific value (HCV) or Gross Calorific value (GCV):</a:t>
            </a:r>
            <a:endParaRPr/>
          </a:p>
          <a:p>
            <a:pPr indent="0" lvl="0" marL="0" rtl="0" algn="l">
              <a:lnSpc>
                <a:spcPct val="90000"/>
              </a:lnSpc>
              <a:spcBef>
                <a:spcPts val="750"/>
              </a:spcBef>
              <a:spcAft>
                <a:spcPts val="0"/>
              </a:spcAft>
              <a:buClr>
                <a:schemeClr val="dk1"/>
              </a:buClr>
              <a:buSzPts val="2100"/>
              <a:buNone/>
            </a:pPr>
            <a:r>
              <a:rPr lang="en-US"/>
              <a:t>High calorific value may be defined as the total amount of heat produced when one unit of the fuel has been burnt completely and the  products of combustion have been cooled to 16°C or 60°F.</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b="1" lang="en-US"/>
              <a:t>2) Low calorific value( LCV) or Net Calorific value (NCV)</a:t>
            </a:r>
            <a:endParaRPr/>
          </a:p>
          <a:p>
            <a:pPr indent="0" lvl="0" marL="0" rtl="0" algn="l">
              <a:lnSpc>
                <a:spcPct val="90000"/>
              </a:lnSpc>
              <a:spcBef>
                <a:spcPts val="750"/>
              </a:spcBef>
              <a:spcAft>
                <a:spcPts val="0"/>
              </a:spcAft>
              <a:buClr>
                <a:schemeClr val="dk1"/>
              </a:buClr>
              <a:buSzPts val="2100"/>
              <a:buNone/>
            </a:pPr>
            <a:r>
              <a:rPr lang="en-US"/>
              <a:t>Low calorific value may be defined as the  net heat produced when unit mass or volume of fuel is completely burnt and  products are allowed to escape. </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NCV or LCV  =  GCV (HCV) – Latent Heat of water formed</a:t>
            </a:r>
            <a:endParaRPr/>
          </a:p>
          <a:p>
            <a:pPr indent="0" lvl="0" marL="0" rtl="0" algn="l">
              <a:lnSpc>
                <a:spcPct val="90000"/>
              </a:lnSpc>
              <a:spcBef>
                <a:spcPts val="750"/>
              </a:spcBef>
              <a:spcAft>
                <a:spcPts val="0"/>
              </a:spcAft>
              <a:buClr>
                <a:schemeClr val="dk1"/>
              </a:buClr>
              <a:buSzPts val="2100"/>
              <a:buNone/>
            </a:pPr>
            <a:r>
              <a:rPr lang="en-US"/>
              <a:t>                      =   GCV(HCV) – Mass of hydrogen x 9 x Latent  heat of steam</a:t>
            </a:r>
            <a:endParaRPr/>
          </a:p>
          <a:p>
            <a:pPr indent="0" lvl="0" marL="0" rtl="0" algn="l">
              <a:lnSpc>
                <a:spcPct val="90000"/>
              </a:lnSpc>
              <a:spcBef>
                <a:spcPts val="750"/>
              </a:spcBef>
              <a:spcAft>
                <a:spcPts val="0"/>
              </a:spcAft>
              <a:buClr>
                <a:schemeClr val="dk1"/>
              </a:buClr>
              <a:buSzPts val="2100"/>
              <a:buNone/>
            </a:pPr>
            <a:r>
              <a:rPr lang="en-US"/>
              <a:t>                      =   GCV(HCV)  – 0.09 x %H  x 587</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Because 1 part by weight of hydrogen produces 9 parts (1+8) by mass of water. </a:t>
            </a:r>
            <a:endParaRPr/>
          </a:p>
          <a:p>
            <a:pPr indent="0" lvl="0" marL="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628650" y="365127"/>
            <a:ext cx="7886700" cy="8540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Dulong Formula</a:t>
            </a:r>
            <a:endParaRPr/>
          </a:p>
        </p:txBody>
      </p:sp>
      <p:sp>
        <p:nvSpPr>
          <p:cNvPr id="197" name="Google Shape;197;p19"/>
          <p:cNvSpPr txBox="1"/>
          <p:nvPr>
            <p:ph idx="1" type="body"/>
          </p:nvPr>
        </p:nvSpPr>
        <p:spPr>
          <a:xfrm>
            <a:off x="457200" y="1535111"/>
            <a:ext cx="8305800" cy="4957762"/>
          </a:xfrm>
          <a:prstGeom prst="rect">
            <a:avLst/>
          </a:prstGeom>
          <a:noFill/>
          <a:ln>
            <a:noFill/>
          </a:ln>
        </p:spPr>
        <p:txBody>
          <a:bodyPr anchorCtr="0" anchor="t" bIns="45700" lIns="91425" spcFirstLastPara="1" rIns="91425" wrap="square" tIns="45700">
            <a:normAutofit fontScale="92500" lnSpcReduction="20000"/>
          </a:bodyPr>
          <a:lstStyle/>
          <a:p>
            <a:pPr indent="-171481" lvl="0" marL="171450" rtl="0" algn="l">
              <a:lnSpc>
                <a:spcPct val="90000"/>
              </a:lnSpc>
              <a:spcBef>
                <a:spcPts val="0"/>
              </a:spcBef>
              <a:spcAft>
                <a:spcPts val="0"/>
              </a:spcAft>
              <a:buClr>
                <a:schemeClr val="dk1"/>
              </a:buClr>
              <a:buSzPct val="100000"/>
              <a:buChar char="•"/>
            </a:pPr>
            <a:r>
              <a:rPr lang="en-US"/>
              <a:t>The calorific value of fuels is determined theoretically by Dulong formula or I.A. Davies formula.</a:t>
            </a:r>
            <a:endParaRPr/>
          </a:p>
          <a:p>
            <a:pPr indent="-171481" lvl="0" marL="171450" rtl="0" algn="l">
              <a:lnSpc>
                <a:spcPct val="90000"/>
              </a:lnSpc>
              <a:spcBef>
                <a:spcPts val="750"/>
              </a:spcBef>
              <a:spcAft>
                <a:spcPts val="0"/>
              </a:spcAft>
              <a:buClr>
                <a:schemeClr val="dk1"/>
              </a:buClr>
              <a:buSzPct val="100000"/>
              <a:buChar char="•"/>
            </a:pPr>
            <a:r>
              <a:rPr lang="en-US"/>
              <a:t>It is expressed as  </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Q  =  1/100 [ 8080 x C  + 34500 x (H – O/8)  + 2240 x S]</a:t>
            </a:r>
            <a:endParaRPr/>
          </a:p>
          <a:p>
            <a:pPr indent="0" lvl="0" marL="0" rtl="0" algn="l">
              <a:lnSpc>
                <a:spcPct val="90000"/>
              </a:lnSpc>
              <a:spcBef>
                <a:spcPts val="750"/>
              </a:spcBef>
              <a:spcAft>
                <a:spcPts val="0"/>
              </a:spcAft>
              <a:buClr>
                <a:schemeClr val="dk1"/>
              </a:buClr>
              <a:buSzPct val="100000"/>
              <a:buNone/>
            </a:pPr>
            <a:r>
              <a:rPr lang="en-US"/>
              <a:t>Where, Q = Calorific value in KCU/Kg</a:t>
            </a:r>
            <a:endParaRPr/>
          </a:p>
          <a:p>
            <a:pPr indent="0" lvl="0" marL="0" rtl="0" algn="l">
              <a:lnSpc>
                <a:spcPct val="90000"/>
              </a:lnSpc>
              <a:spcBef>
                <a:spcPts val="750"/>
              </a:spcBef>
              <a:spcAft>
                <a:spcPts val="0"/>
              </a:spcAft>
              <a:buClr>
                <a:schemeClr val="dk1"/>
              </a:buClr>
              <a:buSzPct val="100000"/>
              <a:buNone/>
            </a:pPr>
            <a:r>
              <a:rPr lang="en-US"/>
              <a:t>              C = % of carbon</a:t>
            </a:r>
            <a:endParaRPr/>
          </a:p>
          <a:p>
            <a:pPr indent="0" lvl="0" marL="0" rtl="0" algn="l">
              <a:lnSpc>
                <a:spcPct val="90000"/>
              </a:lnSpc>
              <a:spcBef>
                <a:spcPts val="750"/>
              </a:spcBef>
              <a:spcAft>
                <a:spcPts val="0"/>
              </a:spcAft>
              <a:buClr>
                <a:schemeClr val="dk1"/>
              </a:buClr>
              <a:buSzPct val="100000"/>
              <a:buNone/>
            </a:pPr>
            <a:r>
              <a:rPr lang="en-US"/>
              <a:t>              H = % of hydrogen</a:t>
            </a:r>
            <a:endParaRPr/>
          </a:p>
          <a:p>
            <a:pPr indent="0" lvl="0" marL="0" rtl="0" algn="l">
              <a:lnSpc>
                <a:spcPct val="90000"/>
              </a:lnSpc>
              <a:spcBef>
                <a:spcPts val="750"/>
              </a:spcBef>
              <a:spcAft>
                <a:spcPts val="0"/>
              </a:spcAft>
              <a:buClr>
                <a:schemeClr val="dk1"/>
              </a:buClr>
              <a:buSzPct val="100000"/>
              <a:buNone/>
            </a:pPr>
            <a:r>
              <a:rPr lang="en-US"/>
              <a:t>               O = % of oxygen</a:t>
            </a:r>
            <a:endParaRPr/>
          </a:p>
          <a:p>
            <a:pPr indent="0" lvl="0" marL="0" rtl="0" algn="l">
              <a:lnSpc>
                <a:spcPct val="90000"/>
              </a:lnSpc>
              <a:spcBef>
                <a:spcPts val="750"/>
              </a:spcBef>
              <a:spcAft>
                <a:spcPts val="0"/>
              </a:spcAft>
              <a:buClr>
                <a:schemeClr val="dk1"/>
              </a:buClr>
              <a:buSzPct val="100000"/>
              <a:buNone/>
            </a:pPr>
            <a:r>
              <a:rPr lang="en-US"/>
              <a:t>              S = % of sulphur</a:t>
            </a:r>
            <a:endParaRPr/>
          </a:p>
          <a:p>
            <a:pPr indent="0" lvl="0" marL="0" rtl="0" algn="l">
              <a:lnSpc>
                <a:spcPct val="90000"/>
              </a:lnSpc>
              <a:spcBef>
                <a:spcPts val="750"/>
              </a:spcBef>
              <a:spcAft>
                <a:spcPts val="0"/>
              </a:spcAft>
              <a:buClr>
                <a:schemeClr val="dk1"/>
              </a:buClr>
              <a:buSzPct val="100000"/>
              <a:buNone/>
            </a:pPr>
            <a:r>
              <a:rPr lang="en-US"/>
              <a:t>Dulong formula for HCV &amp; LCV</a:t>
            </a:r>
            <a:endParaRPr/>
          </a:p>
          <a:p>
            <a:pPr indent="0" lvl="0" marL="0" rtl="0" algn="l">
              <a:lnSpc>
                <a:spcPct val="90000"/>
              </a:lnSpc>
              <a:spcBef>
                <a:spcPts val="750"/>
              </a:spcBef>
              <a:spcAft>
                <a:spcPts val="0"/>
              </a:spcAft>
              <a:buClr>
                <a:schemeClr val="dk1"/>
              </a:buClr>
              <a:buSzPct val="100000"/>
              <a:buNone/>
            </a:pPr>
            <a:r>
              <a:rPr lang="en-US"/>
              <a:t>HCV = 1/100  [8080 x C  + 34500 x (H – O/8)  + 2240 x S]</a:t>
            </a:r>
            <a:endParaRPr/>
          </a:p>
          <a:p>
            <a:pPr indent="0" lvl="0" marL="0" rtl="0" algn="l">
              <a:lnSpc>
                <a:spcPct val="90000"/>
              </a:lnSpc>
              <a:spcBef>
                <a:spcPts val="750"/>
              </a:spcBef>
              <a:spcAft>
                <a:spcPts val="0"/>
              </a:spcAft>
              <a:buClr>
                <a:schemeClr val="dk1"/>
              </a:buClr>
              <a:buSzPct val="100000"/>
              <a:buNone/>
            </a:pPr>
            <a:r>
              <a:rPr lang="en-US"/>
              <a:t>LCV  = HCV –[ 9/100 x %H x 587]</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Experimentally calorific value of solid and liquid fuel is determined using Bomb Calorimeter.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914400" y="5334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Energy</a:t>
            </a:r>
            <a:endParaRPr/>
          </a:p>
        </p:txBody>
      </p:sp>
      <p:sp>
        <p:nvSpPr>
          <p:cNvPr id="95" name="Google Shape;95;p2"/>
          <p:cNvSpPr txBox="1"/>
          <p:nvPr>
            <p:ph idx="1" type="body"/>
          </p:nvPr>
        </p:nvSpPr>
        <p:spPr>
          <a:xfrm>
            <a:off x="381000" y="1676400"/>
            <a:ext cx="8458200" cy="4648200"/>
          </a:xfrm>
          <a:prstGeom prst="rect">
            <a:avLst/>
          </a:prstGeom>
          <a:noFill/>
          <a:ln>
            <a:noFill/>
          </a:ln>
        </p:spPr>
        <p:txBody>
          <a:bodyPr anchorCtr="0" anchor="t" bIns="45700" lIns="91425" spcFirstLastPara="1" rIns="91425" wrap="square" tIns="45700">
            <a:normAutofit/>
          </a:bodyPr>
          <a:lstStyle/>
          <a:p>
            <a:pPr indent="-342900" lvl="0" marL="480060" rtl="0" algn="just">
              <a:lnSpc>
                <a:spcPct val="90000"/>
              </a:lnSpc>
              <a:spcBef>
                <a:spcPts val="0"/>
              </a:spcBef>
              <a:spcAft>
                <a:spcPts val="0"/>
              </a:spcAft>
              <a:buClr>
                <a:schemeClr val="dk1"/>
              </a:buClr>
              <a:buSzPts val="2100"/>
              <a:buChar char="•"/>
            </a:pPr>
            <a:r>
              <a:rPr lang="en-US"/>
              <a:t>The sun, directly or indirectly, is the source of all the energy available on Earth. Energy is essential to life and all living organisms. </a:t>
            </a:r>
            <a:endParaRPr/>
          </a:p>
          <a:p>
            <a:pPr indent="-342900" lvl="0" marL="480060" rtl="0" algn="just">
              <a:lnSpc>
                <a:spcPct val="90000"/>
              </a:lnSpc>
              <a:spcBef>
                <a:spcPts val="750"/>
              </a:spcBef>
              <a:spcAft>
                <a:spcPts val="0"/>
              </a:spcAft>
              <a:buClr>
                <a:schemeClr val="dk1"/>
              </a:buClr>
              <a:buSzPts val="2100"/>
              <a:buChar char="•"/>
            </a:pPr>
            <a:r>
              <a:rPr lang="en-US"/>
              <a:t>Energy is a conserved quantity and the law of conservation of energy states that energy can neither be created nor destroyed but can only be converted from one form to another. </a:t>
            </a:r>
            <a:endParaRPr/>
          </a:p>
          <a:p>
            <a:pPr indent="-342900" lvl="0" marL="480060" rtl="0" algn="just">
              <a:lnSpc>
                <a:spcPct val="90000"/>
              </a:lnSpc>
              <a:spcBef>
                <a:spcPts val="750"/>
              </a:spcBef>
              <a:spcAft>
                <a:spcPts val="0"/>
              </a:spcAft>
              <a:buClr>
                <a:schemeClr val="dk1"/>
              </a:buClr>
              <a:buSzPts val="2100"/>
              <a:buChar char="•"/>
            </a:pPr>
            <a:r>
              <a:rPr lang="en-US"/>
              <a:t>The SI unit of energy is Joule.</a:t>
            </a:r>
            <a:endParaRPr/>
          </a:p>
          <a:p>
            <a:pPr indent="-38100" lvl="0" marL="171450" rtl="0" algn="just">
              <a:lnSpc>
                <a:spcPct val="90000"/>
              </a:lnSpc>
              <a:spcBef>
                <a:spcPts val="750"/>
              </a:spcBef>
              <a:spcAft>
                <a:spcPts val="0"/>
              </a:spcAft>
              <a:buClr>
                <a:schemeClr val="dk1"/>
              </a:buClr>
              <a:buSzPts val="21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idx="1" type="body"/>
          </p:nvPr>
        </p:nvSpPr>
        <p:spPr>
          <a:xfrm>
            <a:off x="628650" y="381000"/>
            <a:ext cx="7886700" cy="5795963"/>
          </a:xfrm>
          <a:prstGeom prst="rect">
            <a:avLst/>
          </a:prstGeom>
          <a:noFill/>
          <a:ln>
            <a:noFill/>
          </a:ln>
        </p:spPr>
        <p:txBody>
          <a:bodyPr anchorCtr="0" anchor="t" bIns="45700" lIns="91425" spcFirstLastPara="1" rIns="91425" wrap="square" tIns="45700">
            <a:normAutofit fontScale="77500" lnSpcReduction="20000"/>
          </a:bodyPr>
          <a:lstStyle/>
          <a:p>
            <a:pPr indent="-171481" lvl="0" marL="171450" rtl="0" algn="l">
              <a:lnSpc>
                <a:spcPct val="90000"/>
              </a:lnSpc>
              <a:spcBef>
                <a:spcPts val="0"/>
              </a:spcBef>
              <a:spcAft>
                <a:spcPts val="0"/>
              </a:spcAft>
              <a:buClr>
                <a:schemeClr val="dk1"/>
              </a:buClr>
              <a:buSzPct val="100000"/>
              <a:buChar char="•"/>
            </a:pPr>
            <a:r>
              <a:rPr lang="en-US"/>
              <a:t>Numerical 1: A sample of coal contains C = 55%, O = 28%, H =7%, S = 0.7%, N =0.2%, Ash = 0.2%. Calculate the GCV and NCV.</a:t>
            </a:r>
            <a:endParaRPr/>
          </a:p>
          <a:p>
            <a:pPr indent="0" lvl="0" marL="0" rtl="0" algn="l">
              <a:lnSpc>
                <a:spcPct val="90000"/>
              </a:lnSpc>
              <a:spcBef>
                <a:spcPts val="750"/>
              </a:spcBef>
              <a:spcAft>
                <a:spcPts val="0"/>
              </a:spcAft>
              <a:buClr>
                <a:schemeClr val="dk1"/>
              </a:buClr>
              <a:buSzPct val="100000"/>
              <a:buNone/>
            </a:pPr>
            <a:r>
              <a:rPr lang="en-US"/>
              <a:t>Soln:</a:t>
            </a:r>
            <a:endParaRPr/>
          </a:p>
          <a:p>
            <a:pPr indent="0" lvl="0" marL="0" rtl="0" algn="l">
              <a:lnSpc>
                <a:spcPct val="90000"/>
              </a:lnSpc>
              <a:spcBef>
                <a:spcPts val="750"/>
              </a:spcBef>
              <a:spcAft>
                <a:spcPts val="0"/>
              </a:spcAft>
              <a:buClr>
                <a:schemeClr val="dk1"/>
              </a:buClr>
              <a:buSzPct val="100000"/>
              <a:buNone/>
            </a:pPr>
            <a:r>
              <a:rPr lang="en-US"/>
              <a:t>GCV = 1/100[ 8080C + 34500(H-O/8) + 2240S]</a:t>
            </a:r>
            <a:endParaRPr/>
          </a:p>
          <a:p>
            <a:pPr indent="0" lvl="0" marL="0" rtl="0" algn="l">
              <a:lnSpc>
                <a:spcPct val="90000"/>
              </a:lnSpc>
              <a:spcBef>
                <a:spcPts val="750"/>
              </a:spcBef>
              <a:spcAft>
                <a:spcPts val="0"/>
              </a:spcAft>
              <a:buClr>
                <a:schemeClr val="dk1"/>
              </a:buClr>
              <a:buSzPct val="100000"/>
              <a:buNone/>
            </a:pPr>
            <a:r>
              <a:rPr lang="en-US"/>
              <a:t>           = 1/100 [ 8080x55  + 34500(7-28/8) + 2240 x 0.7]</a:t>
            </a:r>
            <a:endParaRPr/>
          </a:p>
          <a:p>
            <a:pPr indent="0" lvl="0" marL="0" rtl="0" algn="l">
              <a:lnSpc>
                <a:spcPct val="90000"/>
              </a:lnSpc>
              <a:spcBef>
                <a:spcPts val="750"/>
              </a:spcBef>
              <a:spcAft>
                <a:spcPts val="0"/>
              </a:spcAft>
              <a:buClr>
                <a:schemeClr val="dk1"/>
              </a:buClr>
              <a:buSzPct val="100000"/>
              <a:buNone/>
            </a:pPr>
            <a:r>
              <a:rPr lang="en-US"/>
              <a:t>           = 5667 Kcal/Kg</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NCV = HCV – 0.09 x % H x 587</a:t>
            </a:r>
            <a:endParaRPr/>
          </a:p>
          <a:p>
            <a:pPr indent="0" lvl="0" marL="0" rtl="0" algn="l">
              <a:lnSpc>
                <a:spcPct val="90000"/>
              </a:lnSpc>
              <a:spcBef>
                <a:spcPts val="750"/>
              </a:spcBef>
              <a:spcAft>
                <a:spcPts val="0"/>
              </a:spcAft>
              <a:buClr>
                <a:schemeClr val="dk1"/>
              </a:buClr>
              <a:buSzPct val="100000"/>
              <a:buNone/>
            </a:pPr>
            <a:r>
              <a:rPr lang="en-US"/>
              <a:t>         = 5667 – 0.09 x 7 x 587</a:t>
            </a:r>
            <a:endParaRPr/>
          </a:p>
          <a:p>
            <a:pPr indent="0" lvl="0" marL="0" rtl="0" algn="l">
              <a:lnSpc>
                <a:spcPct val="90000"/>
              </a:lnSpc>
              <a:spcBef>
                <a:spcPts val="750"/>
              </a:spcBef>
              <a:spcAft>
                <a:spcPts val="0"/>
              </a:spcAft>
              <a:buClr>
                <a:schemeClr val="dk1"/>
              </a:buClr>
              <a:buSzPct val="100000"/>
              <a:buNone/>
            </a:pPr>
            <a:r>
              <a:rPr lang="en-US"/>
              <a:t>         = 5297.19Kcal/Kg</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Numerical 2: A sample of coal has following composition C = 70%, O = 8%, H = 10%, N =3%, S = 2%, Ash = 7%. Calculate HCV and GCV.</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Numerical 3: A sample of coal contains C = 61% , O = 32%, S = 0.5%, N = 0.2% and Ash = 0.3%. If NCV of coal is 5313.02KCal/Kg. Calculate % H and GCV.</a:t>
            </a:r>
            <a:endParaRPr/>
          </a:p>
          <a:p>
            <a:pPr indent="0" lvl="0" marL="0" rtl="0" algn="l">
              <a:lnSpc>
                <a:spcPct val="90000"/>
              </a:lnSpc>
              <a:spcBef>
                <a:spcPts val="750"/>
              </a:spcBef>
              <a:spcAft>
                <a:spcPts val="0"/>
              </a:spcAft>
              <a:buClr>
                <a:schemeClr val="dk1"/>
              </a:buClr>
              <a:buSzPct val="100000"/>
              <a:buNone/>
            </a:pPr>
            <a:r>
              <a:rPr lang="en-US"/>
              <a:t>GCV =1/100[8080C + 34500(H-O/8) + 2240S]----i)</a:t>
            </a:r>
            <a:endParaRPr/>
          </a:p>
          <a:p>
            <a:pPr indent="0" lvl="0" marL="0" rtl="0" algn="l">
              <a:lnSpc>
                <a:spcPct val="90000"/>
              </a:lnSpc>
              <a:spcBef>
                <a:spcPts val="750"/>
              </a:spcBef>
              <a:spcAft>
                <a:spcPts val="0"/>
              </a:spcAft>
              <a:buClr>
                <a:schemeClr val="dk1"/>
              </a:buClr>
              <a:buSzPct val="100000"/>
              <a:buNone/>
            </a:pPr>
            <a:r>
              <a:rPr lang="en-US"/>
              <a:t>NCV = GCV -0.09x%Hx587</a:t>
            </a:r>
            <a:endParaRPr/>
          </a:p>
          <a:p>
            <a:pPr indent="0" lvl="0" marL="0" rtl="0" algn="l">
              <a:lnSpc>
                <a:spcPct val="90000"/>
              </a:lnSpc>
              <a:spcBef>
                <a:spcPts val="750"/>
              </a:spcBef>
              <a:spcAft>
                <a:spcPts val="0"/>
              </a:spcAft>
              <a:buClr>
                <a:schemeClr val="dk1"/>
              </a:buClr>
              <a:buSzPct val="100000"/>
              <a:buNone/>
            </a:pPr>
            <a:r>
              <a:rPr lang="en-US"/>
              <a:t>GCV = NCV + 0.09x%H x587-------ii)</a:t>
            </a:r>
            <a:endParaRPr/>
          </a:p>
          <a:p>
            <a:pPr indent="0" lvl="0" marL="0" rtl="0" algn="l">
              <a:lnSpc>
                <a:spcPct val="90000"/>
              </a:lnSpc>
              <a:spcBef>
                <a:spcPts val="750"/>
              </a:spcBef>
              <a:spcAft>
                <a:spcPts val="0"/>
              </a:spcAft>
              <a:buClr>
                <a:schemeClr val="dk1"/>
              </a:buClr>
              <a:buSzPct val="100000"/>
              <a:buNone/>
            </a:pPr>
            <a:r>
              <a:rPr lang="en-US"/>
              <a:t>1/100[8080C + 34500(H-O/8) + 2240S) = NCV + 0.09x%Hx587</a:t>
            </a:r>
            <a:endParaRPr/>
          </a:p>
          <a:p>
            <a:pPr indent="0" lvl="0" marL="0" rtl="0" algn="l">
              <a:lnSpc>
                <a:spcPct val="90000"/>
              </a:lnSpc>
              <a:spcBef>
                <a:spcPts val="750"/>
              </a:spcBef>
              <a:spcAft>
                <a:spcPts val="0"/>
              </a:spcAft>
              <a:buClr>
                <a:schemeClr val="dk1"/>
              </a:buClr>
              <a:buSzPct val="100000"/>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00"/>
              <a:buNone/>
            </a:pPr>
            <a:r>
              <a:rPr lang="en-US"/>
              <a:t>Numerical 3: A sample of coal contains C = 61% , O = 32%, S = 0.5%, N = 0.2% and Ash = 0.3%. If NCV of coal is 5313.02KCal/Kg. Calculate % H and GCV.</a:t>
            </a:r>
            <a:endParaRPr/>
          </a:p>
          <a:p>
            <a:pPr indent="0" lvl="0" marL="0" rtl="0" algn="l">
              <a:lnSpc>
                <a:spcPct val="90000"/>
              </a:lnSpc>
              <a:spcBef>
                <a:spcPts val="750"/>
              </a:spcBef>
              <a:spcAft>
                <a:spcPts val="0"/>
              </a:spcAft>
              <a:buClr>
                <a:schemeClr val="dk1"/>
              </a:buClr>
              <a:buSzPts val="2100"/>
              <a:buNone/>
            </a:pPr>
            <a:r>
              <a:rPr lang="en-US"/>
              <a:t>GCV =1/100[8080C + 34500(H-O/8) + 2240S]----i)</a:t>
            </a:r>
            <a:endParaRPr/>
          </a:p>
          <a:p>
            <a:pPr indent="0" lvl="0" marL="0" rtl="0" algn="l">
              <a:lnSpc>
                <a:spcPct val="90000"/>
              </a:lnSpc>
              <a:spcBef>
                <a:spcPts val="750"/>
              </a:spcBef>
              <a:spcAft>
                <a:spcPts val="0"/>
              </a:spcAft>
              <a:buClr>
                <a:schemeClr val="dk1"/>
              </a:buClr>
              <a:buSzPts val="2100"/>
              <a:buNone/>
            </a:pPr>
            <a:r>
              <a:rPr lang="en-US"/>
              <a:t>NCV = GCV -0.09x%Hx587</a:t>
            </a:r>
            <a:endParaRPr/>
          </a:p>
          <a:p>
            <a:pPr indent="0" lvl="0" marL="0" rtl="0" algn="l">
              <a:lnSpc>
                <a:spcPct val="90000"/>
              </a:lnSpc>
              <a:spcBef>
                <a:spcPts val="750"/>
              </a:spcBef>
              <a:spcAft>
                <a:spcPts val="0"/>
              </a:spcAft>
              <a:buClr>
                <a:schemeClr val="dk1"/>
              </a:buClr>
              <a:buSzPts val="2100"/>
              <a:buNone/>
            </a:pPr>
            <a:r>
              <a:rPr lang="en-US"/>
              <a:t>GCV = NCV + 0.09x%H x587-------ii)</a:t>
            </a:r>
            <a:endParaRPr/>
          </a:p>
          <a:p>
            <a:pPr indent="0" lvl="0" marL="0" rtl="0" algn="l">
              <a:lnSpc>
                <a:spcPct val="90000"/>
              </a:lnSpc>
              <a:spcBef>
                <a:spcPts val="750"/>
              </a:spcBef>
              <a:spcAft>
                <a:spcPts val="0"/>
              </a:spcAft>
              <a:buClr>
                <a:schemeClr val="dk1"/>
              </a:buClr>
              <a:buSzPts val="2100"/>
              <a:buNone/>
            </a:pPr>
            <a:r>
              <a:rPr lang="en-US"/>
              <a:t>1/100[8080C + 34500(H-O/8) + 2240S) = NCV + 0.09x%Hx587</a:t>
            </a:r>
            <a:endParaRPr/>
          </a:p>
          <a:p>
            <a:pPr indent="0" lvl="0" marL="0" rtl="0" algn="l">
              <a:lnSpc>
                <a:spcPct val="90000"/>
              </a:lnSpc>
              <a:spcBef>
                <a:spcPts val="750"/>
              </a:spcBef>
              <a:spcAft>
                <a:spcPts val="0"/>
              </a:spcAft>
              <a:buClr>
                <a:schemeClr val="dk1"/>
              </a:buClr>
              <a:buSzPts val="2100"/>
              <a:buNone/>
            </a:pPr>
            <a:r>
              <a:rPr lang="en-US"/>
              <a:t>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idx="1" type="body"/>
          </p:nvPr>
        </p:nvSpPr>
        <p:spPr>
          <a:xfrm>
            <a:off x="533400" y="1066800"/>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Numerical 3: A sample of coal contains C = 70% , O = 25%, S = 1%, N = 1% and Ash = 0.5%. If NCV of coal is 5200KCal/Kg. Calculate % H and GCV.</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GCV =80.80x70 + 345(H-25/8) + 22.40x1]----i)</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         =5656+345H-1078.125+22.4</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          = 4600+345H</a:t>
            </a:r>
            <a:endParaRPr>
              <a:solidFill>
                <a:srgbClr val="C00000"/>
              </a:solidFill>
            </a:endParaRPr>
          </a:p>
          <a:p>
            <a:pPr indent="0" lvl="0" marL="0" rtl="0" algn="l">
              <a:lnSpc>
                <a:spcPct val="90000"/>
              </a:lnSpc>
              <a:spcBef>
                <a:spcPts val="750"/>
              </a:spcBef>
              <a:spcAft>
                <a:spcPts val="0"/>
              </a:spcAft>
              <a:buClr>
                <a:srgbClr val="C00000"/>
              </a:buClr>
              <a:buSzPct val="100000"/>
              <a:buNone/>
            </a:pPr>
            <a:r>
              <a:rPr lang="en-US">
                <a:solidFill>
                  <a:srgbClr val="C00000"/>
                </a:solidFill>
              </a:rPr>
              <a:t>NCV = GCV - 0.09x%Hx587</a:t>
            </a:r>
            <a:endParaRPr>
              <a:solidFill>
                <a:srgbClr val="C00000"/>
              </a:solidFill>
            </a:endParaRPr>
          </a:p>
          <a:p>
            <a:pPr indent="0" lvl="0" marL="0" rtl="0" algn="l">
              <a:lnSpc>
                <a:spcPct val="90000"/>
              </a:lnSpc>
              <a:spcBef>
                <a:spcPts val="750"/>
              </a:spcBef>
              <a:spcAft>
                <a:spcPts val="0"/>
              </a:spcAft>
              <a:buClr>
                <a:srgbClr val="C00000"/>
              </a:buClr>
              <a:buSzPct val="100000"/>
              <a:buNone/>
            </a:pPr>
            <a:r>
              <a:rPr lang="en-US">
                <a:solidFill>
                  <a:srgbClr val="C00000"/>
                </a:solidFill>
              </a:rPr>
              <a:t>GCV = 5200 + 0.09x%H x587</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         = 5200 + 52.83H-------ii)</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 4600.275+345H = 5200 + 52.83H</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345H- 52.83H = 5200-4600.275</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292.17H = 599.725</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H = 2.05%</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GCV= 5308.44Kcal/Kg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Coal</a:t>
            </a:r>
            <a:endParaRPr/>
          </a:p>
        </p:txBody>
      </p:sp>
      <p:sp>
        <p:nvSpPr>
          <p:cNvPr id="218" name="Google Shape;218;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00"/>
              <a:buNone/>
            </a:pPr>
            <a:r>
              <a:rPr lang="en-US"/>
              <a:t>Purpose of Analysis of Coal</a:t>
            </a:r>
            <a:endParaRPr/>
          </a:p>
          <a:p>
            <a:pPr indent="-171450" lvl="0" marL="171450" rtl="0" algn="l">
              <a:lnSpc>
                <a:spcPct val="90000"/>
              </a:lnSpc>
              <a:spcBef>
                <a:spcPts val="750"/>
              </a:spcBef>
              <a:spcAft>
                <a:spcPts val="0"/>
              </a:spcAft>
              <a:buClr>
                <a:schemeClr val="dk1"/>
              </a:buClr>
              <a:buSzPts val="2100"/>
              <a:buChar char="•"/>
            </a:pPr>
            <a:r>
              <a:rPr lang="en-US"/>
              <a:t>To decide price of coal</a:t>
            </a:r>
            <a:endParaRPr/>
          </a:p>
          <a:p>
            <a:pPr indent="-171450" lvl="0" marL="171450" rtl="0" algn="l">
              <a:lnSpc>
                <a:spcPct val="90000"/>
              </a:lnSpc>
              <a:spcBef>
                <a:spcPts val="750"/>
              </a:spcBef>
              <a:spcAft>
                <a:spcPts val="0"/>
              </a:spcAft>
              <a:buClr>
                <a:schemeClr val="dk1"/>
              </a:buClr>
              <a:buSzPts val="2100"/>
              <a:buChar char="•"/>
            </a:pPr>
            <a:r>
              <a:rPr lang="en-US"/>
              <a:t>To determine quality</a:t>
            </a:r>
            <a:endParaRPr/>
          </a:p>
          <a:p>
            <a:pPr indent="-171450" lvl="0" marL="171450" rtl="0" algn="l">
              <a:lnSpc>
                <a:spcPct val="90000"/>
              </a:lnSpc>
              <a:spcBef>
                <a:spcPts val="750"/>
              </a:spcBef>
              <a:spcAft>
                <a:spcPts val="0"/>
              </a:spcAft>
              <a:buClr>
                <a:schemeClr val="dk1"/>
              </a:buClr>
              <a:buSzPts val="2100"/>
              <a:buChar char="•"/>
            </a:pPr>
            <a:r>
              <a:rPr lang="en-US"/>
              <a:t>To specify use of coal for a particular purpose.</a:t>
            </a:r>
            <a:endParaRPr/>
          </a:p>
          <a:p>
            <a:pPr indent="-171450" lvl="0" marL="171450" rtl="0" algn="l">
              <a:lnSpc>
                <a:spcPct val="90000"/>
              </a:lnSpc>
              <a:spcBef>
                <a:spcPts val="750"/>
              </a:spcBef>
              <a:spcAft>
                <a:spcPts val="0"/>
              </a:spcAft>
              <a:buClr>
                <a:schemeClr val="dk1"/>
              </a:buClr>
              <a:buSzPts val="2100"/>
              <a:buChar char="•"/>
            </a:pPr>
            <a:r>
              <a:rPr lang="en-US"/>
              <a:t>To calculate theoretical calorific value of coal.</a:t>
            </a:r>
            <a:endParaRPr/>
          </a:p>
          <a:p>
            <a:pPr indent="-171450" lvl="0" marL="171450" rtl="0" algn="l">
              <a:lnSpc>
                <a:spcPct val="90000"/>
              </a:lnSpc>
              <a:spcBef>
                <a:spcPts val="750"/>
              </a:spcBef>
              <a:spcAft>
                <a:spcPts val="0"/>
              </a:spcAft>
              <a:buClr>
                <a:schemeClr val="dk1"/>
              </a:buClr>
              <a:buSzPts val="2100"/>
              <a:buChar char="•"/>
            </a:pPr>
            <a:r>
              <a:rPr lang="en-US"/>
              <a:t>To calculate air requirement for complete combustion of coal and design the furnace fire box suitably.</a:t>
            </a:r>
            <a:endParaRPr/>
          </a:p>
          <a:p>
            <a:pPr indent="0" lvl="0" marL="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idx="1" type="body"/>
          </p:nvPr>
        </p:nvSpPr>
        <p:spPr>
          <a:xfrm>
            <a:off x="628650" y="533400"/>
            <a:ext cx="7886700" cy="5643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latin typeface="Times New Roman"/>
                <a:ea typeface="Times New Roman"/>
                <a:cs typeface="Times New Roman"/>
                <a:sym typeface="Times New Roman"/>
              </a:rPr>
              <a:t>Types of Analysis of Coal</a:t>
            </a:r>
            <a:endParaRPr/>
          </a:p>
          <a:p>
            <a:pPr indent="-38100" lvl="0" marL="171450" rtl="0" algn="l">
              <a:lnSpc>
                <a:spcPct val="90000"/>
              </a:lnSpc>
              <a:spcBef>
                <a:spcPts val="750"/>
              </a:spcBef>
              <a:spcAft>
                <a:spcPts val="0"/>
              </a:spcAft>
              <a:buClr>
                <a:schemeClr val="dk1"/>
              </a:buClr>
              <a:buSzPts val="2100"/>
              <a:buNone/>
            </a:pPr>
            <a:r>
              <a:t/>
            </a:r>
            <a:endParaRPr/>
          </a:p>
          <a:p>
            <a:pPr indent="-457200" lvl="0" marL="457200" rtl="0" algn="l">
              <a:lnSpc>
                <a:spcPct val="90000"/>
              </a:lnSpc>
              <a:spcBef>
                <a:spcPts val="750"/>
              </a:spcBef>
              <a:spcAft>
                <a:spcPts val="0"/>
              </a:spcAft>
              <a:buClr>
                <a:schemeClr val="dk1"/>
              </a:buClr>
              <a:buSzPts val="2100"/>
              <a:buAutoNum type="alphaUcParenR"/>
            </a:pPr>
            <a:r>
              <a:rPr b="1" lang="en-US"/>
              <a:t>Proximate Analysis</a:t>
            </a:r>
            <a:endParaRPr/>
          </a:p>
          <a:p>
            <a:pPr indent="-514350" lvl="0" marL="514350" rtl="0" algn="l">
              <a:lnSpc>
                <a:spcPct val="90000"/>
              </a:lnSpc>
              <a:spcBef>
                <a:spcPts val="750"/>
              </a:spcBef>
              <a:spcAft>
                <a:spcPts val="0"/>
              </a:spcAft>
              <a:buClr>
                <a:schemeClr val="dk1"/>
              </a:buClr>
              <a:buSzPts val="2100"/>
              <a:buAutoNum type="romanLcParenR"/>
            </a:pPr>
            <a:r>
              <a:rPr lang="en-US"/>
              <a:t>% Moisture</a:t>
            </a:r>
            <a:endParaRPr/>
          </a:p>
          <a:p>
            <a:pPr indent="-514350" lvl="0" marL="514350" rtl="0" algn="l">
              <a:lnSpc>
                <a:spcPct val="90000"/>
              </a:lnSpc>
              <a:spcBef>
                <a:spcPts val="750"/>
              </a:spcBef>
              <a:spcAft>
                <a:spcPts val="0"/>
              </a:spcAft>
              <a:buClr>
                <a:schemeClr val="dk1"/>
              </a:buClr>
              <a:buSzPts val="2100"/>
              <a:buAutoNum type="romanLcParenR"/>
            </a:pPr>
            <a:r>
              <a:rPr lang="en-US"/>
              <a:t>% Volatile Matter</a:t>
            </a:r>
            <a:endParaRPr/>
          </a:p>
          <a:p>
            <a:pPr indent="-514350" lvl="0" marL="514350" rtl="0" algn="l">
              <a:lnSpc>
                <a:spcPct val="90000"/>
              </a:lnSpc>
              <a:spcBef>
                <a:spcPts val="750"/>
              </a:spcBef>
              <a:spcAft>
                <a:spcPts val="0"/>
              </a:spcAft>
              <a:buClr>
                <a:schemeClr val="dk1"/>
              </a:buClr>
              <a:buSzPts val="2100"/>
              <a:buAutoNum type="romanLcParenR"/>
            </a:pPr>
            <a:r>
              <a:rPr lang="en-US"/>
              <a:t>% Ash</a:t>
            </a:r>
            <a:endParaRPr/>
          </a:p>
          <a:p>
            <a:pPr indent="-514350" lvl="0" marL="514350" rtl="0" algn="l">
              <a:lnSpc>
                <a:spcPct val="90000"/>
              </a:lnSpc>
              <a:spcBef>
                <a:spcPts val="750"/>
              </a:spcBef>
              <a:spcAft>
                <a:spcPts val="0"/>
              </a:spcAft>
              <a:buClr>
                <a:schemeClr val="dk1"/>
              </a:buClr>
              <a:buSzPts val="2100"/>
              <a:buAutoNum type="romanLcParenR"/>
            </a:pPr>
            <a:r>
              <a:rPr lang="en-US"/>
              <a:t>Fixed Carbon</a:t>
            </a:r>
            <a:endParaRPr/>
          </a:p>
          <a:p>
            <a:pPr indent="-381000" lvl="0" marL="51435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b="1" lang="en-US"/>
              <a:t>B)</a:t>
            </a:r>
            <a:r>
              <a:rPr lang="en-US"/>
              <a:t> </a:t>
            </a:r>
            <a:r>
              <a:rPr b="1" lang="en-US"/>
              <a:t>Ultimate Analysis</a:t>
            </a:r>
            <a:endParaRPr/>
          </a:p>
          <a:p>
            <a:pPr indent="-514350" lvl="0" marL="514350" rtl="0" algn="l">
              <a:lnSpc>
                <a:spcPct val="90000"/>
              </a:lnSpc>
              <a:spcBef>
                <a:spcPts val="750"/>
              </a:spcBef>
              <a:spcAft>
                <a:spcPts val="0"/>
              </a:spcAft>
              <a:buClr>
                <a:schemeClr val="dk1"/>
              </a:buClr>
              <a:buSzPts val="2100"/>
              <a:buAutoNum type="romanLcParenR"/>
            </a:pPr>
            <a:r>
              <a:rPr lang="en-US"/>
              <a:t>% Carbon and % Hydrogen</a:t>
            </a:r>
            <a:endParaRPr/>
          </a:p>
          <a:p>
            <a:pPr indent="-514350" lvl="0" marL="514350" rtl="0" algn="l">
              <a:lnSpc>
                <a:spcPct val="90000"/>
              </a:lnSpc>
              <a:spcBef>
                <a:spcPts val="750"/>
              </a:spcBef>
              <a:spcAft>
                <a:spcPts val="0"/>
              </a:spcAft>
              <a:buClr>
                <a:schemeClr val="dk1"/>
              </a:buClr>
              <a:buSzPts val="2100"/>
              <a:buAutoNum type="romanLcParenR"/>
            </a:pPr>
            <a:r>
              <a:rPr lang="en-US"/>
              <a:t>% Nitrogen</a:t>
            </a:r>
            <a:endParaRPr/>
          </a:p>
          <a:p>
            <a:pPr indent="-514350" lvl="0" marL="514350" rtl="0" algn="l">
              <a:lnSpc>
                <a:spcPct val="90000"/>
              </a:lnSpc>
              <a:spcBef>
                <a:spcPts val="750"/>
              </a:spcBef>
              <a:spcAft>
                <a:spcPts val="0"/>
              </a:spcAft>
              <a:buClr>
                <a:schemeClr val="dk1"/>
              </a:buClr>
              <a:buSzPts val="2100"/>
              <a:buAutoNum type="romanLcParenR"/>
            </a:pPr>
            <a:r>
              <a:rPr lang="en-US"/>
              <a:t>% Sulphur</a:t>
            </a:r>
            <a:endParaRPr/>
          </a:p>
          <a:p>
            <a:pPr indent="-514350" lvl="0" marL="514350" rtl="0" algn="l">
              <a:lnSpc>
                <a:spcPct val="90000"/>
              </a:lnSpc>
              <a:spcBef>
                <a:spcPts val="750"/>
              </a:spcBef>
              <a:spcAft>
                <a:spcPts val="0"/>
              </a:spcAft>
              <a:buClr>
                <a:schemeClr val="dk1"/>
              </a:buClr>
              <a:buSzPts val="2100"/>
              <a:buAutoNum type="romanLcParenR"/>
            </a:pPr>
            <a:r>
              <a:rPr lang="en-US"/>
              <a:t>% Ash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Proximate Analysis of Coal</a:t>
            </a:r>
            <a:endParaRPr/>
          </a:p>
        </p:txBody>
      </p:sp>
      <p:sp>
        <p:nvSpPr>
          <p:cNvPr id="229" name="Google Shape;229;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00"/>
              <a:buNone/>
            </a:pPr>
            <a:r>
              <a:rPr lang="en-US"/>
              <a:t>Proximate analysis is the study or analysis of coal sample in which </a:t>
            </a:r>
            <a:endParaRPr/>
          </a:p>
          <a:p>
            <a:pPr indent="-457200" lvl="0" marL="457200" rtl="0" algn="l">
              <a:lnSpc>
                <a:spcPct val="90000"/>
              </a:lnSpc>
              <a:spcBef>
                <a:spcPts val="750"/>
              </a:spcBef>
              <a:spcAft>
                <a:spcPts val="0"/>
              </a:spcAft>
              <a:buClr>
                <a:schemeClr val="dk1"/>
              </a:buClr>
              <a:buSzPts val="2100"/>
              <a:buAutoNum type="alphaLcParenR"/>
            </a:pPr>
            <a:r>
              <a:rPr lang="en-US"/>
              <a:t>% Moisture b) % VM  c) % Ash  d) % Fixed Carbon are found out.</a:t>
            </a:r>
            <a:endParaRPr/>
          </a:p>
          <a:p>
            <a:pPr indent="-323850" lvl="0" marL="45720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a) % Moisture</a:t>
            </a:r>
            <a:endParaRPr/>
          </a:p>
          <a:p>
            <a:pPr indent="0" lvl="0" marL="0" rtl="0" algn="l">
              <a:lnSpc>
                <a:spcPct val="90000"/>
              </a:lnSpc>
              <a:spcBef>
                <a:spcPts val="750"/>
              </a:spcBef>
              <a:spcAft>
                <a:spcPts val="0"/>
              </a:spcAft>
              <a:buClr>
                <a:schemeClr val="dk1"/>
              </a:buClr>
              <a:buSzPts val="2100"/>
              <a:buNone/>
            </a:pPr>
            <a:r>
              <a:rPr lang="en-US"/>
              <a:t>A known weight of powdered and air dried coal sample is taken in a crucible and it is places in an oven for 1hr at 110°C. Then the coal is cooled in a desiccator and weighed out. If the initial weight of the coal is W gms and final weight is W1 gms.</a:t>
            </a:r>
            <a:endParaRPr/>
          </a:p>
          <a:p>
            <a:pPr indent="0" lvl="0" marL="0" rtl="0" algn="l">
              <a:lnSpc>
                <a:spcPct val="90000"/>
              </a:lnSpc>
              <a:spcBef>
                <a:spcPts val="750"/>
              </a:spcBef>
              <a:spcAft>
                <a:spcPts val="0"/>
              </a:spcAft>
              <a:buClr>
                <a:schemeClr val="dk1"/>
              </a:buClr>
              <a:buSzPts val="2100"/>
              <a:buNone/>
            </a:pPr>
            <a:r>
              <a:rPr lang="en-US"/>
              <a:t>Then the loss in weight (W-W1) corresponds to moisture in coal.</a:t>
            </a:r>
            <a:endParaRPr/>
          </a:p>
          <a:p>
            <a:pPr indent="0" lvl="0" marL="0" rtl="0" algn="l">
              <a:lnSpc>
                <a:spcPct val="90000"/>
              </a:lnSpc>
              <a:spcBef>
                <a:spcPts val="750"/>
              </a:spcBef>
              <a:spcAft>
                <a:spcPts val="0"/>
              </a:spcAft>
              <a:buClr>
                <a:schemeClr val="dk1"/>
              </a:buClr>
              <a:buSzPts val="2100"/>
              <a:buNone/>
            </a:pPr>
            <a:r>
              <a:rPr lang="en-US"/>
              <a:t>% Moisture = </a:t>
            </a:r>
            <a:r>
              <a:rPr lang="en-US" u="sng"/>
              <a:t>Loss in weight x 100       </a:t>
            </a:r>
            <a:r>
              <a:rPr lang="en-US"/>
              <a:t> =</a:t>
            </a:r>
            <a:r>
              <a:rPr lang="en-US" u="sng"/>
              <a:t> (W-W1) x 100</a:t>
            </a:r>
            <a:endParaRPr/>
          </a:p>
          <a:p>
            <a:pPr indent="0" lvl="0" marL="0" rtl="0" algn="l">
              <a:lnSpc>
                <a:spcPct val="90000"/>
              </a:lnSpc>
              <a:spcBef>
                <a:spcPts val="750"/>
              </a:spcBef>
              <a:spcAft>
                <a:spcPts val="0"/>
              </a:spcAft>
              <a:buClr>
                <a:schemeClr val="dk1"/>
              </a:buClr>
              <a:buSzPts val="2100"/>
              <a:buNone/>
            </a:pPr>
            <a:r>
              <a:rPr lang="en-US"/>
              <a:t>                          Weight of coal sample                W</a:t>
            </a:r>
            <a:endParaRPr/>
          </a:p>
          <a:p>
            <a:pPr indent="0" lvl="0" marL="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idx="1" type="body"/>
          </p:nvPr>
        </p:nvSpPr>
        <p:spPr>
          <a:xfrm>
            <a:off x="628650" y="762000"/>
            <a:ext cx="7886700" cy="5414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a:t>b) % Volatile Matter</a:t>
            </a:r>
            <a:endParaRPr/>
          </a:p>
          <a:p>
            <a:pPr indent="0" lvl="0" marL="0" rtl="0" algn="l">
              <a:lnSpc>
                <a:spcPct val="90000"/>
              </a:lnSpc>
              <a:spcBef>
                <a:spcPts val="750"/>
              </a:spcBef>
              <a:spcAft>
                <a:spcPts val="0"/>
              </a:spcAft>
              <a:buClr>
                <a:schemeClr val="dk1"/>
              </a:buClr>
              <a:buSzPct val="100000"/>
              <a:buNone/>
            </a:pPr>
            <a:r>
              <a:rPr lang="en-US"/>
              <a:t>Moisture free coal left in the crucible in first experiment W1 is covered with a lid loosely. Then it is heated at 925°C in a muffle furnace for 7min.</a:t>
            </a:r>
            <a:endParaRPr/>
          </a:p>
          <a:p>
            <a:pPr indent="0" lvl="0" marL="0" rtl="0" algn="l">
              <a:lnSpc>
                <a:spcPct val="90000"/>
              </a:lnSpc>
              <a:spcBef>
                <a:spcPts val="750"/>
              </a:spcBef>
              <a:spcAft>
                <a:spcPts val="0"/>
              </a:spcAft>
              <a:buClr>
                <a:schemeClr val="dk1"/>
              </a:buClr>
              <a:buSzPct val="100000"/>
              <a:buNone/>
            </a:pPr>
            <a:r>
              <a:rPr lang="en-US"/>
              <a:t>The crucible is taken out and cooled in a desiccator. Then it is weighed (W2 gms) .</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 Volatile matter = </a:t>
            </a:r>
            <a:r>
              <a:rPr lang="en-US" u="sng"/>
              <a:t>weight of volatile matter x 100</a:t>
            </a:r>
            <a:r>
              <a:rPr lang="en-US"/>
              <a:t>  = </a:t>
            </a:r>
            <a:r>
              <a:rPr lang="en-US" u="sng"/>
              <a:t>(W1-W2) x100</a:t>
            </a:r>
            <a:endParaRPr/>
          </a:p>
          <a:p>
            <a:pPr indent="0" lvl="0" marL="0" rtl="0" algn="l">
              <a:lnSpc>
                <a:spcPct val="90000"/>
              </a:lnSpc>
              <a:spcBef>
                <a:spcPts val="750"/>
              </a:spcBef>
              <a:spcAft>
                <a:spcPts val="0"/>
              </a:spcAft>
              <a:buClr>
                <a:schemeClr val="dk1"/>
              </a:buClr>
              <a:buSzPct val="100000"/>
              <a:buNone/>
            </a:pPr>
            <a:r>
              <a:rPr lang="en-US"/>
              <a:t>                                        Weight of coal sample                         W</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c) % Ash</a:t>
            </a:r>
            <a:endParaRPr/>
          </a:p>
          <a:p>
            <a:pPr indent="0" lvl="0" marL="0" rtl="0" algn="l">
              <a:lnSpc>
                <a:spcPct val="90000"/>
              </a:lnSpc>
              <a:spcBef>
                <a:spcPts val="750"/>
              </a:spcBef>
              <a:spcAft>
                <a:spcPts val="0"/>
              </a:spcAft>
              <a:buClr>
                <a:schemeClr val="dk1"/>
              </a:buClr>
              <a:buSzPct val="100000"/>
              <a:buNone/>
            </a:pPr>
            <a:r>
              <a:rPr lang="en-US"/>
              <a:t>The residual coal in the above experiments is heated and burnt in an open crucible at above 750°C for half hour.</a:t>
            </a:r>
            <a:endParaRPr/>
          </a:p>
          <a:p>
            <a:pPr indent="0" lvl="0" marL="0" rtl="0" algn="l">
              <a:lnSpc>
                <a:spcPct val="90000"/>
              </a:lnSpc>
              <a:spcBef>
                <a:spcPts val="750"/>
              </a:spcBef>
              <a:spcAft>
                <a:spcPts val="0"/>
              </a:spcAft>
              <a:buClr>
                <a:schemeClr val="dk1"/>
              </a:buClr>
              <a:buSzPct val="100000"/>
              <a:buNone/>
            </a:pPr>
            <a:r>
              <a:rPr lang="en-US"/>
              <a:t>The coal gets burnt. The ash left in crucible is cooled in a desiccator and weighed W3 gms.</a:t>
            </a:r>
            <a:endParaRPr/>
          </a:p>
          <a:p>
            <a:pPr indent="0" lvl="0" marL="0" rtl="0" algn="l">
              <a:lnSpc>
                <a:spcPct val="90000"/>
              </a:lnSpc>
              <a:spcBef>
                <a:spcPts val="750"/>
              </a:spcBef>
              <a:spcAft>
                <a:spcPts val="0"/>
              </a:spcAft>
              <a:buClr>
                <a:schemeClr val="dk1"/>
              </a:buClr>
              <a:buSzPct val="100000"/>
              <a:buNone/>
            </a:pPr>
            <a:r>
              <a:rPr lang="en-US"/>
              <a:t>% Ash =  </a:t>
            </a:r>
            <a:r>
              <a:rPr lang="en-US" u="sng"/>
              <a:t>weight of ash x 100 </a:t>
            </a:r>
            <a:r>
              <a:rPr lang="en-US"/>
              <a:t>  = </a:t>
            </a:r>
            <a:r>
              <a:rPr lang="en-US" u="sng"/>
              <a:t>W3 x 100</a:t>
            </a:r>
            <a:endParaRPr/>
          </a:p>
          <a:p>
            <a:pPr indent="0" lvl="0" marL="0" rtl="0" algn="l">
              <a:lnSpc>
                <a:spcPct val="90000"/>
              </a:lnSpc>
              <a:spcBef>
                <a:spcPts val="750"/>
              </a:spcBef>
              <a:spcAft>
                <a:spcPts val="0"/>
              </a:spcAft>
              <a:buClr>
                <a:schemeClr val="dk1"/>
              </a:buClr>
              <a:buSzPct val="100000"/>
              <a:buNone/>
            </a:pPr>
            <a:r>
              <a:rPr lang="en-US"/>
              <a:t>                   Weight of coal                   W</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d) % Fixed Carbon:</a:t>
            </a:r>
            <a:endParaRPr/>
          </a:p>
          <a:p>
            <a:pPr indent="0" lvl="0" marL="0" rtl="0" algn="l">
              <a:lnSpc>
                <a:spcPct val="90000"/>
              </a:lnSpc>
              <a:spcBef>
                <a:spcPts val="750"/>
              </a:spcBef>
              <a:spcAft>
                <a:spcPts val="0"/>
              </a:spcAft>
              <a:buClr>
                <a:schemeClr val="dk1"/>
              </a:buClr>
              <a:buSzPct val="100000"/>
              <a:buNone/>
            </a:pPr>
            <a:r>
              <a:rPr lang="en-US"/>
              <a:t>It is found by calculations</a:t>
            </a:r>
            <a:endParaRPr/>
          </a:p>
          <a:p>
            <a:pPr indent="0" lvl="0" marL="0" rtl="0" algn="l">
              <a:lnSpc>
                <a:spcPct val="90000"/>
              </a:lnSpc>
              <a:spcBef>
                <a:spcPts val="750"/>
              </a:spcBef>
              <a:spcAft>
                <a:spcPts val="0"/>
              </a:spcAft>
              <a:buClr>
                <a:schemeClr val="dk1"/>
              </a:buClr>
              <a:buSzPct val="100000"/>
              <a:buNone/>
            </a:pPr>
            <a:r>
              <a:rPr lang="en-US"/>
              <a:t>%FC = 100-[% moisture + % VM + % Ash)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idx="1" type="body"/>
          </p:nvPr>
        </p:nvSpPr>
        <p:spPr>
          <a:xfrm>
            <a:off x="628650" y="304800"/>
            <a:ext cx="8134350" cy="6400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b="1" lang="en-US"/>
              <a:t>Significance or Importance of proximate analysis</a:t>
            </a:r>
            <a:endParaRPr/>
          </a:p>
          <a:p>
            <a:pPr indent="-457200" lvl="0" marL="457200" rtl="0" algn="l">
              <a:lnSpc>
                <a:spcPct val="90000"/>
              </a:lnSpc>
              <a:spcBef>
                <a:spcPts val="750"/>
              </a:spcBef>
              <a:spcAft>
                <a:spcPts val="0"/>
              </a:spcAft>
              <a:buClr>
                <a:schemeClr val="dk1"/>
              </a:buClr>
              <a:buSzPct val="100000"/>
              <a:buAutoNum type="alphaLcParenR"/>
            </a:pPr>
            <a:r>
              <a:rPr lang="en-US"/>
              <a:t>Moisture</a:t>
            </a:r>
            <a:endParaRPr/>
          </a:p>
          <a:p>
            <a:pPr indent="0" lvl="0" marL="0" rtl="0" algn="l">
              <a:lnSpc>
                <a:spcPct val="90000"/>
              </a:lnSpc>
              <a:spcBef>
                <a:spcPts val="750"/>
              </a:spcBef>
              <a:spcAft>
                <a:spcPts val="0"/>
              </a:spcAft>
              <a:buClr>
                <a:schemeClr val="dk1"/>
              </a:buClr>
              <a:buSzPct val="100000"/>
              <a:buNone/>
            </a:pPr>
            <a:r>
              <a:rPr lang="en-US"/>
              <a:t>It decreases calorific value of coal largely as it does not burn and takes away heat in the form of latent heat.</a:t>
            </a:r>
            <a:endParaRPr/>
          </a:p>
          <a:p>
            <a:pPr indent="0" lvl="0" marL="0" rtl="0" algn="l">
              <a:lnSpc>
                <a:spcPct val="90000"/>
              </a:lnSpc>
              <a:spcBef>
                <a:spcPts val="750"/>
              </a:spcBef>
              <a:spcAft>
                <a:spcPts val="0"/>
              </a:spcAft>
              <a:buClr>
                <a:schemeClr val="dk1"/>
              </a:buClr>
              <a:buSzPct val="100000"/>
              <a:buNone/>
            </a:pPr>
            <a:r>
              <a:rPr lang="en-US"/>
              <a:t>It increases ignition point of coal.</a:t>
            </a:r>
            <a:endParaRPr/>
          </a:p>
          <a:p>
            <a:pPr indent="0" lvl="0" marL="0" rtl="0" algn="l">
              <a:lnSpc>
                <a:spcPct val="90000"/>
              </a:lnSpc>
              <a:spcBef>
                <a:spcPts val="750"/>
              </a:spcBef>
              <a:spcAft>
                <a:spcPts val="0"/>
              </a:spcAft>
              <a:buClr>
                <a:schemeClr val="dk1"/>
              </a:buClr>
              <a:buSzPct val="100000"/>
              <a:buNone/>
            </a:pPr>
            <a:r>
              <a:rPr lang="en-US"/>
              <a:t>Hence a coal with lower moisture % is better quality. </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b) Volatile matter</a:t>
            </a:r>
            <a:endParaRPr/>
          </a:p>
          <a:p>
            <a:pPr indent="0" lvl="0" marL="0" rtl="0" algn="l">
              <a:lnSpc>
                <a:spcPct val="90000"/>
              </a:lnSpc>
              <a:spcBef>
                <a:spcPts val="750"/>
              </a:spcBef>
              <a:spcAft>
                <a:spcPts val="0"/>
              </a:spcAft>
              <a:buClr>
                <a:schemeClr val="dk1"/>
              </a:buClr>
              <a:buSzPct val="100000"/>
              <a:buNone/>
            </a:pPr>
            <a:r>
              <a:rPr lang="en-US"/>
              <a:t>It decreases calorific value of coal.</a:t>
            </a:r>
            <a:endParaRPr/>
          </a:p>
          <a:p>
            <a:pPr indent="0" lvl="0" marL="0" rtl="0" algn="l">
              <a:lnSpc>
                <a:spcPct val="90000"/>
              </a:lnSpc>
              <a:spcBef>
                <a:spcPts val="750"/>
              </a:spcBef>
              <a:spcAft>
                <a:spcPts val="0"/>
              </a:spcAft>
              <a:buClr>
                <a:schemeClr val="dk1"/>
              </a:buClr>
              <a:buSzPct val="100000"/>
              <a:buNone/>
            </a:pPr>
            <a:r>
              <a:rPr lang="en-US"/>
              <a:t>It elongates flame and decreases flame temperature.</a:t>
            </a:r>
            <a:endParaRPr/>
          </a:p>
          <a:p>
            <a:pPr indent="0" lvl="0" marL="0" rtl="0" algn="l">
              <a:lnSpc>
                <a:spcPct val="90000"/>
              </a:lnSpc>
              <a:spcBef>
                <a:spcPts val="750"/>
              </a:spcBef>
              <a:spcAft>
                <a:spcPts val="0"/>
              </a:spcAft>
              <a:buClr>
                <a:schemeClr val="dk1"/>
              </a:buClr>
              <a:buSzPct val="100000"/>
              <a:buNone/>
            </a:pPr>
            <a:r>
              <a:rPr lang="en-US"/>
              <a:t>It form smoke and pollute air.</a:t>
            </a:r>
            <a:endParaRPr/>
          </a:p>
          <a:p>
            <a:pPr indent="0" lvl="0" marL="0" rtl="0" algn="l">
              <a:lnSpc>
                <a:spcPct val="90000"/>
              </a:lnSpc>
              <a:spcBef>
                <a:spcPts val="750"/>
              </a:spcBef>
              <a:spcAft>
                <a:spcPts val="0"/>
              </a:spcAft>
              <a:buClr>
                <a:schemeClr val="dk1"/>
              </a:buClr>
              <a:buSzPct val="100000"/>
              <a:buNone/>
            </a:pPr>
            <a:r>
              <a:rPr lang="en-US"/>
              <a:t>However the coals containing 15-25% of VM on carbonization gives coke oven gas which is source of various organic aromatic chemicals.</a:t>
            </a:r>
            <a:endParaRPr/>
          </a:p>
          <a:p>
            <a:pPr indent="0" lvl="0" marL="0" rtl="0" algn="l">
              <a:lnSpc>
                <a:spcPct val="90000"/>
              </a:lnSpc>
              <a:spcBef>
                <a:spcPts val="750"/>
              </a:spcBef>
              <a:spcAft>
                <a:spcPts val="0"/>
              </a:spcAft>
              <a:buClr>
                <a:schemeClr val="dk1"/>
              </a:buClr>
              <a:buSzPct val="100000"/>
              <a:buNone/>
            </a:pPr>
            <a:r>
              <a:rPr lang="en-US"/>
              <a:t>Such coal have good coaking property and coke can be obtained from the coals.</a:t>
            </a:r>
            <a:endParaRPr/>
          </a:p>
          <a:p>
            <a:pPr indent="0" lvl="0" marL="0" rtl="0" algn="l">
              <a:lnSpc>
                <a:spcPct val="90000"/>
              </a:lnSpc>
              <a:spcBef>
                <a:spcPts val="750"/>
              </a:spcBef>
              <a:spcAft>
                <a:spcPts val="0"/>
              </a:spcAft>
              <a:buClr>
                <a:schemeClr val="dk1"/>
              </a:buClr>
              <a:buSzPct val="100000"/>
              <a:buNone/>
            </a:pPr>
            <a:r>
              <a:rPr lang="en-US"/>
              <a:t>Overall regarding burning of coal the coal with lesser VM is better quality coal.</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c) Ash</a:t>
            </a:r>
            <a:endParaRPr/>
          </a:p>
          <a:p>
            <a:pPr indent="0" lvl="0" marL="0" rtl="0" algn="l">
              <a:lnSpc>
                <a:spcPct val="90000"/>
              </a:lnSpc>
              <a:spcBef>
                <a:spcPts val="750"/>
              </a:spcBef>
              <a:spcAft>
                <a:spcPts val="0"/>
              </a:spcAft>
              <a:buClr>
                <a:schemeClr val="dk1"/>
              </a:buClr>
              <a:buSzPct val="100000"/>
              <a:buNone/>
            </a:pPr>
            <a:r>
              <a:rPr lang="en-US"/>
              <a:t>It reduces calorific value of coal as ash is non-burning part in coal.</a:t>
            </a:r>
            <a:endParaRPr/>
          </a:p>
          <a:p>
            <a:pPr indent="0" lvl="0" marL="0" rtl="0" algn="l">
              <a:lnSpc>
                <a:spcPct val="90000"/>
              </a:lnSpc>
              <a:spcBef>
                <a:spcPts val="750"/>
              </a:spcBef>
              <a:spcAft>
                <a:spcPts val="0"/>
              </a:spcAft>
              <a:buClr>
                <a:schemeClr val="dk1"/>
              </a:buClr>
              <a:buSzPct val="100000"/>
              <a:buNone/>
            </a:pPr>
            <a:r>
              <a:rPr lang="en-US"/>
              <a:t>Ash disposal is a problem.</a:t>
            </a:r>
            <a:endParaRPr/>
          </a:p>
          <a:p>
            <a:pPr indent="0" lvl="0" marL="0" rtl="0" algn="l">
              <a:lnSpc>
                <a:spcPct val="90000"/>
              </a:lnSpc>
              <a:spcBef>
                <a:spcPts val="750"/>
              </a:spcBef>
              <a:spcAft>
                <a:spcPts val="0"/>
              </a:spcAft>
              <a:buClr>
                <a:schemeClr val="dk1"/>
              </a:buClr>
              <a:buSzPct val="100000"/>
              <a:buNone/>
            </a:pPr>
            <a:r>
              <a:rPr lang="en-US"/>
              <a:t>Ash fuses to form clinker at high temperature obstructing the air supply of coal burning furnace.</a:t>
            </a:r>
            <a:endParaRPr/>
          </a:p>
          <a:p>
            <a:pPr indent="0" lvl="0" marL="0" rtl="0" algn="l">
              <a:lnSpc>
                <a:spcPct val="90000"/>
              </a:lnSpc>
              <a:spcBef>
                <a:spcPts val="750"/>
              </a:spcBef>
              <a:spcAft>
                <a:spcPts val="0"/>
              </a:spcAft>
              <a:buClr>
                <a:schemeClr val="dk1"/>
              </a:buClr>
              <a:buSzPct val="100000"/>
              <a:buNone/>
            </a:pPr>
            <a:r>
              <a:rPr lang="en-US"/>
              <a:t>Hence lesser the % ash better is the quality of coal.</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d) Fixed carbon</a:t>
            </a:r>
            <a:endParaRPr/>
          </a:p>
          <a:p>
            <a:pPr indent="0" lvl="0" marL="0" rtl="0" algn="l">
              <a:lnSpc>
                <a:spcPct val="90000"/>
              </a:lnSpc>
              <a:spcBef>
                <a:spcPts val="750"/>
              </a:spcBef>
              <a:spcAft>
                <a:spcPts val="0"/>
              </a:spcAft>
              <a:buClr>
                <a:schemeClr val="dk1"/>
              </a:buClr>
              <a:buSzPct val="100000"/>
              <a:buNone/>
            </a:pPr>
            <a:r>
              <a:rPr lang="en-US"/>
              <a:t>Carbon is the burning part in coal and higher the fixed carbon higher is calorific value.</a:t>
            </a:r>
            <a:endParaRPr/>
          </a:p>
          <a:p>
            <a:pPr indent="0" lvl="0" marL="0" rtl="0" algn="l">
              <a:lnSpc>
                <a:spcPct val="90000"/>
              </a:lnSpc>
              <a:spcBef>
                <a:spcPts val="750"/>
              </a:spcBef>
              <a:spcAft>
                <a:spcPts val="0"/>
              </a:spcAft>
              <a:buClr>
                <a:schemeClr val="dk1"/>
              </a:buClr>
              <a:buSzPct val="100000"/>
              <a:buNone/>
            </a:pPr>
            <a:r>
              <a:rPr lang="en-US"/>
              <a:t>Hence a  good quality coal contains high fixed carbon percentage.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idx="1" type="body"/>
          </p:nvPr>
        </p:nvSpPr>
        <p:spPr>
          <a:xfrm>
            <a:off x="628650" y="304800"/>
            <a:ext cx="7886700" cy="58721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100"/>
              <a:buNone/>
            </a:pPr>
            <a:r>
              <a:rPr b="1" lang="en-US"/>
              <a:t>Numerical 1: </a:t>
            </a:r>
            <a:r>
              <a:rPr lang="en-US"/>
              <a:t>A sample of coal was analysed for content of moisture, volatile matter &amp; ash. From the following data, calculate the percentage of the above quantities.</a:t>
            </a:r>
            <a:endParaRPr/>
          </a:p>
          <a:p>
            <a:pPr indent="0" lvl="0" marL="0" rtl="0" algn="l">
              <a:lnSpc>
                <a:spcPct val="90000"/>
              </a:lnSpc>
              <a:spcBef>
                <a:spcPts val="750"/>
              </a:spcBef>
              <a:spcAft>
                <a:spcPts val="0"/>
              </a:spcAft>
              <a:buClr>
                <a:schemeClr val="dk1"/>
              </a:buClr>
              <a:buSzPts val="2100"/>
              <a:buNone/>
            </a:pPr>
            <a:r>
              <a:rPr lang="en-US"/>
              <a:t>i) weight of coal taken = 2.5g</a:t>
            </a:r>
            <a:endParaRPr/>
          </a:p>
          <a:p>
            <a:pPr indent="0" lvl="0" marL="0" rtl="0" algn="l">
              <a:lnSpc>
                <a:spcPct val="90000"/>
              </a:lnSpc>
              <a:spcBef>
                <a:spcPts val="750"/>
              </a:spcBef>
              <a:spcAft>
                <a:spcPts val="0"/>
              </a:spcAft>
              <a:buClr>
                <a:schemeClr val="dk1"/>
              </a:buClr>
              <a:buSzPts val="2100"/>
              <a:buNone/>
            </a:pPr>
            <a:r>
              <a:rPr lang="en-US"/>
              <a:t>ii) weight of coal after heating ar 110°C = 2.365g</a:t>
            </a:r>
            <a:endParaRPr/>
          </a:p>
          <a:p>
            <a:pPr indent="0" lvl="0" marL="0" rtl="0" algn="l">
              <a:lnSpc>
                <a:spcPct val="90000"/>
              </a:lnSpc>
              <a:spcBef>
                <a:spcPts val="750"/>
              </a:spcBef>
              <a:spcAft>
                <a:spcPts val="0"/>
              </a:spcAft>
              <a:buClr>
                <a:schemeClr val="dk1"/>
              </a:buClr>
              <a:buSzPts val="2100"/>
              <a:buNone/>
            </a:pPr>
            <a:r>
              <a:rPr lang="en-US"/>
              <a:t>iii) weight of coal after heating at covered crucible at 950°C = 1.165g</a:t>
            </a:r>
            <a:endParaRPr/>
          </a:p>
          <a:p>
            <a:pPr indent="0" lvl="0" marL="0" rtl="0" algn="l">
              <a:lnSpc>
                <a:spcPct val="90000"/>
              </a:lnSpc>
              <a:spcBef>
                <a:spcPts val="750"/>
              </a:spcBef>
              <a:spcAft>
                <a:spcPts val="0"/>
              </a:spcAft>
              <a:buClr>
                <a:schemeClr val="dk1"/>
              </a:buClr>
              <a:buSzPts val="2100"/>
              <a:buNone/>
            </a:pPr>
            <a:r>
              <a:rPr lang="en-US"/>
              <a:t>iv) constant weight obtained at the end of the experiment = 0.460g</a:t>
            </a:r>
            <a:endParaRPr/>
          </a:p>
          <a:p>
            <a:pPr indent="0" lvl="0" marL="0" rtl="0" algn="l">
              <a:lnSpc>
                <a:spcPct val="90000"/>
              </a:lnSpc>
              <a:spcBef>
                <a:spcPts val="750"/>
              </a:spcBef>
              <a:spcAft>
                <a:spcPts val="0"/>
              </a:spcAft>
              <a:buClr>
                <a:schemeClr val="dk1"/>
              </a:buClr>
              <a:buSzPts val="2100"/>
              <a:buNone/>
            </a:pPr>
            <a:r>
              <a:rPr b="1" lang="en-US"/>
              <a:t>Soln:</a:t>
            </a:r>
            <a:endParaRPr/>
          </a:p>
          <a:p>
            <a:pPr indent="-457200" lvl="0" marL="457200" rtl="0" algn="l">
              <a:lnSpc>
                <a:spcPct val="90000"/>
              </a:lnSpc>
              <a:spcBef>
                <a:spcPts val="750"/>
              </a:spcBef>
              <a:spcAft>
                <a:spcPts val="0"/>
              </a:spcAft>
              <a:buClr>
                <a:schemeClr val="dk1"/>
              </a:buClr>
              <a:buSzPts val="2100"/>
              <a:buAutoNum type="alphaLcParenR"/>
            </a:pPr>
            <a:r>
              <a:rPr lang="en-US"/>
              <a:t>% Moisture = (</a:t>
            </a:r>
            <a:r>
              <a:rPr lang="en-US" u="sng"/>
              <a:t>W-W1) x 100  </a:t>
            </a:r>
            <a:r>
              <a:rPr lang="en-US"/>
              <a:t> = </a:t>
            </a:r>
            <a:r>
              <a:rPr lang="en-US" u="sng"/>
              <a:t> ( 2.5-2.365 )x 100 </a:t>
            </a:r>
            <a:r>
              <a:rPr lang="en-US"/>
              <a:t> =5.4%</a:t>
            </a:r>
            <a:endParaRPr/>
          </a:p>
          <a:p>
            <a:pPr indent="0" lvl="0" marL="0" rtl="0" algn="l">
              <a:lnSpc>
                <a:spcPct val="90000"/>
              </a:lnSpc>
              <a:spcBef>
                <a:spcPts val="750"/>
              </a:spcBef>
              <a:spcAft>
                <a:spcPts val="0"/>
              </a:spcAft>
              <a:buClr>
                <a:schemeClr val="dk1"/>
              </a:buClr>
              <a:buSzPts val="2100"/>
              <a:buNone/>
            </a:pPr>
            <a:r>
              <a:rPr lang="en-US"/>
              <a:t>                                        W                           2.5 </a:t>
            </a:r>
            <a:endParaRPr/>
          </a:p>
          <a:p>
            <a:pPr indent="0" lvl="0" marL="0" rtl="0" algn="l">
              <a:lnSpc>
                <a:spcPct val="90000"/>
              </a:lnSpc>
              <a:spcBef>
                <a:spcPts val="750"/>
              </a:spcBef>
              <a:spcAft>
                <a:spcPts val="0"/>
              </a:spcAft>
              <a:buClr>
                <a:schemeClr val="dk1"/>
              </a:buClr>
              <a:buSzPts val="2100"/>
              <a:buNone/>
            </a:pPr>
            <a:r>
              <a:rPr lang="en-US"/>
              <a:t>b) % volatile Matter = (</a:t>
            </a:r>
            <a:r>
              <a:rPr lang="en-US" u="sng"/>
              <a:t>W1-W2)x 100</a:t>
            </a:r>
            <a:r>
              <a:rPr lang="en-US"/>
              <a:t>  =  </a:t>
            </a:r>
            <a:r>
              <a:rPr lang="en-US" u="sng"/>
              <a:t>(2.365-1.165) x 100</a:t>
            </a:r>
            <a:r>
              <a:rPr lang="en-US"/>
              <a:t>  = 48%</a:t>
            </a:r>
            <a:endParaRPr/>
          </a:p>
          <a:p>
            <a:pPr indent="0" lvl="0" marL="0" rtl="0" algn="l">
              <a:lnSpc>
                <a:spcPct val="90000"/>
              </a:lnSpc>
              <a:spcBef>
                <a:spcPts val="750"/>
              </a:spcBef>
              <a:spcAft>
                <a:spcPts val="0"/>
              </a:spcAft>
              <a:buClr>
                <a:schemeClr val="dk1"/>
              </a:buClr>
              <a:buSzPts val="2100"/>
              <a:buNone/>
            </a:pPr>
            <a:r>
              <a:rPr lang="en-US"/>
              <a:t>                                                 W                               2.5</a:t>
            </a:r>
            <a:endParaRPr/>
          </a:p>
          <a:p>
            <a:pPr indent="0" lvl="0" marL="0" rtl="0" algn="l">
              <a:lnSpc>
                <a:spcPct val="90000"/>
              </a:lnSpc>
              <a:spcBef>
                <a:spcPts val="750"/>
              </a:spcBef>
              <a:spcAft>
                <a:spcPts val="0"/>
              </a:spcAft>
              <a:buClr>
                <a:schemeClr val="dk1"/>
              </a:buClr>
              <a:buSzPts val="2100"/>
              <a:buNone/>
            </a:pPr>
            <a:r>
              <a:rPr lang="en-US"/>
              <a:t>c) % Ash  =  </a:t>
            </a:r>
            <a:r>
              <a:rPr lang="en-US" u="sng"/>
              <a:t>W3 x 100  </a:t>
            </a:r>
            <a:r>
              <a:rPr lang="en-US"/>
              <a:t>= </a:t>
            </a:r>
            <a:r>
              <a:rPr lang="en-US" u="sng"/>
              <a:t>0.460 x 100   </a:t>
            </a:r>
            <a:r>
              <a:rPr lang="en-US"/>
              <a:t>= 18.4%</a:t>
            </a:r>
            <a:endParaRPr/>
          </a:p>
          <a:p>
            <a:pPr indent="0" lvl="0" marL="0" rtl="0" algn="l">
              <a:lnSpc>
                <a:spcPct val="90000"/>
              </a:lnSpc>
              <a:spcBef>
                <a:spcPts val="750"/>
              </a:spcBef>
              <a:spcAft>
                <a:spcPts val="0"/>
              </a:spcAft>
              <a:buClr>
                <a:schemeClr val="dk1"/>
              </a:buClr>
              <a:buSzPts val="2100"/>
              <a:buNone/>
            </a:pPr>
            <a:r>
              <a:rPr lang="en-US"/>
              <a:t>                             W                   2.5</a:t>
            </a:r>
            <a:endParaRPr/>
          </a:p>
          <a:p>
            <a:pPr indent="0" lvl="0" marL="0" rtl="0" algn="l">
              <a:lnSpc>
                <a:spcPct val="90000"/>
              </a:lnSpc>
              <a:spcBef>
                <a:spcPts val="750"/>
              </a:spcBef>
              <a:spcAft>
                <a:spcPts val="0"/>
              </a:spcAft>
              <a:buClr>
                <a:schemeClr val="dk1"/>
              </a:buClr>
              <a:buSzPts val="2100"/>
              <a:buNone/>
            </a:pPr>
            <a:r>
              <a:rPr lang="en-US"/>
              <a:t>d) % Fixed Carbon  = 100 – [% moisture + % VM + % Ash]</a:t>
            </a:r>
            <a:endParaRPr/>
          </a:p>
          <a:p>
            <a:pPr indent="0" lvl="0" marL="0" rtl="0" algn="l">
              <a:lnSpc>
                <a:spcPct val="90000"/>
              </a:lnSpc>
              <a:spcBef>
                <a:spcPts val="750"/>
              </a:spcBef>
              <a:spcAft>
                <a:spcPts val="0"/>
              </a:spcAft>
              <a:buClr>
                <a:schemeClr val="dk1"/>
              </a:buClr>
              <a:buSzPts val="2100"/>
              <a:buNone/>
            </a:pPr>
            <a:r>
              <a:rPr lang="en-US"/>
              <a:t>                                   =  100 – [5.4 + 48+ 18.4] = 28.2%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628650" y="29309"/>
            <a:ext cx="7886700" cy="656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Ultimate Analysis</a:t>
            </a:r>
            <a:endParaRPr/>
          </a:p>
        </p:txBody>
      </p:sp>
      <p:sp>
        <p:nvSpPr>
          <p:cNvPr id="250" name="Google Shape;250;p29"/>
          <p:cNvSpPr txBox="1"/>
          <p:nvPr>
            <p:ph idx="1" type="body"/>
          </p:nvPr>
        </p:nvSpPr>
        <p:spPr>
          <a:xfrm>
            <a:off x="628650" y="838200"/>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i="0" lang="en-US" sz="1800" u="none" strike="noStrike">
                <a:latin typeface="Times New Roman"/>
                <a:ea typeface="Times New Roman"/>
                <a:cs typeface="Times New Roman"/>
                <a:sym typeface="Times New Roman"/>
              </a:rPr>
              <a:t>1) Carbon and 2) hydrogen</a:t>
            </a:r>
            <a:r>
              <a:rPr b="0" i="0" lang="en-US" sz="1800" u="none" strike="noStrike">
                <a:latin typeface="Times New Roman"/>
                <a:ea typeface="Times New Roman"/>
                <a:cs typeface="Times New Roman"/>
                <a:sym typeface="Times New Roman"/>
              </a:rPr>
              <a:t>:</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About 1-2 g of accurately weighed coal sample is burnt in a current of oxygen in a combustion apparatus. C and H of the coal are converted into CO2 and H2O respectively. The gaseous products of combustion are absorbed respectively in KOH and CaCl2 tubes of known weights.</a:t>
            </a:r>
            <a:endParaRPr sz="18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The increase in weights of these are then determined.</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C + O2 -----&gt;CO2</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2H2 + O2-----&gt; 2H2O</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KOH + CO2-----&gt; K2CO3 + H2O</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CaCl2 + 7 H2O-----&gt; CaCl</a:t>
            </a:r>
            <a:r>
              <a:rPr b="0" baseline="-25000" i="0" lang="en-US" sz="1800" u="none" strike="noStrike">
                <a:latin typeface="Times New Roman"/>
                <a:ea typeface="Times New Roman"/>
                <a:cs typeface="Times New Roman"/>
                <a:sym typeface="Times New Roman"/>
              </a:rPr>
              <a:t>2</a:t>
            </a:r>
            <a:r>
              <a:rPr b="0" i="0" lang="en-US" sz="1800" u="none" strike="noStrike">
                <a:latin typeface="Times New Roman"/>
                <a:ea typeface="Times New Roman"/>
                <a:cs typeface="Times New Roman"/>
                <a:sym typeface="Times New Roman"/>
              </a:rPr>
              <a:t>.7 H2O</a:t>
            </a:r>
            <a:endParaRPr/>
          </a:p>
          <a:p>
            <a:pPr indent="0" lvl="0" marL="0" rtl="0" algn="l">
              <a:lnSpc>
                <a:spcPct val="90000"/>
              </a:lnSpc>
              <a:spcBef>
                <a:spcPts val="750"/>
              </a:spcBef>
              <a:spcAft>
                <a:spcPts val="0"/>
              </a:spcAft>
              <a:buClr>
                <a:schemeClr val="dk1"/>
              </a:buClr>
              <a:buSzPts val="1800"/>
              <a:buNone/>
            </a:pPr>
            <a:r>
              <a:t/>
            </a:r>
            <a:endParaRPr b="0" i="0" sz="1800" u="none" strike="noStrike">
              <a:latin typeface="Times New Roman"/>
              <a:ea typeface="Times New Roman"/>
              <a:cs typeface="Times New Roman"/>
              <a:sym typeface="Times New Roman"/>
            </a:endParaRPr>
          </a:p>
        </p:txBody>
      </p:sp>
      <p:pic>
        <p:nvPicPr>
          <p:cNvPr id="251" name="Google Shape;251;p29"/>
          <p:cNvPicPr preferRelativeResize="0"/>
          <p:nvPr/>
        </p:nvPicPr>
        <p:blipFill rotWithShape="1">
          <a:blip r:embed="rId3">
            <a:alphaModFix/>
          </a:blip>
          <a:srcRect b="0" l="0" r="0" t="0"/>
          <a:stretch/>
        </p:blipFill>
        <p:spPr>
          <a:xfrm>
            <a:off x="228600" y="4476000"/>
            <a:ext cx="8686800" cy="23198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33400" y="762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Types of Energy</a:t>
            </a:r>
            <a:endParaRPr/>
          </a:p>
        </p:txBody>
      </p:sp>
      <p:pic>
        <p:nvPicPr>
          <p:cNvPr id="101" name="Google Shape;101;p3"/>
          <p:cNvPicPr preferRelativeResize="0"/>
          <p:nvPr>
            <p:ph idx="1" type="body"/>
          </p:nvPr>
        </p:nvPicPr>
        <p:blipFill rotWithShape="1">
          <a:blip r:embed="rId3">
            <a:alphaModFix/>
          </a:blip>
          <a:srcRect b="7554" l="0" r="0" t="10220"/>
          <a:stretch/>
        </p:blipFill>
        <p:spPr>
          <a:xfrm>
            <a:off x="685800" y="1010138"/>
            <a:ext cx="8077200" cy="44485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idx="1" type="body"/>
          </p:nvPr>
        </p:nvSpPr>
        <p:spPr>
          <a:xfrm>
            <a:off x="381000" y="1371600"/>
            <a:ext cx="84582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3</a:t>
            </a:r>
            <a:r>
              <a:rPr b="1" i="0" lang="en-US" sz="2000" u="none" strike="noStrike">
                <a:latin typeface="Times New Roman"/>
                <a:ea typeface="Times New Roman"/>
                <a:cs typeface="Times New Roman"/>
                <a:sym typeface="Times New Roman"/>
              </a:rPr>
              <a:t>) Nitrogen by Kjeldahl’s Method: </a:t>
            </a:r>
            <a:r>
              <a:rPr b="0" i="0" lang="en-US" sz="2000" u="none" strike="noStrike">
                <a:latin typeface="Times New Roman"/>
                <a:ea typeface="Times New Roman"/>
                <a:cs typeface="Times New Roman"/>
                <a:sym typeface="Times New Roman"/>
              </a:rPr>
              <a:t>About 1 g of accurately weighed powdered 'coal is heated with concentrated H2SO4 along-with K</a:t>
            </a:r>
            <a:r>
              <a:rPr b="0" baseline="-25000" i="0" lang="en-US" sz="2000" u="none" strike="noStrike">
                <a:latin typeface="Times New Roman"/>
                <a:ea typeface="Times New Roman"/>
                <a:cs typeface="Times New Roman"/>
                <a:sym typeface="Times New Roman"/>
              </a:rPr>
              <a:t>2</a:t>
            </a:r>
            <a:r>
              <a:rPr b="0" i="0" lang="en-US" sz="2000" u="none" strike="noStrike">
                <a:latin typeface="Times New Roman"/>
                <a:ea typeface="Times New Roman"/>
                <a:cs typeface="Times New Roman"/>
                <a:sym typeface="Times New Roman"/>
              </a:rPr>
              <a:t>SO</a:t>
            </a:r>
            <a:r>
              <a:rPr b="0" baseline="-25000" i="0" lang="en-US" sz="2000" u="none" strike="noStrike">
                <a:latin typeface="Times New Roman"/>
                <a:ea typeface="Times New Roman"/>
                <a:cs typeface="Times New Roman"/>
                <a:sym typeface="Times New Roman"/>
              </a:rPr>
              <a:t>4</a:t>
            </a:r>
            <a:r>
              <a:rPr b="0" i="0" lang="en-US" sz="2000" u="none" strike="noStrike">
                <a:latin typeface="Times New Roman"/>
                <a:ea typeface="Times New Roman"/>
                <a:cs typeface="Times New Roman"/>
                <a:sym typeface="Times New Roman"/>
              </a:rPr>
              <a:t> (catalyst) in a long-necked flask (called Kjeldahl’s</a:t>
            </a:r>
            <a:r>
              <a:rPr lang="en-US" sz="2000">
                <a:latin typeface="Times New Roman"/>
                <a:ea typeface="Times New Roman"/>
                <a:cs typeface="Times New Roman"/>
                <a:sym typeface="Times New Roman"/>
              </a:rPr>
              <a:t> </a:t>
            </a:r>
            <a:r>
              <a:rPr b="0" i="0" lang="en-US" sz="2000" u="none" strike="noStrike">
                <a:latin typeface="Times New Roman"/>
                <a:ea typeface="Times New Roman"/>
                <a:cs typeface="Times New Roman"/>
                <a:sym typeface="Times New Roman"/>
              </a:rPr>
              <a:t>flask). After the solution becomes clear, it is treated with excess of KOH and the liberated ammonia is distilled over and absorbed in a known volume of standard acid solution. The unused acid is then determined by back titration with standard KOH solution. From the volume of acid used by ammonia liberated, the percentage of N in coal is calculated as:</a:t>
            </a:r>
            <a:endParaRPr/>
          </a:p>
          <a:p>
            <a:pPr indent="0" lvl="0" marL="0" rtl="0" algn="l">
              <a:lnSpc>
                <a:spcPct val="90000"/>
              </a:lnSpc>
              <a:spcBef>
                <a:spcPts val="750"/>
              </a:spcBef>
              <a:spcAft>
                <a:spcPts val="0"/>
              </a:spcAft>
              <a:buClr>
                <a:schemeClr val="dk1"/>
              </a:buClr>
              <a:buSzPts val="2100"/>
              <a:buNone/>
            </a:pPr>
            <a:r>
              <a:t/>
            </a:r>
            <a:endParaRPr/>
          </a:p>
        </p:txBody>
      </p:sp>
      <p:pic>
        <p:nvPicPr>
          <p:cNvPr id="257" name="Google Shape;257;p30"/>
          <p:cNvPicPr preferRelativeResize="0"/>
          <p:nvPr/>
        </p:nvPicPr>
        <p:blipFill rotWithShape="1">
          <a:blip r:embed="rId3">
            <a:alphaModFix/>
          </a:blip>
          <a:srcRect b="0" l="0" r="0" t="0"/>
          <a:stretch/>
        </p:blipFill>
        <p:spPr>
          <a:xfrm>
            <a:off x="2057400" y="228600"/>
            <a:ext cx="4019550" cy="482600"/>
          </a:xfrm>
          <a:prstGeom prst="rect">
            <a:avLst/>
          </a:prstGeom>
          <a:noFill/>
          <a:ln>
            <a:noFill/>
          </a:ln>
        </p:spPr>
      </p:pic>
      <p:pic>
        <p:nvPicPr>
          <p:cNvPr id="258" name="Google Shape;258;p30"/>
          <p:cNvPicPr preferRelativeResize="0"/>
          <p:nvPr/>
        </p:nvPicPr>
        <p:blipFill rotWithShape="1">
          <a:blip r:embed="rId4">
            <a:alphaModFix/>
          </a:blip>
          <a:srcRect b="0" l="0" r="0" t="0"/>
          <a:stretch/>
        </p:blipFill>
        <p:spPr>
          <a:xfrm>
            <a:off x="1905000" y="762000"/>
            <a:ext cx="4489450" cy="571500"/>
          </a:xfrm>
          <a:prstGeom prst="rect">
            <a:avLst/>
          </a:prstGeom>
          <a:noFill/>
          <a:ln>
            <a:noFill/>
          </a:ln>
        </p:spPr>
      </p:pic>
      <p:pic>
        <p:nvPicPr>
          <p:cNvPr id="259" name="Google Shape;259;p30"/>
          <p:cNvPicPr preferRelativeResize="0"/>
          <p:nvPr/>
        </p:nvPicPr>
        <p:blipFill rotWithShape="1">
          <a:blip r:embed="rId5">
            <a:alphaModFix/>
          </a:blip>
          <a:srcRect b="0" l="0" r="0" t="0"/>
          <a:stretch/>
        </p:blipFill>
        <p:spPr>
          <a:xfrm>
            <a:off x="990599" y="3429000"/>
            <a:ext cx="7649901" cy="2667000"/>
          </a:xfrm>
          <a:prstGeom prst="rect">
            <a:avLst/>
          </a:prstGeom>
          <a:noFill/>
          <a:ln>
            <a:noFill/>
          </a:ln>
        </p:spPr>
      </p:pic>
      <p:pic>
        <p:nvPicPr>
          <p:cNvPr id="260" name="Google Shape;260;p30"/>
          <p:cNvPicPr preferRelativeResize="0"/>
          <p:nvPr/>
        </p:nvPicPr>
        <p:blipFill rotWithShape="1">
          <a:blip r:embed="rId6">
            <a:alphaModFix/>
          </a:blip>
          <a:srcRect b="0" l="0" r="0" t="0"/>
          <a:stretch/>
        </p:blipFill>
        <p:spPr>
          <a:xfrm>
            <a:off x="2667000" y="6172200"/>
            <a:ext cx="4216400" cy="482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1"/>
          <p:cNvPicPr preferRelativeResize="0"/>
          <p:nvPr>
            <p:ph idx="1" type="body"/>
          </p:nvPr>
        </p:nvPicPr>
        <p:blipFill rotWithShape="1">
          <a:blip r:embed="rId3">
            <a:alphaModFix/>
          </a:blip>
          <a:srcRect b="61300" l="0" r="0" t="0"/>
          <a:stretch/>
        </p:blipFill>
        <p:spPr>
          <a:xfrm>
            <a:off x="628650" y="884663"/>
            <a:ext cx="7981950" cy="1858537"/>
          </a:xfrm>
          <a:prstGeom prst="rect">
            <a:avLst/>
          </a:prstGeom>
          <a:noFill/>
          <a:ln>
            <a:noFill/>
          </a:ln>
        </p:spPr>
      </p:pic>
      <p:pic>
        <p:nvPicPr>
          <p:cNvPr id="266" name="Google Shape;266;p31"/>
          <p:cNvPicPr preferRelativeResize="0"/>
          <p:nvPr/>
        </p:nvPicPr>
        <p:blipFill rotWithShape="1">
          <a:blip r:embed="rId4">
            <a:alphaModFix/>
          </a:blip>
          <a:srcRect b="0" l="0" r="0" t="0"/>
          <a:stretch/>
        </p:blipFill>
        <p:spPr>
          <a:xfrm>
            <a:off x="2197100" y="3003550"/>
            <a:ext cx="4508500" cy="806450"/>
          </a:xfrm>
          <a:prstGeom prst="rect">
            <a:avLst/>
          </a:prstGeom>
          <a:noFill/>
          <a:ln>
            <a:noFill/>
          </a:ln>
        </p:spPr>
      </p:pic>
      <p:pic>
        <p:nvPicPr>
          <p:cNvPr id="267" name="Google Shape;267;p31"/>
          <p:cNvPicPr preferRelativeResize="0"/>
          <p:nvPr/>
        </p:nvPicPr>
        <p:blipFill rotWithShape="1">
          <a:blip r:embed="rId5">
            <a:alphaModFix/>
          </a:blip>
          <a:srcRect b="0" l="0" r="0" t="0"/>
          <a:stretch/>
        </p:blipFill>
        <p:spPr>
          <a:xfrm>
            <a:off x="2133600" y="4038600"/>
            <a:ext cx="4768850" cy="144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2"/>
          <p:cNvPicPr preferRelativeResize="0"/>
          <p:nvPr>
            <p:ph idx="1" type="body"/>
          </p:nvPr>
        </p:nvPicPr>
        <p:blipFill rotWithShape="1">
          <a:blip r:embed="rId3">
            <a:alphaModFix/>
          </a:blip>
          <a:srcRect b="0" l="0" r="0" t="0"/>
          <a:stretch/>
        </p:blipFill>
        <p:spPr>
          <a:xfrm>
            <a:off x="609856" y="304800"/>
            <a:ext cx="7886700" cy="1852457"/>
          </a:xfrm>
          <a:prstGeom prst="rect">
            <a:avLst/>
          </a:prstGeom>
          <a:noFill/>
          <a:ln>
            <a:noFill/>
          </a:ln>
        </p:spPr>
      </p:pic>
      <p:pic>
        <p:nvPicPr>
          <p:cNvPr id="273" name="Google Shape;273;p32"/>
          <p:cNvPicPr preferRelativeResize="0"/>
          <p:nvPr/>
        </p:nvPicPr>
        <p:blipFill rotWithShape="1">
          <a:blip r:embed="rId4">
            <a:alphaModFix/>
          </a:blip>
          <a:srcRect b="0" l="0" r="0" t="0"/>
          <a:stretch/>
        </p:blipFill>
        <p:spPr>
          <a:xfrm>
            <a:off x="616927" y="2286000"/>
            <a:ext cx="7899167" cy="386691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idx="1" type="body"/>
          </p:nvPr>
        </p:nvSpPr>
        <p:spPr>
          <a:xfrm>
            <a:off x="152400" y="381000"/>
            <a:ext cx="8763000" cy="6019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b="1" lang="en-US">
                <a:latin typeface="Times New Roman"/>
                <a:ea typeface="Times New Roman"/>
                <a:cs typeface="Times New Roman"/>
                <a:sym typeface="Times New Roman"/>
              </a:rPr>
              <a:t>Numerical 1: 0.2g of Coal Sample is accurately weighed and is burnt in a combustion apparatus. The gaseous products of combustion are absorbed in potash bulb and calcium chloride tubes of known weights. The increase in weight of potash bulb and CaCl</a:t>
            </a:r>
            <a:r>
              <a:rPr b="1" baseline="-25000" lang="en-US">
                <a:latin typeface="Times New Roman"/>
                <a:ea typeface="Times New Roman"/>
                <a:cs typeface="Times New Roman"/>
                <a:sym typeface="Times New Roman"/>
              </a:rPr>
              <a:t>2</a:t>
            </a:r>
            <a:r>
              <a:rPr b="1" lang="en-US">
                <a:latin typeface="Times New Roman"/>
                <a:ea typeface="Times New Roman"/>
                <a:cs typeface="Times New Roman"/>
                <a:sym typeface="Times New Roman"/>
              </a:rPr>
              <a:t> tube are 0.66g and 0.08g respectively. Calculate the % C and % H in coal sample.</a:t>
            </a:r>
            <a:endParaRPr/>
          </a:p>
          <a:p>
            <a:pPr indent="0" lvl="0" marL="0" rtl="0" algn="just">
              <a:lnSpc>
                <a:spcPct val="90000"/>
              </a:lnSpc>
              <a:spcBef>
                <a:spcPts val="75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ct val="100000"/>
              <a:buNone/>
            </a:pPr>
            <a:r>
              <a:rPr b="1" lang="en-US">
                <a:latin typeface="Times New Roman"/>
                <a:ea typeface="Times New Roman"/>
                <a:cs typeface="Times New Roman"/>
                <a:sym typeface="Times New Roman"/>
              </a:rPr>
              <a:t>Numerical 2: 3g of coal was heated in Kjeldahls flask and NH</a:t>
            </a:r>
            <a:r>
              <a:rPr b="1" baseline="-25000" lang="en-US">
                <a:latin typeface="Times New Roman"/>
                <a:ea typeface="Times New Roman"/>
                <a:cs typeface="Times New Roman"/>
                <a:sym typeface="Times New Roman"/>
              </a:rPr>
              <a:t>3</a:t>
            </a:r>
            <a:r>
              <a:rPr b="1" lang="en-US">
                <a:latin typeface="Times New Roman"/>
                <a:ea typeface="Times New Roman"/>
                <a:cs typeface="Times New Roman"/>
                <a:sym typeface="Times New Roman"/>
              </a:rPr>
              <a:t> gas evolved was absorbed in 40mL of 0.5N HCl. After absorption the excess acid required 18.5mL of 0.5N KOH for exact neutralization. 2.3g of coal sample in quantitative analysis gave 0.35g BaSO</a:t>
            </a:r>
            <a:r>
              <a:rPr b="1" baseline="-25000" lang="en-US">
                <a:latin typeface="Times New Roman"/>
                <a:ea typeface="Times New Roman"/>
                <a:cs typeface="Times New Roman"/>
                <a:sym typeface="Times New Roman"/>
              </a:rPr>
              <a:t>4</a:t>
            </a:r>
            <a:r>
              <a:rPr b="1" lang="en-US">
                <a:latin typeface="Times New Roman"/>
                <a:ea typeface="Times New Roman"/>
                <a:cs typeface="Times New Roman"/>
                <a:sym typeface="Times New Roman"/>
              </a:rPr>
              <a:t>. Calculate % of N and S in coal sample. </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Soln: Volume of NH</a:t>
            </a:r>
            <a:r>
              <a:rPr baseline="-25000"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 consumed by 0.5N HCl is in terms of 0.5N KOH</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40ml of 0.5N HCl  = 40mL of 0.5N KOH---assumed---V1___blank</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Unreacted acid = 18.5ml of 0.5N KOH----V2____back titration</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Vol of acid reacted with absorbed NH</a:t>
            </a:r>
            <a:r>
              <a:rPr baseline="-25000"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 in term of 0.5N KOH = 40 – 18.5ml = 21.5mL</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 N = </a:t>
            </a:r>
            <a:r>
              <a:rPr lang="en-US" u="sng">
                <a:latin typeface="Times New Roman"/>
                <a:ea typeface="Times New Roman"/>
                <a:cs typeface="Times New Roman"/>
                <a:sym typeface="Times New Roman"/>
              </a:rPr>
              <a:t>volume of acid consumed(V</a:t>
            </a:r>
            <a:r>
              <a:rPr baseline="-25000" lang="en-US" u="sng">
                <a:latin typeface="Times New Roman"/>
                <a:ea typeface="Times New Roman"/>
                <a:cs typeface="Times New Roman"/>
                <a:sym typeface="Times New Roman"/>
              </a:rPr>
              <a:t>1</a:t>
            </a:r>
            <a:r>
              <a:rPr lang="en-US" u="sng">
                <a:latin typeface="Times New Roman"/>
                <a:ea typeface="Times New Roman"/>
                <a:cs typeface="Times New Roman"/>
                <a:sym typeface="Times New Roman"/>
              </a:rPr>
              <a:t>-V</a:t>
            </a:r>
            <a:r>
              <a:rPr baseline="-25000" lang="en-US" u="sng">
                <a:latin typeface="Times New Roman"/>
                <a:ea typeface="Times New Roman"/>
                <a:cs typeface="Times New Roman"/>
                <a:sym typeface="Times New Roman"/>
              </a:rPr>
              <a:t>2</a:t>
            </a:r>
            <a:r>
              <a:rPr lang="en-US" u="sng">
                <a:latin typeface="Times New Roman"/>
                <a:ea typeface="Times New Roman"/>
                <a:cs typeface="Times New Roman"/>
                <a:sym typeface="Times New Roman"/>
              </a:rPr>
              <a:t>) x N KOH x 1.4 </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                   weight of coal sample</a:t>
            </a:r>
            <a:endParaRPr/>
          </a:p>
          <a:p>
            <a:pPr indent="0" lvl="0" marL="0" rtl="0" algn="just">
              <a:lnSpc>
                <a:spcPct val="90000"/>
              </a:lnSpc>
              <a:spcBef>
                <a:spcPts val="75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 S  =</a:t>
            </a:r>
            <a:r>
              <a:rPr lang="en-US" u="sng">
                <a:latin typeface="Times New Roman"/>
                <a:ea typeface="Times New Roman"/>
                <a:cs typeface="Times New Roman"/>
                <a:sym typeface="Times New Roman"/>
              </a:rPr>
              <a:t>   Wt of BaSO</a:t>
            </a:r>
            <a:r>
              <a:rPr baseline="-25000" lang="en-US" u="sng">
                <a:latin typeface="Times New Roman"/>
                <a:ea typeface="Times New Roman"/>
                <a:cs typeface="Times New Roman"/>
                <a:sym typeface="Times New Roman"/>
              </a:rPr>
              <a:t>4</a:t>
            </a:r>
            <a:r>
              <a:rPr lang="en-US" u="sng">
                <a:latin typeface="Times New Roman"/>
                <a:ea typeface="Times New Roman"/>
                <a:cs typeface="Times New Roman"/>
                <a:sym typeface="Times New Roman"/>
              </a:rPr>
              <a:t> formed x 32x 100</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                    weight of coal sample x 233 </a:t>
            </a:r>
            <a:endParaRPr/>
          </a:p>
          <a:p>
            <a:pPr indent="0" lvl="0" marL="0" rtl="0" algn="just">
              <a:lnSpc>
                <a:spcPct val="90000"/>
              </a:lnSpc>
              <a:spcBef>
                <a:spcPts val="750"/>
              </a:spcBef>
              <a:spcAft>
                <a:spcPts val="0"/>
              </a:spcAft>
              <a:buClr>
                <a:schemeClr val="dk1"/>
              </a:buClr>
              <a:buSzPct val="100000"/>
              <a:buNone/>
            </a:pPr>
            <a:r>
              <a:t/>
            </a:r>
            <a:endParaRPr b="1">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284" name="Google Shape;284;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628650" y="533400"/>
            <a:ext cx="7886700"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BATTERIES</a:t>
            </a:r>
            <a:endParaRPr b="1">
              <a:latin typeface="Times New Roman"/>
              <a:ea typeface="Times New Roman"/>
              <a:cs typeface="Times New Roman"/>
              <a:sym typeface="Times New Roman"/>
            </a:endParaRPr>
          </a:p>
        </p:txBody>
      </p:sp>
      <p:sp>
        <p:nvSpPr>
          <p:cNvPr id="290" name="Google Shape;290;p35"/>
          <p:cNvSpPr txBox="1"/>
          <p:nvPr>
            <p:ph idx="1" type="body"/>
          </p:nvPr>
        </p:nvSpPr>
        <p:spPr>
          <a:xfrm>
            <a:off x="304800" y="1447800"/>
            <a:ext cx="8610600" cy="43434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Batteries are essential power sources in our modern world, providing portable energy for a vast array of devices, from small electronics like smartphones and watches to larger applications such as electric vehicles and grid storage systems. </a:t>
            </a:r>
            <a:endParaRPr sz="2200">
              <a:latin typeface="Times New Roman"/>
              <a:ea typeface="Times New Roman"/>
              <a:cs typeface="Times New Roman"/>
              <a:sym typeface="Times New Roman"/>
            </a:endParaRPr>
          </a:p>
          <a:p>
            <a:pPr indent="-31750" lvl="0" marL="171450" rtl="0" algn="just">
              <a:lnSpc>
                <a:spcPct val="90000"/>
              </a:lnSpc>
              <a:spcBef>
                <a:spcPts val="750"/>
              </a:spcBef>
              <a:spcAft>
                <a:spcPts val="0"/>
              </a:spcAft>
              <a:buClr>
                <a:schemeClr val="dk1"/>
              </a:buClr>
              <a:buSzPts val="2200"/>
              <a:buNone/>
            </a:pPr>
            <a:r>
              <a:t/>
            </a:r>
            <a:endParaRPr sz="22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Batteries are devices that store and release electrical energy through electrochemical reactions and converts chemical energy into electrical energy</a:t>
            </a:r>
            <a:r>
              <a:rPr lang="en-US" sz="2400"/>
              <a:t>.</a:t>
            </a:r>
            <a:endParaRPr/>
          </a:p>
          <a:p>
            <a:pPr indent="-31750" lvl="0" marL="171450" rtl="0" algn="just">
              <a:lnSpc>
                <a:spcPct val="90000"/>
              </a:lnSpc>
              <a:spcBef>
                <a:spcPts val="750"/>
              </a:spcBef>
              <a:spcAft>
                <a:spcPts val="0"/>
              </a:spcAft>
              <a:buClr>
                <a:schemeClr val="dk1"/>
              </a:buClr>
              <a:buSzPts val="2200"/>
              <a:buNone/>
            </a:pPr>
            <a:r>
              <a:t/>
            </a:r>
            <a:endParaRPr sz="22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The fundamental principle behind batteries involves converting chemical energy into electrical energy and vice versa. This process occurs within the battery cell, which consists of several key components:</a:t>
            </a:r>
            <a:endParaRPr sz="2200">
              <a:latin typeface="Times New Roman"/>
              <a:ea typeface="Times New Roman"/>
              <a:cs typeface="Times New Roman"/>
              <a:sym typeface="Times New Roman"/>
            </a:endParaRPr>
          </a:p>
          <a:p>
            <a:pPr indent="-31750" lvl="0" marL="171450" rtl="0" algn="just">
              <a:lnSpc>
                <a:spcPct val="90000"/>
              </a:lnSpc>
              <a:spcBef>
                <a:spcPts val="75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idx="1" type="body"/>
          </p:nvPr>
        </p:nvSpPr>
        <p:spPr>
          <a:xfrm>
            <a:off x="381000" y="609600"/>
            <a:ext cx="8458200" cy="58674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3600"/>
              <a:buNone/>
            </a:pPr>
            <a:r>
              <a:rPr b="1" lang="en-US" sz="3600">
                <a:latin typeface="Times New Roman"/>
                <a:ea typeface="Times New Roman"/>
                <a:cs typeface="Times New Roman"/>
                <a:sym typeface="Times New Roman"/>
              </a:rPr>
              <a:t>Components of Batteries:</a:t>
            </a:r>
            <a:endParaRPr/>
          </a:p>
          <a:p>
            <a:pPr indent="-171450" lvl="0" marL="171450" rtl="0" algn="just">
              <a:lnSpc>
                <a:spcPct val="90000"/>
              </a:lnSpc>
              <a:spcBef>
                <a:spcPts val="750"/>
              </a:spcBef>
              <a:spcAft>
                <a:spcPts val="0"/>
              </a:spcAft>
              <a:buClr>
                <a:schemeClr val="dk1"/>
              </a:buClr>
              <a:buSzPts val="2100"/>
              <a:buChar char="•"/>
            </a:pPr>
            <a:r>
              <a:rPr b="1" lang="en-US">
                <a:latin typeface="Times New Roman"/>
                <a:ea typeface="Times New Roman"/>
                <a:cs typeface="Times New Roman"/>
                <a:sym typeface="Times New Roman"/>
              </a:rPr>
              <a:t>Electrodes</a:t>
            </a:r>
            <a:r>
              <a:rPr lang="en-US">
                <a:latin typeface="Times New Roman"/>
                <a:ea typeface="Times New Roman"/>
                <a:cs typeface="Times New Roman"/>
                <a:sym typeface="Times New Roman"/>
              </a:rPr>
              <a:t>: Batteries have two electrodes, typically referred to as the cathode and the anode. The cathode is the electrode where reduction (gain of electrons) occurs during discharge, while the anode is where oxidation (loss of electrons) takes place.</a:t>
            </a:r>
            <a:endParaRPr/>
          </a:p>
          <a:p>
            <a:pPr indent="-171450" lvl="0" marL="171450" rtl="0" algn="just">
              <a:lnSpc>
                <a:spcPct val="90000"/>
              </a:lnSpc>
              <a:spcBef>
                <a:spcPts val="750"/>
              </a:spcBef>
              <a:spcAft>
                <a:spcPts val="0"/>
              </a:spcAft>
              <a:buClr>
                <a:schemeClr val="dk1"/>
              </a:buClr>
              <a:buSzPts val="2100"/>
              <a:buChar char="•"/>
            </a:pPr>
            <a:r>
              <a:rPr b="1" lang="en-US">
                <a:latin typeface="Times New Roman"/>
                <a:ea typeface="Times New Roman"/>
                <a:cs typeface="Times New Roman"/>
                <a:sym typeface="Times New Roman"/>
              </a:rPr>
              <a:t>Electrolyte</a:t>
            </a:r>
            <a:r>
              <a:rPr lang="en-US">
                <a:latin typeface="Times New Roman"/>
                <a:ea typeface="Times New Roman"/>
                <a:cs typeface="Times New Roman"/>
                <a:sym typeface="Times New Roman"/>
              </a:rPr>
              <a:t>: An electrolyte is a substance that facilitates the movement of ions between the cathode and anode within the battery cell. It can be a liquid, gel, or solid material containing ions that allow for the flow of electrical charge.</a:t>
            </a:r>
            <a:endParaRPr/>
          </a:p>
          <a:p>
            <a:pPr indent="-171450" lvl="0" marL="171450" rtl="0" algn="just">
              <a:lnSpc>
                <a:spcPct val="90000"/>
              </a:lnSpc>
              <a:spcBef>
                <a:spcPts val="750"/>
              </a:spcBef>
              <a:spcAft>
                <a:spcPts val="0"/>
              </a:spcAft>
              <a:buClr>
                <a:schemeClr val="dk1"/>
              </a:buClr>
              <a:buSzPts val="2100"/>
              <a:buChar char="•"/>
            </a:pPr>
            <a:r>
              <a:rPr b="1" lang="en-US">
                <a:latin typeface="Times New Roman"/>
                <a:ea typeface="Times New Roman"/>
                <a:cs typeface="Times New Roman"/>
                <a:sym typeface="Times New Roman"/>
              </a:rPr>
              <a:t>Separator</a:t>
            </a:r>
            <a:r>
              <a:rPr lang="en-US">
                <a:latin typeface="Times New Roman"/>
                <a:ea typeface="Times New Roman"/>
                <a:cs typeface="Times New Roman"/>
                <a:sym typeface="Times New Roman"/>
              </a:rPr>
              <a:t>: The separator is a physical barrier between the cathode and anode within the battery cell, preventing direct contact between them while allowing the flow of ions. It helps to prevent short circuits and ensures the proper functioning of the battery.</a:t>
            </a:r>
            <a:endParaRPr/>
          </a:p>
          <a:p>
            <a:pPr indent="0" lvl="0" marL="0" rtl="0" algn="just">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ts val="2100"/>
              <a:buNone/>
            </a:pPr>
            <a:r>
              <a:rPr lang="en-US">
                <a:latin typeface="Times New Roman"/>
                <a:ea typeface="Times New Roman"/>
                <a:cs typeface="Times New Roman"/>
                <a:sym typeface="Times New Roman"/>
              </a:rPr>
              <a:t>Primary batteries and secondary batteries are two main categories of batteries distinguished by their ability to be recharged and reused.</a:t>
            </a:r>
            <a:endParaRPr/>
          </a:p>
          <a:p>
            <a:pPr indent="-38100" lvl="0" marL="171450" rtl="0" algn="just">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idx="1" type="body"/>
          </p:nvPr>
        </p:nvSpPr>
        <p:spPr>
          <a:xfrm>
            <a:off x="304800" y="990600"/>
            <a:ext cx="8534400" cy="4495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Primary Batteries (Non-rechargeable)</a:t>
            </a:r>
            <a:r>
              <a:rPr lang="en-US" sz="2400">
                <a:latin typeface="Times New Roman"/>
                <a:ea typeface="Times New Roman"/>
                <a:cs typeface="Times New Roman"/>
                <a:sym typeface="Times New Roman"/>
              </a:rPr>
              <a:t>:</a:t>
            </a:r>
            <a:endParaRPr/>
          </a:p>
          <a:p>
            <a:pPr indent="-171450" lvl="1" marL="514350" rtl="0" algn="just">
              <a:lnSpc>
                <a:spcPct val="90000"/>
              </a:lnSpc>
              <a:spcBef>
                <a:spcPts val="375"/>
              </a:spcBef>
              <a:spcAft>
                <a:spcPts val="0"/>
              </a:spcAft>
              <a:buClr>
                <a:schemeClr val="dk1"/>
              </a:buClr>
              <a:buSzPts val="2400"/>
              <a:buChar char="•"/>
            </a:pPr>
            <a:r>
              <a:rPr lang="en-US" sz="2400">
                <a:latin typeface="Times New Roman"/>
                <a:ea typeface="Times New Roman"/>
                <a:cs typeface="Times New Roman"/>
                <a:sym typeface="Times New Roman"/>
              </a:rPr>
              <a:t>Primary batteries, also known as non-rechargeable batteries, are designed for single-use applications.</a:t>
            </a:r>
            <a:endParaRPr/>
          </a:p>
          <a:p>
            <a:pPr indent="-171450" lvl="1" marL="514350" rtl="0" algn="just">
              <a:lnSpc>
                <a:spcPct val="90000"/>
              </a:lnSpc>
              <a:spcBef>
                <a:spcPts val="375"/>
              </a:spcBef>
              <a:spcAft>
                <a:spcPts val="0"/>
              </a:spcAft>
              <a:buClr>
                <a:schemeClr val="dk1"/>
              </a:buClr>
              <a:buSzPts val="2400"/>
              <a:buChar char="•"/>
            </a:pPr>
            <a:r>
              <a:rPr lang="en-US" sz="2400">
                <a:latin typeface="Times New Roman"/>
                <a:ea typeface="Times New Roman"/>
                <a:cs typeface="Times New Roman"/>
                <a:sym typeface="Times New Roman"/>
              </a:rPr>
              <a:t>Once the chemical reactions that generate electricity within the battery are exhausted, the battery cannot be recharged and must be disposed of.</a:t>
            </a:r>
            <a:endParaRPr/>
          </a:p>
          <a:p>
            <a:pPr indent="-171450" lvl="1" marL="514350" rtl="0" algn="just">
              <a:lnSpc>
                <a:spcPct val="90000"/>
              </a:lnSpc>
              <a:spcBef>
                <a:spcPts val="375"/>
              </a:spcBef>
              <a:spcAft>
                <a:spcPts val="0"/>
              </a:spcAft>
              <a:buClr>
                <a:schemeClr val="dk1"/>
              </a:buClr>
              <a:buSzPts val="2400"/>
              <a:buChar char="•"/>
            </a:pPr>
            <a:r>
              <a:rPr lang="en-US" sz="2400">
                <a:latin typeface="Times New Roman"/>
                <a:ea typeface="Times New Roman"/>
                <a:cs typeface="Times New Roman"/>
                <a:sym typeface="Times New Roman"/>
              </a:rPr>
              <a:t>Common types of primary batteries include alkaline batteries, zinc-carbon batteries, and lithium primary batteries.</a:t>
            </a:r>
            <a:endParaRPr/>
          </a:p>
          <a:p>
            <a:pPr indent="-171450" lvl="1" marL="514350" rtl="0" algn="just">
              <a:lnSpc>
                <a:spcPct val="90000"/>
              </a:lnSpc>
              <a:spcBef>
                <a:spcPts val="375"/>
              </a:spcBef>
              <a:spcAft>
                <a:spcPts val="0"/>
              </a:spcAft>
              <a:buClr>
                <a:schemeClr val="dk1"/>
              </a:buClr>
              <a:buSzPts val="2400"/>
              <a:buChar char="•"/>
            </a:pPr>
            <a:r>
              <a:rPr lang="en-US" sz="2400">
                <a:latin typeface="Times New Roman"/>
                <a:ea typeface="Times New Roman"/>
                <a:cs typeface="Times New Roman"/>
                <a:sym typeface="Times New Roman"/>
              </a:rPr>
              <a:t>They are widely used in devices where recharging is impractical or unnecessary, such as remote controls, disposable cameras, and some medical devices.</a:t>
            </a:r>
            <a:endParaRPr/>
          </a:p>
          <a:p>
            <a:pPr indent="-19050" lvl="0" marL="171450" rtl="0" algn="just">
              <a:lnSpc>
                <a:spcPct val="90000"/>
              </a:lnSpc>
              <a:spcBef>
                <a:spcPts val="75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idx="1" type="body"/>
          </p:nvPr>
        </p:nvSpPr>
        <p:spPr>
          <a:xfrm>
            <a:off x="304800" y="457200"/>
            <a:ext cx="8534400" cy="59436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90000"/>
              </a:lnSpc>
              <a:spcBef>
                <a:spcPts val="0"/>
              </a:spcBef>
              <a:spcAft>
                <a:spcPts val="0"/>
              </a:spcAft>
              <a:buClr>
                <a:schemeClr val="dk1"/>
              </a:buClr>
              <a:buSzPct val="100000"/>
              <a:buNone/>
            </a:pPr>
            <a:r>
              <a:rPr b="1" lang="en-US" sz="2400">
                <a:latin typeface="Times New Roman"/>
                <a:ea typeface="Times New Roman"/>
                <a:cs typeface="Times New Roman"/>
                <a:sym typeface="Times New Roman"/>
              </a:rPr>
              <a:t>Secondary Batteries (Rechargeable):</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Secondary batteries, also known as rechargeable batteries, can be recharged and reused multiple times.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These batteries undergo reversible chemical reactions during charging and discharging cycles, allowing them to store and release electrical energy repeatedly.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Common types of secondary batteries include lithium-ion batteries, nickel-metal hydride (NiMH) batteries, and lead-acid batteries.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Secondary batteries are widely used in devices that require frequent recharging, such as smartphones, laptops, electric vehicles, and power tools. </a:t>
            </a:r>
            <a:endParaRPr sz="2400">
              <a:latin typeface="Times New Roman"/>
              <a:ea typeface="Times New Roman"/>
              <a:cs typeface="Times New Roman"/>
              <a:sym typeface="Times New Roman"/>
            </a:endParaRPr>
          </a:p>
          <a:p>
            <a:pPr indent="-41910" lvl="0" marL="171450" rtl="0" algn="l">
              <a:lnSpc>
                <a:spcPct val="90000"/>
              </a:lnSpc>
              <a:spcBef>
                <a:spcPts val="750"/>
              </a:spcBef>
              <a:spcAft>
                <a:spcPts val="0"/>
              </a:spcAft>
              <a:buClr>
                <a:schemeClr val="dk1"/>
              </a:buClr>
              <a:buSzPct val="100000"/>
              <a:buNone/>
            </a:pPr>
            <a:r>
              <a:t/>
            </a: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While secondary batteries typically have a higher initial cost compared to primary batteries, their ability to be reused multiple times makes them more cost-effective over the long term.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Rechargeable batteries contribute to reducing waste and environmental impact compared to single-use primary batteries since they can be reused many times before needing to be recycled or disposed of.</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idx="1" type="body"/>
          </p:nvPr>
        </p:nvSpPr>
        <p:spPr>
          <a:xfrm>
            <a:off x="381000" y="762000"/>
            <a:ext cx="8458200" cy="53340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When a battery is connected to a circuit, chemical reactions occur at the electrodes, causing electrons to flow from the anode to the cathode through an external circuit, generating an electric current. </a:t>
            </a:r>
            <a:endParaRPr sz="22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This flow of electrons can power devices connected to the battery. During this </a:t>
            </a:r>
            <a:r>
              <a:rPr b="1" lang="en-US" sz="2200">
                <a:solidFill>
                  <a:srgbClr val="C00000"/>
                </a:solidFill>
                <a:latin typeface="Times New Roman"/>
                <a:ea typeface="Times New Roman"/>
                <a:cs typeface="Times New Roman"/>
                <a:sym typeface="Times New Roman"/>
              </a:rPr>
              <a:t>discharge process</a:t>
            </a:r>
            <a:r>
              <a:rPr lang="en-US" sz="2200">
                <a:latin typeface="Times New Roman"/>
                <a:ea typeface="Times New Roman"/>
                <a:cs typeface="Times New Roman"/>
                <a:sym typeface="Times New Roman"/>
              </a:rPr>
              <a:t>, the chemical compounds within the battery undergo transformation.</a:t>
            </a:r>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In rechargeable batteries, such as lithium-ion batteries, the process is reversible. When the battery is connected to an external power source, such as a charger </a:t>
            </a:r>
            <a:r>
              <a:rPr b="1" lang="en-US" sz="2200">
                <a:solidFill>
                  <a:srgbClr val="C00000"/>
                </a:solidFill>
                <a:latin typeface="Times New Roman"/>
                <a:ea typeface="Times New Roman"/>
                <a:cs typeface="Times New Roman"/>
                <a:sym typeface="Times New Roman"/>
              </a:rPr>
              <a:t>(charge process)</a:t>
            </a:r>
            <a:r>
              <a:rPr lang="en-US" sz="2200">
                <a:latin typeface="Times New Roman"/>
                <a:ea typeface="Times New Roman"/>
                <a:cs typeface="Times New Roman"/>
                <a:sym typeface="Times New Roman"/>
              </a:rPr>
              <a:t>, the flow of electrons is reversed, allowing the battery to store energy by restoring the original chemical composition of the electrodes.</a:t>
            </a:r>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Batteries come in various types, each with its own characteristics, including </a:t>
            </a:r>
            <a:r>
              <a:rPr lang="en-US" sz="2200" u="sng">
                <a:solidFill>
                  <a:srgbClr val="C00000"/>
                </a:solidFill>
                <a:latin typeface="Times New Roman"/>
                <a:ea typeface="Times New Roman"/>
                <a:cs typeface="Times New Roman"/>
                <a:sym typeface="Times New Roman"/>
              </a:rPr>
              <a:t>energy density, voltage, cycle life, and safety considerations</a:t>
            </a: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Advances in battery technology are crucial for meeting the growing demand for portable power, improving the efficiency of renewable energy systems, and transitioning to electrified transportation. </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533400" y="2286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Classification of Energy</a:t>
            </a:r>
            <a:endParaRPr/>
          </a:p>
        </p:txBody>
      </p:sp>
      <p:pic>
        <p:nvPicPr>
          <p:cNvPr id="107" name="Google Shape;107;p4"/>
          <p:cNvPicPr preferRelativeResize="0"/>
          <p:nvPr>
            <p:ph idx="1" type="body"/>
          </p:nvPr>
        </p:nvPicPr>
        <p:blipFill rotWithShape="1">
          <a:blip r:embed="rId3">
            <a:alphaModFix/>
          </a:blip>
          <a:srcRect b="0" l="0" r="0" t="0"/>
          <a:stretch/>
        </p:blipFill>
        <p:spPr>
          <a:xfrm>
            <a:off x="914400" y="1524000"/>
            <a:ext cx="7543800" cy="416705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idx="1" type="body"/>
          </p:nvPr>
        </p:nvSpPr>
        <p:spPr>
          <a:xfrm>
            <a:off x="228600" y="381000"/>
            <a:ext cx="8686800" cy="6172200"/>
          </a:xfrm>
          <a:prstGeom prst="rect">
            <a:avLst/>
          </a:prstGeom>
          <a:noFill/>
          <a:ln>
            <a:noFill/>
          </a:ln>
        </p:spPr>
        <p:txBody>
          <a:bodyPr anchorCtr="0" anchor="t" bIns="45700" lIns="91425" spcFirstLastPara="1" rIns="91425" wrap="square" tIns="45700">
            <a:normAutofit fontScale="92500" lnSpcReduction="10000"/>
          </a:bodyPr>
          <a:lstStyle/>
          <a:p>
            <a:pPr indent="-171481" lvl="0" marL="171450" rtl="0" algn="just">
              <a:lnSpc>
                <a:spcPct val="9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Alkaline Batteries</a:t>
            </a:r>
            <a:r>
              <a:rPr lang="en-US">
                <a:latin typeface="Times New Roman"/>
                <a:ea typeface="Times New Roman"/>
                <a:cs typeface="Times New Roman"/>
                <a:sym typeface="Times New Roman"/>
              </a:rPr>
              <a:t>: These are the most common type of disposable batteries. They use zinc and manganese dioxide as electrodes and an alkaline electrolyte.</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Lithium-ion Batteries</a:t>
            </a:r>
            <a:r>
              <a:rPr lang="en-US">
                <a:latin typeface="Times New Roman"/>
                <a:ea typeface="Times New Roman"/>
                <a:cs typeface="Times New Roman"/>
                <a:sym typeface="Times New Roman"/>
              </a:rPr>
              <a:t>: These are rechargeable batteries commonly found in smartphones, laptops, and electric vehicles. They offer high energy density and longer lifespan compared to other rechargeable batteries.</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Lead-acid Batteries</a:t>
            </a:r>
            <a:r>
              <a:rPr lang="en-US">
                <a:latin typeface="Times New Roman"/>
                <a:ea typeface="Times New Roman"/>
                <a:cs typeface="Times New Roman"/>
                <a:sym typeface="Times New Roman"/>
              </a:rPr>
              <a:t>: These are commonly used in automobiles and uninterruptible power supplies (UPS). They consist of lead dioxide and sponge lead electrodes with a sulfuric acid electrolyte.</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Nickel-metal Hydride (NiMH) Batteries</a:t>
            </a:r>
            <a:r>
              <a:rPr lang="en-US">
                <a:latin typeface="Times New Roman"/>
                <a:ea typeface="Times New Roman"/>
                <a:cs typeface="Times New Roman"/>
                <a:sym typeface="Times New Roman"/>
              </a:rPr>
              <a:t>: Another type of rechargeable battery, NiMH batteries are often used in digital cameras, portable electronic devices, and hybrid vehicles.</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Lithium Polymer Batteries (LiPo)</a:t>
            </a:r>
            <a:r>
              <a:rPr lang="en-US">
                <a:latin typeface="Times New Roman"/>
                <a:ea typeface="Times New Roman"/>
                <a:cs typeface="Times New Roman"/>
                <a:sym typeface="Times New Roman"/>
              </a:rPr>
              <a:t>: Similar to lithium-ion batteries, LiPo batteries use a solid polymer electrolyte instead of the liquid electrolyte found in traditional lithium-ion batteries. They are used in drones, radio-controlled vehicles, and other high-performance applications.</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Nickel-cadmium (NiCd) Batteries</a:t>
            </a:r>
            <a:r>
              <a:rPr lang="en-US">
                <a:latin typeface="Times New Roman"/>
                <a:ea typeface="Times New Roman"/>
                <a:cs typeface="Times New Roman"/>
                <a:sym typeface="Times New Roman"/>
              </a:rPr>
              <a:t>: Although less common nowadays due to environmental concerns related to cadmium, NiCd batteries are still used in some applications like power tools and emergency lighting.</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Flow Batteries</a:t>
            </a:r>
            <a:r>
              <a:rPr lang="en-US">
                <a:latin typeface="Times New Roman"/>
                <a:ea typeface="Times New Roman"/>
                <a:cs typeface="Times New Roman"/>
                <a:sym typeface="Times New Roman"/>
              </a:rPr>
              <a:t>: These batteries store energy in liquid electrolytes contained in external tanks. They are used in large-scale energy storage applications and are particularly promising for grid-level storage due to their scalability and long cycle life.</a:t>
            </a:r>
            <a:endParaRPr/>
          </a:p>
          <a:p>
            <a:pPr indent="-48133" lvl="0" marL="171450" rtl="0" algn="just">
              <a:lnSpc>
                <a:spcPct val="90000"/>
              </a:lnSpc>
              <a:spcBef>
                <a:spcPts val="75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lgerian"/>
              <a:buNone/>
            </a:pPr>
            <a:r>
              <a:rPr lang="en-US" sz="4400">
                <a:latin typeface="Algerian"/>
                <a:ea typeface="Algerian"/>
                <a:cs typeface="Algerian"/>
                <a:sym typeface="Algerian"/>
              </a:rPr>
              <a:t>working</a:t>
            </a:r>
            <a:endParaRPr sz="4400">
              <a:latin typeface="Algerian"/>
              <a:ea typeface="Algerian"/>
              <a:cs typeface="Algerian"/>
              <a:sym typeface="Algerian"/>
            </a:endParaRPr>
          </a:p>
        </p:txBody>
      </p:sp>
      <p:sp>
        <p:nvSpPr>
          <p:cNvPr id="321" name="Google Shape;321;p41"/>
          <p:cNvSpPr txBox="1"/>
          <p:nvPr>
            <p:ph idx="1" type="body"/>
          </p:nvPr>
        </p:nvSpPr>
        <p:spPr>
          <a:xfrm>
            <a:off x="628650" y="1524000"/>
            <a:ext cx="7886700" cy="4351338"/>
          </a:xfrm>
          <a:prstGeom prst="rect">
            <a:avLst/>
          </a:prstGeom>
          <a:noFill/>
          <a:ln>
            <a:noFill/>
          </a:ln>
        </p:spPr>
        <p:txBody>
          <a:bodyPr anchorCtr="0" anchor="t" bIns="45700" lIns="91425" spcFirstLastPara="1" rIns="91425" wrap="square" tIns="45700">
            <a:normAutofit/>
          </a:bodyPr>
          <a:lstStyle/>
          <a:p>
            <a:pPr indent="-177800" lvl="0" marL="17145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Rechargeable (or secondary) batteries contain active materials that can be regenerated by charging. </a:t>
            </a:r>
            <a:endParaRPr/>
          </a:p>
          <a:p>
            <a:pPr indent="-177800" lvl="0" marL="171450" rtl="0" algn="just">
              <a:lnSpc>
                <a:spcPct val="90000"/>
              </a:lnSpc>
              <a:spcBef>
                <a:spcPts val="750"/>
              </a:spcBef>
              <a:spcAft>
                <a:spcPts val="0"/>
              </a:spcAft>
              <a:buClr>
                <a:schemeClr val="dk1"/>
              </a:buClr>
              <a:buSzPts val="2800"/>
              <a:buChar char="•"/>
            </a:pPr>
            <a:r>
              <a:rPr lang="en-US" sz="2800">
                <a:latin typeface="Times New Roman"/>
                <a:ea typeface="Times New Roman"/>
                <a:cs typeface="Times New Roman"/>
                <a:sym typeface="Times New Roman"/>
              </a:rPr>
              <a:t>All batteries have positive and negative terminals, marked (+) and (-) respectively, and two corresponding electrodes.  </a:t>
            </a:r>
            <a:endParaRPr/>
          </a:p>
          <a:p>
            <a:pPr indent="-177800" lvl="0" marL="171450" rtl="0" algn="just">
              <a:lnSpc>
                <a:spcPct val="90000"/>
              </a:lnSpc>
              <a:spcBef>
                <a:spcPts val="750"/>
              </a:spcBef>
              <a:spcAft>
                <a:spcPts val="0"/>
              </a:spcAft>
              <a:buClr>
                <a:schemeClr val="dk1"/>
              </a:buClr>
              <a:buSzPts val="2800"/>
              <a:buChar char="•"/>
            </a:pPr>
            <a:r>
              <a:rPr lang="en-US" sz="2800">
                <a:latin typeface="Times New Roman"/>
                <a:ea typeface="Times New Roman"/>
                <a:cs typeface="Times New Roman"/>
                <a:sym typeface="Times New Roman"/>
              </a:rPr>
              <a:t>The electrodes must not touch each other, and are separated by the electrolyte, which facilitates the flow of electric charge between the electrodes.  </a:t>
            </a:r>
            <a:endParaRPr/>
          </a:p>
          <a:p>
            <a:pPr indent="-177800" lvl="0" marL="171450" rtl="0" algn="just">
              <a:lnSpc>
                <a:spcPct val="90000"/>
              </a:lnSpc>
              <a:spcBef>
                <a:spcPts val="750"/>
              </a:spcBef>
              <a:spcAft>
                <a:spcPts val="0"/>
              </a:spcAft>
              <a:buClr>
                <a:schemeClr val="dk1"/>
              </a:buClr>
              <a:buSzPts val="2800"/>
              <a:buChar char="•"/>
            </a:pPr>
            <a:r>
              <a:rPr lang="en-US" sz="2800">
                <a:latin typeface="Times New Roman"/>
                <a:ea typeface="Times New Roman"/>
                <a:cs typeface="Times New Roman"/>
                <a:sym typeface="Times New Roman"/>
              </a:rPr>
              <a:t>A collector conducts the charge to the battery's exterior and through the load.</a:t>
            </a:r>
            <a:endParaRPr/>
          </a:p>
          <a:p>
            <a:pPr indent="0" lvl="0" marL="171450" rtl="0" algn="just">
              <a:lnSpc>
                <a:spcPct val="90000"/>
              </a:lnSpc>
              <a:spcBef>
                <a:spcPts val="75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transition>
    <p:blinds/>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idx="1" type="body"/>
          </p:nvPr>
        </p:nvSpPr>
        <p:spPr>
          <a:xfrm>
            <a:off x="381000" y="609600"/>
            <a:ext cx="8458200" cy="5715000"/>
          </a:xfrm>
          <a:prstGeom prst="rect">
            <a:avLst/>
          </a:prstGeom>
          <a:noFill/>
          <a:ln>
            <a:noFill/>
          </a:ln>
        </p:spPr>
        <p:txBody>
          <a:bodyPr anchorCtr="0" anchor="t" bIns="45700" lIns="91425" spcFirstLastPara="1" rIns="91425" wrap="square" tIns="45700">
            <a:normAutofit fontScale="92500"/>
          </a:bodyPr>
          <a:lstStyle/>
          <a:p>
            <a:pPr indent="-171450" lvl="0" marL="171450" rtl="0" algn="just">
              <a:lnSpc>
                <a:spcPct val="90000"/>
              </a:lnSpc>
              <a:spcBef>
                <a:spcPts val="0"/>
              </a:spcBef>
              <a:spcAft>
                <a:spcPts val="0"/>
              </a:spcAft>
              <a:buClr>
                <a:schemeClr val="dk1"/>
              </a:buClr>
              <a:buSzPct val="100000"/>
              <a:buChar char="•"/>
            </a:pPr>
            <a:r>
              <a:rPr lang="en-US" sz="2600">
                <a:latin typeface="Times New Roman"/>
                <a:ea typeface="Times New Roman"/>
                <a:cs typeface="Times New Roman"/>
                <a:sym typeface="Times New Roman"/>
              </a:rPr>
              <a:t>When a battery is inserted into an electrical device, the device completes the circuit between the two terminals and triggers electrochemical reactions within the battery.  </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The </a:t>
            </a:r>
            <a:r>
              <a:rPr b="1" lang="en-US" sz="2600">
                <a:solidFill>
                  <a:srgbClr val="C00000"/>
                </a:solidFill>
                <a:latin typeface="Times New Roman"/>
                <a:ea typeface="Times New Roman"/>
                <a:cs typeface="Times New Roman"/>
                <a:sym typeface="Times New Roman"/>
              </a:rPr>
              <a:t>anode</a:t>
            </a:r>
            <a:r>
              <a:rPr lang="en-US" sz="2600">
                <a:latin typeface="Times New Roman"/>
                <a:ea typeface="Times New Roman"/>
                <a:cs typeface="Times New Roman"/>
                <a:sym typeface="Times New Roman"/>
              </a:rPr>
              <a:t> undergoes an </a:t>
            </a:r>
            <a:r>
              <a:rPr b="1" lang="en-US" sz="2600">
                <a:solidFill>
                  <a:srgbClr val="C00000"/>
                </a:solidFill>
                <a:latin typeface="Times New Roman"/>
                <a:ea typeface="Times New Roman"/>
                <a:cs typeface="Times New Roman"/>
                <a:sym typeface="Times New Roman"/>
              </a:rPr>
              <a:t>oxidation</a:t>
            </a:r>
            <a:r>
              <a:rPr lang="en-US" sz="2600">
                <a:latin typeface="Times New Roman"/>
                <a:ea typeface="Times New Roman"/>
                <a:cs typeface="Times New Roman"/>
                <a:sym typeface="Times New Roman"/>
              </a:rPr>
              <a:t> reaction with the electrolyte and releases electrons, while the </a:t>
            </a:r>
            <a:r>
              <a:rPr b="1" lang="en-US" sz="2600">
                <a:solidFill>
                  <a:srgbClr val="C00000"/>
                </a:solidFill>
                <a:latin typeface="Times New Roman"/>
                <a:ea typeface="Times New Roman"/>
                <a:cs typeface="Times New Roman"/>
                <a:sym typeface="Times New Roman"/>
              </a:rPr>
              <a:t>cathode</a:t>
            </a:r>
            <a:r>
              <a:rPr lang="en-US" sz="2600">
                <a:latin typeface="Times New Roman"/>
                <a:ea typeface="Times New Roman"/>
                <a:cs typeface="Times New Roman"/>
                <a:sym typeface="Times New Roman"/>
              </a:rPr>
              <a:t> undergoes a </a:t>
            </a:r>
            <a:r>
              <a:rPr b="1" lang="en-US" sz="2600">
                <a:solidFill>
                  <a:srgbClr val="C00000"/>
                </a:solidFill>
                <a:latin typeface="Times New Roman"/>
                <a:ea typeface="Times New Roman"/>
                <a:cs typeface="Times New Roman"/>
                <a:sym typeface="Times New Roman"/>
              </a:rPr>
              <a:t>reduction</a:t>
            </a:r>
            <a:r>
              <a:rPr lang="en-US" sz="2600">
                <a:latin typeface="Times New Roman"/>
                <a:ea typeface="Times New Roman"/>
                <a:cs typeface="Times New Roman"/>
                <a:sym typeface="Times New Roman"/>
              </a:rPr>
              <a:t> reaction and absorbs the free electrons.  </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The product of these two reactions is electricity, which is channeled out of the battery and into the device.</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When a </a:t>
            </a:r>
            <a:r>
              <a:rPr lang="en-US" sz="2600">
                <a:solidFill>
                  <a:srgbClr val="C00000"/>
                </a:solidFill>
                <a:latin typeface="Times New Roman"/>
                <a:ea typeface="Times New Roman"/>
                <a:cs typeface="Times New Roman"/>
                <a:sym typeface="Times New Roman"/>
              </a:rPr>
              <a:t>secondary battery is recharged, its electrodes undergo an opposite process to the discharging action </a:t>
            </a:r>
            <a:r>
              <a:rPr lang="en-US" sz="2600">
                <a:latin typeface="Times New Roman"/>
                <a:ea typeface="Times New Roman"/>
                <a:cs typeface="Times New Roman"/>
                <a:sym typeface="Times New Roman"/>
              </a:rPr>
              <a:t>described above.  </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As the battery charger passes electricity through the battery, its cathode is oxidized and produces electrons which are then absorbed by the anode.  </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When the battery is fully charged, it can be connected to a load and discharged again.</a:t>
            </a:r>
            <a:endParaRPr/>
          </a:p>
          <a:p>
            <a:pPr indent="0" lvl="0" marL="0" rtl="0" algn="just">
              <a:lnSpc>
                <a:spcPct val="90000"/>
              </a:lnSpc>
              <a:spcBef>
                <a:spcPts val="750"/>
              </a:spcBef>
              <a:spcAft>
                <a:spcPts val="0"/>
              </a:spcAft>
              <a:buClr>
                <a:schemeClr val="dk1"/>
              </a:buClr>
              <a:buSzPct val="100000"/>
              <a:buNone/>
            </a:pPr>
            <a:r>
              <a:t/>
            </a:r>
            <a:endParaRPr sz="2800">
              <a:latin typeface="Times New Roman"/>
              <a:ea typeface="Times New Roman"/>
              <a:cs typeface="Times New Roman"/>
              <a:sym typeface="Times New Roman"/>
            </a:endParaRPr>
          </a:p>
          <a:p>
            <a:pPr indent="-6985" lvl="0" marL="171450" rtl="0" algn="just">
              <a:lnSpc>
                <a:spcPct val="90000"/>
              </a:lnSpc>
              <a:spcBef>
                <a:spcPts val="750"/>
              </a:spcBef>
              <a:spcAft>
                <a:spcPts val="0"/>
              </a:spcAft>
              <a:buClr>
                <a:schemeClr val="dk1"/>
              </a:buClr>
              <a:buSzPct val="100000"/>
              <a:buNone/>
            </a:pPr>
            <a:r>
              <a:t/>
            </a:r>
            <a:endParaRPr sz="2800">
              <a:latin typeface="Times New Roman"/>
              <a:ea typeface="Times New Roman"/>
              <a:cs typeface="Times New Roman"/>
              <a:sym typeface="Times New Roman"/>
            </a:endParaRPr>
          </a:p>
          <a:p>
            <a:pPr indent="-6985" lvl="0" marL="171450" rtl="0" algn="just">
              <a:lnSpc>
                <a:spcPct val="90000"/>
              </a:lnSpc>
              <a:spcBef>
                <a:spcPts val="750"/>
              </a:spcBef>
              <a:spcAft>
                <a:spcPts val="0"/>
              </a:spcAft>
              <a:buClr>
                <a:schemeClr val="dk1"/>
              </a:buClr>
              <a:buSzPct val="100000"/>
              <a:buNone/>
            </a:pPr>
            <a:r>
              <a:t/>
            </a:r>
            <a:endParaRPr sz="2800">
              <a:latin typeface="Times New Roman"/>
              <a:ea typeface="Times New Roman"/>
              <a:cs typeface="Times New Roman"/>
              <a:sym typeface="Times New Roman"/>
            </a:endParaRPr>
          </a:p>
        </p:txBody>
      </p:sp>
    </p:spTree>
  </p:cSld>
  <p:clrMapOvr>
    <a:masterClrMapping/>
  </p:clrMapOvr>
  <p:transition>
    <p:blinds/>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lgerian"/>
              <a:buNone/>
            </a:pPr>
            <a:r>
              <a:rPr lang="en-US" sz="4400">
                <a:latin typeface="Algerian"/>
                <a:ea typeface="Algerian"/>
                <a:cs typeface="Algerian"/>
                <a:sym typeface="Algerian"/>
              </a:rPr>
              <a:t>Working(charging)</a:t>
            </a:r>
            <a:endParaRPr sz="4400">
              <a:latin typeface="Algerian"/>
              <a:ea typeface="Algerian"/>
              <a:cs typeface="Algerian"/>
              <a:sym typeface="Algerian"/>
            </a:endParaRPr>
          </a:p>
        </p:txBody>
      </p:sp>
      <p:pic>
        <p:nvPicPr>
          <p:cNvPr descr="Image result for secondary batteries" id="332" name="Google Shape;332;p43"/>
          <p:cNvPicPr preferRelativeResize="0"/>
          <p:nvPr>
            <p:ph idx="1" type="body"/>
          </p:nvPr>
        </p:nvPicPr>
        <p:blipFill rotWithShape="1">
          <a:blip r:embed="rId3">
            <a:alphaModFix/>
          </a:blip>
          <a:srcRect b="0" l="0" r="0" t="0"/>
          <a:stretch/>
        </p:blipFill>
        <p:spPr>
          <a:xfrm>
            <a:off x="1219200" y="1600200"/>
            <a:ext cx="6324600" cy="4876800"/>
          </a:xfrm>
          <a:prstGeom prst="rect">
            <a:avLst/>
          </a:prstGeom>
          <a:noFill/>
          <a:ln>
            <a:noFill/>
          </a:ln>
        </p:spPr>
      </p:pic>
    </p:spTree>
  </p:cSld>
  <p:clrMapOvr>
    <a:masterClrMapping/>
  </p:clrMapOvr>
  <p:transition>
    <p:blinds/>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p:nvPr/>
        </p:nvSpPr>
        <p:spPr>
          <a:xfrm>
            <a:off x="4205537" y="2432974"/>
            <a:ext cx="4176463" cy="1077218"/>
          </a:xfrm>
          <a:prstGeom prst="rect">
            <a:avLst/>
          </a:prstGeom>
          <a:gradFill>
            <a:gsLst>
              <a:gs pos="0">
                <a:srgbClr val="A5BF98"/>
              </a:gs>
              <a:gs pos="50000">
                <a:srgbClr val="C7D5C1"/>
              </a:gs>
              <a:gs pos="100000">
                <a:srgbClr val="E2EAE1"/>
              </a:gs>
            </a:gsLst>
            <a:lin ang="54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2F6B09"/>
                </a:solidFill>
                <a:latin typeface="Arial"/>
                <a:ea typeface="Arial"/>
                <a:cs typeface="Arial"/>
                <a:sym typeface="Arial"/>
              </a:rPr>
              <a:t>Types Of Secondary Batteries</a:t>
            </a:r>
            <a:endParaRPr b="1" i="0" sz="3200" u="none" cap="none" strike="noStrike">
              <a:solidFill>
                <a:srgbClr val="2F6B09"/>
              </a:solidFill>
              <a:latin typeface="Calibri"/>
              <a:ea typeface="Calibri"/>
              <a:cs typeface="Calibri"/>
              <a:sym typeface="Calibri"/>
            </a:endParaRPr>
          </a:p>
        </p:txBody>
      </p:sp>
      <p:sp>
        <p:nvSpPr>
          <p:cNvPr id="338" name="Google Shape;338;p44"/>
          <p:cNvSpPr/>
          <p:nvPr/>
        </p:nvSpPr>
        <p:spPr>
          <a:xfrm>
            <a:off x="5200145" y="838200"/>
            <a:ext cx="2880320" cy="1223896"/>
          </a:xfrm>
          <a:prstGeom prst="wedgeEllipseCallout">
            <a:avLst>
              <a:gd fmla="val -31415" name="adj1"/>
              <a:gd fmla="val 80289" name="adj2"/>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9" name="Google Shape;339;p44"/>
          <p:cNvSpPr/>
          <p:nvPr/>
        </p:nvSpPr>
        <p:spPr>
          <a:xfrm>
            <a:off x="5565995" y="951322"/>
            <a:ext cx="2130205"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 </a:t>
            </a:r>
            <a:r>
              <a:rPr b="0" i="0" lang="en-US" sz="2800" u="none" cap="none" strike="noStrike">
                <a:solidFill>
                  <a:schemeClr val="lt1"/>
                </a:solidFill>
                <a:latin typeface="Overlock"/>
                <a:ea typeface="Overlock"/>
                <a:cs typeface="Overlock"/>
                <a:sym typeface="Overlock"/>
              </a:rPr>
              <a:t>Lead–acid battery</a:t>
            </a:r>
            <a:endParaRPr b="0" i="0" sz="2800" u="none" cap="none" strike="noStrike">
              <a:solidFill>
                <a:schemeClr val="lt1"/>
              </a:solidFill>
              <a:latin typeface="Overlock"/>
              <a:ea typeface="Overlock"/>
              <a:cs typeface="Overlock"/>
              <a:sym typeface="Overlock"/>
            </a:endParaRPr>
          </a:p>
        </p:txBody>
      </p:sp>
      <p:sp>
        <p:nvSpPr>
          <p:cNvPr id="340" name="Google Shape;340;p44"/>
          <p:cNvSpPr/>
          <p:nvPr/>
        </p:nvSpPr>
        <p:spPr>
          <a:xfrm>
            <a:off x="795822" y="2306235"/>
            <a:ext cx="2664296" cy="2019565"/>
          </a:xfrm>
          <a:prstGeom prst="wedgeEllipseCallout">
            <a:avLst>
              <a:gd fmla="val 76808" name="adj1"/>
              <a:gd fmla="val -23550" name="adj2"/>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1" name="Google Shape;341;p44"/>
          <p:cNvSpPr/>
          <p:nvPr/>
        </p:nvSpPr>
        <p:spPr>
          <a:xfrm rot="10800000">
            <a:off x="2882431" y="4768374"/>
            <a:ext cx="2571932" cy="1304434"/>
          </a:xfrm>
          <a:prstGeom prst="wedgeEllipseCallout">
            <a:avLst>
              <a:gd fmla="val -17030" name="adj1"/>
              <a:gd fmla="val 142938" name="adj2"/>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2" name="Google Shape;342;p44"/>
          <p:cNvSpPr/>
          <p:nvPr/>
        </p:nvSpPr>
        <p:spPr>
          <a:xfrm>
            <a:off x="1286033" y="2509918"/>
            <a:ext cx="169247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lt1"/>
                </a:solidFill>
                <a:latin typeface="Overlock"/>
                <a:ea typeface="Overlock"/>
                <a:cs typeface="Overlock"/>
                <a:sym typeface="Overlock"/>
              </a:rPr>
              <a:t>Nickel–cadmium battery</a:t>
            </a:r>
            <a:endParaRPr b="0" i="0" sz="2400" u="none" cap="none" strike="noStrike">
              <a:solidFill>
                <a:schemeClr val="lt1"/>
              </a:solidFill>
              <a:latin typeface="Overlock"/>
              <a:ea typeface="Overlock"/>
              <a:cs typeface="Overlock"/>
              <a:sym typeface="Overlock"/>
            </a:endParaRPr>
          </a:p>
        </p:txBody>
      </p:sp>
      <p:sp>
        <p:nvSpPr>
          <p:cNvPr id="343" name="Google Shape;343;p44"/>
          <p:cNvSpPr/>
          <p:nvPr/>
        </p:nvSpPr>
        <p:spPr>
          <a:xfrm>
            <a:off x="2832553" y="4521207"/>
            <a:ext cx="2674933" cy="135421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 </a:t>
            </a:r>
            <a:r>
              <a:rPr b="0" i="0" lang="en-US" sz="2800" u="none" cap="none" strike="noStrike">
                <a:solidFill>
                  <a:schemeClr val="lt1"/>
                </a:solidFill>
                <a:latin typeface="Overlock"/>
                <a:ea typeface="Overlock"/>
                <a:cs typeface="Overlock"/>
                <a:sym typeface="Overlock"/>
              </a:rPr>
              <a:t>Lithium-ion battery</a:t>
            </a:r>
            <a:endParaRPr b="0" i="0" sz="2800" u="none" cap="none" strike="noStrike">
              <a:solidFill>
                <a:schemeClr val="lt1"/>
              </a:solidFill>
              <a:latin typeface="Overlock"/>
              <a:ea typeface="Overlock"/>
              <a:cs typeface="Overlock"/>
              <a:sym typeface="Overlock"/>
            </a:endParaRPr>
          </a:p>
        </p:txBody>
      </p:sp>
    </p:spTree>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ctrTitle"/>
          </p:nvPr>
        </p:nvSpPr>
        <p:spPr>
          <a:xfrm>
            <a:off x="1362074" y="2057400"/>
            <a:ext cx="6486526" cy="151553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757070"/>
              </a:buClr>
              <a:buSzPts val="4400"/>
              <a:buFont typeface="Algerian"/>
              <a:buNone/>
            </a:pPr>
            <a:r>
              <a:rPr b="1" lang="en-US" sz="4400">
                <a:solidFill>
                  <a:srgbClr val="757070"/>
                </a:solidFill>
                <a:latin typeface="Algerian"/>
                <a:ea typeface="Algerian"/>
                <a:cs typeface="Algerian"/>
                <a:sym typeface="Algerian"/>
              </a:rPr>
              <a:t>Lead acid Batteries</a:t>
            </a:r>
            <a:endParaRPr b="1" sz="4400">
              <a:solidFill>
                <a:srgbClr val="757070"/>
              </a:solidFill>
              <a:latin typeface="Algerian"/>
              <a:ea typeface="Algerian"/>
              <a:cs typeface="Algerian"/>
              <a:sym typeface="Algerian"/>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500"/>
                                        <p:tgtEl>
                                          <p:spTgt spid="3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p:nvPr/>
        </p:nvSpPr>
        <p:spPr>
          <a:xfrm>
            <a:off x="304800" y="1190685"/>
            <a:ext cx="4800600"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Composition of a Lead Acid Battery</a:t>
            </a:r>
            <a:br>
              <a:rPr b="0" i="0" lang="en-US" sz="1800" u="none" cap="none" strike="noStrike">
                <a:solidFill>
                  <a:schemeClr val="dk1"/>
                </a:solidFill>
                <a:latin typeface="Calibri"/>
                <a:ea typeface="Calibri"/>
                <a:cs typeface="Calibri"/>
                <a:sym typeface="Calibri"/>
              </a:rPr>
            </a:br>
            <a:r>
              <a:rPr b="1" i="0" lang="en-US" sz="1800" u="none" cap="none" strike="noStrike">
                <a:solidFill>
                  <a:srgbClr val="C00000"/>
                </a:solidFill>
                <a:latin typeface="Calibri"/>
                <a:ea typeface="Calibri"/>
                <a:cs typeface="Calibri"/>
                <a:sym typeface="Calibri"/>
              </a:rPr>
              <a:t>Positive Plate: Lead Oxide (PbO</a:t>
            </a:r>
            <a:r>
              <a:rPr b="1" baseline="-25000" i="0" lang="en-US" sz="1800" u="none" cap="none" strike="noStrike">
                <a:solidFill>
                  <a:srgbClr val="C00000"/>
                </a:solidFill>
                <a:latin typeface="Calibri"/>
                <a:ea typeface="Calibri"/>
                <a:cs typeface="Calibri"/>
                <a:sym typeface="Calibri"/>
              </a:rPr>
              <a:t>2</a:t>
            </a:r>
            <a:r>
              <a:rPr b="1" i="0" lang="en-US" sz="1800" u="none" cap="none" strike="noStrike">
                <a:solidFill>
                  <a:srgbClr val="C00000"/>
                </a:solidFill>
                <a:latin typeface="Calibri"/>
                <a:ea typeface="Calibri"/>
                <a:cs typeface="Calibri"/>
                <a:sym typeface="Calibri"/>
              </a:rPr>
              <a:t>)</a:t>
            </a:r>
            <a:endParaRPr/>
          </a:p>
          <a:p>
            <a:pPr indent="0" lvl="0" marL="0" marR="0" rtl="0" algn="just">
              <a:spcBef>
                <a:spcPts val="0"/>
              </a:spcBef>
              <a:spcAft>
                <a:spcPts val="0"/>
              </a:spcAft>
              <a:buNone/>
            </a:pPr>
            <a:r>
              <a:rPr b="1" i="0" lang="en-US" sz="1800" u="none" cap="none" strike="noStrike">
                <a:solidFill>
                  <a:srgbClr val="C00000"/>
                </a:solidFill>
                <a:latin typeface="Calibri"/>
                <a:ea typeface="Calibri"/>
                <a:cs typeface="Calibri"/>
                <a:sym typeface="Calibri"/>
              </a:rPr>
              <a:t>Negative Plate: Lead (Pb)</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Electrolyte: sulphuric acid (H</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SO</a:t>
            </a:r>
            <a:r>
              <a:rPr b="0" baseline="-25000" i="0" lang="en-US" sz="1800" u="none" cap="none" strike="noStrike">
                <a:solidFill>
                  <a:schemeClr val="dk1"/>
                </a:solidFill>
                <a:latin typeface="Calibri"/>
                <a:ea typeface="Calibri"/>
                <a:cs typeface="Calibri"/>
                <a:sym typeface="Calibri"/>
              </a:rPr>
              <a:t>4</a:t>
            </a: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Electrolyte: H</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SO</a:t>
            </a:r>
            <a:r>
              <a:rPr b="0" baseline="-25000" i="0" lang="en-US" sz="1800" u="none" cap="none" strike="noStrike">
                <a:solidFill>
                  <a:schemeClr val="dk1"/>
                </a:solidFill>
                <a:latin typeface="Calibri"/>
                <a:ea typeface="Calibri"/>
                <a:cs typeface="Calibri"/>
                <a:sym typeface="Calibri"/>
              </a:rPr>
              <a:t>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SO</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is classified as a strong acid (completely ionizes) but that is not exactly true. The first ionization of 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SO</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is complete and occurs instantly when in water.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SO</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 H+ + HSO4-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But! The second ionization is extremely partial.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 HSO</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 H+ + SO</a:t>
            </a:r>
            <a:r>
              <a:rPr baseline="-25000" lang="en-US" sz="1800">
                <a:solidFill>
                  <a:schemeClr val="dk1"/>
                </a:solidFill>
                <a:latin typeface="Calibri"/>
                <a:ea typeface="Calibri"/>
                <a:cs typeface="Calibri"/>
                <a:sym typeface="Calibri"/>
              </a:rPr>
              <a:t>4</a:t>
            </a:r>
            <a:r>
              <a:rPr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(Ka = 0.012)</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354" name="Google Shape;354;p46"/>
          <p:cNvPicPr preferRelativeResize="0"/>
          <p:nvPr/>
        </p:nvPicPr>
        <p:blipFill rotWithShape="1">
          <a:blip r:embed="rId3">
            <a:alphaModFix/>
          </a:blip>
          <a:srcRect b="0" l="0" r="0" t="0"/>
          <a:stretch/>
        </p:blipFill>
        <p:spPr>
          <a:xfrm>
            <a:off x="5181600" y="152400"/>
            <a:ext cx="3733800" cy="3571875"/>
          </a:xfrm>
          <a:prstGeom prst="rect">
            <a:avLst/>
          </a:prstGeom>
          <a:noFill/>
          <a:ln>
            <a:noFill/>
          </a:ln>
        </p:spPr>
      </p:pic>
      <p:pic>
        <p:nvPicPr>
          <p:cNvPr id="355" name="Google Shape;355;p46"/>
          <p:cNvPicPr preferRelativeResize="0"/>
          <p:nvPr/>
        </p:nvPicPr>
        <p:blipFill rotWithShape="1">
          <a:blip r:embed="rId4">
            <a:alphaModFix/>
          </a:blip>
          <a:srcRect b="0" l="0" r="0" t="0"/>
          <a:stretch/>
        </p:blipFill>
        <p:spPr>
          <a:xfrm>
            <a:off x="5181600" y="3962400"/>
            <a:ext cx="3657600" cy="269338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Times New Roman"/>
              <a:buNone/>
            </a:pPr>
            <a:r>
              <a:rPr b="1" lang="en-US">
                <a:solidFill>
                  <a:srgbClr val="C00000"/>
                </a:solidFill>
                <a:latin typeface="Times New Roman"/>
                <a:ea typeface="Times New Roman"/>
                <a:cs typeface="Times New Roman"/>
                <a:sym typeface="Times New Roman"/>
              </a:rPr>
              <a:t>Detailed description of the </a:t>
            </a:r>
            <a:br>
              <a:rPr b="1" lang="en-US">
                <a:solidFill>
                  <a:srgbClr val="C00000"/>
                </a:solidFill>
                <a:latin typeface="Times New Roman"/>
                <a:ea typeface="Times New Roman"/>
                <a:cs typeface="Times New Roman"/>
                <a:sym typeface="Times New Roman"/>
              </a:rPr>
            </a:br>
            <a:r>
              <a:rPr b="1" lang="en-US">
                <a:solidFill>
                  <a:srgbClr val="C00000"/>
                </a:solidFill>
                <a:latin typeface="Times New Roman"/>
                <a:ea typeface="Times New Roman"/>
                <a:cs typeface="Times New Roman"/>
                <a:sym typeface="Times New Roman"/>
              </a:rPr>
              <a:t>Discharge Cycle </a:t>
            </a:r>
            <a:endParaRPr b="1">
              <a:solidFill>
                <a:srgbClr val="C00000"/>
              </a:solidFill>
              <a:latin typeface="Times New Roman"/>
              <a:ea typeface="Times New Roman"/>
              <a:cs typeface="Times New Roman"/>
              <a:sym typeface="Times New Roman"/>
            </a:endParaRPr>
          </a:p>
        </p:txBody>
      </p:sp>
      <p:pic>
        <p:nvPicPr>
          <p:cNvPr id="361" name="Google Shape;361;p47"/>
          <p:cNvPicPr preferRelativeResize="0"/>
          <p:nvPr/>
        </p:nvPicPr>
        <p:blipFill rotWithShape="1">
          <a:blip r:embed="rId3">
            <a:alphaModFix/>
          </a:blip>
          <a:srcRect b="0" l="0" r="0" t="0"/>
          <a:stretch/>
        </p:blipFill>
        <p:spPr>
          <a:xfrm>
            <a:off x="228600" y="1676400"/>
            <a:ext cx="8776252" cy="3657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8"/>
          <p:cNvPicPr preferRelativeResize="0"/>
          <p:nvPr/>
        </p:nvPicPr>
        <p:blipFill rotWithShape="1">
          <a:blip r:embed="rId3">
            <a:alphaModFix/>
          </a:blip>
          <a:srcRect b="0" l="0" r="0" t="0"/>
          <a:stretch/>
        </p:blipFill>
        <p:spPr>
          <a:xfrm>
            <a:off x="228600" y="533400"/>
            <a:ext cx="8505825" cy="4229100"/>
          </a:xfrm>
          <a:prstGeom prst="rect">
            <a:avLst/>
          </a:prstGeom>
          <a:noFill/>
          <a:ln>
            <a:noFill/>
          </a:ln>
        </p:spPr>
      </p:pic>
      <p:pic>
        <p:nvPicPr>
          <p:cNvPr id="367" name="Google Shape;367;p48"/>
          <p:cNvPicPr preferRelativeResize="0"/>
          <p:nvPr/>
        </p:nvPicPr>
        <p:blipFill rotWithShape="1">
          <a:blip r:embed="rId4">
            <a:alphaModFix/>
          </a:blip>
          <a:srcRect b="0" l="0" r="0" t="0"/>
          <a:stretch/>
        </p:blipFill>
        <p:spPr>
          <a:xfrm>
            <a:off x="304800" y="4648200"/>
            <a:ext cx="8410575" cy="20383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628650" y="228600"/>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Times New Roman"/>
              <a:buNone/>
            </a:pPr>
            <a:r>
              <a:rPr b="1" lang="en-US">
                <a:solidFill>
                  <a:srgbClr val="C00000"/>
                </a:solidFill>
                <a:latin typeface="Times New Roman"/>
                <a:ea typeface="Times New Roman"/>
                <a:cs typeface="Times New Roman"/>
                <a:sym typeface="Times New Roman"/>
              </a:rPr>
              <a:t>Detailed description of the </a:t>
            </a:r>
            <a:br>
              <a:rPr b="1" lang="en-US">
                <a:solidFill>
                  <a:srgbClr val="C00000"/>
                </a:solidFill>
                <a:latin typeface="Times New Roman"/>
                <a:ea typeface="Times New Roman"/>
                <a:cs typeface="Times New Roman"/>
                <a:sym typeface="Times New Roman"/>
              </a:rPr>
            </a:br>
            <a:r>
              <a:rPr b="1" lang="en-US">
                <a:solidFill>
                  <a:srgbClr val="C00000"/>
                </a:solidFill>
                <a:latin typeface="Times New Roman"/>
                <a:ea typeface="Times New Roman"/>
                <a:cs typeface="Times New Roman"/>
                <a:sym typeface="Times New Roman"/>
              </a:rPr>
              <a:t>Charge Cycle</a:t>
            </a:r>
            <a:endParaRPr b="1">
              <a:solidFill>
                <a:srgbClr val="C00000"/>
              </a:solidFill>
              <a:latin typeface="Times New Roman"/>
              <a:ea typeface="Times New Roman"/>
              <a:cs typeface="Times New Roman"/>
              <a:sym typeface="Times New Roman"/>
            </a:endParaRPr>
          </a:p>
        </p:txBody>
      </p:sp>
      <p:pic>
        <p:nvPicPr>
          <p:cNvPr id="373" name="Google Shape;373;p49"/>
          <p:cNvPicPr preferRelativeResize="0"/>
          <p:nvPr/>
        </p:nvPicPr>
        <p:blipFill rotWithShape="1">
          <a:blip r:embed="rId3">
            <a:alphaModFix/>
          </a:blip>
          <a:srcRect b="0" l="0" r="0" t="0"/>
          <a:stretch/>
        </p:blipFill>
        <p:spPr>
          <a:xfrm>
            <a:off x="501922" y="1524000"/>
            <a:ext cx="8337278" cy="2133600"/>
          </a:xfrm>
          <a:prstGeom prst="rect">
            <a:avLst/>
          </a:prstGeom>
          <a:noFill/>
          <a:ln>
            <a:noFill/>
          </a:ln>
        </p:spPr>
      </p:pic>
      <p:pic>
        <p:nvPicPr>
          <p:cNvPr id="374" name="Google Shape;374;p49"/>
          <p:cNvPicPr preferRelativeResize="0"/>
          <p:nvPr/>
        </p:nvPicPr>
        <p:blipFill rotWithShape="1">
          <a:blip r:embed="rId4">
            <a:alphaModFix/>
          </a:blip>
          <a:srcRect b="0" l="0" r="0" t="0"/>
          <a:stretch/>
        </p:blipFill>
        <p:spPr>
          <a:xfrm>
            <a:off x="363415" y="3657600"/>
            <a:ext cx="8475785"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228600" y="152400"/>
            <a:ext cx="8534400" cy="914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Distinction: Conventional (non-renewable) and nonconventional energy (renewable) sources. </a:t>
            </a:r>
            <a:endParaRPr/>
          </a:p>
        </p:txBody>
      </p:sp>
      <p:pic>
        <p:nvPicPr>
          <p:cNvPr id="113" name="Google Shape;113;p5"/>
          <p:cNvPicPr preferRelativeResize="0"/>
          <p:nvPr>
            <p:ph idx="1" type="body"/>
          </p:nvPr>
        </p:nvPicPr>
        <p:blipFill rotWithShape="1">
          <a:blip r:embed="rId3">
            <a:alphaModFix/>
          </a:blip>
          <a:srcRect b="0" l="0" r="0" t="0"/>
          <a:stretch/>
        </p:blipFill>
        <p:spPr>
          <a:xfrm>
            <a:off x="1066800" y="1547812"/>
            <a:ext cx="6858000" cy="4454165"/>
          </a:xfrm>
          <a:prstGeom prst="rect">
            <a:avLst/>
          </a:prstGeom>
          <a:noFill/>
          <a:ln>
            <a:noFill/>
          </a:ln>
        </p:spPr>
      </p:pic>
      <p:pic>
        <p:nvPicPr>
          <p:cNvPr descr="Differentiate between renewable and non - renewable natural resources." id="114" name="Google Shape;114;p5"/>
          <p:cNvPicPr preferRelativeResize="0"/>
          <p:nvPr/>
        </p:nvPicPr>
        <p:blipFill rotWithShape="1">
          <a:blip r:embed="rId4">
            <a:alphaModFix/>
          </a:blip>
          <a:srcRect b="0" l="0" r="0" t="0"/>
          <a:stretch/>
        </p:blipFill>
        <p:spPr>
          <a:xfrm>
            <a:off x="411480" y="1066800"/>
            <a:ext cx="8560396" cy="5638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p:nvPr/>
        </p:nvSpPr>
        <p:spPr>
          <a:xfrm>
            <a:off x="381000" y="381000"/>
            <a:ext cx="7620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Discharge and Recharge Process" id="380" name="Google Shape;380;p50"/>
          <p:cNvPicPr preferRelativeResize="0"/>
          <p:nvPr/>
        </p:nvPicPr>
        <p:blipFill rotWithShape="1">
          <a:blip r:embed="rId3">
            <a:alphaModFix/>
          </a:blip>
          <a:srcRect b="14739" l="0" r="0" t="0"/>
          <a:stretch/>
        </p:blipFill>
        <p:spPr>
          <a:xfrm>
            <a:off x="4776217" y="3435508"/>
            <a:ext cx="3681983" cy="3270092"/>
          </a:xfrm>
          <a:prstGeom prst="rect">
            <a:avLst/>
          </a:prstGeom>
          <a:noFill/>
          <a:ln>
            <a:noFill/>
          </a:ln>
        </p:spPr>
      </p:pic>
      <p:sp>
        <p:nvSpPr>
          <p:cNvPr id="381" name="Google Shape;381;p50"/>
          <p:cNvSpPr/>
          <p:nvPr/>
        </p:nvSpPr>
        <p:spPr>
          <a:xfrm>
            <a:off x="914400" y="4724400"/>
            <a:ext cx="3962400"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666666"/>
              </a:buClr>
              <a:buSzPts val="1800"/>
              <a:buFont typeface="Arial"/>
              <a:buNone/>
            </a:pPr>
            <a:r>
              <a:rPr b="0" i="0" lang="en-US" sz="1800" u="none" cap="none" strike="noStrike">
                <a:solidFill>
                  <a:srgbClr val="666666"/>
                </a:solidFill>
                <a:latin typeface="Arial"/>
                <a:ea typeface="Arial"/>
                <a:cs typeface="Arial"/>
                <a:sym typeface="Arial"/>
              </a:rPr>
              <a:t>The combi</a:t>
            </a:r>
            <a:r>
              <a:rPr lang="en-US" sz="1800">
                <a:solidFill>
                  <a:schemeClr val="dk1"/>
                </a:solidFill>
                <a:latin typeface="Arial"/>
                <a:ea typeface="Arial"/>
                <a:cs typeface="Arial"/>
                <a:sym typeface="Arial"/>
              </a:rPr>
              <a:t>ned equation for both the processes is represented as</a:t>
            </a:r>
            <a:endParaRPr b="0" i="0" sz="1800" u="none" cap="none" strike="noStrike">
              <a:solidFill>
                <a:schemeClr val="dk1"/>
              </a:solidFill>
              <a:latin typeface="Arial"/>
              <a:ea typeface="Arial"/>
              <a:cs typeface="Arial"/>
              <a:sym typeface="Arial"/>
            </a:endParaRPr>
          </a:p>
        </p:txBody>
      </p:sp>
      <p:pic>
        <p:nvPicPr>
          <p:cNvPr id="382" name="Google Shape;382;p50"/>
          <p:cNvPicPr preferRelativeResize="0"/>
          <p:nvPr/>
        </p:nvPicPr>
        <p:blipFill rotWithShape="1">
          <a:blip r:embed="rId4">
            <a:alphaModFix/>
          </a:blip>
          <a:srcRect b="0" l="0" r="0" t="0"/>
          <a:stretch/>
        </p:blipFill>
        <p:spPr>
          <a:xfrm>
            <a:off x="838200" y="456991"/>
            <a:ext cx="7391401" cy="289580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1"/>
          <p:cNvSpPr/>
          <p:nvPr/>
        </p:nvSpPr>
        <p:spPr>
          <a:xfrm>
            <a:off x="381000" y="976729"/>
            <a:ext cx="8458200" cy="46782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Life</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The optimum functional temperature for lead acid battery is 25</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C which means 77</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F. The increase in the range of temperature shortens longevity.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 per the rule, for every 80 </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C increase in temperature, it reduces the half-life of the battery.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While a value regulated battery that functions at 25 </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C  has a </a:t>
            </a:r>
            <a:r>
              <a:rPr b="1" lang="en-US" sz="2200">
                <a:solidFill>
                  <a:schemeClr val="dk1"/>
                </a:solidFill>
                <a:latin typeface="Calibri"/>
                <a:ea typeface="Calibri"/>
                <a:cs typeface="Calibri"/>
                <a:sym typeface="Calibri"/>
              </a:rPr>
              <a:t>lead acid battery life</a:t>
            </a:r>
            <a:r>
              <a:rPr lang="en-US" sz="2200">
                <a:solidFill>
                  <a:schemeClr val="dk1"/>
                </a:solidFill>
                <a:latin typeface="Calibri"/>
                <a:ea typeface="Calibri"/>
                <a:cs typeface="Calibri"/>
                <a:sym typeface="Calibri"/>
              </a:rPr>
              <a:t> of 10 years. And when this is operated at 33</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C, it has a life period of 5 years only.</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Lead Acid Battery Applications</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These are employed in emergency lighting to provide power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Used in electric motors</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Submarines</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Nuclear submarines</a:t>
            </a:r>
            <a:endParaRPr sz="20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idx="1" type="body"/>
          </p:nvPr>
        </p:nvSpPr>
        <p:spPr>
          <a:xfrm>
            <a:off x="628650" y="1363662"/>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lang="en-US" sz="1800"/>
              <a:t>The nickel–cadmium battery is a type of rechargeable battery using nickel oxide hydroxide and metallic cadmium as electrodes. Ni-Cd batteries are made in a wide range of sizes and capacities.</a:t>
            </a:r>
            <a:endParaRPr/>
          </a:p>
          <a:p>
            <a:pPr indent="-171450" lvl="0" marL="171450" rtl="0" algn="l">
              <a:lnSpc>
                <a:spcPct val="90000"/>
              </a:lnSpc>
              <a:spcBef>
                <a:spcPts val="750"/>
              </a:spcBef>
              <a:spcAft>
                <a:spcPts val="0"/>
              </a:spcAft>
              <a:buClr>
                <a:schemeClr val="dk1"/>
              </a:buClr>
              <a:buSzPts val="1800"/>
              <a:buChar char="•"/>
            </a:pPr>
            <a:r>
              <a:rPr lang="en-US" sz="1800" u="sng"/>
              <a:t>Nickel</a:t>
            </a:r>
            <a:r>
              <a:rPr lang="en-US" sz="1800"/>
              <a:t>(hydroxide)–</a:t>
            </a:r>
            <a:r>
              <a:rPr lang="en-US" sz="1800" u="sng"/>
              <a:t>cadmium</a:t>
            </a:r>
            <a:r>
              <a:rPr lang="en-US" sz="180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endParaRPr/>
          </a:p>
          <a:p>
            <a:pPr indent="-171450" lvl="0" marL="171450" rtl="0" algn="l">
              <a:lnSpc>
                <a:spcPct val="90000"/>
              </a:lnSpc>
              <a:spcBef>
                <a:spcPts val="750"/>
              </a:spcBef>
              <a:spcAft>
                <a:spcPts val="0"/>
              </a:spcAft>
              <a:buClr>
                <a:schemeClr val="dk1"/>
              </a:buClr>
              <a:buSzPts val="1800"/>
              <a:buChar char="•"/>
            </a:pPr>
            <a:r>
              <a:rPr lang="en-US" sz="1800"/>
              <a:t>It produces a voltage of about 1.4 V</a:t>
            </a:r>
            <a:endParaRPr/>
          </a:p>
        </p:txBody>
      </p:sp>
      <p:pic>
        <p:nvPicPr>
          <p:cNvPr descr="C:\Users\Lenovo\Desktop\nicd-structure.png" id="394" name="Google Shape;394;p52"/>
          <p:cNvPicPr preferRelativeResize="0"/>
          <p:nvPr/>
        </p:nvPicPr>
        <p:blipFill rotWithShape="1">
          <a:blip r:embed="rId3">
            <a:alphaModFix/>
          </a:blip>
          <a:srcRect b="0" l="0" r="0" t="0"/>
          <a:stretch/>
        </p:blipFill>
        <p:spPr>
          <a:xfrm>
            <a:off x="3276600" y="4267200"/>
            <a:ext cx="3643337" cy="2214578"/>
          </a:xfrm>
          <a:prstGeom prst="rect">
            <a:avLst/>
          </a:prstGeom>
          <a:noFill/>
          <a:ln>
            <a:noFill/>
          </a:ln>
        </p:spPr>
      </p:pic>
      <p:sp>
        <p:nvSpPr>
          <p:cNvPr id="395" name="Google Shape;395;p52"/>
          <p:cNvSpPr txBox="1"/>
          <p:nvPr/>
        </p:nvSpPr>
        <p:spPr>
          <a:xfrm>
            <a:off x="533400" y="228600"/>
            <a:ext cx="7851648" cy="838200"/>
          </a:xfrm>
          <a:prstGeom prst="rect">
            <a:avLst/>
          </a:prstGeom>
          <a:noFill/>
          <a:ln>
            <a:noFill/>
          </a:ln>
        </p:spPr>
        <p:txBody>
          <a:bodyPr anchorCtr="0" anchor="t" bIns="45700" lIns="91425" spcFirstLastPara="1" rIns="91425" wrap="square" tIns="45700">
            <a:normAutofit fontScale="97500"/>
          </a:bodyPr>
          <a:lstStyle/>
          <a:p>
            <a:pPr indent="0" lvl="0" marL="0" marR="0" rtl="0" algn="ctr">
              <a:spcBef>
                <a:spcPts val="0"/>
              </a:spcBef>
              <a:spcAft>
                <a:spcPts val="0"/>
              </a:spcAft>
              <a:buClr>
                <a:srgbClr val="FFF8EF"/>
              </a:buClr>
              <a:buSzPct val="100000"/>
              <a:buFont typeface="Calibri"/>
              <a:buNone/>
            </a:pPr>
            <a:r>
              <a:rPr b="1" lang="en-US" sz="3800" cap="none">
                <a:solidFill>
                  <a:srgbClr val="FFF8EF"/>
                </a:solidFill>
                <a:latin typeface="Calibri"/>
                <a:ea typeface="Calibri"/>
                <a:cs typeface="Calibri"/>
                <a:sym typeface="Calibri"/>
              </a:rPr>
              <a:t>NICKEL-CADMIUM BATTERY</a:t>
            </a:r>
            <a:endParaRPr b="1" sz="3800" cap="none">
              <a:solidFill>
                <a:srgbClr val="FFF8E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INVENTIONS AND SCOPE</a:t>
            </a:r>
            <a:endParaRPr b="1">
              <a:solidFill>
                <a:srgbClr val="C00000"/>
              </a:solidFill>
            </a:endParaRPr>
          </a:p>
        </p:txBody>
      </p:sp>
      <p:sp>
        <p:nvSpPr>
          <p:cNvPr id="401" name="Google Shape;401;p5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000"/>
              <a:buChar char="•"/>
            </a:pPr>
            <a:r>
              <a:rPr lang="en-US" sz="2000"/>
              <a:t>Nickel-cadmium (NiCd)</a:t>
            </a:r>
            <a:endParaRPr/>
          </a:p>
          <a:p>
            <a:pPr indent="-171450" lvl="0" marL="171450" rtl="0" algn="l">
              <a:lnSpc>
                <a:spcPct val="90000"/>
              </a:lnSpc>
              <a:spcBef>
                <a:spcPts val="750"/>
              </a:spcBef>
              <a:spcAft>
                <a:spcPts val="0"/>
              </a:spcAft>
              <a:buClr>
                <a:schemeClr val="dk1"/>
              </a:buClr>
              <a:buSzPts val="2000"/>
              <a:buChar char="•"/>
            </a:pPr>
            <a:r>
              <a:rPr lang="en-US" sz="2000"/>
              <a:t>Invented by Waldemar Jungner in 1899. Developments were slow, but in 1932, advancements were made to deposit the active materials inside a porous nickel-plated electrode. Further improvements occurred in 1947 by absorbing the gases generated during charge, which led to the modern sealed NiCd battery.</a:t>
            </a:r>
            <a:endParaRPr/>
          </a:p>
          <a:p>
            <a:pPr indent="-171450" lvl="0" marL="171450" rtl="0" algn="l">
              <a:lnSpc>
                <a:spcPct val="90000"/>
              </a:lnSpc>
              <a:spcBef>
                <a:spcPts val="750"/>
              </a:spcBef>
              <a:spcAft>
                <a:spcPts val="0"/>
              </a:spcAft>
              <a:buClr>
                <a:schemeClr val="dk1"/>
              </a:buClr>
              <a:buSzPts val="2000"/>
              <a:buChar char="•"/>
            </a:pPr>
            <a:r>
              <a:rPr lang="en-US" sz="2000"/>
              <a:t>For many years, NiCd was the preferred battery choice for two-way radios, emergency medical equipment, professional video cameras and power tools. In the late 1980s, the ultra-high capacity NiCd rocked the world with capacities that were up to 60 percent higher than the standard NiCd.</a:t>
            </a:r>
            <a:endParaRPr/>
          </a:p>
          <a:p>
            <a:pPr indent="-171450" lvl="0" marL="171450" rtl="0" algn="l">
              <a:lnSpc>
                <a:spcPct val="90000"/>
              </a:lnSpc>
              <a:spcBef>
                <a:spcPts val="750"/>
              </a:spcBef>
              <a:spcAft>
                <a:spcPts val="0"/>
              </a:spcAft>
              <a:buClr>
                <a:schemeClr val="dk1"/>
              </a:buClr>
              <a:buSzPts val="2000"/>
              <a:buChar char="•"/>
            </a:pPr>
            <a:r>
              <a:rPr lang="en-US" sz="2000"/>
              <a:t>Since the disposal of battery is hazardous to environment alternative cells are being used such as paper battery</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RECENT TRENDS</a:t>
            </a:r>
            <a:endParaRPr b="1">
              <a:solidFill>
                <a:srgbClr val="C00000"/>
              </a:solidFill>
            </a:endParaRPr>
          </a:p>
        </p:txBody>
      </p:sp>
      <p:sp>
        <p:nvSpPr>
          <p:cNvPr id="407" name="Google Shape;407;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85000" lnSpcReduction="20000"/>
          </a:bodyPr>
          <a:lstStyle/>
          <a:p>
            <a:pPr indent="-171450" lvl="0" marL="17145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The primary trade-off with Ni–Cd batteries is their higher cost and the use of cadmium. This heavy metal is an environmental hazard, and is highly toxic to all higher forms of  batteries.</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Recently, nickel–metal hydride and lithium-ion batteries have become commercially available and cheaper, the former type now rivaling Ni–Cd batteries in cost..</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The batteries are more difficult to damage than other batteries, tolerating deep discharge for long periods. </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Ni–Cd batteries typically last longer, in terms of number of charge/discharge cycles, than other rechargeable batteries such as lead/acid batteries.</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Compared to lead–acid batteries, Ni–Cd batteries have a much higher energy density.</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In consumer applications, Ni–Cd batteries compete directly with alkaline batteries. A Ni–Cd cell has a lower capacity than that of an equivalent alkaline cell, and costs more. </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The capacity of a Ni–Cd battery is not significantly affected by very high discharge currents.</a:t>
            </a:r>
            <a:endParaRPr/>
          </a:p>
          <a:p>
            <a:pPr indent="-58102" lvl="0" marL="171450" rtl="0" algn="l">
              <a:lnSpc>
                <a:spcPct val="90000"/>
              </a:lnSpc>
              <a:spcBef>
                <a:spcPts val="750"/>
              </a:spcBef>
              <a:spcAft>
                <a:spcPts val="0"/>
              </a:spcAft>
              <a:buClr>
                <a:schemeClr val="dk1"/>
              </a:buClr>
              <a:buSzPct val="1000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CELL REPRESENTATION AND</a:t>
            </a:r>
            <a:br>
              <a:rPr b="1" lang="en-US">
                <a:solidFill>
                  <a:srgbClr val="C00000"/>
                </a:solidFill>
              </a:rPr>
            </a:br>
            <a:r>
              <a:rPr b="1" lang="en-US">
                <a:solidFill>
                  <a:srgbClr val="C00000"/>
                </a:solidFill>
              </a:rPr>
              <a:t> CELL REACTION</a:t>
            </a:r>
            <a:endParaRPr b="1">
              <a:solidFill>
                <a:srgbClr val="C00000"/>
              </a:solidFill>
            </a:endParaRPr>
          </a:p>
        </p:txBody>
      </p:sp>
      <p:sp>
        <p:nvSpPr>
          <p:cNvPr id="413" name="Google Shape;413;p55"/>
          <p:cNvSpPr txBox="1"/>
          <p:nvPr>
            <p:ph idx="1" type="body"/>
          </p:nvPr>
        </p:nvSpPr>
        <p:spPr>
          <a:xfrm>
            <a:off x="628650" y="1676400"/>
            <a:ext cx="7886700" cy="4500563"/>
          </a:xfrm>
          <a:prstGeom prst="rect">
            <a:avLst/>
          </a:prstGeom>
          <a:noFill/>
          <a:ln>
            <a:noFill/>
          </a:ln>
        </p:spPr>
        <p:txBody>
          <a:bodyPr anchorCtr="0" anchor="t" bIns="45700" lIns="91425" spcFirstLastPara="1" rIns="91425" wrap="square" tIns="45700">
            <a:normAutofit/>
          </a:bodyPr>
          <a:lstStyle/>
          <a:p>
            <a:pPr indent="-171450" lvl="0" marL="171450" rtl="0" algn="ctr">
              <a:lnSpc>
                <a:spcPct val="90000"/>
              </a:lnSpc>
              <a:spcBef>
                <a:spcPts val="0"/>
              </a:spcBef>
              <a:spcAft>
                <a:spcPts val="0"/>
              </a:spcAft>
              <a:buClr>
                <a:schemeClr val="dk1"/>
              </a:buClr>
              <a:buSzPts val="2100"/>
              <a:buNone/>
            </a:pPr>
            <a:r>
              <a:rPr lang="en-US"/>
              <a:t>A typical Ni-Cd battery is represented as </a:t>
            </a:r>
            <a:endParaRPr/>
          </a:p>
          <a:p>
            <a:pPr indent="-171450" lvl="0" marL="171450" rtl="0" algn="ctr">
              <a:lnSpc>
                <a:spcPct val="90000"/>
              </a:lnSpc>
              <a:spcBef>
                <a:spcPts val="750"/>
              </a:spcBef>
              <a:spcAft>
                <a:spcPts val="0"/>
              </a:spcAft>
              <a:buClr>
                <a:schemeClr val="dk1"/>
              </a:buClr>
              <a:buSzPts val="2100"/>
              <a:buNone/>
            </a:pPr>
            <a:r>
              <a:rPr lang="en-US"/>
              <a:t>Cd| Cd(OH)</a:t>
            </a:r>
            <a:r>
              <a:rPr baseline="-25000" lang="en-US"/>
              <a:t>2</a:t>
            </a:r>
            <a:r>
              <a:rPr lang="en-US"/>
              <a:t>|| NiO(OH)| Ni(OH)</a:t>
            </a:r>
            <a:r>
              <a:rPr baseline="-25000" lang="en-US"/>
              <a:t>2</a:t>
            </a:r>
            <a:endParaRPr/>
          </a:p>
          <a:p>
            <a:pPr indent="-171450" lvl="0" marL="171450" rtl="0" algn="l">
              <a:lnSpc>
                <a:spcPct val="90000"/>
              </a:lnSpc>
              <a:spcBef>
                <a:spcPts val="750"/>
              </a:spcBef>
              <a:spcAft>
                <a:spcPts val="0"/>
              </a:spcAft>
              <a:buClr>
                <a:schemeClr val="dk1"/>
              </a:buClr>
              <a:buSzPts val="2100"/>
              <a:buNone/>
            </a:pPr>
            <a:r>
              <a:rPr lang="en-US"/>
              <a:t> </a:t>
            </a:r>
            <a:endParaRPr/>
          </a:p>
          <a:p>
            <a:pPr indent="-171450" lvl="0" marL="171450" rtl="0" algn="l">
              <a:lnSpc>
                <a:spcPct val="90000"/>
              </a:lnSpc>
              <a:spcBef>
                <a:spcPts val="750"/>
              </a:spcBef>
              <a:spcAft>
                <a:spcPts val="0"/>
              </a:spcAft>
              <a:buClr>
                <a:schemeClr val="dk1"/>
              </a:buClr>
              <a:buSzPts val="2100"/>
              <a:buNone/>
            </a:pPr>
            <a:r>
              <a:rPr lang="en-US"/>
              <a:t>Cell reaction while discharging</a:t>
            </a:r>
            <a:endParaRPr/>
          </a:p>
          <a:p>
            <a:pPr indent="-171450" lvl="0" marL="171450" rtl="0" algn="l">
              <a:lnSpc>
                <a:spcPct val="90000"/>
              </a:lnSpc>
              <a:spcBef>
                <a:spcPts val="750"/>
              </a:spcBef>
              <a:spcAft>
                <a:spcPts val="0"/>
              </a:spcAft>
              <a:buClr>
                <a:srgbClr val="C00000"/>
              </a:buClr>
              <a:buSzPts val="2100"/>
              <a:buNone/>
            </a:pPr>
            <a:r>
              <a:rPr b="1" lang="en-US">
                <a:solidFill>
                  <a:srgbClr val="C00000"/>
                </a:solidFill>
              </a:rPr>
              <a:t>At Anode: </a:t>
            </a:r>
            <a:r>
              <a:rPr lang="en-US"/>
              <a:t>oxidation of Cd metal</a:t>
            </a:r>
            <a:endParaRPr/>
          </a:p>
          <a:p>
            <a:pPr indent="-171450" lvl="0" marL="171450" rtl="0" algn="l">
              <a:lnSpc>
                <a:spcPct val="90000"/>
              </a:lnSpc>
              <a:spcBef>
                <a:spcPts val="750"/>
              </a:spcBef>
              <a:spcAft>
                <a:spcPts val="0"/>
              </a:spcAft>
              <a:buClr>
                <a:schemeClr val="dk1"/>
              </a:buClr>
              <a:buSzPts val="2100"/>
              <a:buNone/>
            </a:pPr>
            <a:r>
              <a:rPr lang="en-US"/>
              <a:t>Cd + 2OH</a:t>
            </a:r>
            <a:r>
              <a:rPr baseline="30000" lang="en-US"/>
              <a:t>_</a:t>
            </a:r>
            <a:r>
              <a:rPr lang="en-US"/>
              <a:t>                 Cd(OH)</a:t>
            </a:r>
            <a:r>
              <a:rPr baseline="-25000" lang="en-US"/>
              <a:t>2</a:t>
            </a:r>
            <a:r>
              <a:rPr lang="en-US"/>
              <a:t>  + 2e</a:t>
            </a:r>
            <a:r>
              <a:rPr baseline="30000" lang="en-US"/>
              <a:t>-</a:t>
            </a:r>
            <a:r>
              <a:rPr lang="en-US"/>
              <a:t>  </a:t>
            </a:r>
            <a:endParaRPr/>
          </a:p>
          <a:p>
            <a:pPr indent="-171450" lvl="0" marL="171450" rtl="0" algn="l">
              <a:lnSpc>
                <a:spcPct val="90000"/>
              </a:lnSpc>
              <a:spcBef>
                <a:spcPts val="750"/>
              </a:spcBef>
              <a:spcAft>
                <a:spcPts val="0"/>
              </a:spcAft>
              <a:buClr>
                <a:schemeClr val="dk1"/>
              </a:buClr>
              <a:buSzPts val="2100"/>
              <a:buNone/>
            </a:pPr>
            <a:r>
              <a:t/>
            </a:r>
            <a:endParaRPr b="1">
              <a:solidFill>
                <a:srgbClr val="C00000"/>
              </a:solidFill>
            </a:endParaRPr>
          </a:p>
          <a:p>
            <a:pPr indent="-171450" lvl="0" marL="171450" rtl="0" algn="l">
              <a:lnSpc>
                <a:spcPct val="90000"/>
              </a:lnSpc>
              <a:spcBef>
                <a:spcPts val="750"/>
              </a:spcBef>
              <a:spcAft>
                <a:spcPts val="0"/>
              </a:spcAft>
              <a:buClr>
                <a:srgbClr val="C00000"/>
              </a:buClr>
              <a:buSzPts val="2100"/>
              <a:buNone/>
            </a:pPr>
            <a:r>
              <a:rPr b="1" lang="en-US">
                <a:solidFill>
                  <a:srgbClr val="C00000"/>
                </a:solidFill>
              </a:rPr>
              <a:t>At cathode: </a:t>
            </a:r>
            <a:r>
              <a:rPr lang="en-US"/>
              <a:t>reduction of NiO(OH)</a:t>
            </a:r>
            <a:endParaRPr/>
          </a:p>
          <a:p>
            <a:pPr indent="-171450" lvl="0" marL="171450" rtl="0" algn="l">
              <a:lnSpc>
                <a:spcPct val="90000"/>
              </a:lnSpc>
              <a:spcBef>
                <a:spcPts val="750"/>
              </a:spcBef>
              <a:spcAft>
                <a:spcPts val="0"/>
              </a:spcAft>
              <a:buClr>
                <a:schemeClr val="dk1"/>
              </a:buClr>
              <a:buSzPts val="2100"/>
              <a:buNone/>
            </a:pPr>
            <a:r>
              <a:rPr lang="en-US"/>
              <a:t>2NiO(OH) + 2H</a:t>
            </a:r>
            <a:r>
              <a:rPr baseline="-25000" lang="en-US"/>
              <a:t>2</a:t>
            </a:r>
            <a:r>
              <a:rPr lang="en-US"/>
              <a:t>O + 2e</a:t>
            </a:r>
            <a:r>
              <a:rPr baseline="30000" lang="en-US"/>
              <a:t>-                    </a:t>
            </a:r>
            <a:r>
              <a:rPr lang="en-US"/>
              <a:t> 2Ni(OH)</a:t>
            </a:r>
            <a:r>
              <a:rPr baseline="-25000" lang="en-US"/>
              <a:t>2</a:t>
            </a:r>
            <a:r>
              <a:rPr lang="en-US"/>
              <a:t> + 2OH</a:t>
            </a:r>
            <a:r>
              <a:rPr baseline="30000" lang="en-US"/>
              <a:t>-   </a:t>
            </a:r>
            <a:endParaRPr baseline="30000"/>
          </a:p>
          <a:p>
            <a:pPr indent="-171450" lvl="0" marL="171450" rtl="0" algn="ctr">
              <a:lnSpc>
                <a:spcPct val="90000"/>
              </a:lnSpc>
              <a:spcBef>
                <a:spcPts val="750"/>
              </a:spcBef>
              <a:spcAft>
                <a:spcPts val="0"/>
              </a:spcAft>
              <a:buClr>
                <a:schemeClr val="dk1"/>
              </a:buClr>
              <a:buSzPts val="2100"/>
              <a:buNone/>
            </a:pPr>
            <a:r>
              <a:rPr lang="en-US"/>
              <a:t>  Net Cell reaction:      </a:t>
            </a:r>
            <a:endParaRPr/>
          </a:p>
          <a:p>
            <a:pPr indent="-171450" lvl="0" marL="171450" rtl="0" algn="l">
              <a:lnSpc>
                <a:spcPct val="90000"/>
              </a:lnSpc>
              <a:spcBef>
                <a:spcPts val="750"/>
              </a:spcBef>
              <a:spcAft>
                <a:spcPts val="0"/>
              </a:spcAft>
              <a:buClr>
                <a:schemeClr val="dk1"/>
              </a:buClr>
              <a:buSzPts val="2100"/>
              <a:buNone/>
            </a:pPr>
            <a:r>
              <a:rPr lang="en-US"/>
              <a:t> 2NiO(OH) + 2H</a:t>
            </a:r>
            <a:r>
              <a:rPr baseline="-25000" lang="en-US"/>
              <a:t>2</a:t>
            </a:r>
            <a:r>
              <a:rPr lang="en-US"/>
              <a:t>O + Cd                   2Ni(OH)</a:t>
            </a:r>
            <a:r>
              <a:rPr baseline="-25000" lang="en-US"/>
              <a:t>2</a:t>
            </a:r>
            <a:r>
              <a:rPr lang="en-US"/>
              <a:t> + Cd(OH)</a:t>
            </a:r>
            <a:r>
              <a:rPr baseline="-25000" lang="en-US"/>
              <a:t>2</a:t>
            </a:r>
            <a:r>
              <a:rPr lang="en-US"/>
              <a:t> </a:t>
            </a:r>
            <a:endParaRPr/>
          </a:p>
        </p:txBody>
      </p:sp>
      <p:cxnSp>
        <p:nvCxnSpPr>
          <p:cNvPr id="414" name="Google Shape;414;p55"/>
          <p:cNvCxnSpPr/>
          <p:nvPr/>
        </p:nvCxnSpPr>
        <p:spPr>
          <a:xfrm>
            <a:off x="1828800" y="3810000"/>
            <a:ext cx="928694"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415" name="Google Shape;415;p55"/>
          <p:cNvCxnSpPr/>
          <p:nvPr/>
        </p:nvCxnSpPr>
        <p:spPr>
          <a:xfrm>
            <a:off x="3200400" y="5027612"/>
            <a:ext cx="785818"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416" name="Google Shape;416;p55"/>
          <p:cNvCxnSpPr/>
          <p:nvPr/>
        </p:nvCxnSpPr>
        <p:spPr>
          <a:xfrm>
            <a:off x="3267068" y="5715000"/>
            <a:ext cx="1000132" cy="1588"/>
          </a:xfrm>
          <a:prstGeom prst="straightConnector1">
            <a:avLst/>
          </a:prstGeom>
          <a:noFill/>
          <a:ln cap="flat" cmpd="sng" w="9525">
            <a:solidFill>
              <a:schemeClr val="accent1"/>
            </a:solidFill>
            <a:prstDash val="solid"/>
            <a:miter lim="800000"/>
            <a:headEnd len="sm" w="sm" type="none"/>
            <a:tailEnd len="med" w="med" type="stealth"/>
          </a:ln>
        </p:spPr>
      </p:cxnSp>
      <p:pic>
        <p:nvPicPr>
          <p:cNvPr descr="23.jpg" id="417" name="Google Shape;417;p55"/>
          <p:cNvPicPr preferRelativeResize="0"/>
          <p:nvPr/>
        </p:nvPicPr>
        <p:blipFill rotWithShape="1">
          <a:blip r:embed="rId3">
            <a:alphaModFix/>
          </a:blip>
          <a:srcRect b="0" l="0" r="0" t="0"/>
          <a:stretch/>
        </p:blipFill>
        <p:spPr>
          <a:xfrm>
            <a:off x="4648200" y="2514600"/>
            <a:ext cx="3886200" cy="224536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ADVANTAGES</a:t>
            </a:r>
            <a:endParaRPr b="1">
              <a:solidFill>
                <a:srgbClr val="C00000"/>
              </a:solidFill>
            </a:endParaRPr>
          </a:p>
        </p:txBody>
      </p:sp>
      <p:sp>
        <p:nvSpPr>
          <p:cNvPr id="423" name="Google Shape;423;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Fast and simple charging process</a:t>
            </a:r>
            <a:endParaRPr/>
          </a:p>
          <a:p>
            <a:pPr indent="-171450" lvl="0" marL="171450" rtl="0" algn="l">
              <a:lnSpc>
                <a:spcPct val="90000"/>
              </a:lnSpc>
              <a:spcBef>
                <a:spcPts val="750"/>
              </a:spcBef>
              <a:spcAft>
                <a:spcPts val="0"/>
              </a:spcAft>
              <a:buClr>
                <a:schemeClr val="dk1"/>
              </a:buClr>
              <a:buSzPts val="2100"/>
              <a:buChar char="•"/>
            </a:pPr>
            <a:r>
              <a:rPr lang="en-US"/>
              <a:t>It is compact and lighter than traditional batteries</a:t>
            </a:r>
            <a:endParaRPr/>
          </a:p>
          <a:p>
            <a:pPr indent="-171450" lvl="0" marL="171450" rtl="0" algn="l">
              <a:lnSpc>
                <a:spcPct val="90000"/>
              </a:lnSpc>
              <a:spcBef>
                <a:spcPts val="750"/>
              </a:spcBef>
              <a:spcAft>
                <a:spcPts val="0"/>
              </a:spcAft>
              <a:buClr>
                <a:schemeClr val="dk1"/>
              </a:buClr>
              <a:buSzPts val="2100"/>
              <a:buChar char="•"/>
            </a:pPr>
            <a:r>
              <a:rPr lang="en-US"/>
              <a:t>It has a longer life than lead storage batteries</a:t>
            </a:r>
            <a:endParaRPr/>
          </a:p>
          <a:p>
            <a:pPr indent="-171450" lvl="0" marL="171450" rtl="0" algn="l">
              <a:lnSpc>
                <a:spcPct val="90000"/>
              </a:lnSpc>
              <a:spcBef>
                <a:spcPts val="750"/>
              </a:spcBef>
              <a:spcAft>
                <a:spcPts val="0"/>
              </a:spcAft>
              <a:buClr>
                <a:schemeClr val="dk1"/>
              </a:buClr>
              <a:buSzPts val="2100"/>
              <a:buChar char="•"/>
            </a:pPr>
            <a:r>
              <a:rPr lang="en-US"/>
              <a:t>Available in a wide range of sizes and performance options</a:t>
            </a:r>
            <a:endParaRPr/>
          </a:p>
          <a:p>
            <a:pPr indent="-171450" lvl="0" marL="171450" rtl="0" algn="l">
              <a:lnSpc>
                <a:spcPct val="90000"/>
              </a:lnSpc>
              <a:spcBef>
                <a:spcPts val="750"/>
              </a:spcBef>
              <a:spcAft>
                <a:spcPts val="0"/>
              </a:spcAft>
              <a:buClr>
                <a:schemeClr val="dk1"/>
              </a:buClr>
              <a:buSzPts val="2100"/>
              <a:buChar char="•"/>
            </a:pPr>
            <a:r>
              <a:rPr lang="en-US"/>
              <a:t>Good low-temperature performance</a:t>
            </a:r>
            <a:endParaRPr/>
          </a:p>
          <a:p>
            <a:pPr indent="-171450" lvl="0" marL="171450" rtl="0" algn="l">
              <a:lnSpc>
                <a:spcPct val="90000"/>
              </a:lnSpc>
              <a:spcBef>
                <a:spcPts val="750"/>
              </a:spcBef>
              <a:spcAft>
                <a:spcPts val="0"/>
              </a:spcAft>
              <a:buClr>
                <a:schemeClr val="dk1"/>
              </a:buClr>
              <a:buSzPts val="2100"/>
              <a:buChar char="•"/>
            </a:pPr>
            <a:r>
              <a:rPr lang="en-US"/>
              <a:t>Only battery that can be ultra-fast charged with little stress</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LIMITATIONS</a:t>
            </a:r>
            <a:endParaRPr b="1">
              <a:solidFill>
                <a:srgbClr val="C00000"/>
              </a:solidFill>
            </a:endParaRPr>
          </a:p>
        </p:txBody>
      </p:sp>
      <p:sp>
        <p:nvSpPr>
          <p:cNvPr id="429" name="Google Shape;429;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It is rather more expensive than a lead storage battery</a:t>
            </a:r>
            <a:endParaRPr/>
          </a:p>
          <a:p>
            <a:pPr indent="-171450" lvl="0" marL="171450" rtl="0" algn="l">
              <a:lnSpc>
                <a:spcPct val="90000"/>
              </a:lnSpc>
              <a:spcBef>
                <a:spcPts val="750"/>
              </a:spcBef>
              <a:spcAft>
                <a:spcPts val="0"/>
              </a:spcAft>
              <a:buClr>
                <a:schemeClr val="dk1"/>
              </a:buClr>
              <a:buSzPts val="2100"/>
              <a:buChar char="•"/>
            </a:pPr>
            <a:r>
              <a:rPr lang="en-US"/>
              <a:t>It has a lower energy density value</a:t>
            </a:r>
            <a:endParaRPr/>
          </a:p>
          <a:p>
            <a:pPr indent="-171450" lvl="0" marL="171450" rtl="0" algn="l">
              <a:lnSpc>
                <a:spcPct val="90000"/>
              </a:lnSpc>
              <a:spcBef>
                <a:spcPts val="750"/>
              </a:spcBef>
              <a:spcAft>
                <a:spcPts val="0"/>
              </a:spcAft>
              <a:buClr>
                <a:schemeClr val="dk1"/>
              </a:buClr>
              <a:buSzPts val="2100"/>
              <a:buChar char="•"/>
            </a:pPr>
            <a:r>
              <a:rPr lang="en-US"/>
              <a:t>Cadmium is a toxic metal</a:t>
            </a:r>
            <a:endParaRPr/>
          </a:p>
          <a:p>
            <a:pPr indent="-171450" lvl="0" marL="171450" rtl="0" algn="l">
              <a:lnSpc>
                <a:spcPct val="90000"/>
              </a:lnSpc>
              <a:spcBef>
                <a:spcPts val="750"/>
              </a:spcBef>
              <a:spcAft>
                <a:spcPts val="0"/>
              </a:spcAft>
              <a:buClr>
                <a:schemeClr val="dk1"/>
              </a:buClr>
              <a:buSzPts val="2100"/>
              <a:buChar char="•"/>
            </a:pPr>
            <a:r>
              <a:rPr lang="en-US"/>
              <a:t>Cannot be disposed of in landfills</a:t>
            </a:r>
            <a:endParaRPr/>
          </a:p>
          <a:p>
            <a:pPr indent="-171450" lvl="0" marL="171450" rtl="0" algn="l">
              <a:lnSpc>
                <a:spcPct val="90000"/>
              </a:lnSpc>
              <a:spcBef>
                <a:spcPts val="750"/>
              </a:spcBef>
              <a:spcAft>
                <a:spcPts val="0"/>
              </a:spcAft>
              <a:buClr>
                <a:schemeClr val="dk1"/>
              </a:buClr>
              <a:buSzPts val="2100"/>
              <a:buChar char="•"/>
            </a:pPr>
            <a:r>
              <a:rPr lang="en-US"/>
              <a:t>Memory effect; needs periodic full discharges</a:t>
            </a:r>
            <a:endParaRPr/>
          </a:p>
          <a:p>
            <a:pPr indent="-171450" lvl="0" marL="171450" rtl="0" algn="l">
              <a:lnSpc>
                <a:spcPct val="90000"/>
              </a:lnSpc>
              <a:spcBef>
                <a:spcPts val="750"/>
              </a:spcBef>
              <a:spcAft>
                <a:spcPts val="0"/>
              </a:spcAft>
              <a:buClr>
                <a:schemeClr val="dk1"/>
              </a:buClr>
              <a:buSzPts val="2100"/>
              <a:buChar char="•"/>
            </a:pPr>
            <a:r>
              <a:rPr lang="en-US"/>
              <a:t>High self-discharge; needs recharging after storage</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APPLICATIONS</a:t>
            </a:r>
            <a:endParaRPr b="1">
              <a:solidFill>
                <a:srgbClr val="C00000"/>
              </a:solidFill>
            </a:endParaRPr>
          </a:p>
        </p:txBody>
      </p:sp>
      <p:sp>
        <p:nvSpPr>
          <p:cNvPr id="435" name="Google Shape;435;p5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Ni-Cd cells are popularly used in many appliances because they are available in variety of sizes and capacities.</a:t>
            </a:r>
            <a:endParaRPr/>
          </a:p>
          <a:p>
            <a:pPr indent="0" lvl="0" marL="0" rtl="0" algn="l">
              <a:lnSpc>
                <a:spcPct val="90000"/>
              </a:lnSpc>
              <a:spcBef>
                <a:spcPts val="750"/>
              </a:spcBef>
              <a:spcAft>
                <a:spcPts val="0"/>
              </a:spcAft>
              <a:buClr>
                <a:schemeClr val="dk1"/>
              </a:buClr>
              <a:buSzPts val="2100"/>
              <a:buNone/>
            </a:pPr>
            <a:r>
              <a:rPr b="1" lang="en-US"/>
              <a:t>Few examples are:</a:t>
            </a:r>
            <a:endParaRPr/>
          </a:p>
          <a:p>
            <a:pPr indent="-171450" lvl="0" marL="171450" rtl="0" algn="l">
              <a:lnSpc>
                <a:spcPct val="90000"/>
              </a:lnSpc>
              <a:spcBef>
                <a:spcPts val="750"/>
              </a:spcBef>
              <a:spcAft>
                <a:spcPts val="0"/>
              </a:spcAft>
              <a:buClr>
                <a:schemeClr val="dk1"/>
              </a:buClr>
              <a:buSzPts val="2100"/>
              <a:buFont typeface="Noto Sans Symbols"/>
              <a:buChar char="❖"/>
            </a:pPr>
            <a:r>
              <a:rPr lang="en-US"/>
              <a:t>Calculators </a:t>
            </a:r>
            <a:endParaRPr/>
          </a:p>
          <a:p>
            <a:pPr indent="-171450" lvl="0" marL="171450" rtl="0" algn="l">
              <a:lnSpc>
                <a:spcPct val="90000"/>
              </a:lnSpc>
              <a:spcBef>
                <a:spcPts val="750"/>
              </a:spcBef>
              <a:spcAft>
                <a:spcPts val="0"/>
              </a:spcAft>
              <a:buClr>
                <a:schemeClr val="dk1"/>
              </a:buClr>
              <a:buSzPts val="2100"/>
              <a:buFont typeface="Noto Sans Symbols"/>
              <a:buChar char="❖"/>
            </a:pPr>
            <a:r>
              <a:rPr lang="en-US"/>
              <a:t>Electronic flash units</a:t>
            </a:r>
            <a:endParaRPr/>
          </a:p>
          <a:p>
            <a:pPr indent="-171450" lvl="0" marL="171450" rtl="0" algn="l">
              <a:lnSpc>
                <a:spcPct val="90000"/>
              </a:lnSpc>
              <a:spcBef>
                <a:spcPts val="750"/>
              </a:spcBef>
              <a:spcAft>
                <a:spcPts val="0"/>
              </a:spcAft>
              <a:buClr>
                <a:schemeClr val="dk1"/>
              </a:buClr>
              <a:buSzPts val="2100"/>
              <a:buFont typeface="Noto Sans Symbols"/>
              <a:buChar char="❖"/>
            </a:pPr>
            <a:r>
              <a:rPr lang="en-US"/>
              <a:t>Transistors</a:t>
            </a:r>
            <a:endParaRPr/>
          </a:p>
          <a:p>
            <a:pPr indent="-171450" lvl="0" marL="171450" rtl="0" algn="l">
              <a:lnSpc>
                <a:spcPct val="90000"/>
              </a:lnSpc>
              <a:spcBef>
                <a:spcPts val="750"/>
              </a:spcBef>
              <a:spcAft>
                <a:spcPts val="0"/>
              </a:spcAft>
              <a:buClr>
                <a:schemeClr val="dk1"/>
              </a:buClr>
              <a:buSzPts val="2100"/>
              <a:buFont typeface="Noto Sans Symbols"/>
              <a:buChar char="❖"/>
            </a:pPr>
            <a:r>
              <a:rPr lang="en-US"/>
              <a:t>Cordless appliances</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9"/>
          <p:cNvSpPr txBox="1"/>
          <p:nvPr>
            <p:ph type="ctrTitle"/>
          </p:nvPr>
        </p:nvSpPr>
        <p:spPr>
          <a:xfrm>
            <a:off x="762000" y="2446867"/>
            <a:ext cx="7778752" cy="151553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757070"/>
              </a:buClr>
              <a:buSzPts val="4400"/>
              <a:buFont typeface="Algerian"/>
              <a:buNone/>
            </a:pPr>
            <a:r>
              <a:rPr lang="en-US" sz="4400">
                <a:solidFill>
                  <a:srgbClr val="757070"/>
                </a:solidFill>
                <a:latin typeface="Algerian"/>
                <a:ea typeface="Algerian"/>
                <a:cs typeface="Algerian"/>
                <a:sym typeface="Algerian"/>
              </a:rPr>
              <a:t> RECHARGEABLE LITHIUM   Batteries</a:t>
            </a:r>
            <a:endParaRPr sz="4400">
              <a:solidFill>
                <a:srgbClr val="757070"/>
              </a:solidFill>
              <a:latin typeface="Algerian"/>
              <a:ea typeface="Algerian"/>
              <a:cs typeface="Algerian"/>
              <a:sym typeface="Algerian"/>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500"/>
                                        <p:tgtEl>
                                          <p:spTgt spid="4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228600" y="1524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Solar Energy</a:t>
            </a:r>
            <a:endParaRPr/>
          </a:p>
        </p:txBody>
      </p:sp>
      <p:sp>
        <p:nvSpPr>
          <p:cNvPr id="120" name="Google Shape;120;p6"/>
          <p:cNvSpPr txBox="1"/>
          <p:nvPr>
            <p:ph idx="1" type="body"/>
          </p:nvPr>
        </p:nvSpPr>
        <p:spPr>
          <a:xfrm>
            <a:off x="304800" y="990600"/>
            <a:ext cx="8534400" cy="5715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 electromagnetic radiation from sun is commonly known as solar energy. These radiations are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resulted from thermo nuclear fusion reaction on the surface of sun. All the radiation from the sun is not</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in the same wavelength range. Almost 92% lie in the range of 315 nm to 1400nm. The estimated</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amount of solar flux reaching the atmosphere of earth is approximately 1400W/m2min.and that of heat</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equivalent is 2.68 X 10</a:t>
            </a:r>
            <a:r>
              <a:rPr b="0" baseline="30000" i="0" lang="en-US" sz="1800" u="none" strike="noStrike">
                <a:latin typeface="Times New Roman"/>
                <a:ea typeface="Times New Roman"/>
                <a:cs typeface="Times New Roman"/>
                <a:sym typeface="Times New Roman"/>
              </a:rPr>
              <a:t>24</a:t>
            </a:r>
            <a:r>
              <a:rPr b="0" i="0" lang="en-US" sz="1800" u="none" strike="noStrike">
                <a:latin typeface="Times New Roman"/>
                <a:ea typeface="Times New Roman"/>
                <a:cs typeface="Times New Roman"/>
                <a:sym typeface="Times New Roman"/>
              </a:rPr>
              <a:t> J/Year. The eco system of earth utilizes about 0.2-0.5 % of total amount of</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solar energy received. It indicates clearly that large amount solar energy get wasted, which otherwise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can be immense use for satisfying needs of humans.</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Advantage of solar energy: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1. It is non-polluting and non-depleting source of energy.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2. It is renewable source of energy.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3. It is available abundantly.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In spite of these advantages, the use of solar energy in large scale is still not in practice, due to</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following reasons,</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1. Non availability of intense light in all areas throughout year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2. Difficulties faced in economic collection and conversion of solar energy into other forms of</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energy such as electricity.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 solar energy has been successfully used in following purpose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i) Heating: Used for water and space heating in colder countries.</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ii) Electricity: Using solar energy electric energy can be generated.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457200" y="228600"/>
            <a:ext cx="7239000" cy="8991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DESCRIPTION</a:t>
            </a:r>
            <a:endParaRPr sz="4000">
              <a:latin typeface="Algerian"/>
              <a:ea typeface="Algerian"/>
              <a:cs typeface="Algerian"/>
              <a:sym typeface="Algerian"/>
            </a:endParaRPr>
          </a:p>
        </p:txBody>
      </p:sp>
      <p:sp>
        <p:nvSpPr>
          <p:cNvPr id="446" name="Google Shape;446;p60"/>
          <p:cNvSpPr txBox="1"/>
          <p:nvPr>
            <p:ph idx="1" type="body"/>
          </p:nvPr>
        </p:nvSpPr>
        <p:spPr>
          <a:xfrm>
            <a:off x="304800" y="1564664"/>
            <a:ext cx="8534399" cy="4351338"/>
          </a:xfrm>
          <a:prstGeom prst="rect">
            <a:avLst/>
          </a:prstGeom>
          <a:noFill/>
          <a:ln>
            <a:noFill/>
          </a:ln>
        </p:spPr>
        <p:txBody>
          <a:bodyPr anchorCtr="0" anchor="t" bIns="45700" lIns="91425" spcFirstLastPara="1" rIns="91425" wrap="square" tIns="45700">
            <a:normAutofit lnSpcReduction="10000"/>
          </a:bodyPr>
          <a:lstStyle/>
          <a:p>
            <a:pPr indent="-38100" lvl="0" marL="171450" rtl="0" algn="just">
              <a:lnSpc>
                <a:spcPct val="90000"/>
              </a:lnSpc>
              <a:spcBef>
                <a:spcPts val="0"/>
              </a:spcBef>
              <a:spcAft>
                <a:spcPts val="0"/>
              </a:spcAft>
              <a:buClr>
                <a:schemeClr val="dk1"/>
              </a:buClr>
              <a:buSzPts val="2100"/>
              <a:buNone/>
            </a:pPr>
            <a:r>
              <a:t/>
            </a:r>
            <a:endParaRPr/>
          </a:p>
          <a:p>
            <a:pPr indent="-38100" lvl="0" marL="171450" rtl="0" algn="just">
              <a:lnSpc>
                <a:spcPct val="90000"/>
              </a:lnSpc>
              <a:spcBef>
                <a:spcPts val="750"/>
              </a:spcBef>
              <a:spcAft>
                <a:spcPts val="0"/>
              </a:spcAft>
              <a:buClr>
                <a:schemeClr val="dk1"/>
              </a:buClr>
              <a:buSzPts val="2100"/>
              <a:buNone/>
            </a:pPr>
            <a:r>
              <a:t/>
            </a:r>
            <a:endParaRPr/>
          </a:p>
          <a:p>
            <a:pPr indent="0" lvl="0" marL="0" rtl="0" algn="just">
              <a:lnSpc>
                <a:spcPct val="90000"/>
              </a:lnSpc>
              <a:spcBef>
                <a:spcPts val="750"/>
              </a:spcBef>
              <a:spcAft>
                <a:spcPts val="0"/>
              </a:spcAft>
              <a:buClr>
                <a:schemeClr val="dk1"/>
              </a:buClr>
              <a:buSzPts val="2100"/>
              <a:buNone/>
            </a:pPr>
            <a:r>
              <a:t/>
            </a:r>
            <a:endParaRPr/>
          </a:p>
          <a:p>
            <a:pPr indent="-38100" lvl="0" marL="171450" rtl="0" algn="just">
              <a:lnSpc>
                <a:spcPct val="90000"/>
              </a:lnSpc>
              <a:spcBef>
                <a:spcPts val="750"/>
              </a:spcBef>
              <a:spcAft>
                <a:spcPts val="0"/>
              </a:spcAft>
              <a:buClr>
                <a:schemeClr val="dk1"/>
              </a:buClr>
              <a:buSzPts val="2100"/>
              <a:buNone/>
            </a:pPr>
            <a:r>
              <a:t/>
            </a:r>
            <a:endParaRPr/>
          </a:p>
          <a:p>
            <a:pPr indent="-38100" lvl="0" marL="171450" rtl="0" algn="just">
              <a:lnSpc>
                <a:spcPct val="90000"/>
              </a:lnSpc>
              <a:spcBef>
                <a:spcPts val="750"/>
              </a:spcBef>
              <a:spcAft>
                <a:spcPts val="0"/>
              </a:spcAft>
              <a:buClr>
                <a:schemeClr val="dk1"/>
              </a:buClr>
              <a:buSzPts val="2100"/>
              <a:buNone/>
            </a:pPr>
            <a:r>
              <a:t/>
            </a:r>
            <a:endParaRPr/>
          </a:p>
          <a:p>
            <a:pPr indent="-171450" lvl="0" marL="171450" rtl="0" algn="just">
              <a:lnSpc>
                <a:spcPct val="90000"/>
              </a:lnSpc>
              <a:spcBef>
                <a:spcPts val="750"/>
              </a:spcBef>
              <a:spcAft>
                <a:spcPts val="0"/>
              </a:spcAft>
              <a:buClr>
                <a:schemeClr val="dk1"/>
              </a:buClr>
              <a:buSzPts val="2400"/>
              <a:buChar char="•"/>
            </a:pPr>
            <a:r>
              <a:rPr lang="en-US" sz="2400">
                <a:latin typeface="Arial"/>
                <a:ea typeface="Arial"/>
                <a:cs typeface="Arial"/>
                <a:sym typeface="Arial"/>
              </a:rPr>
              <a:t>A lithium-ion battery or Li-ion battery (abbreviated as LIB) is a type of rechargeable battery in which lithium ions move from the negative electrode to the positive electrode during discharge and back when charging.</a:t>
            </a:r>
            <a:endParaRPr/>
          </a:p>
          <a:p>
            <a:pPr indent="-171450" lvl="0" marL="171450" rtl="0" algn="just">
              <a:lnSpc>
                <a:spcPct val="90000"/>
              </a:lnSpc>
              <a:spcBef>
                <a:spcPts val="750"/>
              </a:spcBef>
              <a:spcAft>
                <a:spcPts val="0"/>
              </a:spcAft>
              <a:buClr>
                <a:schemeClr val="dk1"/>
              </a:buClr>
              <a:buSzPts val="2400"/>
              <a:buChar char="•"/>
            </a:pPr>
            <a:r>
              <a:rPr lang="en-US" sz="2400">
                <a:latin typeface="Arial"/>
                <a:ea typeface="Arial"/>
                <a:cs typeface="Arial"/>
                <a:sym typeface="Arial"/>
              </a:rPr>
              <a:t>The electrolyte, which allows for ionic movement, and the two electrodes are the constituent components of a lithium-ion battery cell.</a:t>
            </a:r>
            <a:endParaRPr/>
          </a:p>
          <a:p>
            <a:pPr indent="-38100" lvl="0" marL="171450" rtl="0" algn="just">
              <a:lnSpc>
                <a:spcPct val="90000"/>
              </a:lnSpc>
              <a:spcBef>
                <a:spcPts val="750"/>
              </a:spcBef>
              <a:spcAft>
                <a:spcPts val="0"/>
              </a:spcAft>
              <a:buClr>
                <a:schemeClr val="dk1"/>
              </a:buClr>
              <a:buSzPts val="2100"/>
              <a:buNone/>
            </a:pPr>
            <a:r>
              <a:t/>
            </a:r>
            <a:endParaRPr/>
          </a:p>
        </p:txBody>
      </p:sp>
      <p:pic>
        <p:nvPicPr>
          <p:cNvPr id="447" name="Google Shape;447;p60"/>
          <p:cNvPicPr preferRelativeResize="0"/>
          <p:nvPr/>
        </p:nvPicPr>
        <p:blipFill rotWithShape="1">
          <a:blip r:embed="rId3">
            <a:alphaModFix/>
          </a:blip>
          <a:srcRect b="0" l="0" r="0" t="0"/>
          <a:stretch/>
        </p:blipFill>
        <p:spPr>
          <a:xfrm>
            <a:off x="603647" y="1143000"/>
            <a:ext cx="2846510" cy="2143125"/>
          </a:xfrm>
          <a:prstGeom prst="rect">
            <a:avLst/>
          </a:prstGeom>
          <a:noFill/>
          <a:ln>
            <a:noFill/>
          </a:ln>
        </p:spPr>
      </p:pic>
      <p:pic>
        <p:nvPicPr>
          <p:cNvPr id="448" name="Google Shape;448;p60"/>
          <p:cNvPicPr preferRelativeResize="0"/>
          <p:nvPr/>
        </p:nvPicPr>
        <p:blipFill rotWithShape="1">
          <a:blip r:embed="rId4">
            <a:alphaModFix/>
          </a:blip>
          <a:srcRect b="0" l="0" r="0" t="0"/>
          <a:stretch/>
        </p:blipFill>
        <p:spPr>
          <a:xfrm>
            <a:off x="3450157" y="1143000"/>
            <a:ext cx="2711053" cy="2143125"/>
          </a:xfrm>
          <a:prstGeom prst="rect">
            <a:avLst/>
          </a:prstGeom>
          <a:noFill/>
          <a:ln>
            <a:noFill/>
          </a:ln>
        </p:spPr>
      </p:pic>
      <p:pic>
        <p:nvPicPr>
          <p:cNvPr id="449" name="Google Shape;449;p60"/>
          <p:cNvPicPr preferRelativeResize="0"/>
          <p:nvPr/>
        </p:nvPicPr>
        <p:blipFill rotWithShape="1">
          <a:blip r:embed="rId5">
            <a:alphaModFix/>
          </a:blip>
          <a:srcRect b="0" l="0" r="0" t="0"/>
          <a:stretch/>
        </p:blipFill>
        <p:spPr>
          <a:xfrm>
            <a:off x="6161210" y="1219200"/>
            <a:ext cx="2143125" cy="21431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Electrolytes</a:t>
            </a:r>
            <a:endParaRPr sz="4000">
              <a:latin typeface="Algerian"/>
              <a:ea typeface="Algerian"/>
              <a:cs typeface="Algerian"/>
              <a:sym typeface="Algerian"/>
            </a:endParaRPr>
          </a:p>
        </p:txBody>
      </p:sp>
      <p:sp>
        <p:nvSpPr>
          <p:cNvPr id="455" name="Google Shape;455;p6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1" lang="en-US" sz="2200">
                <a:latin typeface="Arial"/>
                <a:ea typeface="Arial"/>
                <a:cs typeface="Arial"/>
                <a:sym typeface="Arial"/>
              </a:rPr>
              <a:t>Role-</a:t>
            </a:r>
            <a:endParaRPr/>
          </a:p>
          <a:p>
            <a:pPr indent="-514350" lvl="0" marL="514350"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Ion conduction between cathode and anode.</a:t>
            </a:r>
            <a:endParaRPr/>
          </a:p>
          <a:p>
            <a:pPr indent="-514350" lvl="0" marL="514350"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They are generally, Lithium salts dissolved in organic solvent.</a:t>
            </a:r>
            <a:endParaRPr/>
          </a:p>
          <a:p>
            <a:pPr indent="-171450" lvl="0" marL="171450" rtl="0" algn="l">
              <a:lnSpc>
                <a:spcPct val="90000"/>
              </a:lnSpc>
              <a:spcBef>
                <a:spcPts val="750"/>
              </a:spcBef>
              <a:spcAft>
                <a:spcPts val="0"/>
              </a:spcAft>
              <a:buClr>
                <a:schemeClr val="dk1"/>
              </a:buClr>
              <a:buSzPts val="2200"/>
              <a:buChar char="•"/>
            </a:pPr>
            <a:r>
              <a:rPr lang="en-US" sz="2200">
                <a:latin typeface="Arial"/>
                <a:ea typeface="Arial"/>
                <a:cs typeface="Arial"/>
                <a:sym typeface="Arial"/>
              </a:rPr>
              <a:t>Commercial electrolytes:            in Carbonate solvent.</a:t>
            </a:r>
            <a:endParaRPr/>
          </a:p>
        </p:txBody>
      </p:sp>
      <p:pic>
        <p:nvPicPr>
          <p:cNvPr id="456" name="Google Shape;456;p61"/>
          <p:cNvPicPr preferRelativeResize="0"/>
          <p:nvPr/>
        </p:nvPicPr>
        <p:blipFill rotWithShape="1">
          <a:blip r:embed="rId3">
            <a:alphaModFix/>
          </a:blip>
          <a:srcRect b="0" l="0" r="0" t="0"/>
          <a:stretch/>
        </p:blipFill>
        <p:spPr>
          <a:xfrm>
            <a:off x="3706324" y="3088663"/>
            <a:ext cx="685800" cy="352425"/>
          </a:xfrm>
          <a:prstGeom prst="rect">
            <a:avLst/>
          </a:prstGeom>
          <a:noFill/>
          <a:ln>
            <a:noFill/>
          </a:ln>
        </p:spPr>
      </p:pic>
      <p:pic>
        <p:nvPicPr>
          <p:cNvPr id="457" name="Google Shape;457;p61"/>
          <p:cNvPicPr preferRelativeResize="0"/>
          <p:nvPr/>
        </p:nvPicPr>
        <p:blipFill rotWithShape="1">
          <a:blip r:embed="rId4">
            <a:alphaModFix/>
          </a:blip>
          <a:srcRect b="0" l="0" r="0" t="0"/>
          <a:stretch/>
        </p:blipFill>
        <p:spPr>
          <a:xfrm>
            <a:off x="3706324" y="3962400"/>
            <a:ext cx="2581275" cy="22383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Anode Materials</a:t>
            </a:r>
            <a:endParaRPr sz="4000">
              <a:latin typeface="Algerian"/>
              <a:ea typeface="Algerian"/>
              <a:cs typeface="Algerian"/>
              <a:sym typeface="Algerian"/>
            </a:endParaRPr>
          </a:p>
        </p:txBody>
      </p:sp>
      <p:sp>
        <p:nvSpPr>
          <p:cNvPr id="463" name="Google Shape;463;p6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latin typeface="Arial"/>
                <a:ea typeface="Arial"/>
                <a:cs typeface="Arial"/>
                <a:sym typeface="Arial"/>
              </a:rPr>
              <a:t>Requirements:</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Large capabilities of adsorption</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High efficiency of charge/discharge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Low reactivity against electrolyte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Fast reaction rate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Low cost</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Environment friendly</a:t>
            </a:r>
            <a:endParaRPr/>
          </a:p>
          <a:p>
            <a:pPr indent="0" lvl="0" marL="0" rtl="0" algn="l">
              <a:lnSpc>
                <a:spcPct val="90000"/>
              </a:lnSpc>
              <a:spcBef>
                <a:spcPts val="750"/>
              </a:spcBef>
              <a:spcAft>
                <a:spcPts val="0"/>
              </a:spcAft>
              <a:buClr>
                <a:srgbClr val="C00000"/>
              </a:buClr>
              <a:buSzPts val="2400"/>
              <a:buNone/>
            </a:pPr>
            <a:r>
              <a:rPr b="1" lang="en-US" sz="2400">
                <a:solidFill>
                  <a:srgbClr val="C00000"/>
                </a:solidFill>
                <a:latin typeface="Arial"/>
                <a:ea typeface="Arial"/>
                <a:cs typeface="Arial"/>
                <a:sym typeface="Arial"/>
              </a:rPr>
              <a:t>Commercial anode materials:</a:t>
            </a:r>
            <a:endParaRPr/>
          </a:p>
          <a:p>
            <a:pPr indent="0" lvl="0" marL="0" rtl="0" algn="l">
              <a:lnSpc>
                <a:spcPct val="90000"/>
              </a:lnSpc>
              <a:spcBef>
                <a:spcPts val="750"/>
              </a:spcBef>
              <a:spcAft>
                <a:spcPts val="0"/>
              </a:spcAft>
              <a:buClr>
                <a:schemeClr val="dk1"/>
              </a:buClr>
              <a:buSzPts val="2400"/>
              <a:buNone/>
            </a:pPr>
            <a:r>
              <a:rPr lang="en-US" sz="2400">
                <a:latin typeface="Arial"/>
                <a:ea typeface="Arial"/>
                <a:cs typeface="Arial"/>
                <a:sym typeface="Arial"/>
              </a:rPr>
              <a:t>   Hard Carbon, Graphite</a:t>
            </a:r>
            <a:endParaRPr sz="2400">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Cathode Materials</a:t>
            </a:r>
            <a:endParaRPr sz="4000">
              <a:latin typeface="Algerian"/>
              <a:ea typeface="Algerian"/>
              <a:cs typeface="Algerian"/>
              <a:sym typeface="Algerian"/>
            </a:endParaRPr>
          </a:p>
        </p:txBody>
      </p:sp>
      <p:sp>
        <p:nvSpPr>
          <p:cNvPr id="469" name="Google Shape;469;p63"/>
          <p:cNvSpPr txBox="1"/>
          <p:nvPr>
            <p:ph idx="1" type="body"/>
          </p:nvPr>
        </p:nvSpPr>
        <p:spPr>
          <a:xfrm>
            <a:off x="505191" y="1684948"/>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latin typeface="Arial"/>
                <a:ea typeface="Arial"/>
                <a:cs typeface="Arial"/>
                <a:sym typeface="Arial"/>
              </a:rPr>
              <a:t>Requirements:</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A high discharge voltage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A high energy capacity</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A high power density</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Light weight</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Low self discharge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Environment friendly</a:t>
            </a:r>
            <a:endParaRPr/>
          </a:p>
          <a:p>
            <a:pPr indent="0" lvl="0" marL="0" rtl="0" algn="l">
              <a:lnSpc>
                <a:spcPct val="90000"/>
              </a:lnSpc>
              <a:spcBef>
                <a:spcPts val="750"/>
              </a:spcBef>
              <a:spcAft>
                <a:spcPts val="0"/>
              </a:spcAft>
              <a:buClr>
                <a:srgbClr val="C00000"/>
              </a:buClr>
              <a:buSzPts val="2400"/>
              <a:buNone/>
            </a:pPr>
            <a:r>
              <a:rPr b="1" lang="en-US" sz="2400">
                <a:solidFill>
                  <a:srgbClr val="C00000"/>
                </a:solidFill>
                <a:latin typeface="Arial"/>
                <a:ea typeface="Arial"/>
                <a:cs typeface="Arial"/>
                <a:sym typeface="Arial"/>
              </a:rPr>
              <a:t>Commercial cathode materials:</a:t>
            </a:r>
            <a:endParaRPr/>
          </a:p>
          <a:p>
            <a:pPr indent="0" lvl="0" marL="0" rtl="0" algn="l">
              <a:lnSpc>
                <a:spcPct val="90000"/>
              </a:lnSpc>
              <a:spcBef>
                <a:spcPts val="750"/>
              </a:spcBef>
              <a:spcAft>
                <a:spcPts val="0"/>
              </a:spcAft>
              <a:buClr>
                <a:schemeClr val="dk1"/>
              </a:buClr>
              <a:buSzPts val="2400"/>
              <a:buNone/>
            </a:pPr>
            <a:r>
              <a:rPr lang="en-US" sz="2400">
                <a:latin typeface="Arial"/>
                <a:ea typeface="Arial"/>
                <a:cs typeface="Arial"/>
                <a:sym typeface="Arial"/>
              </a:rPr>
              <a:t>LiCoO</a:t>
            </a:r>
            <a:r>
              <a:rPr baseline="-25000" lang="en-US" sz="2400">
                <a:latin typeface="Arial"/>
                <a:ea typeface="Arial"/>
                <a:cs typeface="Arial"/>
                <a:sym typeface="Arial"/>
              </a:rPr>
              <a:t>2</a:t>
            </a:r>
            <a:r>
              <a:rPr lang="en-US" sz="2400">
                <a:latin typeface="Arial"/>
                <a:ea typeface="Arial"/>
                <a:cs typeface="Arial"/>
                <a:sym typeface="Arial"/>
              </a:rPr>
              <a:t>, LiFePO</a:t>
            </a:r>
            <a:r>
              <a:rPr baseline="-25000" lang="en-US" sz="2400">
                <a:latin typeface="Arial"/>
                <a:ea typeface="Arial"/>
                <a:cs typeface="Arial"/>
                <a:sym typeface="Arial"/>
              </a:rPr>
              <a:t>4</a:t>
            </a:r>
            <a:r>
              <a:rPr lang="en-US" sz="2400">
                <a:latin typeface="Arial"/>
                <a:ea typeface="Arial"/>
                <a:cs typeface="Arial"/>
                <a:sym typeface="Arial"/>
              </a:rPr>
              <a:t> etc.</a:t>
            </a:r>
            <a:endParaRPr/>
          </a:p>
          <a:p>
            <a:pPr indent="-381000" lvl="0" marL="514350" rtl="0" algn="l">
              <a:lnSpc>
                <a:spcPct val="90000"/>
              </a:lnSpc>
              <a:spcBef>
                <a:spcPts val="750"/>
              </a:spcBef>
              <a:spcAft>
                <a:spcPts val="0"/>
              </a:spcAft>
              <a:buClr>
                <a:schemeClr val="dk1"/>
              </a:buClr>
              <a:buSzPts val="2100"/>
              <a:buFont typeface="Calibri"/>
              <a:buNone/>
            </a:pPr>
            <a:r>
              <a:t/>
            </a:r>
            <a:endParaRPr/>
          </a:p>
          <a:p>
            <a:pPr indent="-381000" lvl="0" marL="514350" rtl="0" algn="l">
              <a:lnSpc>
                <a:spcPct val="90000"/>
              </a:lnSpc>
              <a:spcBef>
                <a:spcPts val="750"/>
              </a:spcBef>
              <a:spcAft>
                <a:spcPts val="0"/>
              </a:spcAft>
              <a:buClr>
                <a:schemeClr val="dk1"/>
              </a:buClr>
              <a:buSzPts val="2100"/>
              <a:buFont typeface="Calibri"/>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Chemical Reactions</a:t>
            </a:r>
            <a:endParaRPr sz="4000">
              <a:latin typeface="Algerian"/>
              <a:ea typeface="Algerian"/>
              <a:cs typeface="Algerian"/>
              <a:sym typeface="Algerian"/>
            </a:endParaRPr>
          </a:p>
        </p:txBody>
      </p:sp>
      <p:sp>
        <p:nvSpPr>
          <p:cNvPr id="475" name="Google Shape;475;p6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b="1" lang="en-US" sz="2600">
                <a:latin typeface="Times New Roman"/>
                <a:ea typeface="Times New Roman"/>
                <a:cs typeface="Times New Roman"/>
                <a:sym typeface="Times New Roman"/>
              </a:rPr>
              <a:t>Main essential components:</a:t>
            </a:r>
            <a:endParaRPr/>
          </a:p>
          <a:p>
            <a:pPr indent="0" lvl="0" marL="0" rtl="0" algn="l">
              <a:lnSpc>
                <a:spcPct val="90000"/>
              </a:lnSpc>
              <a:spcBef>
                <a:spcPts val="750"/>
              </a:spcBef>
              <a:spcAft>
                <a:spcPts val="0"/>
              </a:spcAft>
              <a:buClr>
                <a:schemeClr val="dk1"/>
              </a:buClr>
              <a:buSzPts val="2200"/>
              <a:buNone/>
            </a:pPr>
            <a:r>
              <a:t/>
            </a:r>
            <a:endParaRPr b="1" sz="22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ts val="2200"/>
              <a:buChar char="•"/>
            </a:pPr>
            <a:r>
              <a:rPr b="1" lang="en-US" sz="2200">
                <a:latin typeface="Times New Roman"/>
                <a:ea typeface="Times New Roman"/>
                <a:cs typeface="Times New Roman"/>
                <a:sym typeface="Times New Roman"/>
              </a:rPr>
              <a:t>Anode:</a:t>
            </a:r>
            <a:r>
              <a:rPr lang="en-US" sz="2200">
                <a:latin typeface="Times New Roman"/>
                <a:ea typeface="Times New Roman"/>
                <a:cs typeface="Times New Roman"/>
                <a:sym typeface="Times New Roman"/>
              </a:rPr>
              <a:t> Graphite [carbon] - C(s)</a:t>
            </a:r>
            <a:endParaRPr/>
          </a:p>
          <a:p>
            <a:pPr indent="-171450" lvl="0" marL="171450" rtl="0" algn="l">
              <a:lnSpc>
                <a:spcPct val="90000"/>
              </a:lnSpc>
              <a:spcBef>
                <a:spcPts val="750"/>
              </a:spcBef>
              <a:spcAft>
                <a:spcPts val="0"/>
              </a:spcAft>
              <a:buClr>
                <a:schemeClr val="dk1"/>
              </a:buClr>
              <a:buSzPts val="2200"/>
              <a:buChar char="•"/>
            </a:pPr>
            <a:r>
              <a:rPr b="1" lang="en-US" sz="2200">
                <a:latin typeface="Times New Roman"/>
                <a:ea typeface="Times New Roman"/>
                <a:cs typeface="Times New Roman"/>
                <a:sym typeface="Times New Roman"/>
              </a:rPr>
              <a:t>Cathode:</a:t>
            </a:r>
            <a:r>
              <a:rPr lang="en-US" sz="2200">
                <a:latin typeface="Times New Roman"/>
                <a:ea typeface="Times New Roman"/>
                <a:cs typeface="Times New Roman"/>
                <a:sym typeface="Times New Roman"/>
              </a:rPr>
              <a:t> Lithium Cobalt Oxide - LiCoO</a:t>
            </a:r>
            <a:r>
              <a:rPr baseline="-25000" lang="en-US" sz="2200">
                <a:latin typeface="Times New Roman"/>
                <a:ea typeface="Times New Roman"/>
                <a:cs typeface="Times New Roman"/>
                <a:sym typeface="Times New Roman"/>
              </a:rPr>
              <a:t>2</a:t>
            </a:r>
            <a:endParaRPr/>
          </a:p>
          <a:p>
            <a:pPr indent="-171450" lvl="0" marL="171450" rtl="0" algn="l">
              <a:lnSpc>
                <a:spcPct val="90000"/>
              </a:lnSpc>
              <a:spcBef>
                <a:spcPts val="750"/>
              </a:spcBef>
              <a:spcAft>
                <a:spcPts val="0"/>
              </a:spcAft>
              <a:buClr>
                <a:schemeClr val="dk1"/>
              </a:buClr>
              <a:buSzPts val="2200"/>
              <a:buChar char="•"/>
            </a:pPr>
            <a:r>
              <a:rPr b="1" lang="en-US" sz="2200">
                <a:latin typeface="Times New Roman"/>
                <a:ea typeface="Times New Roman"/>
                <a:cs typeface="Times New Roman"/>
                <a:sym typeface="Times New Roman"/>
              </a:rPr>
              <a:t>Electrolyte:</a:t>
            </a:r>
            <a:r>
              <a:rPr lang="en-US" sz="2200">
                <a:latin typeface="Times New Roman"/>
                <a:ea typeface="Times New Roman"/>
                <a:cs typeface="Times New Roman"/>
                <a:sym typeface="Times New Roman"/>
              </a:rPr>
              <a:t> Typically a combination of lithium salts - LiPF</a:t>
            </a:r>
            <a:r>
              <a:rPr baseline="-25000" lang="en-US" sz="2200">
                <a:latin typeface="Times New Roman"/>
                <a:ea typeface="Times New Roman"/>
                <a:cs typeface="Times New Roman"/>
                <a:sym typeface="Times New Roman"/>
              </a:rPr>
              <a:t>6</a:t>
            </a:r>
            <a:r>
              <a:rPr lang="en-US" sz="2200">
                <a:latin typeface="Times New Roman"/>
                <a:ea typeface="Times New Roman"/>
                <a:cs typeface="Times New Roman"/>
                <a:sym typeface="Times New Roman"/>
              </a:rPr>
              <a:t>, LiBF</a:t>
            </a:r>
            <a:r>
              <a:rPr baseline="-25000" lang="en-US" sz="2200">
                <a:latin typeface="Times New Roman"/>
                <a:ea typeface="Times New Roman"/>
                <a:cs typeface="Times New Roman"/>
                <a:sym typeface="Times New Roman"/>
              </a:rPr>
              <a:t>4</a:t>
            </a:r>
            <a:r>
              <a:rPr lang="en-US" sz="2200">
                <a:latin typeface="Times New Roman"/>
                <a:ea typeface="Times New Roman"/>
                <a:cs typeface="Times New Roman"/>
                <a:sym typeface="Times New Roman"/>
              </a:rPr>
              <a:t>, or LiClO</a:t>
            </a:r>
            <a:r>
              <a:rPr baseline="-25000" lang="en-US" sz="2200">
                <a:latin typeface="Times New Roman"/>
                <a:ea typeface="Times New Roman"/>
                <a:cs typeface="Times New Roman"/>
                <a:sym typeface="Times New Roman"/>
              </a:rPr>
              <a:t>4</a:t>
            </a:r>
            <a:r>
              <a:rPr lang="en-US" sz="2200">
                <a:latin typeface="Times New Roman"/>
                <a:ea typeface="Times New Roman"/>
                <a:cs typeface="Times New Roman"/>
                <a:sym typeface="Times New Roman"/>
              </a:rPr>
              <a:t>, in an organic solvent, such as either. </a:t>
            </a:r>
            <a:endParaRPr/>
          </a:p>
          <a:p>
            <a:pPr indent="-171450" lvl="0" marL="171450" rtl="0" algn="l">
              <a:lnSpc>
                <a:spcPct val="90000"/>
              </a:lnSpc>
              <a:spcBef>
                <a:spcPts val="750"/>
              </a:spcBef>
              <a:spcAft>
                <a:spcPts val="0"/>
              </a:spcAft>
              <a:buClr>
                <a:schemeClr val="dk1"/>
              </a:buClr>
              <a:buSzPts val="2200"/>
              <a:buChar char="•"/>
            </a:pPr>
            <a:r>
              <a:rPr b="1" lang="en-US" sz="2200">
                <a:latin typeface="Times New Roman"/>
                <a:ea typeface="Times New Roman"/>
                <a:cs typeface="Times New Roman"/>
                <a:sym typeface="Times New Roman"/>
              </a:rPr>
              <a:t>Separator:</a:t>
            </a:r>
            <a:r>
              <a:rPr lang="en-US" sz="2200">
                <a:latin typeface="Times New Roman"/>
                <a:ea typeface="Times New Roman"/>
                <a:cs typeface="Times New Roman"/>
                <a:sym typeface="Times New Roman"/>
              </a:rPr>
              <a:t> The separator is a very thin sheet of micro perforated plastic. [Polymer of -CH</a:t>
            </a:r>
            <a:r>
              <a:rPr baseline="-25000" lang="en-US" sz="2200">
                <a:latin typeface="Times New Roman"/>
                <a:ea typeface="Times New Roman"/>
                <a:cs typeface="Times New Roman"/>
                <a:sym typeface="Times New Roman"/>
              </a:rPr>
              <a:t>2</a:t>
            </a:r>
            <a:r>
              <a:rPr lang="en-US" sz="2200">
                <a:latin typeface="Times New Roman"/>
                <a:ea typeface="Times New Roman"/>
                <a:cs typeface="Times New Roman"/>
                <a:sym typeface="Times New Roman"/>
              </a:rPr>
              <a:t>=CHCl]</a:t>
            </a:r>
            <a:endParaRPr/>
          </a:p>
          <a:p>
            <a:pPr indent="-38100" lvl="0" marL="171450" rtl="0" algn="l">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a:p>
            <a:pPr indent="-38100" lvl="0" marL="171450" rtl="0" algn="l">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Reactions while charging</a:t>
            </a:r>
            <a:endParaRPr sz="4000">
              <a:latin typeface="Algerian"/>
              <a:ea typeface="Algerian"/>
              <a:cs typeface="Algerian"/>
              <a:sym typeface="Algerian"/>
            </a:endParaRPr>
          </a:p>
        </p:txBody>
      </p:sp>
      <p:sp>
        <p:nvSpPr>
          <p:cNvPr id="481" name="Google Shape;481;p65"/>
          <p:cNvSpPr txBox="1"/>
          <p:nvPr>
            <p:ph idx="1" type="body"/>
          </p:nvPr>
        </p:nvSpPr>
        <p:spPr>
          <a:xfrm>
            <a:off x="304800" y="1600200"/>
            <a:ext cx="84582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200"/>
              <a:buNone/>
            </a:pPr>
            <a:r>
              <a:rPr lang="en-US" sz="2200">
                <a:latin typeface="Arial"/>
                <a:ea typeface="Arial"/>
                <a:cs typeface="Arial"/>
                <a:sym typeface="Arial"/>
              </a:rPr>
              <a:t>On charge the positive electrode, cathode, material is oxidized, Li</a:t>
            </a:r>
            <a:r>
              <a:rPr baseline="30000" lang="en-US" sz="2200">
                <a:latin typeface="Arial"/>
                <a:ea typeface="Arial"/>
                <a:cs typeface="Arial"/>
                <a:sym typeface="Arial"/>
              </a:rPr>
              <a:t>+</a:t>
            </a:r>
            <a:r>
              <a:rPr lang="en-US" sz="2200">
                <a:latin typeface="Arial"/>
                <a:ea typeface="Arial"/>
                <a:cs typeface="Arial"/>
                <a:sym typeface="Arial"/>
              </a:rPr>
              <a:t> ions are de-intercalated from the layered lithium LiCoO</a:t>
            </a:r>
            <a:r>
              <a:rPr baseline="-25000" lang="en-US" sz="2200">
                <a:latin typeface="Arial"/>
                <a:ea typeface="Arial"/>
                <a:cs typeface="Arial"/>
                <a:sym typeface="Arial"/>
              </a:rPr>
              <a:t>2</a:t>
            </a:r>
            <a:r>
              <a:rPr lang="en-US" sz="2200">
                <a:latin typeface="Arial"/>
                <a:ea typeface="Arial"/>
                <a:cs typeface="Arial"/>
                <a:sym typeface="Arial"/>
              </a:rPr>
              <a:t>, pass across the electrolyte and are intercalated between the graphite layers in graphite by an electrochemical reduction reaction proceeding at the negative electrode.</a:t>
            </a:r>
            <a:endParaRPr/>
          </a:p>
          <a:p>
            <a:pPr indent="-38100" lvl="0" marL="171450" rtl="0" algn="l">
              <a:lnSpc>
                <a:spcPct val="90000"/>
              </a:lnSpc>
              <a:spcBef>
                <a:spcPts val="750"/>
              </a:spcBef>
              <a:spcAft>
                <a:spcPts val="0"/>
              </a:spcAft>
              <a:buClr>
                <a:schemeClr val="dk1"/>
              </a:buClr>
              <a:buSzPts val="2100"/>
              <a:buNone/>
            </a:pPr>
            <a:r>
              <a:t/>
            </a:r>
            <a:endParaRPr>
              <a:latin typeface="Arial"/>
              <a:ea typeface="Arial"/>
              <a:cs typeface="Arial"/>
              <a:sym typeface="Arial"/>
            </a:endParaRPr>
          </a:p>
          <a:p>
            <a:pPr indent="-38100" lvl="0" marL="171450" rtl="0" algn="l">
              <a:lnSpc>
                <a:spcPct val="90000"/>
              </a:lnSpc>
              <a:spcBef>
                <a:spcPts val="750"/>
              </a:spcBef>
              <a:spcAft>
                <a:spcPts val="0"/>
              </a:spcAft>
              <a:buClr>
                <a:schemeClr val="dk1"/>
              </a:buClr>
              <a:buSzPts val="2100"/>
              <a:buNone/>
            </a:pPr>
            <a:r>
              <a:t/>
            </a:r>
            <a:endParaRPr/>
          </a:p>
        </p:txBody>
      </p:sp>
      <p:pic>
        <p:nvPicPr>
          <p:cNvPr id="482" name="Google Shape;482;p65"/>
          <p:cNvPicPr preferRelativeResize="0"/>
          <p:nvPr/>
        </p:nvPicPr>
        <p:blipFill rotWithShape="1">
          <a:blip r:embed="rId3">
            <a:alphaModFix/>
          </a:blip>
          <a:srcRect b="0" l="0" r="0" t="0"/>
          <a:stretch/>
        </p:blipFill>
        <p:spPr>
          <a:xfrm>
            <a:off x="1676400" y="3505200"/>
            <a:ext cx="5729141" cy="25908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Reactions while discharging  </a:t>
            </a:r>
            <a:endParaRPr sz="4000">
              <a:latin typeface="Algerian"/>
              <a:ea typeface="Algerian"/>
              <a:cs typeface="Algerian"/>
              <a:sym typeface="Algerian"/>
            </a:endParaRPr>
          </a:p>
        </p:txBody>
      </p:sp>
      <p:sp>
        <p:nvSpPr>
          <p:cNvPr id="488" name="Google Shape;488;p66"/>
          <p:cNvSpPr txBox="1"/>
          <p:nvPr>
            <p:ph idx="1" type="body"/>
          </p:nvPr>
        </p:nvSpPr>
        <p:spPr>
          <a:xfrm>
            <a:off x="304800" y="1524000"/>
            <a:ext cx="8534400" cy="471157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200"/>
              <a:buNone/>
            </a:pPr>
            <a:r>
              <a:rPr lang="en-US" sz="2200">
                <a:latin typeface="Arial"/>
                <a:ea typeface="Arial"/>
                <a:cs typeface="Arial"/>
                <a:sym typeface="Arial"/>
              </a:rPr>
              <a:t>When the cell is discharged, an oxidation reaction occurs at the negative electrode, Li+ ions are de-intercalated from the anode and migrate across the electrolyte to be re-intercalated into the cathode material, due to charge balance the equivalent number of electrons travel through the external circuit.  A simultaneous electrochemical reduction reaction proceeds at the positive electrode and accepts electrons from the external circuit, Li+ ions from the electrolyte, to reform the starting material. A change from electronic current to ionic current occurs at the electrode/electrolyte interface.</a:t>
            </a:r>
            <a:endParaRPr/>
          </a:p>
          <a:p>
            <a:pPr indent="0" lvl="0" marL="0" rtl="0" algn="just">
              <a:lnSpc>
                <a:spcPct val="90000"/>
              </a:lnSpc>
              <a:spcBef>
                <a:spcPts val="750"/>
              </a:spcBef>
              <a:spcAft>
                <a:spcPts val="0"/>
              </a:spcAft>
              <a:buClr>
                <a:schemeClr val="dk1"/>
              </a:buClr>
              <a:buSzPts val="2200"/>
              <a:buNone/>
            </a:pPr>
            <a:r>
              <a:t/>
            </a:r>
            <a:endParaRPr sz="2200">
              <a:latin typeface="Arial"/>
              <a:ea typeface="Arial"/>
              <a:cs typeface="Arial"/>
              <a:sym typeface="Arial"/>
            </a:endParaRPr>
          </a:p>
        </p:txBody>
      </p:sp>
      <p:pic>
        <p:nvPicPr>
          <p:cNvPr id="489" name="Google Shape;489;p66"/>
          <p:cNvPicPr preferRelativeResize="0"/>
          <p:nvPr/>
        </p:nvPicPr>
        <p:blipFill rotWithShape="1">
          <a:blip r:embed="rId3">
            <a:alphaModFix/>
          </a:blip>
          <a:srcRect b="0" l="0" r="0" t="0"/>
          <a:stretch/>
        </p:blipFill>
        <p:spPr>
          <a:xfrm>
            <a:off x="2667000" y="4267200"/>
            <a:ext cx="4267200" cy="220998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67"/>
          <p:cNvPicPr preferRelativeResize="0"/>
          <p:nvPr/>
        </p:nvPicPr>
        <p:blipFill rotWithShape="1">
          <a:blip r:embed="rId3">
            <a:alphaModFix/>
          </a:blip>
          <a:srcRect b="0" l="0" r="0" t="0"/>
          <a:stretch/>
        </p:blipFill>
        <p:spPr>
          <a:xfrm>
            <a:off x="990600" y="4191000"/>
            <a:ext cx="6898346" cy="1447800"/>
          </a:xfrm>
          <a:prstGeom prst="rect">
            <a:avLst/>
          </a:prstGeom>
          <a:noFill/>
          <a:ln>
            <a:noFill/>
          </a:ln>
        </p:spPr>
      </p:pic>
      <p:pic>
        <p:nvPicPr>
          <p:cNvPr id="495" name="Google Shape;495;p67"/>
          <p:cNvPicPr preferRelativeResize="0"/>
          <p:nvPr/>
        </p:nvPicPr>
        <p:blipFill rotWithShape="1">
          <a:blip r:embed="rId4">
            <a:alphaModFix/>
          </a:blip>
          <a:srcRect b="0" l="0" r="0" t="0"/>
          <a:stretch/>
        </p:blipFill>
        <p:spPr>
          <a:xfrm>
            <a:off x="300600" y="838200"/>
            <a:ext cx="4804800" cy="2807675"/>
          </a:xfrm>
          <a:prstGeom prst="rect">
            <a:avLst/>
          </a:prstGeom>
          <a:noFill/>
          <a:ln>
            <a:noFill/>
          </a:ln>
        </p:spPr>
      </p:pic>
      <p:pic>
        <p:nvPicPr>
          <p:cNvPr id="496" name="Google Shape;496;p67"/>
          <p:cNvPicPr preferRelativeResize="0"/>
          <p:nvPr/>
        </p:nvPicPr>
        <p:blipFill rotWithShape="1">
          <a:blip r:embed="rId5">
            <a:alphaModFix/>
          </a:blip>
          <a:srcRect b="0" l="0" r="0" t="0"/>
          <a:stretch/>
        </p:blipFill>
        <p:spPr>
          <a:xfrm>
            <a:off x="5150184" y="762000"/>
            <a:ext cx="3612816" cy="2883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Applications</a:t>
            </a:r>
            <a:endParaRPr/>
          </a:p>
        </p:txBody>
      </p:sp>
      <p:sp>
        <p:nvSpPr>
          <p:cNvPr id="502" name="Google Shape;502;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latin typeface="Arial"/>
                <a:ea typeface="Arial"/>
                <a:cs typeface="Arial"/>
                <a:sym typeface="Arial"/>
              </a:rPr>
              <a:t>Emergency Power Backup Or UPS </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Dependable Electric And Recreational Vehicle Power</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Solar Power Storage</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Reliable And Lightweight Marine Performance</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Solar Power Storage</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Surveillance Or Alarm Systems In Remote Locations</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Personal Freedom With Mobility Equipment</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Portable Power Packs that Eliminate Downtime</a:t>
            </a:r>
            <a:endParaRPr/>
          </a:p>
          <a:p>
            <a:pPr indent="-19050" lvl="0" marL="171450" rtl="0" algn="l">
              <a:lnSpc>
                <a:spcPct val="90000"/>
              </a:lnSpc>
              <a:spcBef>
                <a:spcPts val="75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381000" y="1524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Advantages and Disadvantages</a:t>
            </a:r>
            <a:endParaRPr/>
          </a:p>
        </p:txBody>
      </p:sp>
      <p:pic>
        <p:nvPicPr>
          <p:cNvPr id="126" name="Google Shape;126;p7"/>
          <p:cNvPicPr preferRelativeResize="0"/>
          <p:nvPr>
            <p:ph idx="1" type="body"/>
          </p:nvPr>
        </p:nvPicPr>
        <p:blipFill rotWithShape="1">
          <a:blip r:embed="rId3">
            <a:alphaModFix/>
          </a:blip>
          <a:srcRect b="0" l="0" r="0" t="0"/>
          <a:stretch/>
        </p:blipFill>
        <p:spPr>
          <a:xfrm>
            <a:off x="609600" y="1295401"/>
            <a:ext cx="8077200" cy="4952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381000" y="3048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Solar Water Heater</a:t>
            </a:r>
            <a:endParaRPr/>
          </a:p>
        </p:txBody>
      </p:sp>
      <p:pic>
        <p:nvPicPr>
          <p:cNvPr id="132" name="Google Shape;132;p8"/>
          <p:cNvPicPr preferRelativeResize="0"/>
          <p:nvPr>
            <p:ph idx="1" type="body"/>
          </p:nvPr>
        </p:nvPicPr>
        <p:blipFill rotWithShape="1">
          <a:blip r:embed="rId3">
            <a:alphaModFix/>
          </a:blip>
          <a:srcRect b="0" l="0" r="0" t="0"/>
          <a:stretch/>
        </p:blipFill>
        <p:spPr>
          <a:xfrm>
            <a:off x="685800" y="1524001"/>
            <a:ext cx="7543800"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idx="1" type="body"/>
          </p:nvPr>
        </p:nvSpPr>
        <p:spPr>
          <a:xfrm>
            <a:off x="628650" y="381000"/>
            <a:ext cx="8210550" cy="6477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i="0" lang="en-US" sz="1800" u="none" strike="noStrike">
                <a:latin typeface="Times New Roman"/>
                <a:ea typeface="Times New Roman"/>
                <a:cs typeface="Times New Roman"/>
                <a:sym typeface="Times New Roman"/>
              </a:rPr>
              <a:t>Flat Plate Collector: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 device works on the principle of black body in which heat absorbing capacity and tendency of a black surface is utilized to achieve benefits for human.</a:t>
            </a:r>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rPr b="1" i="0" lang="en-US" sz="1800" u="none" strike="noStrike">
                <a:latin typeface="Times New Roman"/>
                <a:ea typeface="Times New Roman"/>
                <a:cs typeface="Times New Roman"/>
                <a:sym typeface="Times New Roman"/>
              </a:rPr>
              <a:t>Construction:</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These are the main components of a typical flat-plate solar collector: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Black surface - absorbent of the incident solar energy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Glazing cover - a transparent layer that transmits radiation to the absorber, but prevents radiative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and convective heat loss from the surface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Tubes containing heating fluid to transfer the heat from the collector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Support structure to protect the components and hold them in place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Insulation covering sides and bottom of the collector to reduce heat losses</a:t>
            </a:r>
            <a:endParaRPr/>
          </a:p>
          <a:p>
            <a:pPr indent="0" lvl="0" marL="0" rtl="0" algn="l">
              <a:lnSpc>
                <a:spcPct val="90000"/>
              </a:lnSpc>
              <a:spcBef>
                <a:spcPts val="750"/>
              </a:spcBef>
              <a:spcAft>
                <a:spcPts val="0"/>
              </a:spcAft>
              <a:buClr>
                <a:schemeClr val="dk1"/>
              </a:buClr>
              <a:buSzPct val="100000"/>
              <a:buNone/>
            </a:pPr>
            <a:r>
              <a:rPr b="1" i="0" lang="en-US" sz="1800" u="none" strike="noStrike">
                <a:latin typeface="Times New Roman"/>
                <a:ea typeface="Times New Roman"/>
                <a:cs typeface="Times New Roman"/>
                <a:sym typeface="Times New Roman"/>
              </a:rPr>
              <a:t>Application</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Some advantages of the flat-plate collectors are that they are:Easy to manufacture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Low cost, Collect both beam and diffuse radiation</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Permanently fixed (no sophisticated positioning or tracking equipment is required)</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Little maintenance</a:t>
            </a:r>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a:p>
        </p:txBody>
      </p:sp>
      <p:pic>
        <p:nvPicPr>
          <p:cNvPr id="138" name="Google Shape;138;p9"/>
          <p:cNvPicPr preferRelativeResize="0"/>
          <p:nvPr/>
        </p:nvPicPr>
        <p:blipFill rotWithShape="1">
          <a:blip r:embed="rId3">
            <a:alphaModFix/>
          </a:blip>
          <a:srcRect b="0" l="0" r="0" t="0"/>
          <a:stretch/>
        </p:blipFill>
        <p:spPr>
          <a:xfrm>
            <a:off x="2514600" y="990600"/>
            <a:ext cx="5257800" cy="28257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Pushpendra</dc:creator>
</cp:coreProperties>
</file>