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0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3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8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3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0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9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6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8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4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D300-768A-4CD5-88F6-39975E1443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0B41-D313-4A31-869B-7D26B9CE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88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19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19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19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jatlingwal/Credit-Card-Weekly-Payment-Dashboar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19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19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19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19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496DA-BB12-478C-8F1D-50BFB463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90500"/>
            <a:ext cx="12192000" cy="704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3CBF-3612-4896-AB38-A3B2E888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76" y="601542"/>
            <a:ext cx="10572000" cy="3494208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  <a:ea typeface="Meiryo UI" panose="020B0604030504040204" pitchFamily="34" charset="-128"/>
              </a:rPr>
              <a:t>Credit Card </a:t>
            </a:r>
            <a:br>
              <a:rPr lang="en-US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r>
              <a:rPr lang="en-US" dirty="0">
                <a:latin typeface="Arial Black" panose="020B0A04020102020204" pitchFamily="34" charset="0"/>
                <a:ea typeface="Meiryo UI" panose="020B0604030504040204" pitchFamily="34" charset="-128"/>
              </a:rPr>
              <a:t>Weekly Status Report</a:t>
            </a:r>
            <a:endParaRPr lang="en-IN" dirty="0">
              <a:latin typeface="Arial Black" panose="020B0A04020102020204" pitchFamily="34" charset="0"/>
              <a:ea typeface="Meiryo UI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BB3F-9C4D-46EF-B9AD-B58B4AB3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14706" y="5428577"/>
            <a:ext cx="9001462" cy="1655762"/>
          </a:xfrm>
        </p:spPr>
        <p:txBody>
          <a:bodyPr/>
          <a:lstStyle/>
          <a:p>
            <a:r>
              <a:rPr lang="en-US" dirty="0"/>
              <a:t>Rajat Lingwal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57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496DA-BB12-478C-8F1D-50BFB463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90500"/>
            <a:ext cx="12192000" cy="704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3CBF-3612-4896-AB38-A3B2E888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76" y="601542"/>
            <a:ext cx="10572000" cy="1560633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  <a:ea typeface="Meiryo UI" panose="020B0604030504040204" pitchFamily="34" charset="-128"/>
              </a:rPr>
              <a:t>Project Objective</a:t>
            </a:r>
            <a:br>
              <a:rPr lang="en-IN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endParaRPr lang="en-IN" dirty="0">
              <a:latin typeface="Arial Black" panose="020B0A04020102020204" pitchFamily="34" charset="0"/>
              <a:ea typeface="Meiryo UI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BB3F-9C4D-46EF-B9AD-B58B4AB3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843" y="3040064"/>
            <a:ext cx="10025231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7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496DA-BB12-478C-8F1D-50BFB463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90500"/>
            <a:ext cx="12192000" cy="704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3CBF-3612-4896-AB38-A3B2E888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76" y="601542"/>
            <a:ext cx="10572000" cy="156063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  <a:ea typeface="Meiryo UI" panose="020B0604030504040204" pitchFamily="34" charset="-128"/>
              </a:rPr>
              <a:t>Import data to SQL database</a:t>
            </a:r>
            <a:br>
              <a:rPr lang="en-IN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endParaRPr lang="en-IN" dirty="0">
              <a:latin typeface="Arial Black" panose="020B0A04020102020204" pitchFamily="34" charset="0"/>
              <a:ea typeface="Meiryo UI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BB3F-9C4D-46EF-B9AD-B58B4AB3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2505075"/>
            <a:ext cx="4733925" cy="20097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Prepare csv file</a:t>
            </a:r>
          </a:p>
          <a:p>
            <a:pPr algn="l"/>
            <a:r>
              <a:rPr lang="en-US" dirty="0"/>
              <a:t>2. Create tables in SQL</a:t>
            </a:r>
          </a:p>
          <a:p>
            <a:pPr algn="l"/>
            <a:r>
              <a:rPr lang="en-US" dirty="0"/>
              <a:t>3. Import csv file into SQL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1D501C-7174-4551-9133-727A15879AD7}"/>
              </a:ext>
            </a:extLst>
          </p:cNvPr>
          <p:cNvSpPr txBox="1">
            <a:spLocks/>
          </p:cNvSpPr>
          <p:nvPr/>
        </p:nvSpPr>
        <p:spPr>
          <a:xfrm>
            <a:off x="734175" y="5514975"/>
            <a:ext cx="10572000" cy="117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Note: SQL Code - </a:t>
            </a:r>
            <a:r>
              <a:rPr lang="en-IN" sz="1800" dirty="0" err="1">
                <a:hlinkClick r:id="rId4"/>
              </a:rPr>
              <a:t>rajatlingwal</a:t>
            </a:r>
            <a:r>
              <a:rPr lang="en-IN" sz="1800" dirty="0">
                <a:hlinkClick r:id="rId4"/>
              </a:rPr>
              <a:t>/Credit-Card-Weekly-Payment-Dashboard (github.com)</a:t>
            </a:r>
            <a:r>
              <a:rPr lang="en-US" sz="1800" dirty="0"/>
              <a:t> 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6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329E74-5A75-4CB5-A678-19687F3B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81001"/>
            <a:ext cx="12192000" cy="704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96DA-BB12-478C-8F1D-50BFB463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81001"/>
            <a:ext cx="12192000" cy="704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3CBF-3612-4896-AB38-A3B2E888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51" y="115768"/>
            <a:ext cx="4504949" cy="1036757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Arial Black" panose="020B0A04020102020204" pitchFamily="34" charset="0"/>
                <a:ea typeface="Meiryo UI" panose="020B0604030504040204" pitchFamily="34" charset="-128"/>
              </a:rPr>
              <a:t>DAX Queries</a:t>
            </a:r>
            <a:br>
              <a:rPr lang="en-IN" sz="3600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endParaRPr lang="en-IN" sz="3600" dirty="0">
              <a:latin typeface="Arial Black" panose="020B0A04020102020204" pitchFamily="34" charset="0"/>
              <a:ea typeface="Meiryo UI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BB3F-9C4D-46EF-B9AD-B58B4AB3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733424"/>
            <a:ext cx="5057775" cy="612457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500" dirty="0" err="1"/>
              <a:t>AgeGroup</a:t>
            </a:r>
            <a:r>
              <a:rPr lang="en-US" sz="2500" dirty="0"/>
              <a:t> = SWITCH(</a:t>
            </a:r>
          </a:p>
          <a:p>
            <a:pPr algn="l"/>
            <a:r>
              <a:rPr lang="en-US" sz="2500" dirty="0"/>
              <a:t>TRUE(),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&lt; 30, "20-30",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&gt;= 30 &amp;&amp; 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&lt; 40, "30-40",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&gt;= 40 &amp;&amp; 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&lt; 50, "40-50",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&gt;= 50 &amp;&amp; 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&lt; 60, "50-60",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</a:t>
            </a:r>
            <a:r>
              <a:rPr lang="en-US" sz="2500" dirty="0" err="1"/>
              <a:t>customer_age</a:t>
            </a:r>
            <a:r>
              <a:rPr lang="en-US" sz="2500" dirty="0"/>
              <a:t>] &gt;= 60, "60+",</a:t>
            </a:r>
          </a:p>
          <a:p>
            <a:pPr algn="l"/>
            <a:r>
              <a:rPr lang="en-US" sz="2500" dirty="0"/>
              <a:t>"unknown"</a:t>
            </a:r>
          </a:p>
          <a:p>
            <a:pPr algn="l"/>
            <a:r>
              <a:rPr lang="en-US" sz="2500" dirty="0"/>
              <a:t>)</a:t>
            </a:r>
          </a:p>
          <a:p>
            <a:pPr algn="l"/>
            <a:r>
              <a:rPr lang="en-US" sz="2500" dirty="0" err="1"/>
              <a:t>IncomeGroup</a:t>
            </a:r>
            <a:r>
              <a:rPr lang="en-US" sz="2500" dirty="0"/>
              <a:t> = SWITCH(</a:t>
            </a:r>
          </a:p>
          <a:p>
            <a:pPr algn="l"/>
            <a:r>
              <a:rPr lang="en-US" sz="2500" dirty="0"/>
              <a:t>TRUE(),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'[income] &lt; 35000, "Low",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'[income] &gt;= 35000 &amp;&amp; 'public </a:t>
            </a:r>
            <a:r>
              <a:rPr lang="en-US" sz="2500" dirty="0" err="1"/>
              <a:t>cust_detail</a:t>
            </a:r>
            <a:r>
              <a:rPr lang="en-US" sz="2500" dirty="0"/>
              <a:t>'[income] &lt;70000, "Med",</a:t>
            </a:r>
          </a:p>
          <a:p>
            <a:pPr algn="l"/>
            <a:r>
              <a:rPr lang="en-US" sz="2500" dirty="0"/>
              <a:t>'public </a:t>
            </a:r>
            <a:r>
              <a:rPr lang="en-US" sz="2500" dirty="0" err="1"/>
              <a:t>cust_detail</a:t>
            </a:r>
            <a:r>
              <a:rPr lang="en-US" sz="2500" dirty="0"/>
              <a:t>'[income] &gt;= 70000, "High",</a:t>
            </a:r>
          </a:p>
          <a:p>
            <a:pPr algn="l"/>
            <a:r>
              <a:rPr lang="en-US" sz="2500" dirty="0"/>
              <a:t>"unknown"</a:t>
            </a:r>
          </a:p>
          <a:p>
            <a:pPr algn="l"/>
            <a:r>
              <a:rPr lang="en-US" sz="2500" dirty="0"/>
              <a:t>)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06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329E74-5A75-4CB5-A678-19687F3B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81001"/>
            <a:ext cx="12192000" cy="704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96DA-BB12-478C-8F1D-50BFB463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81001"/>
            <a:ext cx="12192000" cy="704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3CBF-3612-4896-AB38-A3B2E888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51" y="115768"/>
            <a:ext cx="4504949" cy="1036757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Arial Black" panose="020B0A04020102020204" pitchFamily="34" charset="0"/>
                <a:ea typeface="Meiryo UI" panose="020B0604030504040204" pitchFamily="34" charset="-128"/>
              </a:rPr>
              <a:t>DAX Queries</a:t>
            </a:r>
            <a:br>
              <a:rPr lang="en-IN" sz="3600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endParaRPr lang="en-IN" sz="3600" dirty="0">
              <a:latin typeface="Arial Black" panose="020B0A04020102020204" pitchFamily="34" charset="0"/>
              <a:ea typeface="Meiryo UI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BB3F-9C4D-46EF-B9AD-B58B4AB3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609600"/>
            <a:ext cx="5057775" cy="6057899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IN" dirty="0"/>
              <a:t>week_num2 = WEEKNUM('public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week_start_date</a:t>
            </a:r>
            <a:r>
              <a:rPr lang="en-IN" dirty="0"/>
              <a:t>])</a:t>
            </a:r>
          </a:p>
          <a:p>
            <a:pPr algn="l"/>
            <a:r>
              <a:rPr lang="en-IN" dirty="0"/>
              <a:t>Revenue =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annual_fees</a:t>
            </a:r>
            <a:r>
              <a:rPr lang="en-IN" dirty="0"/>
              <a:t>] +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total_trans_amt</a:t>
            </a:r>
            <a:r>
              <a:rPr lang="en-IN" dirty="0"/>
              <a:t>] +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interest_earned</a:t>
            </a:r>
            <a:r>
              <a:rPr lang="en-IN" dirty="0"/>
              <a:t>]</a:t>
            </a:r>
          </a:p>
          <a:p>
            <a:pPr algn="l"/>
            <a:r>
              <a:rPr lang="en-IN" dirty="0" err="1"/>
              <a:t>Current_week_Reveneue</a:t>
            </a:r>
            <a:r>
              <a:rPr lang="en-IN" dirty="0"/>
              <a:t> = CALCULATE(</a:t>
            </a:r>
          </a:p>
          <a:p>
            <a:pPr algn="l"/>
            <a:r>
              <a:rPr lang="en-IN" dirty="0"/>
              <a:t>SUM('public </a:t>
            </a:r>
            <a:r>
              <a:rPr lang="en-IN" dirty="0" err="1"/>
              <a:t>cc_detail</a:t>
            </a:r>
            <a:r>
              <a:rPr lang="en-IN" dirty="0"/>
              <a:t>'[Revenue]),</a:t>
            </a:r>
          </a:p>
          <a:p>
            <a:pPr algn="l"/>
            <a:r>
              <a:rPr lang="en-IN" dirty="0"/>
              <a:t>FILTER(</a:t>
            </a:r>
          </a:p>
          <a:p>
            <a:pPr algn="l"/>
            <a:r>
              <a:rPr lang="en-IN" dirty="0"/>
              <a:t>ALL('public </a:t>
            </a:r>
            <a:r>
              <a:rPr lang="en-IN" dirty="0" err="1"/>
              <a:t>cc_detail</a:t>
            </a:r>
            <a:r>
              <a:rPr lang="en-IN" dirty="0"/>
              <a:t>'),</a:t>
            </a:r>
          </a:p>
          <a:p>
            <a:pPr algn="l"/>
            <a:r>
              <a:rPr lang="en-IN" dirty="0"/>
              <a:t>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'[week_num2])))</a:t>
            </a:r>
          </a:p>
          <a:p>
            <a:pPr algn="l"/>
            <a:r>
              <a:rPr lang="en-IN" dirty="0" err="1"/>
              <a:t>Previous_week_Reveneue</a:t>
            </a:r>
            <a:r>
              <a:rPr lang="en-IN" dirty="0"/>
              <a:t> = CALCULATE(</a:t>
            </a:r>
          </a:p>
          <a:p>
            <a:pPr algn="l"/>
            <a:r>
              <a:rPr lang="en-IN" dirty="0"/>
              <a:t>SUM('public </a:t>
            </a:r>
            <a:r>
              <a:rPr lang="en-IN" dirty="0" err="1"/>
              <a:t>cc_detail</a:t>
            </a:r>
            <a:r>
              <a:rPr lang="en-IN" dirty="0"/>
              <a:t>'[Revenue]),</a:t>
            </a:r>
          </a:p>
          <a:p>
            <a:pPr algn="l"/>
            <a:r>
              <a:rPr lang="en-IN" dirty="0"/>
              <a:t>FILTER(</a:t>
            </a:r>
          </a:p>
          <a:p>
            <a:pPr algn="l"/>
            <a:r>
              <a:rPr lang="en-IN" dirty="0"/>
              <a:t>ALL('public </a:t>
            </a:r>
            <a:r>
              <a:rPr lang="en-IN" dirty="0" err="1"/>
              <a:t>cc_detail</a:t>
            </a:r>
            <a:r>
              <a:rPr lang="en-IN" dirty="0"/>
              <a:t>'),</a:t>
            </a:r>
          </a:p>
          <a:p>
            <a:pPr algn="l"/>
            <a:r>
              <a:rPr lang="en-IN" dirty="0"/>
              <a:t>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245195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329E74-5A75-4CB5-A678-19687F3B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81001"/>
            <a:ext cx="12192000" cy="704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96DA-BB12-478C-8F1D-50BFB463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533401"/>
            <a:ext cx="12192000" cy="704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3CBF-3612-4896-AB38-A3B2E888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51" y="0"/>
            <a:ext cx="9619874" cy="1036757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Arial Black" panose="020B0A04020102020204" pitchFamily="34" charset="0"/>
                <a:ea typeface="Meiryo UI" panose="020B0604030504040204" pitchFamily="34" charset="-128"/>
              </a:rPr>
              <a:t>Project Insights- Week 53 (31st Dec)</a:t>
            </a:r>
            <a:br>
              <a:rPr lang="en-IN" sz="3600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endParaRPr lang="en-IN" sz="3600" dirty="0">
              <a:latin typeface="Arial Black" panose="020B0A04020102020204" pitchFamily="34" charset="0"/>
              <a:ea typeface="Meiryo UI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BB3F-9C4D-46EF-B9AD-B58B4AB3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609600"/>
            <a:ext cx="5057775" cy="62484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WoW change:</a:t>
            </a:r>
          </a:p>
          <a:p>
            <a:pPr algn="l"/>
            <a:r>
              <a:rPr lang="en-US" sz="1400" dirty="0"/>
              <a:t>• Revenue increased by 28.8%</a:t>
            </a:r>
          </a:p>
          <a:p>
            <a:pPr algn="l"/>
            <a:r>
              <a:rPr lang="en-US" sz="1400" dirty="0"/>
              <a:t>• Total Transaction Amt &amp; Count increased by xx% &amp; xx%</a:t>
            </a:r>
          </a:p>
          <a:p>
            <a:pPr algn="l"/>
            <a:r>
              <a:rPr lang="en-US" sz="1400" dirty="0"/>
              <a:t>• Customer count increased by xx%</a:t>
            </a:r>
          </a:p>
          <a:p>
            <a:pPr algn="l"/>
            <a:r>
              <a:rPr lang="en-US" sz="1800" dirty="0"/>
              <a:t>Overview YTD:</a:t>
            </a:r>
          </a:p>
          <a:p>
            <a:pPr algn="l"/>
            <a:r>
              <a:rPr lang="en-US" sz="1400" dirty="0"/>
              <a:t>• Overall revenue is 57M</a:t>
            </a:r>
          </a:p>
          <a:p>
            <a:pPr algn="l"/>
            <a:r>
              <a:rPr lang="en-US" sz="1400" dirty="0"/>
              <a:t>• Total interest is 8M</a:t>
            </a:r>
          </a:p>
          <a:p>
            <a:pPr algn="l"/>
            <a:r>
              <a:rPr lang="en-US" sz="1400" dirty="0"/>
              <a:t>• Total transaction amount is 46M</a:t>
            </a:r>
          </a:p>
          <a:p>
            <a:pPr algn="l"/>
            <a:r>
              <a:rPr lang="en-US" sz="1400" dirty="0"/>
              <a:t>• Male customers are contributing more in revenue 31M, female 26M</a:t>
            </a:r>
          </a:p>
          <a:p>
            <a:pPr algn="l"/>
            <a:r>
              <a:rPr lang="en-US" sz="1400" dirty="0"/>
              <a:t>• Blue &amp; Silver credit card are contributing to 93% of overall transactions</a:t>
            </a:r>
          </a:p>
          <a:p>
            <a:pPr algn="l"/>
            <a:r>
              <a:rPr lang="en-US" sz="1400" dirty="0"/>
              <a:t>• TX, NY &amp; CA is contributing to 68%</a:t>
            </a:r>
          </a:p>
          <a:p>
            <a:pPr algn="l"/>
            <a:r>
              <a:rPr lang="en-US" sz="1400" dirty="0"/>
              <a:t>• Overall Activation rate is 57.5%</a:t>
            </a:r>
          </a:p>
          <a:p>
            <a:pPr algn="l"/>
            <a:r>
              <a:rPr lang="en-US" sz="1800" dirty="0"/>
              <a:t>• </a:t>
            </a:r>
            <a:r>
              <a:rPr lang="en-US" sz="1400" dirty="0"/>
              <a:t>Overall Delinquent rate is 6.06%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132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329E74-5A75-4CB5-A678-19687F3B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81001"/>
            <a:ext cx="12192000" cy="704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96DA-BB12-478C-8F1D-50BFB463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533401"/>
            <a:ext cx="12192000" cy="704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3CBF-3612-4896-AB38-A3B2E888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50" y="0"/>
            <a:ext cx="10048499" cy="3514725"/>
          </a:xfrm>
        </p:spPr>
        <p:txBody>
          <a:bodyPr>
            <a:normAutofit/>
          </a:bodyPr>
          <a:lstStyle/>
          <a:p>
            <a:pPr algn="l"/>
            <a:br>
              <a:rPr lang="en-US" sz="3600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br>
              <a:rPr lang="en-US" sz="3600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r>
              <a:rPr lang="en-US" sz="3600" dirty="0">
                <a:latin typeface="Arial Black" panose="020B0A04020102020204" pitchFamily="34" charset="0"/>
                <a:ea typeface="Meiryo UI" panose="020B0604030504040204" pitchFamily="34" charset="-128"/>
              </a:rPr>
              <a:t>                     </a:t>
            </a:r>
            <a:r>
              <a:rPr lang="en-US" sz="4400" dirty="0">
                <a:latin typeface="Arial Black" panose="020B0A04020102020204" pitchFamily="34" charset="0"/>
                <a:ea typeface="Meiryo UI" panose="020B0604030504040204" pitchFamily="34" charset="-128"/>
              </a:rPr>
              <a:t>Thank You</a:t>
            </a:r>
            <a:br>
              <a:rPr lang="en-IN" sz="3600" dirty="0">
                <a:latin typeface="Arial Black" panose="020B0A04020102020204" pitchFamily="34" charset="0"/>
                <a:ea typeface="Meiryo UI" panose="020B0604030504040204" pitchFamily="34" charset="-128"/>
              </a:rPr>
            </a:br>
            <a:endParaRPr lang="en-IN" sz="3600" dirty="0">
              <a:latin typeface="Arial Black" panose="020B0A04020102020204" pitchFamily="34" charset="0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08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</TotalTime>
  <Words>524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Bookman Old Style</vt:lpstr>
      <vt:lpstr>Rockwell</vt:lpstr>
      <vt:lpstr>Damask</vt:lpstr>
      <vt:lpstr>Credit Card  Weekly Status Report</vt:lpstr>
      <vt:lpstr>Project Objective </vt:lpstr>
      <vt:lpstr>Import data to SQL database </vt:lpstr>
      <vt:lpstr>DAX Queries </vt:lpstr>
      <vt:lpstr>DAX Queries </vt:lpstr>
      <vt:lpstr>Project Insights- Week 53 (31st Dec) </vt:lpstr>
      <vt:lpstr>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 Weekly Status Report</dc:title>
  <dc:creator>Rajat Lingwal</dc:creator>
  <cp:lastModifiedBy>Rajat Lingwal</cp:lastModifiedBy>
  <cp:revision>5</cp:revision>
  <dcterms:created xsi:type="dcterms:W3CDTF">2024-05-22T16:57:49Z</dcterms:created>
  <dcterms:modified xsi:type="dcterms:W3CDTF">2024-05-22T17:36:58Z</dcterms:modified>
</cp:coreProperties>
</file>