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Delius Swash Caps"/>
      <p:regular r:id="rId14"/>
    </p:embeddedFont>
    <p:embeddedFont>
      <p:font typeface="Cairo"/>
      <p:regular r:id="rId15"/>
      <p:bold r:id="rId16"/>
    </p:embeddedFont>
    <p:embeddedFont>
      <p:font typeface="Bebas Neue"/>
      <p:regular r:id="rId17"/>
    </p:embeddedFont>
    <p:embeddedFont>
      <p:font typeface="Electroliz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Cairo-regular.fntdata"/><Relationship Id="rId14" Type="http://schemas.openxmlformats.org/officeDocument/2006/relationships/font" Target="fonts/DeliusSwashCaps-regular.fntdata"/><Relationship Id="rId17" Type="http://schemas.openxmlformats.org/officeDocument/2006/relationships/font" Target="fonts/BebasNeue-regular.fntdata"/><Relationship Id="rId16" Type="http://schemas.openxmlformats.org/officeDocument/2006/relationships/font" Target="fonts/Cairo-bold.fntdata"/><Relationship Id="rId18" Type="http://schemas.openxmlformats.org/officeDocument/2006/relationships/font" Target="fonts/Electroliz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8b4beba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58b4beba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8b4bebab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58b4bebab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24a59d8d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24a59d8d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24a59d8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24a59d8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8b4bebab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58b4bebab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8b4bebab1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58b4bebab1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8b4bebab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58b4bebab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72accf132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72accf132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4411050" y="922025"/>
            <a:ext cx="4098900" cy="266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411050" y="3585725"/>
            <a:ext cx="4098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1284900" y="1558475"/>
            <a:ext cx="65742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subTitle"/>
          </p:nvPr>
        </p:nvSpPr>
        <p:spPr>
          <a:xfrm>
            <a:off x="1284900" y="3069575"/>
            <a:ext cx="65742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hasCustomPrompt="1" type="title"/>
          </p:nvPr>
        </p:nvSpPr>
        <p:spPr>
          <a:xfrm>
            <a:off x="715100" y="1785888"/>
            <a:ext cx="1275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00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2" type="title"/>
          </p:nvPr>
        </p:nvSpPr>
        <p:spPr>
          <a:xfrm>
            <a:off x="3398900" y="1785888"/>
            <a:ext cx="1275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3" type="subTitle"/>
          </p:nvPr>
        </p:nvSpPr>
        <p:spPr>
          <a:xfrm>
            <a:off x="34038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4" type="title"/>
          </p:nvPr>
        </p:nvSpPr>
        <p:spPr>
          <a:xfrm>
            <a:off x="6087600" y="1785863"/>
            <a:ext cx="1275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5" type="subTitle"/>
          </p:nvPr>
        </p:nvSpPr>
        <p:spPr>
          <a:xfrm>
            <a:off x="60925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subTitle"/>
          </p:nvPr>
        </p:nvSpPr>
        <p:spPr>
          <a:xfrm>
            <a:off x="7151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7" type="subTitle"/>
          </p:nvPr>
        </p:nvSpPr>
        <p:spPr>
          <a:xfrm>
            <a:off x="34038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8" type="subTitle"/>
          </p:nvPr>
        </p:nvSpPr>
        <p:spPr>
          <a:xfrm>
            <a:off x="60876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9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hasCustomPrompt="1" type="title"/>
          </p:nvPr>
        </p:nvSpPr>
        <p:spPr>
          <a:xfrm flipH="1">
            <a:off x="715100" y="1999775"/>
            <a:ext cx="1724100" cy="13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8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/>
          <p:nvPr>
            <p:ph idx="2" type="title"/>
          </p:nvPr>
        </p:nvSpPr>
        <p:spPr>
          <a:xfrm>
            <a:off x="2448525" y="1907332"/>
            <a:ext cx="2571600" cy="8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2448525" y="2675675"/>
            <a:ext cx="25716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2391900" y="2380050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5"/>
          <p:cNvSpPr txBox="1"/>
          <p:nvPr>
            <p:ph hasCustomPrompt="1" idx="2" type="title"/>
          </p:nvPr>
        </p:nvSpPr>
        <p:spPr>
          <a:xfrm>
            <a:off x="2391900" y="1062325"/>
            <a:ext cx="43602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391900" y="3221850"/>
            <a:ext cx="43602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1458150" y="2881475"/>
            <a:ext cx="62277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1458150" y="1515000"/>
            <a:ext cx="6227700" cy="141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_2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2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/>
          <p:nvPr>
            <p:ph idx="1" type="subTitle"/>
          </p:nvPr>
        </p:nvSpPr>
        <p:spPr>
          <a:xfrm>
            <a:off x="1944900" y="1470200"/>
            <a:ext cx="5254200" cy="26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b="1" sz="2000"/>
            </a:lvl9pPr>
          </a:lstStyle>
          <a:p/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 txBox="1"/>
          <p:nvPr>
            <p:ph type="title"/>
          </p:nvPr>
        </p:nvSpPr>
        <p:spPr>
          <a:xfrm>
            <a:off x="1610850" y="1732150"/>
            <a:ext cx="5922300" cy="15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1610850" y="3121850"/>
            <a:ext cx="59223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859250" y="3221850"/>
            <a:ext cx="43602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5353575" y="2642075"/>
            <a:ext cx="26163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5353575" y="1476475"/>
            <a:ext cx="2616300" cy="11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_1_1_2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"/>
          <p:cNvSpPr txBox="1"/>
          <p:nvPr>
            <p:ph idx="1" type="subTitle"/>
          </p:nvPr>
        </p:nvSpPr>
        <p:spPr>
          <a:xfrm>
            <a:off x="967725" y="2641475"/>
            <a:ext cx="28173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type="title"/>
          </p:nvPr>
        </p:nvSpPr>
        <p:spPr>
          <a:xfrm>
            <a:off x="967875" y="1328100"/>
            <a:ext cx="2817300" cy="13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_1_1_2_1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3"/>
          <p:cNvSpPr txBox="1"/>
          <p:nvPr>
            <p:ph idx="1" type="subTitle"/>
          </p:nvPr>
        </p:nvSpPr>
        <p:spPr>
          <a:xfrm>
            <a:off x="949550" y="2184713"/>
            <a:ext cx="2817300" cy="11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721125" y="1202800"/>
            <a:ext cx="37593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4"/>
          <p:cNvSpPr txBox="1"/>
          <p:nvPr>
            <p:ph idx="2" type="body"/>
          </p:nvPr>
        </p:nvSpPr>
        <p:spPr>
          <a:xfrm>
            <a:off x="4663650" y="1754475"/>
            <a:ext cx="3759300" cy="28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500">
                <a:latin typeface="Electrolize"/>
                <a:ea typeface="Electrolize"/>
                <a:cs typeface="Electrolize"/>
                <a:sym typeface="Electrolize"/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5"/>
          <p:cNvPicPr preferRelativeResize="0"/>
          <p:nvPr/>
        </p:nvPicPr>
        <p:blipFill rotWithShape="1">
          <a:blip r:embed="rId2">
            <a:alphaModFix/>
          </a:blip>
          <a:srcRect b="6362" l="5891" r="6833" t="63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5"/>
          <p:cNvSpPr txBox="1"/>
          <p:nvPr>
            <p:ph idx="1" type="subTitle"/>
          </p:nvPr>
        </p:nvSpPr>
        <p:spPr>
          <a:xfrm>
            <a:off x="720000" y="2764950"/>
            <a:ext cx="23364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idx="2" type="subTitle"/>
          </p:nvPr>
        </p:nvSpPr>
        <p:spPr>
          <a:xfrm>
            <a:off x="720000" y="3086058"/>
            <a:ext cx="23364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3" type="subTitle"/>
          </p:nvPr>
        </p:nvSpPr>
        <p:spPr>
          <a:xfrm>
            <a:off x="3403800" y="3086058"/>
            <a:ext cx="23364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4" type="subTitle"/>
          </p:nvPr>
        </p:nvSpPr>
        <p:spPr>
          <a:xfrm>
            <a:off x="6087600" y="3086058"/>
            <a:ext cx="23364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5" type="subTitle"/>
          </p:nvPr>
        </p:nvSpPr>
        <p:spPr>
          <a:xfrm>
            <a:off x="3403800" y="2764950"/>
            <a:ext cx="23364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6" type="subTitle"/>
          </p:nvPr>
        </p:nvSpPr>
        <p:spPr>
          <a:xfrm>
            <a:off x="6087600" y="2764950"/>
            <a:ext cx="23364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2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 rotWithShape="1">
          <a:blip r:embed="rId2">
            <a:alphaModFix/>
          </a:blip>
          <a:srcRect b="6362" l="5891" r="6833" t="63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/>
          <p:nvPr>
            <p:ph idx="1" type="subTitle"/>
          </p:nvPr>
        </p:nvSpPr>
        <p:spPr>
          <a:xfrm>
            <a:off x="5089825" y="3915325"/>
            <a:ext cx="23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2" type="subTitle"/>
          </p:nvPr>
        </p:nvSpPr>
        <p:spPr>
          <a:xfrm>
            <a:off x="1723475" y="3915325"/>
            <a:ext cx="23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idx="3" type="subTitle"/>
          </p:nvPr>
        </p:nvSpPr>
        <p:spPr>
          <a:xfrm>
            <a:off x="1723475" y="3528000"/>
            <a:ext cx="23307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6"/>
          <p:cNvSpPr txBox="1"/>
          <p:nvPr>
            <p:ph idx="4" type="subTitle"/>
          </p:nvPr>
        </p:nvSpPr>
        <p:spPr>
          <a:xfrm>
            <a:off x="5089825" y="3528000"/>
            <a:ext cx="23307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25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 txBox="1"/>
          <p:nvPr>
            <p:ph idx="1" type="subTitle"/>
          </p:nvPr>
        </p:nvSpPr>
        <p:spPr>
          <a:xfrm>
            <a:off x="4951450" y="1328200"/>
            <a:ext cx="30444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7"/>
          <p:cNvSpPr txBox="1"/>
          <p:nvPr>
            <p:ph idx="2" type="subTitle"/>
          </p:nvPr>
        </p:nvSpPr>
        <p:spPr>
          <a:xfrm>
            <a:off x="4951450" y="1649300"/>
            <a:ext cx="304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3" type="subTitle"/>
          </p:nvPr>
        </p:nvSpPr>
        <p:spPr>
          <a:xfrm>
            <a:off x="4951450" y="2744600"/>
            <a:ext cx="304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4" type="subTitle"/>
          </p:nvPr>
        </p:nvSpPr>
        <p:spPr>
          <a:xfrm>
            <a:off x="4951450" y="3839900"/>
            <a:ext cx="304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5" type="subTitle"/>
          </p:nvPr>
        </p:nvSpPr>
        <p:spPr>
          <a:xfrm>
            <a:off x="4951450" y="2423500"/>
            <a:ext cx="30444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27"/>
          <p:cNvSpPr txBox="1"/>
          <p:nvPr>
            <p:ph idx="6" type="subTitle"/>
          </p:nvPr>
        </p:nvSpPr>
        <p:spPr>
          <a:xfrm>
            <a:off x="4951450" y="3518800"/>
            <a:ext cx="30444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8"/>
          <p:cNvPicPr preferRelativeResize="0"/>
          <p:nvPr/>
        </p:nvPicPr>
        <p:blipFill rotWithShape="1">
          <a:blip r:embed="rId2">
            <a:alphaModFix/>
          </a:blip>
          <a:srcRect b="3624" l="0" r="10722" t="7097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 txBox="1"/>
          <p:nvPr>
            <p:ph idx="1" type="subTitle"/>
          </p:nvPr>
        </p:nvSpPr>
        <p:spPr>
          <a:xfrm>
            <a:off x="5629350" y="1860225"/>
            <a:ext cx="2187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8"/>
          <p:cNvSpPr txBox="1"/>
          <p:nvPr>
            <p:ph idx="2" type="subTitle"/>
          </p:nvPr>
        </p:nvSpPr>
        <p:spPr>
          <a:xfrm>
            <a:off x="5629375" y="1495900"/>
            <a:ext cx="21879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38" name="Google Shape;138;p28"/>
          <p:cNvSpPr txBox="1"/>
          <p:nvPr>
            <p:ph idx="3" type="subTitle"/>
          </p:nvPr>
        </p:nvSpPr>
        <p:spPr>
          <a:xfrm>
            <a:off x="1997500" y="1860225"/>
            <a:ext cx="2187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8"/>
          <p:cNvSpPr txBox="1"/>
          <p:nvPr>
            <p:ph idx="4" type="subTitle"/>
          </p:nvPr>
        </p:nvSpPr>
        <p:spPr>
          <a:xfrm>
            <a:off x="1997500" y="1495900"/>
            <a:ext cx="21879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40" name="Google Shape;140;p28"/>
          <p:cNvSpPr txBox="1"/>
          <p:nvPr>
            <p:ph idx="5" type="subTitle"/>
          </p:nvPr>
        </p:nvSpPr>
        <p:spPr>
          <a:xfrm>
            <a:off x="1997500" y="3633375"/>
            <a:ext cx="2187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8"/>
          <p:cNvSpPr txBox="1"/>
          <p:nvPr>
            <p:ph idx="6" type="subTitle"/>
          </p:nvPr>
        </p:nvSpPr>
        <p:spPr>
          <a:xfrm>
            <a:off x="1997500" y="3264250"/>
            <a:ext cx="21879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idx="7" type="subTitle"/>
          </p:nvPr>
        </p:nvSpPr>
        <p:spPr>
          <a:xfrm>
            <a:off x="5629350" y="3633375"/>
            <a:ext cx="2187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8"/>
          <p:cNvSpPr txBox="1"/>
          <p:nvPr>
            <p:ph idx="8" type="subTitle"/>
          </p:nvPr>
        </p:nvSpPr>
        <p:spPr>
          <a:xfrm>
            <a:off x="5629375" y="3264250"/>
            <a:ext cx="21879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44" name="Google Shape;144;p2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 rotWithShape="1">
          <a:blip r:embed="rId2">
            <a:alphaModFix/>
          </a:blip>
          <a:srcRect b="2733" l="2733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/>
          <p:nvPr>
            <p:ph idx="1" type="subTitle"/>
          </p:nvPr>
        </p:nvSpPr>
        <p:spPr>
          <a:xfrm>
            <a:off x="6144466" y="2161776"/>
            <a:ext cx="20961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idx="2" type="subTitle"/>
          </p:nvPr>
        </p:nvSpPr>
        <p:spPr>
          <a:xfrm>
            <a:off x="6144450" y="1788600"/>
            <a:ext cx="2096100" cy="4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idx="3" type="subTitle"/>
          </p:nvPr>
        </p:nvSpPr>
        <p:spPr>
          <a:xfrm>
            <a:off x="3523959" y="2161776"/>
            <a:ext cx="20961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9"/>
          <p:cNvSpPr txBox="1"/>
          <p:nvPr>
            <p:ph idx="4" type="subTitle"/>
          </p:nvPr>
        </p:nvSpPr>
        <p:spPr>
          <a:xfrm>
            <a:off x="3523949" y="1788600"/>
            <a:ext cx="2096100" cy="4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51" name="Google Shape;151;p29"/>
          <p:cNvSpPr txBox="1"/>
          <p:nvPr>
            <p:ph idx="5" type="subTitle"/>
          </p:nvPr>
        </p:nvSpPr>
        <p:spPr>
          <a:xfrm>
            <a:off x="2213706" y="3812481"/>
            <a:ext cx="20961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29"/>
          <p:cNvSpPr txBox="1"/>
          <p:nvPr>
            <p:ph idx="6" type="subTitle"/>
          </p:nvPr>
        </p:nvSpPr>
        <p:spPr>
          <a:xfrm>
            <a:off x="2213698" y="3439300"/>
            <a:ext cx="2096100" cy="4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53" name="Google Shape;153;p29"/>
          <p:cNvSpPr txBox="1"/>
          <p:nvPr>
            <p:ph idx="7" type="subTitle"/>
          </p:nvPr>
        </p:nvSpPr>
        <p:spPr>
          <a:xfrm>
            <a:off x="4834213" y="3812481"/>
            <a:ext cx="20961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9"/>
          <p:cNvSpPr txBox="1"/>
          <p:nvPr>
            <p:ph idx="8" type="subTitle"/>
          </p:nvPr>
        </p:nvSpPr>
        <p:spPr>
          <a:xfrm>
            <a:off x="4834200" y="3439300"/>
            <a:ext cx="2096100" cy="4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55" name="Google Shape;155;p29"/>
          <p:cNvSpPr txBox="1"/>
          <p:nvPr>
            <p:ph idx="9" type="subTitle"/>
          </p:nvPr>
        </p:nvSpPr>
        <p:spPr>
          <a:xfrm>
            <a:off x="903453" y="2161776"/>
            <a:ext cx="20961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29"/>
          <p:cNvSpPr txBox="1"/>
          <p:nvPr>
            <p:ph idx="13" type="subTitle"/>
          </p:nvPr>
        </p:nvSpPr>
        <p:spPr>
          <a:xfrm>
            <a:off x="903447" y="1788600"/>
            <a:ext cx="2096100" cy="4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57" name="Google Shape;157;p2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 rotWithShape="1">
          <a:blip r:embed="rId2">
            <a:alphaModFix/>
          </a:blip>
          <a:srcRect b="311" l="4680" r="3727" t="8096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>
            <p:ph idx="1" type="subTitle"/>
          </p:nvPr>
        </p:nvSpPr>
        <p:spPr>
          <a:xfrm>
            <a:off x="854400" y="3106595"/>
            <a:ext cx="22020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30"/>
          <p:cNvSpPr txBox="1"/>
          <p:nvPr>
            <p:ph idx="2" type="subTitle"/>
          </p:nvPr>
        </p:nvSpPr>
        <p:spPr>
          <a:xfrm>
            <a:off x="854400" y="3427702"/>
            <a:ext cx="22020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3" type="subTitle"/>
          </p:nvPr>
        </p:nvSpPr>
        <p:spPr>
          <a:xfrm>
            <a:off x="3471000" y="3427702"/>
            <a:ext cx="22020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4" type="subTitle"/>
          </p:nvPr>
        </p:nvSpPr>
        <p:spPr>
          <a:xfrm>
            <a:off x="6087600" y="3427702"/>
            <a:ext cx="22020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5" type="subTitle"/>
          </p:nvPr>
        </p:nvSpPr>
        <p:spPr>
          <a:xfrm>
            <a:off x="3471000" y="3106595"/>
            <a:ext cx="22020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30"/>
          <p:cNvSpPr txBox="1"/>
          <p:nvPr>
            <p:ph idx="6" type="subTitle"/>
          </p:nvPr>
        </p:nvSpPr>
        <p:spPr>
          <a:xfrm>
            <a:off x="6087600" y="3106595"/>
            <a:ext cx="22020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30"/>
          <p:cNvSpPr txBox="1"/>
          <p:nvPr>
            <p:ph idx="7" type="subTitle"/>
          </p:nvPr>
        </p:nvSpPr>
        <p:spPr>
          <a:xfrm>
            <a:off x="854400" y="1554100"/>
            <a:ext cx="22020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30"/>
          <p:cNvSpPr txBox="1"/>
          <p:nvPr>
            <p:ph idx="8" type="subTitle"/>
          </p:nvPr>
        </p:nvSpPr>
        <p:spPr>
          <a:xfrm>
            <a:off x="854400" y="1875207"/>
            <a:ext cx="22020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idx="9" type="subTitle"/>
          </p:nvPr>
        </p:nvSpPr>
        <p:spPr>
          <a:xfrm>
            <a:off x="3471000" y="1875207"/>
            <a:ext cx="22020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0"/>
          <p:cNvSpPr txBox="1"/>
          <p:nvPr>
            <p:ph idx="13" type="subTitle"/>
          </p:nvPr>
        </p:nvSpPr>
        <p:spPr>
          <a:xfrm>
            <a:off x="6087600" y="1875207"/>
            <a:ext cx="22020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0"/>
          <p:cNvSpPr txBox="1"/>
          <p:nvPr>
            <p:ph idx="14" type="subTitle"/>
          </p:nvPr>
        </p:nvSpPr>
        <p:spPr>
          <a:xfrm>
            <a:off x="3471000" y="1554100"/>
            <a:ext cx="22020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30"/>
          <p:cNvSpPr txBox="1"/>
          <p:nvPr>
            <p:ph idx="15" type="subTitle"/>
          </p:nvPr>
        </p:nvSpPr>
        <p:spPr>
          <a:xfrm>
            <a:off x="6087600" y="1554100"/>
            <a:ext cx="22020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3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6362" l="5891" r="6833" t="63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5111075" y="1046550"/>
            <a:ext cx="3317700" cy="23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5111075" y="3331525"/>
            <a:ext cx="33177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/>
          <p:nvPr>
            <p:ph idx="2" type="pic"/>
          </p:nvPr>
        </p:nvSpPr>
        <p:spPr>
          <a:xfrm>
            <a:off x="715100" y="768750"/>
            <a:ext cx="4016400" cy="360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/>
          <p:nvPr>
            <p:ph hasCustomPrompt="1" type="title"/>
          </p:nvPr>
        </p:nvSpPr>
        <p:spPr>
          <a:xfrm>
            <a:off x="2290350" y="702525"/>
            <a:ext cx="4563300" cy="7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6" name="Google Shape;176;p31"/>
          <p:cNvSpPr txBox="1"/>
          <p:nvPr>
            <p:ph idx="1" type="subTitle"/>
          </p:nvPr>
        </p:nvSpPr>
        <p:spPr>
          <a:xfrm>
            <a:off x="2290350" y="1462375"/>
            <a:ext cx="45633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31"/>
          <p:cNvSpPr txBox="1"/>
          <p:nvPr>
            <p:ph hasCustomPrompt="1" idx="2" type="title"/>
          </p:nvPr>
        </p:nvSpPr>
        <p:spPr>
          <a:xfrm>
            <a:off x="2290350" y="2087050"/>
            <a:ext cx="4563300" cy="7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31"/>
          <p:cNvSpPr txBox="1"/>
          <p:nvPr>
            <p:ph idx="3" type="subTitle"/>
          </p:nvPr>
        </p:nvSpPr>
        <p:spPr>
          <a:xfrm>
            <a:off x="2290350" y="2846101"/>
            <a:ext cx="45633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31"/>
          <p:cNvSpPr txBox="1"/>
          <p:nvPr>
            <p:ph hasCustomPrompt="1" idx="4" type="title"/>
          </p:nvPr>
        </p:nvSpPr>
        <p:spPr>
          <a:xfrm>
            <a:off x="2290350" y="3468563"/>
            <a:ext cx="4563300" cy="7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31"/>
          <p:cNvSpPr txBox="1"/>
          <p:nvPr>
            <p:ph idx="5" type="subTitle"/>
          </p:nvPr>
        </p:nvSpPr>
        <p:spPr>
          <a:xfrm>
            <a:off x="2290350" y="4229800"/>
            <a:ext cx="45633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2"/>
          <p:cNvPicPr preferRelativeResize="0"/>
          <p:nvPr/>
        </p:nvPicPr>
        <p:blipFill rotWithShape="1">
          <a:blip r:embed="rId2">
            <a:alphaModFix/>
          </a:blip>
          <a:srcRect b="300" l="0" r="0" t="-30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>
            <p:ph hasCustomPrompt="1" type="title"/>
          </p:nvPr>
        </p:nvSpPr>
        <p:spPr>
          <a:xfrm>
            <a:off x="5747650" y="2596950"/>
            <a:ext cx="23010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32"/>
          <p:cNvSpPr txBox="1"/>
          <p:nvPr>
            <p:ph idx="1" type="subTitle"/>
          </p:nvPr>
        </p:nvSpPr>
        <p:spPr>
          <a:xfrm>
            <a:off x="5747650" y="3066725"/>
            <a:ext cx="23010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32"/>
          <p:cNvSpPr txBox="1"/>
          <p:nvPr>
            <p:ph hasCustomPrompt="1" idx="2" type="title"/>
          </p:nvPr>
        </p:nvSpPr>
        <p:spPr>
          <a:xfrm>
            <a:off x="1084400" y="2596950"/>
            <a:ext cx="23229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32"/>
          <p:cNvSpPr txBox="1"/>
          <p:nvPr>
            <p:ph idx="3" type="subTitle"/>
          </p:nvPr>
        </p:nvSpPr>
        <p:spPr>
          <a:xfrm>
            <a:off x="1084400" y="3066725"/>
            <a:ext cx="23229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32"/>
          <p:cNvSpPr txBox="1"/>
          <p:nvPr>
            <p:ph hasCustomPrompt="1" idx="4" type="title"/>
          </p:nvPr>
        </p:nvSpPr>
        <p:spPr>
          <a:xfrm>
            <a:off x="3421500" y="3582500"/>
            <a:ext cx="23010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32"/>
          <p:cNvSpPr txBox="1"/>
          <p:nvPr>
            <p:ph idx="5" type="subTitle"/>
          </p:nvPr>
        </p:nvSpPr>
        <p:spPr>
          <a:xfrm>
            <a:off x="3421500" y="4048873"/>
            <a:ext cx="23010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32"/>
          <p:cNvSpPr txBox="1"/>
          <p:nvPr>
            <p:ph idx="6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>
            <p:ph idx="1" type="subTitle"/>
          </p:nvPr>
        </p:nvSpPr>
        <p:spPr>
          <a:xfrm>
            <a:off x="2717850" y="1537475"/>
            <a:ext cx="3708300" cy="11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33"/>
          <p:cNvSpPr txBox="1"/>
          <p:nvPr/>
        </p:nvSpPr>
        <p:spPr>
          <a:xfrm>
            <a:off x="2717850" y="3491975"/>
            <a:ext cx="370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94" name="Google Shape;194;p33"/>
          <p:cNvSpPr txBox="1"/>
          <p:nvPr>
            <p:ph idx="2" type="body"/>
          </p:nvPr>
        </p:nvSpPr>
        <p:spPr>
          <a:xfrm>
            <a:off x="2717825" y="4289500"/>
            <a:ext cx="37083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5" name="Google Shape;195;p33"/>
          <p:cNvSpPr txBox="1"/>
          <p:nvPr>
            <p:ph type="ctrTitle"/>
          </p:nvPr>
        </p:nvSpPr>
        <p:spPr>
          <a:xfrm>
            <a:off x="2717850" y="701750"/>
            <a:ext cx="3708300" cy="10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70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 rotWithShape="1">
          <a:blip r:embed="rId2">
            <a:alphaModFix/>
          </a:blip>
          <a:srcRect b="3624" l="0" r="10722" t="7097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2733" l="2733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5032675" y="3209974"/>
            <a:ext cx="2190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5032675" y="2876175"/>
            <a:ext cx="21900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1921300" y="3209974"/>
            <a:ext cx="2190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1921300" y="2876175"/>
            <a:ext cx="21900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2162" t="21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idx="1" type="body"/>
          </p:nvPr>
        </p:nvSpPr>
        <p:spPr>
          <a:xfrm>
            <a:off x="2215050" y="1531850"/>
            <a:ext cx="4713900" cy="25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 sz="1400"/>
            </a:lvl9pPr>
          </a:lstStyle>
          <a:p/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type="title"/>
          </p:nvPr>
        </p:nvSpPr>
        <p:spPr>
          <a:xfrm>
            <a:off x="1388100" y="1370725"/>
            <a:ext cx="6618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>
            <p:ph type="title"/>
          </p:nvPr>
        </p:nvSpPr>
        <p:spPr>
          <a:xfrm>
            <a:off x="858800" y="1594300"/>
            <a:ext cx="3910200" cy="7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58850" y="2312600"/>
            <a:ext cx="3910200" cy="12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3280750" y="535000"/>
            <a:ext cx="4993800" cy="1274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5" name="Google Shape;45;p10"/>
          <p:cNvPicPr preferRelativeResize="0"/>
          <p:nvPr/>
        </p:nvPicPr>
        <p:blipFill rotWithShape="1">
          <a:blip r:embed="rId2">
            <a:alphaModFix/>
          </a:blip>
          <a:srcRect b="26777" l="10309" r="24894" t="0"/>
          <a:stretch/>
        </p:blipFill>
        <p:spPr>
          <a:xfrm>
            <a:off x="7658650" y="3456725"/>
            <a:ext cx="1485350" cy="168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 b="7443" l="7797" r="67603" t="1556"/>
          <a:stretch/>
        </p:blipFill>
        <p:spPr>
          <a:xfrm rot="10800000">
            <a:off x="-27575" y="1357524"/>
            <a:ext cx="563899" cy="209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ctrTitle"/>
          </p:nvPr>
        </p:nvSpPr>
        <p:spPr>
          <a:xfrm>
            <a:off x="4411050" y="922025"/>
            <a:ext cx="4098900" cy="20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 Datalog Primer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5" name="Google Shape;205;p36"/>
          <p:cNvSpPr txBox="1"/>
          <p:nvPr>
            <p:ph idx="1" type="subTitle"/>
          </p:nvPr>
        </p:nvSpPr>
        <p:spPr>
          <a:xfrm>
            <a:off x="4411050" y="2103275"/>
            <a:ext cx="4098900" cy="18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introduces 'datalog with stratified negation,' demonstrating that such programs can be executed within polynomial time. Students are expected to learn to write their own Datalog programs efficiently.</a:t>
            </a:r>
            <a:endParaRPr/>
          </a:p>
        </p:txBody>
      </p:sp>
      <p:pic>
        <p:nvPicPr>
          <p:cNvPr id="206" name="Google Shape;206;p36"/>
          <p:cNvPicPr preferRelativeResize="0"/>
          <p:nvPr/>
        </p:nvPicPr>
        <p:blipFill rotWithShape="1">
          <a:blip r:embed="rId3">
            <a:alphaModFix/>
          </a:blip>
          <a:srcRect b="6005" l="13663" r="23252" t="554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1009200" y="1414475"/>
            <a:ext cx="5629200" cy="25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Datalog is a query language for relational databases defined by a finite set of relation names each with an associated arity, indicating the number of elements involved in the relation.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Schema Definition:</a:t>
            </a:r>
            <a:endParaRPr b="1" sz="15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Schema example: Relation </a:t>
            </a:r>
            <a:r>
              <a:rPr lang="en" sz="1500">
                <a:solidFill>
                  <a:srgbClr val="188038"/>
                </a:solidFill>
              </a:rPr>
              <a:t>Knows/2</a:t>
            </a:r>
            <a:r>
              <a:rPr lang="en" sz="1500">
                <a:solidFill>
                  <a:srgbClr val="000000"/>
                </a:solidFill>
              </a:rPr>
              <a:t> and </a:t>
            </a:r>
            <a:r>
              <a:rPr lang="en" sz="1500">
                <a:solidFill>
                  <a:srgbClr val="188038"/>
                </a:solidFill>
              </a:rPr>
              <a:t>Owns/2</a:t>
            </a:r>
            <a:r>
              <a:rPr lang="en" sz="1500">
                <a:solidFill>
                  <a:srgbClr val="000000"/>
                </a:solidFill>
              </a:rPr>
              <a:t>, where </a:t>
            </a:r>
            <a:r>
              <a:rPr lang="en" sz="1500">
                <a:solidFill>
                  <a:srgbClr val="188038"/>
                </a:solidFill>
              </a:rPr>
              <a:t>/2</a:t>
            </a:r>
            <a:r>
              <a:rPr lang="en" sz="1500">
                <a:solidFill>
                  <a:srgbClr val="000000"/>
                </a:solidFill>
              </a:rPr>
              <a:t> denotes binary relations involving two elements.</a:t>
            </a:r>
            <a:endParaRPr sz="1800"/>
          </a:p>
        </p:txBody>
      </p:sp>
      <p:sp>
        <p:nvSpPr>
          <p:cNvPr id="212" name="Google Shape;212;p3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What is Datalog?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5353575" y="1476475"/>
            <a:ext cx="2896200" cy="11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 Instance and Predicates</a:t>
            </a:r>
            <a:endParaRPr/>
          </a:p>
        </p:txBody>
      </p:sp>
      <p:sp>
        <p:nvSpPr>
          <p:cNvPr id="218" name="Google Shape;218;p38"/>
          <p:cNvSpPr txBox="1"/>
          <p:nvPr>
            <p:ph idx="1" type="subTitle"/>
          </p:nvPr>
        </p:nvSpPr>
        <p:spPr>
          <a:xfrm>
            <a:off x="5353575" y="2642075"/>
            <a:ext cx="2616300" cy="22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A database instance is a set of facts. For instance, </a:t>
            </a:r>
            <a:r>
              <a:rPr lang="en" sz="1100">
                <a:solidFill>
                  <a:srgbClr val="188038"/>
                </a:solidFill>
              </a:rPr>
              <a:t>I = {Knows(Jeb, Don), Owns(Don, iPad)}</a:t>
            </a:r>
            <a:r>
              <a:rPr lang="en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Extensional Database (EDB) Predicates: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EDB predicates refer to the base facts in the database schema — factual data as it exists.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grpSp>
        <p:nvGrpSpPr>
          <p:cNvPr id="219" name="Google Shape;219;p38"/>
          <p:cNvGrpSpPr/>
          <p:nvPr/>
        </p:nvGrpSpPr>
        <p:grpSpPr>
          <a:xfrm rot="-5400000">
            <a:off x="991194" y="1059254"/>
            <a:ext cx="4008003" cy="3024983"/>
            <a:chOff x="4245900" y="1244800"/>
            <a:chExt cx="4212300" cy="2673900"/>
          </a:xfrm>
        </p:grpSpPr>
        <p:sp>
          <p:nvSpPr>
            <p:cNvPr id="220" name="Google Shape;220;p38"/>
            <p:cNvSpPr/>
            <p:nvPr/>
          </p:nvSpPr>
          <p:spPr>
            <a:xfrm>
              <a:off x="4245900" y="1244800"/>
              <a:ext cx="4212300" cy="2673900"/>
            </a:xfrm>
            <a:prstGeom prst="roundRect">
              <a:avLst>
                <a:gd fmla="val 897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8"/>
            <p:cNvSpPr/>
            <p:nvPr/>
          </p:nvSpPr>
          <p:spPr>
            <a:xfrm flipH="1" rot="5400000">
              <a:off x="4403438" y="2523324"/>
              <a:ext cx="103800" cy="132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2" name="Google Shape;222;p38"/>
          <p:cNvPicPr preferRelativeResize="0"/>
          <p:nvPr/>
        </p:nvPicPr>
        <p:blipFill rotWithShape="1">
          <a:blip r:embed="rId3">
            <a:alphaModFix/>
          </a:blip>
          <a:srcRect b="2845" l="14763" r="1589" t="12723"/>
          <a:stretch/>
        </p:blipFill>
        <p:spPr>
          <a:xfrm>
            <a:off x="1789121" y="914398"/>
            <a:ext cx="2400350" cy="3230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858850" y="2312600"/>
            <a:ext cx="3910200" cy="12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IDB predicates are derived facts, inferred through logical rules from the EDB predicates.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Rule Example and Explanation: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</a:rPr>
              <a:t>For instance, </a:t>
            </a:r>
            <a:r>
              <a:rPr lang="en" sz="1300">
                <a:solidFill>
                  <a:srgbClr val="188038"/>
                </a:solidFill>
              </a:rPr>
              <a:t>Happy(x) ← Knows(x, y), Happy(y)</a:t>
            </a:r>
            <a:r>
              <a:rPr lang="en" sz="1300">
                <a:solidFill>
                  <a:srgbClr val="000000"/>
                </a:solidFill>
              </a:rPr>
              <a:t> deduces </a:t>
            </a:r>
            <a:r>
              <a:rPr lang="en" sz="1300">
                <a:solidFill>
                  <a:srgbClr val="188038"/>
                </a:solidFill>
              </a:rPr>
              <a:t>x</a:t>
            </a:r>
            <a:r>
              <a:rPr lang="en" sz="1300">
                <a:solidFill>
                  <a:srgbClr val="000000"/>
                </a:solidFill>
              </a:rPr>
              <a:t> is happy if </a:t>
            </a:r>
            <a:r>
              <a:rPr lang="en" sz="1300">
                <a:solidFill>
                  <a:srgbClr val="188038"/>
                </a:solidFill>
              </a:rPr>
              <a:t>x</a:t>
            </a:r>
            <a:r>
              <a:rPr lang="en" sz="1300">
                <a:solidFill>
                  <a:srgbClr val="000000"/>
                </a:solidFill>
              </a:rPr>
              <a:t> knows someone </a:t>
            </a:r>
            <a:r>
              <a:rPr lang="en" sz="1300">
                <a:solidFill>
                  <a:srgbClr val="188038"/>
                </a:solidFill>
              </a:rPr>
              <a:t>y</a:t>
            </a:r>
            <a:r>
              <a:rPr lang="en" sz="1300">
                <a:solidFill>
                  <a:srgbClr val="000000"/>
                </a:solidFill>
              </a:rPr>
              <a:t> who is also happy.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" name="Google Shape;228;p39"/>
          <p:cNvSpPr txBox="1"/>
          <p:nvPr>
            <p:ph type="title"/>
          </p:nvPr>
        </p:nvSpPr>
        <p:spPr>
          <a:xfrm>
            <a:off x="619925" y="781050"/>
            <a:ext cx="4149000" cy="15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 to IDB Predicates and Rule Structure</a:t>
            </a:r>
            <a:endParaRPr sz="3200"/>
          </a:p>
        </p:txBody>
      </p:sp>
      <p:pic>
        <p:nvPicPr>
          <p:cNvPr id="229" name="Google Shape;229;p39"/>
          <p:cNvPicPr preferRelativeResize="0"/>
          <p:nvPr/>
        </p:nvPicPr>
        <p:blipFill rotWithShape="1">
          <a:blip r:embed="rId3">
            <a:alphaModFix/>
          </a:blip>
          <a:srcRect b="661" l="19458" r="18553" t="19631"/>
          <a:stretch/>
        </p:blipFill>
        <p:spPr>
          <a:xfrm>
            <a:off x="5081225" y="624725"/>
            <a:ext cx="3083025" cy="39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idx="2" type="title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 Rule Safety and Execution</a:t>
            </a:r>
            <a:endParaRPr b="0" sz="22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91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5" name="Google Shape;235;p40"/>
          <p:cNvSpPr txBox="1"/>
          <p:nvPr>
            <p:ph idx="1" type="subTitle"/>
          </p:nvPr>
        </p:nvSpPr>
        <p:spPr>
          <a:xfrm>
            <a:off x="3859250" y="1986875"/>
            <a:ext cx="4360200" cy="21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A rule is considered safe if every variable in the head of the rule appears in a positive (non-negated) condition in the rule's body.</a:t>
            </a:r>
            <a:endParaRPr sz="13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Example of Rule Safety:</a:t>
            </a:r>
            <a:endParaRPr b="1" sz="13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188038"/>
                </a:solidFill>
                <a:latin typeface="Cairo"/>
                <a:ea typeface="Cairo"/>
                <a:cs typeface="Cairo"/>
                <a:sym typeface="Cairo"/>
              </a:rPr>
              <a:t>Happy(x) ← Knows(x, y), Happy(y)</a:t>
            </a:r>
            <a:r>
              <a:rPr lang="en" sz="13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 is safe as </a:t>
            </a:r>
            <a:r>
              <a:rPr lang="en" sz="1300">
                <a:solidFill>
                  <a:srgbClr val="188038"/>
                </a:solidFill>
                <a:latin typeface="Cairo"/>
                <a:ea typeface="Cairo"/>
                <a:cs typeface="Cairo"/>
                <a:sym typeface="Cairo"/>
              </a:rPr>
              <a:t>x</a:t>
            </a:r>
            <a:r>
              <a:rPr lang="en" sz="13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 and </a:t>
            </a:r>
            <a:r>
              <a:rPr lang="en" sz="1300">
                <a:solidFill>
                  <a:srgbClr val="188038"/>
                </a:solidFill>
                <a:latin typeface="Cairo"/>
                <a:ea typeface="Cairo"/>
                <a:cs typeface="Cairo"/>
                <a:sym typeface="Cairo"/>
              </a:rPr>
              <a:t>y</a:t>
            </a:r>
            <a:r>
              <a:rPr lang="en" sz="13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 appear in a non-negated context.</a:t>
            </a:r>
            <a:endParaRPr sz="13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36" name="Google Shape;236;p40"/>
          <p:cNvPicPr preferRelativeResize="0"/>
          <p:nvPr/>
        </p:nvPicPr>
        <p:blipFill rotWithShape="1">
          <a:blip r:embed="rId3">
            <a:alphaModFix/>
          </a:blip>
          <a:srcRect b="0" l="14335" r="14342" t="0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idx="1" type="subTitle"/>
          </p:nvPr>
        </p:nvSpPr>
        <p:spPr>
          <a:xfrm>
            <a:off x="5261875" y="2650425"/>
            <a:ext cx="3084300" cy="22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Circular negation refers to the problem where negations lead to dependencies that are circular, causing logical inconsistencies.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Stratification Methodology: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Stratification organizes the execution of rules in layers or 'strata' to avoid circular dependencies and ensure a logical, </a:t>
            </a:r>
            <a:r>
              <a:rPr lang="en" sz="1100">
                <a:solidFill>
                  <a:srgbClr val="000000"/>
                </a:solidFill>
              </a:rPr>
              <a:t>stepwise</a:t>
            </a:r>
            <a:r>
              <a:rPr lang="en" sz="1100">
                <a:solidFill>
                  <a:srgbClr val="000000"/>
                </a:solidFill>
              </a:rPr>
              <a:t> evaluation of rules.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1"/>
          <p:cNvSpPr txBox="1"/>
          <p:nvPr>
            <p:ph type="title"/>
          </p:nvPr>
        </p:nvSpPr>
        <p:spPr>
          <a:xfrm>
            <a:off x="5133825" y="1047825"/>
            <a:ext cx="3212100" cy="16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Understanding Stratified Negation</a:t>
            </a:r>
            <a:endParaRPr/>
          </a:p>
        </p:txBody>
      </p:sp>
      <p:grpSp>
        <p:nvGrpSpPr>
          <p:cNvPr id="243" name="Google Shape;243;p41"/>
          <p:cNvGrpSpPr/>
          <p:nvPr/>
        </p:nvGrpSpPr>
        <p:grpSpPr>
          <a:xfrm>
            <a:off x="884250" y="1700396"/>
            <a:ext cx="4058995" cy="2065478"/>
            <a:chOff x="729575" y="1626421"/>
            <a:chExt cx="4058995" cy="2065478"/>
          </a:xfrm>
        </p:grpSpPr>
        <p:sp>
          <p:nvSpPr>
            <p:cNvPr id="244" name="Google Shape;244;p41"/>
            <p:cNvSpPr/>
            <p:nvPr/>
          </p:nvSpPr>
          <p:spPr>
            <a:xfrm rot="-5400000">
              <a:off x="1726333" y="629663"/>
              <a:ext cx="2065478" cy="4058995"/>
            </a:xfrm>
            <a:custGeom>
              <a:rect b="b" l="l" r="r" t="t"/>
              <a:pathLst>
                <a:path extrusionOk="0" h="202823" w="95757">
                  <a:moveTo>
                    <a:pt x="55823" y="15602"/>
                  </a:moveTo>
                  <a:cubicBezTo>
                    <a:pt x="56968" y="15602"/>
                    <a:pt x="57970" y="16604"/>
                    <a:pt x="57970" y="17749"/>
                  </a:cubicBezTo>
                  <a:lnTo>
                    <a:pt x="57970" y="17892"/>
                  </a:lnTo>
                  <a:cubicBezTo>
                    <a:pt x="57970" y="19037"/>
                    <a:pt x="56968" y="20039"/>
                    <a:pt x="55823" y="20039"/>
                  </a:cubicBezTo>
                  <a:lnTo>
                    <a:pt x="41080" y="20039"/>
                  </a:lnTo>
                  <a:cubicBezTo>
                    <a:pt x="39935" y="20039"/>
                    <a:pt x="38933" y="19037"/>
                    <a:pt x="38933" y="17892"/>
                  </a:cubicBezTo>
                  <a:lnTo>
                    <a:pt x="38933" y="17749"/>
                  </a:lnTo>
                  <a:cubicBezTo>
                    <a:pt x="38933" y="16604"/>
                    <a:pt x="39935" y="15602"/>
                    <a:pt x="41080" y="15602"/>
                  </a:cubicBezTo>
                  <a:close/>
                  <a:moveTo>
                    <a:pt x="89173" y="28913"/>
                  </a:moveTo>
                  <a:lnTo>
                    <a:pt x="89173" y="173909"/>
                  </a:lnTo>
                  <a:lnTo>
                    <a:pt x="7729" y="173909"/>
                  </a:lnTo>
                  <a:lnTo>
                    <a:pt x="7729" y="28913"/>
                  </a:lnTo>
                  <a:close/>
                  <a:moveTo>
                    <a:pt x="13598" y="0"/>
                  </a:moveTo>
                  <a:cubicBezTo>
                    <a:pt x="6012" y="0"/>
                    <a:pt x="0" y="6155"/>
                    <a:pt x="0" y="13598"/>
                  </a:cubicBezTo>
                  <a:lnTo>
                    <a:pt x="0" y="189225"/>
                  </a:lnTo>
                  <a:cubicBezTo>
                    <a:pt x="0" y="196811"/>
                    <a:pt x="6012" y="202823"/>
                    <a:pt x="13598" y="202823"/>
                  </a:cubicBezTo>
                  <a:lnTo>
                    <a:pt x="82159" y="202823"/>
                  </a:lnTo>
                  <a:cubicBezTo>
                    <a:pt x="89745" y="202823"/>
                    <a:pt x="95757" y="196811"/>
                    <a:pt x="95757" y="189225"/>
                  </a:cubicBezTo>
                  <a:lnTo>
                    <a:pt x="95757" y="13598"/>
                  </a:lnTo>
                  <a:cubicBezTo>
                    <a:pt x="95757" y="6155"/>
                    <a:pt x="89745" y="0"/>
                    <a:pt x="82159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1"/>
            <p:cNvSpPr/>
            <p:nvPr/>
          </p:nvSpPr>
          <p:spPr>
            <a:xfrm rot="-5400000">
              <a:off x="4475600" y="2564063"/>
              <a:ext cx="194700" cy="1902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idx="1" type="subTitle"/>
          </p:nvPr>
        </p:nvSpPr>
        <p:spPr>
          <a:xfrm>
            <a:off x="417175" y="2675675"/>
            <a:ext cx="4602900" cy="20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Stratified programs execute sequentially from the lowest stratum to the highest, ensuring dependencies are resolved in prior strata before moving to higher ones.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Real-World Example: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Consider a program that determines happiness based on ownership and relationships: processing begins with direct ownership relations before moving to inferential happiness based on those relations.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51" name="Google Shape;251;p42"/>
          <p:cNvSpPr txBox="1"/>
          <p:nvPr>
            <p:ph idx="2" type="title"/>
          </p:nvPr>
        </p:nvSpPr>
        <p:spPr>
          <a:xfrm>
            <a:off x="278450" y="1037125"/>
            <a:ext cx="4741800" cy="16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Practical Application of Stratified Negation</a:t>
            </a:r>
            <a:endParaRPr b="1" sz="3600"/>
          </a:p>
        </p:txBody>
      </p:sp>
      <p:pic>
        <p:nvPicPr>
          <p:cNvPr id="252" name="Google Shape;2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750" y="831549"/>
            <a:ext cx="3566276" cy="35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43"/>
          <p:cNvGrpSpPr/>
          <p:nvPr/>
        </p:nvGrpSpPr>
        <p:grpSpPr>
          <a:xfrm>
            <a:off x="4317600" y="1183850"/>
            <a:ext cx="3846600" cy="2775750"/>
            <a:chOff x="888600" y="1183850"/>
            <a:chExt cx="3846600" cy="2775750"/>
          </a:xfrm>
        </p:grpSpPr>
        <p:sp>
          <p:nvSpPr>
            <p:cNvPr id="258" name="Google Shape;258;p43"/>
            <p:cNvSpPr/>
            <p:nvPr/>
          </p:nvSpPr>
          <p:spPr>
            <a:xfrm>
              <a:off x="888600" y="1183850"/>
              <a:ext cx="3846600" cy="2388300"/>
            </a:xfrm>
            <a:prstGeom prst="roundRect">
              <a:avLst>
                <a:gd fmla="val 577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3"/>
            <p:cNvSpPr/>
            <p:nvPr/>
          </p:nvSpPr>
          <p:spPr>
            <a:xfrm>
              <a:off x="2767438" y="3393401"/>
              <a:ext cx="88921" cy="77122"/>
            </a:xfrm>
            <a:custGeom>
              <a:rect b="b" l="l" r="r" t="t"/>
              <a:pathLst>
                <a:path extrusionOk="0" h="9100" w="10627">
                  <a:moveTo>
                    <a:pt x="6092" y="0"/>
                  </a:moveTo>
                  <a:cubicBezTo>
                    <a:pt x="2020" y="0"/>
                    <a:pt x="0" y="4900"/>
                    <a:pt x="2881" y="7747"/>
                  </a:cubicBezTo>
                  <a:cubicBezTo>
                    <a:pt x="3804" y="8681"/>
                    <a:pt x="4944" y="9100"/>
                    <a:pt x="6063" y="9100"/>
                  </a:cubicBezTo>
                  <a:cubicBezTo>
                    <a:pt x="8391" y="9100"/>
                    <a:pt x="10627" y="7286"/>
                    <a:pt x="10627" y="4536"/>
                  </a:cubicBezTo>
                  <a:cubicBezTo>
                    <a:pt x="10627" y="2020"/>
                    <a:pt x="8608" y="0"/>
                    <a:pt x="609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3"/>
            <p:cNvSpPr/>
            <p:nvPr/>
          </p:nvSpPr>
          <p:spPr>
            <a:xfrm>
              <a:off x="2133275" y="3569180"/>
              <a:ext cx="1391469" cy="390421"/>
            </a:xfrm>
            <a:custGeom>
              <a:rect b="b" l="l" r="r" t="t"/>
              <a:pathLst>
                <a:path extrusionOk="0" h="29125" w="94481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43"/>
          <p:cNvSpPr txBox="1"/>
          <p:nvPr>
            <p:ph idx="1" type="subTitle"/>
          </p:nvPr>
        </p:nvSpPr>
        <p:spPr>
          <a:xfrm>
            <a:off x="967725" y="1794800"/>
            <a:ext cx="28173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Stratified negation makes it possible to handle complex logical queries predictably and reliably by clearly defining the order of operations.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Application in Complex Systems: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Useful in systems where data integrity and precise query responses are critical, such as financial systems, healthcare records, and scientific databases.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62" name="Google Shape;262;p43"/>
          <p:cNvSpPr txBox="1"/>
          <p:nvPr>
            <p:ph type="title"/>
          </p:nvPr>
        </p:nvSpPr>
        <p:spPr>
          <a:xfrm>
            <a:off x="737300" y="482250"/>
            <a:ext cx="3297300" cy="12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Advantages and Implications</a:t>
            </a:r>
            <a:endParaRPr b="1" sz="3100"/>
          </a:p>
        </p:txBody>
      </p:sp>
      <p:sp>
        <p:nvSpPr>
          <p:cNvPr id="263" name="Google Shape;263;p43"/>
          <p:cNvSpPr/>
          <p:nvPr/>
        </p:nvSpPr>
        <p:spPr>
          <a:xfrm>
            <a:off x="4525575" y="1431975"/>
            <a:ext cx="3457500" cy="1899600"/>
          </a:xfrm>
          <a:prstGeom prst="rect">
            <a:avLst/>
          </a:prstGeom>
          <a:solidFill>
            <a:srgbClr val="C2C2C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1009200" y="1414475"/>
            <a:ext cx="5629200" cy="29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Key Takeaways:</a:t>
            </a:r>
            <a:endParaRPr b="1"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Datalog with stratified negation offers a robust framework for managing complex queries in relational databases.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Encouragement for Further Exploration:</a:t>
            </a:r>
            <a:endParaRPr b="1"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Future research could explore optimizations in stratification techniques or extend datalog's applicability to newer, more dynamic database systems.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269" name="Google Shape;269;p44"/>
          <p:cNvSpPr txBox="1"/>
          <p:nvPr>
            <p:ph type="title"/>
          </p:nvPr>
        </p:nvSpPr>
        <p:spPr>
          <a:xfrm>
            <a:off x="720000" y="521225"/>
            <a:ext cx="69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Conclusions and Future Directions</a:t>
            </a:r>
            <a:endParaRPr b="1"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uth Korean Robotics &amp; AI History Lesson for College by Slidesgo">
  <a:themeElements>
    <a:clrScheme name="Simple Light">
      <a:dk1>
        <a:srgbClr val="434343"/>
      </a:dk1>
      <a:lt1>
        <a:srgbClr val="666666"/>
      </a:lt1>
      <a:dk2>
        <a:srgbClr val="C38382"/>
      </a:dk2>
      <a:lt2>
        <a:srgbClr val="D9A4A3"/>
      </a:lt2>
      <a:accent1>
        <a:srgbClr val="F7C4B1"/>
      </a:accent1>
      <a:accent2>
        <a:srgbClr val="E7A885"/>
      </a:accent2>
      <a:accent3>
        <a:srgbClr val="F2DDC7"/>
      </a:accent3>
      <a:accent4>
        <a:srgbClr val="A0A9B0"/>
      </a:accent4>
      <a:accent5>
        <a:srgbClr val="D0D1D5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