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27.xml"/>
  <Override ContentType="application/vnd.openxmlformats-officedocument.presentationml.slide+xml" PartName="/ppt/slides/slide28.xml"/>
  <Override ContentType="application/vnd.openxmlformats-officedocument.presentationml.slide+xml" PartName="/ppt/slides/slide2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0"/>
    <p:sldId id="257" r:id="rId21"/>
    <p:sldId id="258" r:id="rId22"/>
    <p:sldId id="259" r:id="rId23"/>
    <p:sldId id="260" r:id="rId24"/>
    <p:sldId id="261" r:id="rId25"/>
    <p:sldId id="262" r:id="rId26"/>
    <p:sldId id="263" r:id="rId27"/>
    <p:sldId id="264" r:id="rId28"/>
    <p:sldId id="265" r:id="rId29"/>
    <p:sldId id="266" r:id="rId30"/>
    <p:sldId id="267" r:id="rId31"/>
    <p:sldId id="268" r:id="rId32"/>
    <p:sldId id="269" r:id="rId33"/>
    <p:sldId id="270" r:id="rId34"/>
    <p:sldId id="271" r:id="rId35"/>
    <p:sldId id="272" r:id="rId36"/>
    <p:sldId id="273" r:id="rId37"/>
    <p:sldId id="274" r:id="rId38"/>
    <p:sldId id="275" r:id="rId39"/>
    <p:sldId id="276" r:id="rId40"/>
    <p:sldId id="277" r:id="rId41"/>
    <p:sldId id="278" r:id="rId42"/>
    <p:sldId id="279" r:id="rId43"/>
    <p:sldId id="280" r:id="rId44"/>
    <p:sldId id="281" r:id="rId45"/>
    <p:sldId id="282" r:id="rId46"/>
    <p:sldId id="283" r:id="rId47"/>
    <p:sldId id="284" r:id="rId48"/>
  </p:sldIdLst>
  <p:sldSz cx="18288000" cy="10287000"/>
  <p:notesSz cx="6858000" cy="9144000"/>
  <p:embeddedFontLst>
    <p:embeddedFont>
      <p:font typeface="Open Sans" charset="1" panose="020B0606030504020204"/>
      <p:regular r:id="rId6"/>
    </p:embeddedFont>
    <p:embeddedFont>
      <p:font typeface="Open Sans Bold" charset="1" panose="020B0806030504020204"/>
      <p:regular r:id="rId7"/>
    </p:embeddedFont>
    <p:embeddedFont>
      <p:font typeface="Open Sans Italics" charset="1" panose="020B0606030504020204"/>
      <p:regular r:id="rId8"/>
    </p:embeddedFont>
    <p:embeddedFont>
      <p:font typeface="Open Sans Bold Italics" charset="1" panose="020B0806030504020204"/>
      <p:regular r:id="rId9"/>
    </p:embeddedFont>
    <p:embeddedFont>
      <p:font typeface="Arimo" charset="1" panose="020B0604020202020204"/>
      <p:regular r:id="rId10"/>
    </p:embeddedFont>
    <p:embeddedFont>
      <p:font typeface="Arimo Bold" charset="1" panose="020B0704020202020204"/>
      <p:regular r:id="rId11"/>
    </p:embeddedFont>
    <p:embeddedFont>
      <p:font typeface="Arimo Italics" charset="1" panose="020B0604020202090204"/>
      <p:regular r:id="rId12"/>
    </p:embeddedFont>
    <p:embeddedFont>
      <p:font typeface="Arimo Bold Italics" charset="1" panose="020B0704020202090204"/>
      <p:regular r:id="rId13"/>
    </p:embeddedFont>
    <p:embeddedFont>
      <p:font typeface="Canva Sans" charset="1" panose="020B0503030501040103"/>
      <p:regular r:id="rId14"/>
    </p:embeddedFont>
    <p:embeddedFont>
      <p:font typeface="Canva Sans Bold" charset="1" panose="020B0803030501040103"/>
      <p:regular r:id="rId15"/>
    </p:embeddedFont>
    <p:embeddedFont>
      <p:font typeface="Canva Sans Italics" charset="1" panose="020B0503030501040103"/>
      <p:regular r:id="rId16"/>
    </p:embeddedFont>
    <p:embeddedFont>
      <p:font typeface="Canva Sans Bold Italics" charset="1" panose="020B0803030501040103"/>
      <p:regular r:id="rId17"/>
    </p:embeddedFont>
    <p:embeddedFont>
      <p:font typeface="Canva Sans Medium" charset="1" panose="020B0603030501040103"/>
      <p:regular r:id="rId18"/>
    </p:embeddedFont>
    <p:embeddedFont>
      <p:font typeface="Canva Sans Medium Italics" charset="1" panose="020B0603030501040103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slides/slide1.xml" Type="http://schemas.openxmlformats.org/officeDocument/2006/relationships/slide"/><Relationship Id="rId21" Target="slides/slide2.xml" Type="http://schemas.openxmlformats.org/officeDocument/2006/relationships/slide"/><Relationship Id="rId22" Target="slides/slide3.xml" Type="http://schemas.openxmlformats.org/officeDocument/2006/relationships/slide"/><Relationship Id="rId23" Target="slides/slide4.xml" Type="http://schemas.openxmlformats.org/officeDocument/2006/relationships/slide"/><Relationship Id="rId24" Target="slides/slide5.xml" Type="http://schemas.openxmlformats.org/officeDocument/2006/relationships/slide"/><Relationship Id="rId25" Target="slides/slide6.xml" Type="http://schemas.openxmlformats.org/officeDocument/2006/relationships/slide"/><Relationship Id="rId26" Target="slides/slide7.xml" Type="http://schemas.openxmlformats.org/officeDocument/2006/relationships/slide"/><Relationship Id="rId27" Target="slides/slide8.xml" Type="http://schemas.openxmlformats.org/officeDocument/2006/relationships/slide"/><Relationship Id="rId28" Target="slides/slide9.xml" Type="http://schemas.openxmlformats.org/officeDocument/2006/relationships/slide"/><Relationship Id="rId29" Target="slides/slide10.xml" Type="http://schemas.openxmlformats.org/officeDocument/2006/relationships/slide"/><Relationship Id="rId3" Target="viewProps.xml" Type="http://schemas.openxmlformats.org/officeDocument/2006/relationships/viewProps"/><Relationship Id="rId30" Target="slides/slide11.xml" Type="http://schemas.openxmlformats.org/officeDocument/2006/relationships/slide"/><Relationship Id="rId31" Target="slides/slide12.xml" Type="http://schemas.openxmlformats.org/officeDocument/2006/relationships/slide"/><Relationship Id="rId32" Target="slides/slide13.xml" Type="http://schemas.openxmlformats.org/officeDocument/2006/relationships/slide"/><Relationship Id="rId33" Target="slides/slide14.xml" Type="http://schemas.openxmlformats.org/officeDocument/2006/relationships/slide"/><Relationship Id="rId34" Target="slides/slide15.xml" Type="http://schemas.openxmlformats.org/officeDocument/2006/relationships/slide"/><Relationship Id="rId35" Target="slides/slide16.xml" Type="http://schemas.openxmlformats.org/officeDocument/2006/relationships/slide"/><Relationship Id="rId36" Target="slides/slide17.xml" Type="http://schemas.openxmlformats.org/officeDocument/2006/relationships/slide"/><Relationship Id="rId37" Target="slides/slide18.xml" Type="http://schemas.openxmlformats.org/officeDocument/2006/relationships/slide"/><Relationship Id="rId38" Target="slides/slide19.xml" Type="http://schemas.openxmlformats.org/officeDocument/2006/relationships/slide"/><Relationship Id="rId39" Target="slides/slide20.xml" Type="http://schemas.openxmlformats.org/officeDocument/2006/relationships/slide"/><Relationship Id="rId4" Target="theme/theme1.xml" Type="http://schemas.openxmlformats.org/officeDocument/2006/relationships/theme"/><Relationship Id="rId40" Target="slides/slide21.xml" Type="http://schemas.openxmlformats.org/officeDocument/2006/relationships/slide"/><Relationship Id="rId41" Target="slides/slide22.xml" Type="http://schemas.openxmlformats.org/officeDocument/2006/relationships/slide"/><Relationship Id="rId42" Target="slides/slide23.xml" Type="http://schemas.openxmlformats.org/officeDocument/2006/relationships/slide"/><Relationship Id="rId43" Target="slides/slide24.xml" Type="http://schemas.openxmlformats.org/officeDocument/2006/relationships/slide"/><Relationship Id="rId44" Target="slides/slide25.xml" Type="http://schemas.openxmlformats.org/officeDocument/2006/relationships/slide"/><Relationship Id="rId45" Target="slides/slide26.xml" Type="http://schemas.openxmlformats.org/officeDocument/2006/relationships/slide"/><Relationship Id="rId46" Target="slides/slide27.xml" Type="http://schemas.openxmlformats.org/officeDocument/2006/relationships/slide"/><Relationship Id="rId47" Target="slides/slide28.xml" Type="http://schemas.openxmlformats.org/officeDocument/2006/relationships/slide"/><Relationship Id="rId48" Target="slides/slide29.xml" Type="http://schemas.openxmlformats.org/officeDocument/2006/relationships/slid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1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8.png" Type="http://schemas.openxmlformats.org/officeDocument/2006/relationships/image"/></Relationships>
</file>

<file path=ppt/slides/_rels/slide1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9.png" Type="http://schemas.openxmlformats.org/officeDocument/2006/relationships/image"/><Relationship Id="rId4" Target="../media/image10.png" Type="http://schemas.openxmlformats.org/officeDocument/2006/relationships/image"/><Relationship Id="rId5" Target="../media/image11.png" Type="http://schemas.openxmlformats.org/officeDocument/2006/relationships/image"/><Relationship Id="rId6" Target="../media/image12.png" Type="http://schemas.openxmlformats.org/officeDocument/2006/relationships/image"/><Relationship Id="rId7" Target="../media/image13.png" Type="http://schemas.openxmlformats.org/officeDocument/2006/relationships/image"/></Relationships>
</file>

<file path=ppt/slides/_rels/slide1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14.png" Type="http://schemas.openxmlformats.org/officeDocument/2006/relationships/image"/></Relationships>
</file>

<file path=ppt/slides/_rels/slide1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15.png" Type="http://schemas.openxmlformats.org/officeDocument/2006/relationships/image"/></Relationships>
</file>

<file path=ppt/slides/_rels/slide1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16.png" Type="http://schemas.openxmlformats.org/officeDocument/2006/relationships/image"/><Relationship Id="rId4" Target="../media/image17.png" Type="http://schemas.openxmlformats.org/officeDocument/2006/relationships/image"/><Relationship Id="rId5" Target="../media/image18.png" Type="http://schemas.openxmlformats.org/officeDocument/2006/relationships/image"/></Relationships>
</file>

<file path=ppt/slides/_rels/slide1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19.png" Type="http://schemas.openxmlformats.org/officeDocument/2006/relationships/image"/><Relationship Id="rId4" Target="../media/image20.png" Type="http://schemas.openxmlformats.org/officeDocument/2006/relationships/image"/></Relationships>
</file>

<file path=ppt/slides/_rels/slide1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1.png" Type="http://schemas.openxmlformats.org/officeDocument/2006/relationships/image"/></Relationships>
</file>

<file path=ppt/slides/_rels/slide1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2.png" Type="http://schemas.openxmlformats.org/officeDocument/2006/relationships/image"/></Relationships>
</file>

<file path=ppt/slides/_rels/slide1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1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3.pn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2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4.png" Type="http://schemas.openxmlformats.org/officeDocument/2006/relationships/image"/></Relationships>
</file>

<file path=ppt/slides/_rels/slide2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4.png" Type="http://schemas.openxmlformats.org/officeDocument/2006/relationships/image"/></Relationships>
</file>

<file path=ppt/slides/_rels/slide2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5.png" Type="http://schemas.openxmlformats.org/officeDocument/2006/relationships/image"/><Relationship Id="rId4" Target="../media/image26.png" Type="http://schemas.openxmlformats.org/officeDocument/2006/relationships/image"/><Relationship Id="rId5" Target="../media/image27.png" Type="http://schemas.openxmlformats.org/officeDocument/2006/relationships/image"/></Relationships>
</file>

<file path=ppt/slides/_rels/slide2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8.png" Type="http://schemas.openxmlformats.org/officeDocument/2006/relationships/image"/></Relationships>
</file>

<file path=ppt/slides/_rels/slide2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9.png" Type="http://schemas.openxmlformats.org/officeDocument/2006/relationships/image"/></Relationships>
</file>

<file path=ppt/slides/_rels/slide2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30.png" Type="http://schemas.openxmlformats.org/officeDocument/2006/relationships/image"/></Relationships>
</file>

<file path=ppt/slides/_rels/slide2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31.png" Type="http://schemas.openxmlformats.org/officeDocument/2006/relationships/image"/><Relationship Id="rId4" Target="../media/image32.png" Type="http://schemas.openxmlformats.org/officeDocument/2006/relationships/image"/></Relationships>
</file>

<file path=ppt/slides/_rels/slide2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33.png" Type="http://schemas.openxmlformats.org/officeDocument/2006/relationships/image"/></Relationships>
</file>

<file path=ppt/slides/_rels/slide2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2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3.png" Type="http://schemas.openxmlformats.org/officeDocument/2006/relationships/image"/><Relationship Id="rId4" Target="../media/image4.png" Type="http://schemas.openxmlformats.org/officeDocument/2006/relationships/image"/></Relationships>
</file>

<file path=ppt/slides/_rels/slide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5.png" Type="http://schemas.openxmlformats.org/officeDocument/2006/relationships/image"/><Relationship Id="rId4" Target="../media/image6.png" Type="http://schemas.openxmlformats.org/officeDocument/2006/relationships/image"/><Relationship Id="rId5" Target="../media/image7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11" t="0" r="-111" b="0"/>
            </a:stretch>
          </a:blipFill>
        </p:spPr>
      </p:sp>
      <p:sp>
        <p:nvSpPr>
          <p:cNvPr name="AutoShape 3" id="3"/>
          <p:cNvSpPr/>
          <p:nvPr/>
        </p:nvSpPr>
        <p:spPr>
          <a:xfrm rot="0">
            <a:off x="-1066800" y="8610600"/>
            <a:ext cx="20421600" cy="1676400"/>
          </a:xfrm>
          <a:prstGeom prst="rect">
            <a:avLst/>
          </a:prstGeom>
          <a:solidFill>
            <a:srgbClr val="F4F6FC">
              <a:alpha val="19608"/>
            </a:srgbClr>
          </a:solidFill>
        </p:spPr>
      </p:sp>
      <p:sp>
        <p:nvSpPr>
          <p:cNvPr name="TextBox 4" id="4"/>
          <p:cNvSpPr txBox="true"/>
          <p:nvPr/>
        </p:nvSpPr>
        <p:spPr>
          <a:xfrm rot="0">
            <a:off x="2178312" y="9201150"/>
            <a:ext cx="13931376" cy="4813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19"/>
              </a:lnSpc>
            </a:pPr>
            <a:r>
              <a:rPr lang="en-US" sz="2800" spc="168">
                <a:solidFill>
                  <a:srgbClr val="F4F6FC"/>
                </a:solidFill>
                <a:latin typeface="Open Sans"/>
              </a:rPr>
              <a:t>A Fraud detection chatbot by Yaar Beli group.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848355" y="247650"/>
            <a:ext cx="14261333" cy="40510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689"/>
              </a:lnSpc>
            </a:pPr>
            <a:r>
              <a:rPr lang="en-US" sz="15232" spc="-304">
                <a:solidFill>
                  <a:srgbClr val="F4F6FC"/>
                </a:solidFill>
                <a:latin typeface="Open Sans Bold"/>
              </a:rPr>
              <a:t>Fraud Detection</a:t>
            </a:r>
          </a:p>
        </p:txBody>
      </p:sp>
      <p:sp>
        <p:nvSpPr>
          <p:cNvPr name="AutoShape 6" id="6"/>
          <p:cNvSpPr/>
          <p:nvPr/>
        </p:nvSpPr>
        <p:spPr>
          <a:xfrm rot="0">
            <a:off x="-457200" y="8610600"/>
            <a:ext cx="1257301" cy="1676400"/>
          </a:xfrm>
          <a:prstGeom prst="rect">
            <a:avLst/>
          </a:prstGeom>
          <a:solidFill>
            <a:srgbClr val="233DFF"/>
          </a:solidFill>
        </p:spPr>
      </p:sp>
      <p:sp>
        <p:nvSpPr>
          <p:cNvPr name="TextBox 7" id="7"/>
          <p:cNvSpPr txBox="true"/>
          <p:nvPr/>
        </p:nvSpPr>
        <p:spPr>
          <a:xfrm rot="0">
            <a:off x="6369387" y="5076825"/>
            <a:ext cx="5219269" cy="25483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69"/>
              </a:lnSpc>
            </a:pPr>
            <a:r>
              <a:rPr lang="en-US" sz="3621">
                <a:solidFill>
                  <a:srgbClr val="F4F6FC"/>
                </a:solidFill>
                <a:latin typeface="Canva Sans Bold"/>
              </a:rPr>
              <a:t>Group Menbers:</a:t>
            </a:r>
          </a:p>
          <a:p>
            <a:pPr algn="ctr">
              <a:lnSpc>
                <a:spcPts val="5069"/>
              </a:lnSpc>
            </a:pPr>
            <a:r>
              <a:rPr lang="en-US" sz="3621">
                <a:solidFill>
                  <a:srgbClr val="F4F6FC"/>
                </a:solidFill>
                <a:latin typeface="Canva Sans Bold"/>
              </a:rPr>
              <a:t>Rajat Mann(C0891806)</a:t>
            </a:r>
          </a:p>
          <a:p>
            <a:pPr algn="ctr">
              <a:lnSpc>
                <a:spcPts val="5069"/>
              </a:lnSpc>
            </a:pPr>
            <a:r>
              <a:rPr lang="en-US" sz="3621">
                <a:solidFill>
                  <a:srgbClr val="F4F6FC"/>
                </a:solidFill>
                <a:latin typeface="Canva Sans Bold"/>
              </a:rPr>
              <a:t>Gautam Gulati()</a:t>
            </a:r>
          </a:p>
          <a:p>
            <a:pPr algn="ctr">
              <a:lnSpc>
                <a:spcPts val="5069"/>
              </a:lnSpc>
            </a:pPr>
            <a:r>
              <a:rPr lang="en-US" sz="3621">
                <a:solidFill>
                  <a:srgbClr val="F4F6FC"/>
                </a:solidFill>
                <a:latin typeface="Canva Sans Bold"/>
              </a:rPr>
              <a:t>Guneet Singh()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11" t="0" r="-111" b="0"/>
            </a:stretch>
          </a:blipFill>
        </p:spPr>
      </p:sp>
      <p:sp>
        <p:nvSpPr>
          <p:cNvPr name="AutoShape 3" id="3"/>
          <p:cNvSpPr/>
          <p:nvPr/>
        </p:nvSpPr>
        <p:spPr>
          <a:xfrm rot="0">
            <a:off x="0" y="-479854"/>
            <a:ext cx="1714500" cy="3588608"/>
          </a:xfrm>
          <a:prstGeom prst="rect">
            <a:avLst/>
          </a:prstGeom>
          <a:solidFill>
            <a:srgbClr val="233DFF"/>
          </a:solidFill>
        </p:spPr>
      </p:sp>
      <p:sp>
        <p:nvSpPr>
          <p:cNvPr name="Freeform 4" id="4"/>
          <p:cNvSpPr/>
          <p:nvPr/>
        </p:nvSpPr>
        <p:spPr>
          <a:xfrm flipH="false" flipV="false" rot="0">
            <a:off x="2368459" y="3615404"/>
            <a:ext cx="15081135" cy="4325014"/>
          </a:xfrm>
          <a:custGeom>
            <a:avLst/>
            <a:gdLst/>
            <a:ahLst/>
            <a:cxnLst/>
            <a:rect r="r" b="b" t="t" l="l"/>
            <a:pathLst>
              <a:path h="4325014" w="15081135">
                <a:moveTo>
                  <a:pt x="0" y="0"/>
                </a:moveTo>
                <a:lnTo>
                  <a:pt x="15081135" y="0"/>
                </a:lnTo>
                <a:lnTo>
                  <a:pt x="15081135" y="4325014"/>
                </a:lnTo>
                <a:lnTo>
                  <a:pt x="0" y="432501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2697709" y="404812"/>
            <a:ext cx="14422634" cy="1247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839"/>
              </a:lnSpc>
            </a:pPr>
            <a:r>
              <a:rPr lang="en-US" sz="8199">
                <a:solidFill>
                  <a:srgbClr val="F4F6FC"/>
                </a:solidFill>
                <a:latin typeface="Open Sans Bold"/>
              </a:rPr>
              <a:t>Data Exploration</a:t>
            </a:r>
          </a:p>
        </p:txBody>
      </p:sp>
      <p:sp>
        <p:nvSpPr>
          <p:cNvPr name="TextBox 6" id="6"/>
          <p:cNvSpPr txBox="true"/>
          <p:nvPr/>
        </p:nvSpPr>
        <p:spPr>
          <a:xfrm rot="-5400000">
            <a:off x="-1966949" y="4667765"/>
            <a:ext cx="5595058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359"/>
              </a:lnSpc>
            </a:pPr>
            <a:r>
              <a:rPr lang="en-US" sz="2400" spc="144">
                <a:solidFill>
                  <a:srgbClr val="F4F6FC"/>
                </a:solidFill>
                <a:latin typeface="Open Sans"/>
              </a:rPr>
              <a:t>Yaar Beli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11" t="0" r="-111" b="0"/>
            </a:stretch>
          </a:blipFill>
        </p:spPr>
      </p:sp>
      <p:sp>
        <p:nvSpPr>
          <p:cNvPr name="AutoShape 3" id="3"/>
          <p:cNvSpPr/>
          <p:nvPr/>
        </p:nvSpPr>
        <p:spPr>
          <a:xfrm rot="0">
            <a:off x="0" y="-479854"/>
            <a:ext cx="1714500" cy="3588608"/>
          </a:xfrm>
          <a:prstGeom prst="rect">
            <a:avLst/>
          </a:prstGeom>
          <a:solidFill>
            <a:srgbClr val="233DFF"/>
          </a:solidFill>
        </p:spPr>
      </p:sp>
      <p:sp>
        <p:nvSpPr>
          <p:cNvPr name="Freeform 4" id="4"/>
          <p:cNvSpPr/>
          <p:nvPr/>
        </p:nvSpPr>
        <p:spPr>
          <a:xfrm flipH="false" flipV="false" rot="0">
            <a:off x="1849286" y="2319091"/>
            <a:ext cx="5217397" cy="3377056"/>
          </a:xfrm>
          <a:custGeom>
            <a:avLst/>
            <a:gdLst/>
            <a:ahLst/>
            <a:cxnLst/>
            <a:rect r="r" b="b" t="t" l="l"/>
            <a:pathLst>
              <a:path h="3377056" w="5217397">
                <a:moveTo>
                  <a:pt x="0" y="0"/>
                </a:moveTo>
                <a:lnTo>
                  <a:pt x="5217397" y="0"/>
                </a:lnTo>
                <a:lnTo>
                  <a:pt x="5217397" y="3377056"/>
                </a:lnTo>
                <a:lnTo>
                  <a:pt x="0" y="337705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7238558" y="2239127"/>
            <a:ext cx="5340937" cy="3457020"/>
          </a:xfrm>
          <a:custGeom>
            <a:avLst/>
            <a:gdLst/>
            <a:ahLst/>
            <a:cxnLst/>
            <a:rect r="r" b="b" t="t" l="l"/>
            <a:pathLst>
              <a:path h="3457020" w="5340937">
                <a:moveTo>
                  <a:pt x="0" y="0"/>
                </a:moveTo>
                <a:lnTo>
                  <a:pt x="5340937" y="0"/>
                </a:lnTo>
                <a:lnTo>
                  <a:pt x="5340937" y="3457020"/>
                </a:lnTo>
                <a:lnTo>
                  <a:pt x="0" y="345702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2979795" y="2399055"/>
            <a:ext cx="5093857" cy="3297093"/>
          </a:xfrm>
          <a:custGeom>
            <a:avLst/>
            <a:gdLst/>
            <a:ahLst/>
            <a:cxnLst/>
            <a:rect r="r" b="b" t="t" l="l"/>
            <a:pathLst>
              <a:path h="3297093" w="5093857">
                <a:moveTo>
                  <a:pt x="0" y="0"/>
                </a:moveTo>
                <a:lnTo>
                  <a:pt x="5093857" y="0"/>
                </a:lnTo>
                <a:lnTo>
                  <a:pt x="5093857" y="3297092"/>
                </a:lnTo>
                <a:lnTo>
                  <a:pt x="0" y="329709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3237369" y="6512587"/>
            <a:ext cx="5188272" cy="3342327"/>
          </a:xfrm>
          <a:custGeom>
            <a:avLst/>
            <a:gdLst/>
            <a:ahLst/>
            <a:cxnLst/>
            <a:rect r="r" b="b" t="t" l="l"/>
            <a:pathLst>
              <a:path h="3342327" w="5188272">
                <a:moveTo>
                  <a:pt x="0" y="0"/>
                </a:moveTo>
                <a:lnTo>
                  <a:pt x="5188272" y="0"/>
                </a:lnTo>
                <a:lnTo>
                  <a:pt x="5188272" y="3342326"/>
                </a:lnTo>
                <a:lnTo>
                  <a:pt x="0" y="334232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0290860" y="6512587"/>
            <a:ext cx="5051971" cy="3220262"/>
          </a:xfrm>
          <a:custGeom>
            <a:avLst/>
            <a:gdLst/>
            <a:ahLst/>
            <a:cxnLst/>
            <a:rect r="r" b="b" t="t" l="l"/>
            <a:pathLst>
              <a:path h="3220262" w="5051971">
                <a:moveTo>
                  <a:pt x="0" y="0"/>
                </a:moveTo>
                <a:lnTo>
                  <a:pt x="5051971" y="0"/>
                </a:lnTo>
                <a:lnTo>
                  <a:pt x="5051971" y="3220262"/>
                </a:lnTo>
                <a:lnTo>
                  <a:pt x="0" y="3220262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2697709" y="404812"/>
            <a:ext cx="14422634" cy="1247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839"/>
              </a:lnSpc>
            </a:pPr>
            <a:r>
              <a:rPr lang="en-US" sz="8199">
                <a:solidFill>
                  <a:srgbClr val="F4F6FC"/>
                </a:solidFill>
                <a:latin typeface="Open Sans Bold"/>
              </a:rPr>
              <a:t>Data Exploration</a:t>
            </a:r>
          </a:p>
        </p:txBody>
      </p:sp>
      <p:sp>
        <p:nvSpPr>
          <p:cNvPr name="TextBox 10" id="10"/>
          <p:cNvSpPr txBox="true"/>
          <p:nvPr/>
        </p:nvSpPr>
        <p:spPr>
          <a:xfrm rot="-5400000">
            <a:off x="-1966949" y="4667765"/>
            <a:ext cx="5595058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359"/>
              </a:lnSpc>
            </a:pPr>
            <a:r>
              <a:rPr lang="en-US" sz="2400" spc="144">
                <a:solidFill>
                  <a:srgbClr val="F4F6FC"/>
                </a:solidFill>
                <a:latin typeface="Open Sans"/>
              </a:rPr>
              <a:t>Yaar Beli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11" t="0" r="-111" b="0"/>
            </a:stretch>
          </a:blipFill>
        </p:spPr>
      </p:sp>
      <p:sp>
        <p:nvSpPr>
          <p:cNvPr name="AutoShape 3" id="3"/>
          <p:cNvSpPr/>
          <p:nvPr/>
        </p:nvSpPr>
        <p:spPr>
          <a:xfrm rot="0">
            <a:off x="0" y="-479854"/>
            <a:ext cx="1714500" cy="3588608"/>
          </a:xfrm>
          <a:prstGeom prst="rect">
            <a:avLst/>
          </a:prstGeom>
          <a:solidFill>
            <a:srgbClr val="233DFF"/>
          </a:solidFill>
        </p:spPr>
      </p:sp>
      <p:sp>
        <p:nvSpPr>
          <p:cNvPr name="Freeform 4" id="4"/>
          <p:cNvSpPr/>
          <p:nvPr/>
        </p:nvSpPr>
        <p:spPr>
          <a:xfrm flipH="false" flipV="false" rot="0">
            <a:off x="2830779" y="2963843"/>
            <a:ext cx="6042709" cy="5628136"/>
          </a:xfrm>
          <a:custGeom>
            <a:avLst/>
            <a:gdLst/>
            <a:ahLst/>
            <a:cxnLst/>
            <a:rect r="r" b="b" t="t" l="l"/>
            <a:pathLst>
              <a:path h="5628136" w="6042709">
                <a:moveTo>
                  <a:pt x="0" y="0"/>
                </a:moveTo>
                <a:lnTo>
                  <a:pt x="6042708" y="0"/>
                </a:lnTo>
                <a:lnTo>
                  <a:pt x="6042708" y="5628136"/>
                </a:lnTo>
                <a:lnTo>
                  <a:pt x="0" y="562813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2697709" y="404812"/>
            <a:ext cx="14422634" cy="1247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839"/>
              </a:lnSpc>
            </a:pPr>
            <a:r>
              <a:rPr lang="en-US" sz="8199">
                <a:solidFill>
                  <a:srgbClr val="F4F6FC"/>
                </a:solidFill>
                <a:latin typeface="Open Sans Bold"/>
              </a:rPr>
              <a:t>Data Exploration</a:t>
            </a:r>
          </a:p>
        </p:txBody>
      </p:sp>
      <p:sp>
        <p:nvSpPr>
          <p:cNvPr name="TextBox 6" id="6"/>
          <p:cNvSpPr txBox="true"/>
          <p:nvPr/>
        </p:nvSpPr>
        <p:spPr>
          <a:xfrm rot="-5400000">
            <a:off x="-1966949" y="4667765"/>
            <a:ext cx="5595058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359"/>
              </a:lnSpc>
            </a:pPr>
            <a:r>
              <a:rPr lang="en-US" sz="2400" spc="144">
                <a:solidFill>
                  <a:srgbClr val="F4F6FC"/>
                </a:solidFill>
                <a:latin typeface="Open Sans"/>
              </a:rPr>
              <a:t>Yaar Beli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90860" y="4799210"/>
            <a:ext cx="5183743" cy="11804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F4F6FC"/>
                </a:solidFill>
                <a:latin typeface="Canva Sans"/>
              </a:rPr>
              <a:t>Imabalanced TARGET</a:t>
            </a:r>
          </a:p>
          <a:p>
            <a:pPr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F4F6FC"/>
                </a:solidFill>
                <a:latin typeface="Canva Sans"/>
              </a:rPr>
              <a:t>SMOTE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11" t="0" r="-111" b="0"/>
            </a:stretch>
          </a:blipFill>
        </p:spPr>
      </p:sp>
      <p:sp>
        <p:nvSpPr>
          <p:cNvPr name="AutoShape 3" id="3"/>
          <p:cNvSpPr/>
          <p:nvPr/>
        </p:nvSpPr>
        <p:spPr>
          <a:xfrm rot="0">
            <a:off x="0" y="-479854"/>
            <a:ext cx="1714500" cy="3588608"/>
          </a:xfrm>
          <a:prstGeom prst="rect">
            <a:avLst/>
          </a:prstGeom>
          <a:solidFill>
            <a:srgbClr val="233DFF"/>
          </a:solidFill>
        </p:spPr>
      </p:sp>
      <p:sp>
        <p:nvSpPr>
          <p:cNvPr name="Freeform 4" id="4"/>
          <p:cNvSpPr/>
          <p:nvPr/>
        </p:nvSpPr>
        <p:spPr>
          <a:xfrm flipH="false" flipV="false" rot="0">
            <a:off x="1844442" y="1676919"/>
            <a:ext cx="15665476" cy="8201984"/>
          </a:xfrm>
          <a:custGeom>
            <a:avLst/>
            <a:gdLst/>
            <a:ahLst/>
            <a:cxnLst/>
            <a:rect r="r" b="b" t="t" l="l"/>
            <a:pathLst>
              <a:path h="8201984" w="15665476">
                <a:moveTo>
                  <a:pt x="0" y="0"/>
                </a:moveTo>
                <a:lnTo>
                  <a:pt x="15665476" y="0"/>
                </a:lnTo>
                <a:lnTo>
                  <a:pt x="15665476" y="8201984"/>
                </a:lnTo>
                <a:lnTo>
                  <a:pt x="0" y="820198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2697709" y="404812"/>
            <a:ext cx="14422634" cy="1247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839"/>
              </a:lnSpc>
            </a:pPr>
            <a:r>
              <a:rPr lang="en-US" sz="8199">
                <a:solidFill>
                  <a:srgbClr val="F4F6FC"/>
                </a:solidFill>
                <a:latin typeface="Open Sans Bold"/>
              </a:rPr>
              <a:t>Data Exploration</a:t>
            </a:r>
          </a:p>
        </p:txBody>
      </p:sp>
      <p:sp>
        <p:nvSpPr>
          <p:cNvPr name="TextBox 6" id="6"/>
          <p:cNvSpPr txBox="true"/>
          <p:nvPr/>
        </p:nvSpPr>
        <p:spPr>
          <a:xfrm rot="-5400000">
            <a:off x="-1966949" y="4667765"/>
            <a:ext cx="5595058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359"/>
              </a:lnSpc>
            </a:pPr>
            <a:r>
              <a:rPr lang="en-US" sz="2400" spc="144">
                <a:solidFill>
                  <a:srgbClr val="F4F6FC"/>
                </a:solidFill>
                <a:latin typeface="Open Sans"/>
              </a:rPr>
              <a:t>Yaar Beli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11" t="0" r="-111" b="0"/>
            </a:stretch>
          </a:blipFill>
        </p:spPr>
      </p:sp>
      <p:sp>
        <p:nvSpPr>
          <p:cNvPr name="AutoShape 3" id="3"/>
          <p:cNvSpPr/>
          <p:nvPr/>
        </p:nvSpPr>
        <p:spPr>
          <a:xfrm rot="0">
            <a:off x="0" y="-479854"/>
            <a:ext cx="1714500" cy="3588608"/>
          </a:xfrm>
          <a:prstGeom prst="rect">
            <a:avLst/>
          </a:prstGeom>
          <a:solidFill>
            <a:srgbClr val="233DFF"/>
          </a:solidFill>
        </p:spPr>
      </p:sp>
      <p:sp>
        <p:nvSpPr>
          <p:cNvPr name="Freeform 4" id="4"/>
          <p:cNvSpPr/>
          <p:nvPr/>
        </p:nvSpPr>
        <p:spPr>
          <a:xfrm flipH="false" flipV="false" rot="0">
            <a:off x="2697709" y="2949314"/>
            <a:ext cx="8915382" cy="3532623"/>
          </a:xfrm>
          <a:custGeom>
            <a:avLst/>
            <a:gdLst/>
            <a:ahLst/>
            <a:cxnLst/>
            <a:rect r="r" b="b" t="t" l="l"/>
            <a:pathLst>
              <a:path h="3532623" w="8915382">
                <a:moveTo>
                  <a:pt x="0" y="0"/>
                </a:moveTo>
                <a:lnTo>
                  <a:pt x="8915382" y="0"/>
                </a:lnTo>
                <a:lnTo>
                  <a:pt x="8915382" y="3532622"/>
                </a:lnTo>
                <a:lnTo>
                  <a:pt x="0" y="353262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8956588" y="6634336"/>
            <a:ext cx="8958110" cy="3549554"/>
          </a:xfrm>
          <a:custGeom>
            <a:avLst/>
            <a:gdLst/>
            <a:ahLst/>
            <a:cxnLst/>
            <a:rect r="r" b="b" t="t" l="l"/>
            <a:pathLst>
              <a:path h="3549554" w="8958110">
                <a:moveTo>
                  <a:pt x="0" y="0"/>
                </a:moveTo>
                <a:lnTo>
                  <a:pt x="8958110" y="0"/>
                </a:lnTo>
                <a:lnTo>
                  <a:pt x="8958110" y="3549554"/>
                </a:lnTo>
                <a:lnTo>
                  <a:pt x="0" y="354955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2086851" y="1953109"/>
            <a:ext cx="10743495" cy="845944"/>
          </a:xfrm>
          <a:custGeom>
            <a:avLst/>
            <a:gdLst/>
            <a:ahLst/>
            <a:cxnLst/>
            <a:rect r="r" b="b" t="t" l="l"/>
            <a:pathLst>
              <a:path h="845944" w="10743495">
                <a:moveTo>
                  <a:pt x="0" y="0"/>
                </a:moveTo>
                <a:lnTo>
                  <a:pt x="10743495" y="0"/>
                </a:lnTo>
                <a:lnTo>
                  <a:pt x="10743495" y="845944"/>
                </a:lnTo>
                <a:lnTo>
                  <a:pt x="0" y="84594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2697709" y="404812"/>
            <a:ext cx="14422634" cy="1247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839"/>
              </a:lnSpc>
            </a:pPr>
            <a:r>
              <a:rPr lang="en-US" sz="8199">
                <a:solidFill>
                  <a:srgbClr val="F4F6FC"/>
                </a:solidFill>
                <a:latin typeface="Open Sans Bold"/>
              </a:rPr>
              <a:t>Data Exploration</a:t>
            </a:r>
          </a:p>
        </p:txBody>
      </p:sp>
      <p:sp>
        <p:nvSpPr>
          <p:cNvPr name="TextBox 8" id="8"/>
          <p:cNvSpPr txBox="true"/>
          <p:nvPr/>
        </p:nvSpPr>
        <p:spPr>
          <a:xfrm rot="-5400000">
            <a:off x="-1966949" y="4667765"/>
            <a:ext cx="5595058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359"/>
              </a:lnSpc>
            </a:pPr>
            <a:r>
              <a:rPr lang="en-US" sz="2400" spc="144">
                <a:solidFill>
                  <a:srgbClr val="F4F6FC"/>
                </a:solidFill>
                <a:latin typeface="Open Sans"/>
              </a:rPr>
              <a:t>Yaar Beli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11" t="0" r="-111" b="0"/>
            </a:stretch>
          </a:blipFill>
        </p:spPr>
      </p:sp>
      <p:sp>
        <p:nvSpPr>
          <p:cNvPr name="AutoShape 3" id="3"/>
          <p:cNvSpPr/>
          <p:nvPr/>
        </p:nvSpPr>
        <p:spPr>
          <a:xfrm rot="0">
            <a:off x="0" y="-479854"/>
            <a:ext cx="1714500" cy="3588608"/>
          </a:xfrm>
          <a:prstGeom prst="rect">
            <a:avLst/>
          </a:prstGeom>
          <a:solidFill>
            <a:srgbClr val="233DFF"/>
          </a:solidFill>
        </p:spPr>
      </p:sp>
      <p:sp>
        <p:nvSpPr>
          <p:cNvPr name="Freeform 4" id="4"/>
          <p:cNvSpPr/>
          <p:nvPr/>
        </p:nvSpPr>
        <p:spPr>
          <a:xfrm flipH="false" flipV="false" rot="0">
            <a:off x="4320644" y="6061585"/>
            <a:ext cx="9646711" cy="3850852"/>
          </a:xfrm>
          <a:custGeom>
            <a:avLst/>
            <a:gdLst/>
            <a:ahLst/>
            <a:cxnLst/>
            <a:rect r="r" b="b" t="t" l="l"/>
            <a:pathLst>
              <a:path h="3850852" w="9646711">
                <a:moveTo>
                  <a:pt x="0" y="0"/>
                </a:moveTo>
                <a:lnTo>
                  <a:pt x="9646712" y="0"/>
                </a:lnTo>
                <a:lnTo>
                  <a:pt x="9646712" y="3850852"/>
                </a:lnTo>
                <a:lnTo>
                  <a:pt x="0" y="385085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4439817" y="1993105"/>
            <a:ext cx="9408365" cy="3727962"/>
          </a:xfrm>
          <a:custGeom>
            <a:avLst/>
            <a:gdLst/>
            <a:ahLst/>
            <a:cxnLst/>
            <a:rect r="r" b="b" t="t" l="l"/>
            <a:pathLst>
              <a:path h="3727962" w="9408365">
                <a:moveTo>
                  <a:pt x="0" y="0"/>
                </a:moveTo>
                <a:lnTo>
                  <a:pt x="9408366" y="0"/>
                </a:lnTo>
                <a:lnTo>
                  <a:pt x="9408366" y="3727962"/>
                </a:lnTo>
                <a:lnTo>
                  <a:pt x="0" y="372796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2372854" y="66675"/>
            <a:ext cx="14422634" cy="1247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839"/>
              </a:lnSpc>
            </a:pPr>
            <a:r>
              <a:rPr lang="en-US" sz="8199">
                <a:solidFill>
                  <a:srgbClr val="F4F6FC"/>
                </a:solidFill>
                <a:latin typeface="Open Sans Bold"/>
              </a:rPr>
              <a:t>Data Exploration</a:t>
            </a:r>
          </a:p>
        </p:txBody>
      </p:sp>
      <p:sp>
        <p:nvSpPr>
          <p:cNvPr name="TextBox 7" id="7"/>
          <p:cNvSpPr txBox="true"/>
          <p:nvPr/>
        </p:nvSpPr>
        <p:spPr>
          <a:xfrm rot="-5400000">
            <a:off x="-1966949" y="4667765"/>
            <a:ext cx="5595058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359"/>
              </a:lnSpc>
            </a:pPr>
            <a:r>
              <a:rPr lang="en-US" sz="2400" spc="144">
                <a:solidFill>
                  <a:srgbClr val="F4F6FC"/>
                </a:solidFill>
                <a:latin typeface="Open Sans"/>
              </a:rPr>
              <a:t>Yaar Beli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11" t="0" r="-111" b="0"/>
            </a:stretch>
          </a:blipFill>
        </p:spPr>
      </p:sp>
      <p:sp>
        <p:nvSpPr>
          <p:cNvPr name="AutoShape 3" id="3"/>
          <p:cNvSpPr/>
          <p:nvPr/>
        </p:nvSpPr>
        <p:spPr>
          <a:xfrm rot="0">
            <a:off x="0" y="-479854"/>
            <a:ext cx="1714500" cy="3588608"/>
          </a:xfrm>
          <a:prstGeom prst="rect">
            <a:avLst/>
          </a:prstGeom>
          <a:solidFill>
            <a:srgbClr val="233DFF"/>
          </a:solidFill>
        </p:spPr>
      </p:sp>
      <p:sp>
        <p:nvSpPr>
          <p:cNvPr name="Freeform 4" id="4"/>
          <p:cNvSpPr/>
          <p:nvPr/>
        </p:nvSpPr>
        <p:spPr>
          <a:xfrm flipH="false" flipV="false" rot="0">
            <a:off x="4188403" y="2029150"/>
            <a:ext cx="10245811" cy="7497523"/>
          </a:xfrm>
          <a:custGeom>
            <a:avLst/>
            <a:gdLst/>
            <a:ahLst/>
            <a:cxnLst/>
            <a:rect r="r" b="b" t="t" l="l"/>
            <a:pathLst>
              <a:path h="7497523" w="10245811">
                <a:moveTo>
                  <a:pt x="0" y="0"/>
                </a:moveTo>
                <a:lnTo>
                  <a:pt x="10245812" y="0"/>
                </a:lnTo>
                <a:lnTo>
                  <a:pt x="10245812" y="7497523"/>
                </a:lnTo>
                <a:lnTo>
                  <a:pt x="0" y="749752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2372854" y="66675"/>
            <a:ext cx="14422634" cy="1247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839"/>
              </a:lnSpc>
            </a:pPr>
            <a:r>
              <a:rPr lang="en-US" sz="8199">
                <a:solidFill>
                  <a:srgbClr val="F4F6FC"/>
                </a:solidFill>
                <a:latin typeface="Open Sans Bold"/>
              </a:rPr>
              <a:t>Data Exploration</a:t>
            </a:r>
          </a:p>
        </p:txBody>
      </p:sp>
      <p:sp>
        <p:nvSpPr>
          <p:cNvPr name="TextBox 6" id="6"/>
          <p:cNvSpPr txBox="true"/>
          <p:nvPr/>
        </p:nvSpPr>
        <p:spPr>
          <a:xfrm rot="-5400000">
            <a:off x="-1966949" y="4667765"/>
            <a:ext cx="5595058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359"/>
              </a:lnSpc>
            </a:pPr>
            <a:r>
              <a:rPr lang="en-US" sz="2400" spc="144">
                <a:solidFill>
                  <a:srgbClr val="F4F6FC"/>
                </a:solidFill>
                <a:latin typeface="Open Sans"/>
              </a:rPr>
              <a:t>Yaar Beli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11" t="0" r="-111" b="0"/>
            </a:stretch>
          </a:blipFill>
        </p:spPr>
      </p:sp>
      <p:sp>
        <p:nvSpPr>
          <p:cNvPr name="AutoShape 3" id="3"/>
          <p:cNvSpPr/>
          <p:nvPr/>
        </p:nvSpPr>
        <p:spPr>
          <a:xfrm rot="0">
            <a:off x="0" y="-479854"/>
            <a:ext cx="1714500" cy="3588608"/>
          </a:xfrm>
          <a:prstGeom prst="rect">
            <a:avLst/>
          </a:prstGeom>
          <a:solidFill>
            <a:srgbClr val="233DFF"/>
          </a:solidFill>
        </p:spPr>
      </p:sp>
      <p:sp>
        <p:nvSpPr>
          <p:cNvPr name="TextBox 4" id="4"/>
          <p:cNvSpPr txBox="true"/>
          <p:nvPr/>
        </p:nvSpPr>
        <p:spPr>
          <a:xfrm rot="0">
            <a:off x="2372854" y="66675"/>
            <a:ext cx="14422634" cy="1247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839"/>
              </a:lnSpc>
            </a:pPr>
            <a:r>
              <a:rPr lang="en-US" sz="8199">
                <a:solidFill>
                  <a:srgbClr val="F4F6FC"/>
                </a:solidFill>
                <a:latin typeface="Open Sans Bold"/>
              </a:rPr>
              <a:t>Data Exploration</a:t>
            </a:r>
          </a:p>
        </p:txBody>
      </p:sp>
      <p:sp>
        <p:nvSpPr>
          <p:cNvPr name="TextBox 5" id="5"/>
          <p:cNvSpPr txBox="true"/>
          <p:nvPr/>
        </p:nvSpPr>
        <p:spPr>
          <a:xfrm rot="-5400000">
            <a:off x="-1966949" y="4667765"/>
            <a:ext cx="5595058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359"/>
              </a:lnSpc>
            </a:pPr>
            <a:r>
              <a:rPr lang="en-US" sz="2400" spc="144">
                <a:solidFill>
                  <a:srgbClr val="F4F6FC"/>
                </a:solidFill>
                <a:latin typeface="Open Sans"/>
              </a:rPr>
              <a:t>Yaar Beli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5605521" y="1459909"/>
            <a:ext cx="7957301" cy="8636004"/>
          </a:xfrm>
          <a:custGeom>
            <a:avLst/>
            <a:gdLst/>
            <a:ahLst/>
            <a:cxnLst/>
            <a:rect r="r" b="b" t="t" l="l"/>
            <a:pathLst>
              <a:path h="8636004" w="7957301">
                <a:moveTo>
                  <a:pt x="0" y="0"/>
                </a:moveTo>
                <a:lnTo>
                  <a:pt x="7957300" y="0"/>
                </a:lnTo>
                <a:lnTo>
                  <a:pt x="7957300" y="8636004"/>
                </a:lnTo>
                <a:lnTo>
                  <a:pt x="0" y="863600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-1360" b="0"/>
            </a:stretch>
          </a:blipFill>
        </p:spPr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11" t="0" r="-111" b="0"/>
            </a:stretch>
          </a:blipFill>
        </p:spPr>
      </p:sp>
      <p:sp>
        <p:nvSpPr>
          <p:cNvPr name="AutoShape 3" id="3"/>
          <p:cNvSpPr/>
          <p:nvPr/>
        </p:nvSpPr>
        <p:spPr>
          <a:xfrm rot="0">
            <a:off x="0" y="-479854"/>
            <a:ext cx="1714500" cy="3588608"/>
          </a:xfrm>
          <a:prstGeom prst="rect">
            <a:avLst/>
          </a:prstGeom>
          <a:solidFill>
            <a:srgbClr val="233DFF"/>
          </a:solidFill>
        </p:spPr>
      </p:sp>
      <p:sp>
        <p:nvSpPr>
          <p:cNvPr name="TextBox 4" id="4"/>
          <p:cNvSpPr txBox="true"/>
          <p:nvPr/>
        </p:nvSpPr>
        <p:spPr>
          <a:xfrm rot="0">
            <a:off x="2372854" y="66675"/>
            <a:ext cx="14422634" cy="1247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839"/>
              </a:lnSpc>
            </a:pPr>
            <a:r>
              <a:rPr lang="en-US" sz="8199">
                <a:solidFill>
                  <a:srgbClr val="F4F6FC"/>
                </a:solidFill>
                <a:latin typeface="Open Sans Bold"/>
              </a:rPr>
              <a:t> Preprocessing:</a:t>
            </a:r>
          </a:p>
        </p:txBody>
      </p:sp>
      <p:sp>
        <p:nvSpPr>
          <p:cNvPr name="TextBox 5" id="5"/>
          <p:cNvSpPr txBox="true"/>
          <p:nvPr/>
        </p:nvSpPr>
        <p:spPr>
          <a:xfrm rot="-5400000">
            <a:off x="-1966949" y="4667765"/>
            <a:ext cx="5595058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359"/>
              </a:lnSpc>
            </a:pPr>
            <a:r>
              <a:rPr lang="en-US" sz="2400" spc="144">
                <a:solidFill>
                  <a:srgbClr val="F4F6FC"/>
                </a:solidFill>
                <a:latin typeface="Open Sans"/>
              </a:rPr>
              <a:t>Yaar Beli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041123" y="1585330"/>
            <a:ext cx="15685617" cy="87016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070"/>
              </a:lnSpc>
            </a:pPr>
            <a:r>
              <a:rPr lang="en-US" sz="2907">
                <a:solidFill>
                  <a:srgbClr val="F4F6FC"/>
                </a:solidFill>
                <a:latin typeface="Canva Sans Bold"/>
              </a:rPr>
              <a:t>Data Cleaning an</a:t>
            </a:r>
            <a:r>
              <a:rPr lang="en-US" sz="2907">
                <a:solidFill>
                  <a:srgbClr val="F4F6FC"/>
                </a:solidFill>
                <a:latin typeface="Canva Sans Bold"/>
              </a:rPr>
              <a:t>d Feature Engineering</a:t>
            </a:r>
          </a:p>
          <a:p>
            <a:pPr>
              <a:lnSpc>
                <a:spcPts val="4070"/>
              </a:lnSpc>
            </a:pPr>
          </a:p>
          <a:p>
            <a:pPr marL="627769" indent="-313885" lvl="1">
              <a:lnSpc>
                <a:spcPts val="4070"/>
              </a:lnSpc>
              <a:buFont typeface="Arial"/>
              <a:buChar char="•"/>
            </a:pPr>
            <a:r>
              <a:rPr lang="en-US" sz="2907">
                <a:solidFill>
                  <a:srgbClr val="F4F6FC"/>
                </a:solidFill>
                <a:latin typeface="Canva Sans"/>
              </a:rPr>
              <a:t>Dropped Columns: We removed the "UnNamed: 0" and "Flag" variables from the dataset, as they were not relevant to our analysis.</a:t>
            </a:r>
          </a:p>
          <a:p>
            <a:pPr marL="627769" indent="-313885" lvl="1">
              <a:lnSpc>
                <a:spcPts val="4070"/>
              </a:lnSpc>
              <a:buFont typeface="Arial"/>
              <a:buChar char="•"/>
            </a:pPr>
            <a:r>
              <a:rPr lang="en-US" sz="2907">
                <a:solidFill>
                  <a:srgbClr val="F4F6FC"/>
                </a:solidFill>
                <a:latin typeface="Canva Sans"/>
              </a:rPr>
              <a:t>Handling Missing Values: Fortunately, the dataset had no missing values, reducing the need for extensive imputation strategies.</a:t>
            </a:r>
          </a:p>
          <a:p>
            <a:pPr marL="627769" indent="-313885" lvl="1">
              <a:lnSpc>
                <a:spcPts val="4070"/>
              </a:lnSpc>
              <a:buFont typeface="Arial"/>
              <a:buChar char="•"/>
            </a:pPr>
            <a:r>
              <a:rPr lang="en-US" sz="2907">
                <a:solidFill>
                  <a:srgbClr val="F4F6FC"/>
                </a:solidFill>
                <a:latin typeface="Canva Sans"/>
              </a:rPr>
              <a:t>Normalization: The absence of the need for normalization simplifies the preprocessing pipeline, allowing us to focus on other tasks.</a:t>
            </a:r>
          </a:p>
          <a:p>
            <a:pPr marL="627769" indent="-313885" lvl="1">
              <a:lnSpc>
                <a:spcPts val="4070"/>
              </a:lnSpc>
              <a:buFont typeface="Arial"/>
              <a:buChar char="•"/>
            </a:pPr>
          </a:p>
          <a:p>
            <a:pPr>
              <a:lnSpc>
                <a:spcPts val="4070"/>
              </a:lnSpc>
            </a:pPr>
            <a:r>
              <a:rPr lang="en-US" sz="2907">
                <a:solidFill>
                  <a:srgbClr val="F4F6FC"/>
                </a:solidFill>
                <a:latin typeface="Canva Sans Bold"/>
              </a:rPr>
              <a:t>Encoding Categorical Variables</a:t>
            </a:r>
          </a:p>
          <a:p>
            <a:pPr>
              <a:lnSpc>
                <a:spcPts val="4070"/>
              </a:lnSpc>
            </a:pPr>
          </a:p>
          <a:p>
            <a:pPr marL="627769" indent="-313885" lvl="1">
              <a:lnSpc>
                <a:spcPts val="4070"/>
              </a:lnSpc>
              <a:buFont typeface="Arial"/>
              <a:buChar char="•"/>
            </a:pPr>
            <a:r>
              <a:rPr lang="en-US" sz="2907">
                <a:solidFill>
                  <a:srgbClr val="F4F6FC"/>
                </a:solidFill>
                <a:latin typeface="Canva Sans"/>
              </a:rPr>
              <a:t>Feature Encoding: To incorporate categorical variables into our models, we utilized various encoding techniques such as integer Encoding.</a:t>
            </a:r>
          </a:p>
          <a:p>
            <a:pPr marL="627769" indent="-313885" lvl="1">
              <a:lnSpc>
                <a:spcPts val="4070"/>
              </a:lnSpc>
              <a:buFont typeface="Arial"/>
              <a:buChar char="•"/>
            </a:pPr>
            <a:r>
              <a:rPr lang="en-US" sz="2907">
                <a:solidFill>
                  <a:srgbClr val="F4F6FC"/>
                </a:solidFill>
                <a:latin typeface="Canva Sans"/>
              </a:rPr>
              <a:t>Categorical Handling: This approach ensures that categorical data is represented numerically, facilitating model training while preserving the integrity of categorical attributes.</a:t>
            </a:r>
          </a:p>
          <a:p>
            <a:pPr>
              <a:lnSpc>
                <a:spcPts val="4070"/>
              </a:lnSpc>
            </a:pP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11" t="0" r="-111" b="0"/>
            </a:stretch>
          </a:blipFill>
        </p:spPr>
      </p:sp>
      <p:sp>
        <p:nvSpPr>
          <p:cNvPr name="AutoShape 3" id="3"/>
          <p:cNvSpPr/>
          <p:nvPr/>
        </p:nvSpPr>
        <p:spPr>
          <a:xfrm rot="0">
            <a:off x="0" y="-479854"/>
            <a:ext cx="1714500" cy="3588608"/>
          </a:xfrm>
          <a:prstGeom prst="rect">
            <a:avLst/>
          </a:prstGeom>
          <a:solidFill>
            <a:srgbClr val="233DFF"/>
          </a:solidFill>
        </p:spPr>
      </p:sp>
      <p:sp>
        <p:nvSpPr>
          <p:cNvPr name="Freeform 4" id="4"/>
          <p:cNvSpPr/>
          <p:nvPr/>
        </p:nvSpPr>
        <p:spPr>
          <a:xfrm flipH="false" flipV="false" rot="0">
            <a:off x="2542698" y="2641418"/>
            <a:ext cx="15050462" cy="6790138"/>
          </a:xfrm>
          <a:custGeom>
            <a:avLst/>
            <a:gdLst/>
            <a:ahLst/>
            <a:cxnLst/>
            <a:rect r="r" b="b" t="t" l="l"/>
            <a:pathLst>
              <a:path h="6790138" w="15050462">
                <a:moveTo>
                  <a:pt x="0" y="0"/>
                </a:moveTo>
                <a:lnTo>
                  <a:pt x="15050462" y="0"/>
                </a:lnTo>
                <a:lnTo>
                  <a:pt x="15050462" y="6790138"/>
                </a:lnTo>
                <a:lnTo>
                  <a:pt x="0" y="679013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2372854" y="66675"/>
            <a:ext cx="14422634" cy="1247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839"/>
              </a:lnSpc>
            </a:pPr>
            <a:r>
              <a:rPr lang="en-US" sz="8199">
                <a:solidFill>
                  <a:srgbClr val="F4F6FC"/>
                </a:solidFill>
                <a:latin typeface="Open Sans Bold"/>
              </a:rPr>
              <a:t> Preprocessing:</a:t>
            </a:r>
          </a:p>
        </p:txBody>
      </p:sp>
      <p:sp>
        <p:nvSpPr>
          <p:cNvPr name="TextBox 6" id="6"/>
          <p:cNvSpPr txBox="true"/>
          <p:nvPr/>
        </p:nvSpPr>
        <p:spPr>
          <a:xfrm rot="-5400000">
            <a:off x="-1966949" y="4667765"/>
            <a:ext cx="5595058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359"/>
              </a:lnSpc>
            </a:pPr>
            <a:r>
              <a:rPr lang="en-US" sz="2400" spc="144">
                <a:solidFill>
                  <a:srgbClr val="F4F6FC"/>
                </a:solidFill>
                <a:latin typeface="Open Sans"/>
              </a:rPr>
              <a:t>Yaar Beli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11" t="0" r="-111" b="0"/>
            </a:stretch>
          </a:blipFill>
        </p:spPr>
      </p:sp>
      <p:sp>
        <p:nvSpPr>
          <p:cNvPr name="AutoShape 3" id="3"/>
          <p:cNvSpPr/>
          <p:nvPr/>
        </p:nvSpPr>
        <p:spPr>
          <a:xfrm rot="0">
            <a:off x="0" y="-479854"/>
            <a:ext cx="1714500" cy="3588608"/>
          </a:xfrm>
          <a:prstGeom prst="rect">
            <a:avLst/>
          </a:prstGeom>
          <a:solidFill>
            <a:srgbClr val="233DFF"/>
          </a:solidFill>
        </p:spPr>
      </p:sp>
      <p:sp>
        <p:nvSpPr>
          <p:cNvPr name="AutoShape 4" id="4"/>
          <p:cNvSpPr/>
          <p:nvPr/>
        </p:nvSpPr>
        <p:spPr>
          <a:xfrm rot="0">
            <a:off x="1714500" y="-479854"/>
            <a:ext cx="16573500" cy="11246708"/>
          </a:xfrm>
          <a:prstGeom prst="rect">
            <a:avLst/>
          </a:prstGeom>
          <a:solidFill>
            <a:srgbClr val="F4F6FC">
              <a:alpha val="9804"/>
            </a:srgbClr>
          </a:solidFill>
        </p:spPr>
      </p:sp>
      <p:grpSp>
        <p:nvGrpSpPr>
          <p:cNvPr name="Group 5" id="5"/>
          <p:cNvGrpSpPr/>
          <p:nvPr/>
        </p:nvGrpSpPr>
        <p:grpSpPr>
          <a:xfrm rot="0">
            <a:off x="3064443" y="361950"/>
            <a:ext cx="12549486" cy="9563100"/>
            <a:chOff x="0" y="0"/>
            <a:chExt cx="16732649" cy="12750800"/>
          </a:xfrm>
        </p:grpSpPr>
        <p:sp>
          <p:nvSpPr>
            <p:cNvPr name="TextBox 6" id="6"/>
            <p:cNvSpPr txBox="true"/>
            <p:nvPr/>
          </p:nvSpPr>
          <p:spPr>
            <a:xfrm rot="0">
              <a:off x="0" y="0"/>
              <a:ext cx="16732649" cy="145344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8640"/>
                </a:lnSpc>
              </a:pPr>
              <a:r>
                <a:rPr lang="en-US" sz="7200">
                  <a:solidFill>
                    <a:srgbClr val="F4F6FC"/>
                  </a:solidFill>
                  <a:latin typeface="Open Sans Bold"/>
                </a:rPr>
                <a:t>Today's Presentation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0" y="2586566"/>
              <a:ext cx="14519278" cy="71966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320"/>
                </a:lnSpc>
              </a:pPr>
              <a:r>
                <a:rPr lang="en-US" sz="3600" spc="252">
                  <a:solidFill>
                    <a:srgbClr val="F4F6FC"/>
                  </a:solidFill>
                  <a:latin typeface="Open Sans Bold"/>
                </a:rPr>
                <a:t>POINTS OF DISCUSSION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0" y="4435475"/>
              <a:ext cx="14519278" cy="83153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500"/>
                </a:lnSpc>
              </a:pPr>
              <a:r>
                <a:rPr lang="en-US" sz="3000" spc="60">
                  <a:solidFill>
                    <a:srgbClr val="F4F6FC"/>
                  </a:solidFill>
                  <a:latin typeface="Open Sans"/>
                </a:rPr>
                <a:t>Introduction</a:t>
              </a:r>
            </a:p>
            <a:p>
              <a:pPr>
                <a:lnSpc>
                  <a:spcPts val="4500"/>
                </a:lnSpc>
              </a:pPr>
              <a:r>
                <a:rPr lang="en-US" sz="3000" spc="60">
                  <a:solidFill>
                    <a:srgbClr val="F4F6FC"/>
                  </a:solidFill>
                  <a:latin typeface="Open Sans"/>
                </a:rPr>
                <a:t>Problem Statement: </a:t>
              </a:r>
            </a:p>
            <a:p>
              <a:pPr>
                <a:lnSpc>
                  <a:spcPts val="4500"/>
                </a:lnSpc>
              </a:pPr>
              <a:r>
                <a:rPr lang="en-US" sz="3000" spc="60">
                  <a:solidFill>
                    <a:srgbClr val="F4F6FC"/>
                  </a:solidFill>
                  <a:latin typeface="Open Sans"/>
                </a:rPr>
                <a:t>Objectives: </a:t>
              </a:r>
            </a:p>
            <a:p>
              <a:pPr>
                <a:lnSpc>
                  <a:spcPts val="4500"/>
                </a:lnSpc>
              </a:pPr>
              <a:r>
                <a:rPr lang="en-US" sz="3000" spc="60">
                  <a:solidFill>
                    <a:srgbClr val="F4F6FC"/>
                  </a:solidFill>
                  <a:latin typeface="Open Sans"/>
                </a:rPr>
                <a:t>Background/Related Work:</a:t>
              </a:r>
            </a:p>
            <a:p>
              <a:pPr>
                <a:lnSpc>
                  <a:spcPts val="4500"/>
                </a:lnSpc>
              </a:pPr>
              <a:r>
                <a:rPr lang="en-US" sz="3000" spc="60">
                  <a:solidFill>
                    <a:srgbClr val="F4F6FC"/>
                  </a:solidFill>
                  <a:latin typeface="Open Sans"/>
                </a:rPr>
                <a:t>Data Exploration:</a:t>
              </a:r>
            </a:p>
            <a:p>
              <a:pPr>
                <a:lnSpc>
                  <a:spcPts val="4500"/>
                </a:lnSpc>
              </a:pPr>
              <a:r>
                <a:rPr lang="en-US" sz="3000" spc="60">
                  <a:solidFill>
                    <a:srgbClr val="F4F6FC"/>
                  </a:solidFill>
                  <a:latin typeface="Open Sans"/>
                </a:rPr>
                <a:t>Preprocessing:</a:t>
              </a:r>
            </a:p>
            <a:p>
              <a:pPr>
                <a:lnSpc>
                  <a:spcPts val="4500"/>
                </a:lnSpc>
              </a:pPr>
              <a:r>
                <a:rPr lang="en-US" sz="3000" spc="60">
                  <a:solidFill>
                    <a:srgbClr val="F4F6FC"/>
                  </a:solidFill>
                  <a:latin typeface="Open Sans"/>
                </a:rPr>
                <a:t>Model Selection and training</a:t>
              </a:r>
            </a:p>
            <a:p>
              <a:pPr>
                <a:lnSpc>
                  <a:spcPts val="4500"/>
                </a:lnSpc>
              </a:pPr>
              <a:r>
                <a:rPr lang="en-US" sz="3000" spc="60">
                  <a:solidFill>
                    <a:srgbClr val="F4F6FC"/>
                  </a:solidFill>
                  <a:latin typeface="Open Sans"/>
                </a:rPr>
                <a:t>Results</a:t>
              </a:r>
            </a:p>
            <a:p>
              <a:pPr>
                <a:lnSpc>
                  <a:spcPts val="4500"/>
                </a:lnSpc>
              </a:pPr>
              <a:r>
                <a:rPr lang="en-US" sz="3000" spc="60">
                  <a:solidFill>
                    <a:srgbClr val="F4F6FC"/>
                  </a:solidFill>
                  <a:latin typeface="Open Sans"/>
                </a:rPr>
                <a:t>Evaluation/Discussion</a:t>
              </a:r>
            </a:p>
            <a:p>
              <a:pPr>
                <a:lnSpc>
                  <a:spcPts val="4500"/>
                </a:lnSpc>
              </a:pPr>
              <a:r>
                <a:rPr lang="en-US" sz="3000" spc="60">
                  <a:solidFill>
                    <a:srgbClr val="F4F6FC"/>
                  </a:solidFill>
                  <a:latin typeface="Open Sans"/>
                </a:rPr>
                <a:t>Future Work</a:t>
              </a:r>
            </a:p>
            <a:p>
              <a:pPr>
                <a:lnSpc>
                  <a:spcPts val="4500"/>
                </a:lnSpc>
              </a:pPr>
              <a:r>
                <a:rPr lang="en-US" sz="3000" spc="60">
                  <a:solidFill>
                    <a:srgbClr val="F4F6FC"/>
                  </a:solidFill>
                  <a:latin typeface="Open Sans"/>
                </a:rPr>
                <a:t>conclusion</a:t>
              </a:r>
            </a:p>
          </p:txBody>
        </p:sp>
      </p:grp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11" t="0" r="-111" b="0"/>
            </a:stretch>
          </a:blipFill>
        </p:spPr>
      </p:sp>
      <p:sp>
        <p:nvSpPr>
          <p:cNvPr name="AutoShape 3" id="3"/>
          <p:cNvSpPr/>
          <p:nvPr/>
        </p:nvSpPr>
        <p:spPr>
          <a:xfrm rot="0">
            <a:off x="0" y="-479854"/>
            <a:ext cx="1714500" cy="3588608"/>
          </a:xfrm>
          <a:prstGeom prst="rect">
            <a:avLst/>
          </a:prstGeom>
          <a:solidFill>
            <a:srgbClr val="233DFF"/>
          </a:solidFill>
        </p:spPr>
      </p:sp>
      <p:sp>
        <p:nvSpPr>
          <p:cNvPr name="Freeform 4" id="4"/>
          <p:cNvSpPr/>
          <p:nvPr/>
        </p:nvSpPr>
        <p:spPr>
          <a:xfrm flipH="false" flipV="false" rot="0">
            <a:off x="2041251" y="2663891"/>
            <a:ext cx="15085840" cy="6594409"/>
          </a:xfrm>
          <a:custGeom>
            <a:avLst/>
            <a:gdLst/>
            <a:ahLst/>
            <a:cxnLst/>
            <a:rect r="r" b="b" t="t" l="l"/>
            <a:pathLst>
              <a:path h="6594409" w="15085840">
                <a:moveTo>
                  <a:pt x="0" y="0"/>
                </a:moveTo>
                <a:lnTo>
                  <a:pt x="15085840" y="0"/>
                </a:lnTo>
                <a:lnTo>
                  <a:pt x="15085840" y="6594409"/>
                </a:lnTo>
                <a:lnTo>
                  <a:pt x="0" y="659440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2372854" y="66675"/>
            <a:ext cx="14422634" cy="1247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839"/>
              </a:lnSpc>
            </a:pPr>
            <a:r>
              <a:rPr lang="en-US" sz="8199">
                <a:solidFill>
                  <a:srgbClr val="F4F6FC"/>
                </a:solidFill>
                <a:latin typeface="Open Sans Bold"/>
              </a:rPr>
              <a:t> Preprocessing:</a:t>
            </a:r>
          </a:p>
        </p:txBody>
      </p:sp>
      <p:sp>
        <p:nvSpPr>
          <p:cNvPr name="TextBox 6" id="6"/>
          <p:cNvSpPr txBox="true"/>
          <p:nvPr/>
        </p:nvSpPr>
        <p:spPr>
          <a:xfrm rot="-5400000">
            <a:off x="-1966949" y="4667765"/>
            <a:ext cx="5595058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359"/>
              </a:lnSpc>
            </a:pPr>
            <a:r>
              <a:rPr lang="en-US" sz="2400" spc="144">
                <a:solidFill>
                  <a:srgbClr val="F4F6FC"/>
                </a:solidFill>
                <a:latin typeface="Open Sans"/>
              </a:rPr>
              <a:t>Yaar Beli</a:t>
            </a: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11" t="0" r="-111" b="0"/>
            </a:stretch>
          </a:blipFill>
        </p:spPr>
      </p:sp>
      <p:sp>
        <p:nvSpPr>
          <p:cNvPr name="AutoShape 3" id="3"/>
          <p:cNvSpPr/>
          <p:nvPr/>
        </p:nvSpPr>
        <p:spPr>
          <a:xfrm rot="0">
            <a:off x="0" y="-479854"/>
            <a:ext cx="1714500" cy="3588608"/>
          </a:xfrm>
          <a:prstGeom prst="rect">
            <a:avLst/>
          </a:prstGeom>
          <a:solidFill>
            <a:srgbClr val="233DFF"/>
          </a:solidFill>
        </p:spPr>
      </p:sp>
      <p:sp>
        <p:nvSpPr>
          <p:cNvPr name="Freeform 4" id="4"/>
          <p:cNvSpPr/>
          <p:nvPr/>
        </p:nvSpPr>
        <p:spPr>
          <a:xfrm flipH="false" flipV="false" rot="0">
            <a:off x="2041251" y="2663891"/>
            <a:ext cx="15085840" cy="6594409"/>
          </a:xfrm>
          <a:custGeom>
            <a:avLst/>
            <a:gdLst/>
            <a:ahLst/>
            <a:cxnLst/>
            <a:rect r="r" b="b" t="t" l="l"/>
            <a:pathLst>
              <a:path h="6594409" w="15085840">
                <a:moveTo>
                  <a:pt x="0" y="0"/>
                </a:moveTo>
                <a:lnTo>
                  <a:pt x="15085840" y="0"/>
                </a:lnTo>
                <a:lnTo>
                  <a:pt x="15085840" y="6594409"/>
                </a:lnTo>
                <a:lnTo>
                  <a:pt x="0" y="659440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714500" y="404812"/>
            <a:ext cx="15700398" cy="1247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839"/>
              </a:lnSpc>
            </a:pPr>
            <a:r>
              <a:rPr lang="en-US" sz="8199">
                <a:solidFill>
                  <a:srgbClr val="F4F6FC"/>
                </a:solidFill>
                <a:latin typeface="Open Sans Bold"/>
              </a:rPr>
              <a:t> Model Selection and Training:</a:t>
            </a:r>
          </a:p>
        </p:txBody>
      </p:sp>
      <p:sp>
        <p:nvSpPr>
          <p:cNvPr name="TextBox 6" id="6"/>
          <p:cNvSpPr txBox="true"/>
          <p:nvPr/>
        </p:nvSpPr>
        <p:spPr>
          <a:xfrm rot="-5400000">
            <a:off x="-1966949" y="4667765"/>
            <a:ext cx="5595058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359"/>
              </a:lnSpc>
            </a:pPr>
            <a:r>
              <a:rPr lang="en-US" sz="2400" spc="144">
                <a:solidFill>
                  <a:srgbClr val="F4F6FC"/>
                </a:solidFill>
                <a:latin typeface="Open Sans"/>
              </a:rPr>
              <a:t>Yaar Beli</a:t>
            </a:r>
          </a:p>
        </p:txBody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11" t="0" r="-111" b="0"/>
            </a:stretch>
          </a:blipFill>
        </p:spPr>
      </p:sp>
      <p:sp>
        <p:nvSpPr>
          <p:cNvPr name="AutoShape 3" id="3"/>
          <p:cNvSpPr/>
          <p:nvPr/>
        </p:nvSpPr>
        <p:spPr>
          <a:xfrm rot="0">
            <a:off x="0" y="-479854"/>
            <a:ext cx="1714500" cy="3588608"/>
          </a:xfrm>
          <a:prstGeom prst="rect">
            <a:avLst/>
          </a:prstGeom>
          <a:solidFill>
            <a:srgbClr val="233DFF"/>
          </a:solidFill>
        </p:spPr>
      </p:sp>
      <p:sp>
        <p:nvSpPr>
          <p:cNvPr name="Freeform 4" id="4"/>
          <p:cNvSpPr/>
          <p:nvPr/>
        </p:nvSpPr>
        <p:spPr>
          <a:xfrm flipH="false" flipV="false" rot="0">
            <a:off x="3612357" y="3532589"/>
            <a:ext cx="11904684" cy="2779350"/>
          </a:xfrm>
          <a:custGeom>
            <a:avLst/>
            <a:gdLst/>
            <a:ahLst/>
            <a:cxnLst/>
            <a:rect r="r" b="b" t="t" l="l"/>
            <a:pathLst>
              <a:path h="2779350" w="11904684">
                <a:moveTo>
                  <a:pt x="0" y="0"/>
                </a:moveTo>
                <a:lnTo>
                  <a:pt x="11904684" y="0"/>
                </a:lnTo>
                <a:lnTo>
                  <a:pt x="11904684" y="2779350"/>
                </a:lnTo>
                <a:lnTo>
                  <a:pt x="0" y="277935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3612357" y="6602930"/>
            <a:ext cx="11904684" cy="3274693"/>
          </a:xfrm>
          <a:custGeom>
            <a:avLst/>
            <a:gdLst/>
            <a:ahLst/>
            <a:cxnLst/>
            <a:rect r="r" b="b" t="t" l="l"/>
            <a:pathLst>
              <a:path h="3274693" w="11904684">
                <a:moveTo>
                  <a:pt x="0" y="0"/>
                </a:moveTo>
                <a:lnTo>
                  <a:pt x="11904684" y="0"/>
                </a:lnTo>
                <a:lnTo>
                  <a:pt x="11904684" y="3274693"/>
                </a:lnTo>
                <a:lnTo>
                  <a:pt x="0" y="327469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3612357" y="1749831"/>
            <a:ext cx="11904684" cy="1685515"/>
          </a:xfrm>
          <a:custGeom>
            <a:avLst/>
            <a:gdLst/>
            <a:ahLst/>
            <a:cxnLst/>
            <a:rect r="r" b="b" t="t" l="l"/>
            <a:pathLst>
              <a:path h="1685515" w="11904684">
                <a:moveTo>
                  <a:pt x="0" y="0"/>
                </a:moveTo>
                <a:lnTo>
                  <a:pt x="11904684" y="0"/>
                </a:lnTo>
                <a:lnTo>
                  <a:pt x="11904684" y="1685515"/>
                </a:lnTo>
                <a:lnTo>
                  <a:pt x="0" y="168551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714500" y="404812"/>
            <a:ext cx="15700398" cy="1247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839"/>
              </a:lnSpc>
            </a:pPr>
            <a:r>
              <a:rPr lang="en-US" sz="8199">
                <a:solidFill>
                  <a:srgbClr val="F4F6FC"/>
                </a:solidFill>
                <a:latin typeface="Open Sans Bold"/>
              </a:rPr>
              <a:t> Model Selection and Training:</a:t>
            </a:r>
          </a:p>
        </p:txBody>
      </p:sp>
      <p:sp>
        <p:nvSpPr>
          <p:cNvPr name="TextBox 8" id="8"/>
          <p:cNvSpPr txBox="true"/>
          <p:nvPr/>
        </p:nvSpPr>
        <p:spPr>
          <a:xfrm rot="-5400000">
            <a:off x="-1966949" y="4667765"/>
            <a:ext cx="5595058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359"/>
              </a:lnSpc>
            </a:pPr>
            <a:r>
              <a:rPr lang="en-US" sz="2400" spc="144">
                <a:solidFill>
                  <a:srgbClr val="F4F6FC"/>
                </a:solidFill>
                <a:latin typeface="Open Sans"/>
              </a:rPr>
              <a:t>Yaar Beli</a:t>
            </a:r>
          </a:p>
        </p:txBody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11" t="0" r="-111" b="0"/>
            </a:stretch>
          </a:blipFill>
        </p:spPr>
      </p:sp>
      <p:sp>
        <p:nvSpPr>
          <p:cNvPr name="AutoShape 3" id="3"/>
          <p:cNvSpPr/>
          <p:nvPr/>
        </p:nvSpPr>
        <p:spPr>
          <a:xfrm rot="0">
            <a:off x="0" y="-479854"/>
            <a:ext cx="1714500" cy="3588608"/>
          </a:xfrm>
          <a:prstGeom prst="rect">
            <a:avLst/>
          </a:prstGeom>
          <a:solidFill>
            <a:srgbClr val="233DFF"/>
          </a:solidFill>
        </p:spPr>
      </p:sp>
      <p:sp>
        <p:nvSpPr>
          <p:cNvPr name="Freeform 4" id="4"/>
          <p:cNvSpPr/>
          <p:nvPr/>
        </p:nvSpPr>
        <p:spPr>
          <a:xfrm flipH="false" flipV="false" rot="0">
            <a:off x="2701602" y="2074656"/>
            <a:ext cx="13726195" cy="7406510"/>
          </a:xfrm>
          <a:custGeom>
            <a:avLst/>
            <a:gdLst/>
            <a:ahLst/>
            <a:cxnLst/>
            <a:rect r="r" b="b" t="t" l="l"/>
            <a:pathLst>
              <a:path h="7406510" w="13726195">
                <a:moveTo>
                  <a:pt x="0" y="0"/>
                </a:moveTo>
                <a:lnTo>
                  <a:pt x="13726195" y="0"/>
                </a:lnTo>
                <a:lnTo>
                  <a:pt x="13726195" y="7406510"/>
                </a:lnTo>
                <a:lnTo>
                  <a:pt x="0" y="740651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714500" y="404812"/>
            <a:ext cx="15700398" cy="1247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839"/>
              </a:lnSpc>
            </a:pPr>
            <a:r>
              <a:rPr lang="en-US" sz="8199">
                <a:solidFill>
                  <a:srgbClr val="F4F6FC"/>
                </a:solidFill>
                <a:latin typeface="Open Sans Bold"/>
              </a:rPr>
              <a:t> Model Selection and Training:</a:t>
            </a:r>
          </a:p>
        </p:txBody>
      </p:sp>
      <p:sp>
        <p:nvSpPr>
          <p:cNvPr name="TextBox 6" id="6"/>
          <p:cNvSpPr txBox="true"/>
          <p:nvPr/>
        </p:nvSpPr>
        <p:spPr>
          <a:xfrm rot="-5400000">
            <a:off x="-1966949" y="4667765"/>
            <a:ext cx="5595058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359"/>
              </a:lnSpc>
            </a:pPr>
            <a:r>
              <a:rPr lang="en-US" sz="2400" spc="144">
                <a:solidFill>
                  <a:srgbClr val="F4F6FC"/>
                </a:solidFill>
                <a:latin typeface="Open Sans"/>
              </a:rPr>
              <a:t>Yaar Beli</a:t>
            </a:r>
          </a:p>
        </p:txBody>
      </p:sp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11" t="0" r="-111" b="0"/>
            </a:stretch>
          </a:blipFill>
        </p:spPr>
      </p:sp>
      <p:sp>
        <p:nvSpPr>
          <p:cNvPr name="AutoShape 3" id="3"/>
          <p:cNvSpPr/>
          <p:nvPr/>
        </p:nvSpPr>
        <p:spPr>
          <a:xfrm rot="0">
            <a:off x="0" y="-479854"/>
            <a:ext cx="1714500" cy="3588608"/>
          </a:xfrm>
          <a:prstGeom prst="rect">
            <a:avLst/>
          </a:prstGeom>
          <a:solidFill>
            <a:srgbClr val="233DFF"/>
          </a:solidFill>
        </p:spPr>
      </p:sp>
      <p:sp>
        <p:nvSpPr>
          <p:cNvPr name="Freeform 4" id="4"/>
          <p:cNvSpPr/>
          <p:nvPr/>
        </p:nvSpPr>
        <p:spPr>
          <a:xfrm flipH="false" flipV="false" rot="0">
            <a:off x="2477374" y="2594119"/>
            <a:ext cx="14174651" cy="6367585"/>
          </a:xfrm>
          <a:custGeom>
            <a:avLst/>
            <a:gdLst/>
            <a:ahLst/>
            <a:cxnLst/>
            <a:rect r="r" b="b" t="t" l="l"/>
            <a:pathLst>
              <a:path h="6367585" w="14174651">
                <a:moveTo>
                  <a:pt x="0" y="0"/>
                </a:moveTo>
                <a:lnTo>
                  <a:pt x="14174651" y="0"/>
                </a:lnTo>
                <a:lnTo>
                  <a:pt x="14174651" y="6367585"/>
                </a:lnTo>
                <a:lnTo>
                  <a:pt x="0" y="636758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714500" y="404812"/>
            <a:ext cx="15700398" cy="1247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839"/>
              </a:lnSpc>
            </a:pPr>
            <a:r>
              <a:rPr lang="en-US" sz="8199">
                <a:solidFill>
                  <a:srgbClr val="F4F6FC"/>
                </a:solidFill>
                <a:latin typeface="Open Sans Bold"/>
              </a:rPr>
              <a:t> Model Selection and Training:</a:t>
            </a:r>
          </a:p>
        </p:txBody>
      </p:sp>
      <p:sp>
        <p:nvSpPr>
          <p:cNvPr name="TextBox 6" id="6"/>
          <p:cNvSpPr txBox="true"/>
          <p:nvPr/>
        </p:nvSpPr>
        <p:spPr>
          <a:xfrm rot="-5400000">
            <a:off x="-1966949" y="4667765"/>
            <a:ext cx="5595058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359"/>
              </a:lnSpc>
            </a:pPr>
            <a:r>
              <a:rPr lang="en-US" sz="2400" spc="144">
                <a:solidFill>
                  <a:srgbClr val="F4F6FC"/>
                </a:solidFill>
                <a:latin typeface="Open Sans"/>
              </a:rPr>
              <a:t>Yaar Beli</a:t>
            </a:r>
          </a:p>
        </p:txBody>
      </p:sp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11" t="0" r="-111" b="0"/>
            </a:stretch>
          </a:blipFill>
        </p:spPr>
      </p:sp>
      <p:sp>
        <p:nvSpPr>
          <p:cNvPr name="AutoShape 3" id="3"/>
          <p:cNvSpPr/>
          <p:nvPr/>
        </p:nvSpPr>
        <p:spPr>
          <a:xfrm rot="0">
            <a:off x="0" y="-479854"/>
            <a:ext cx="1714500" cy="3588608"/>
          </a:xfrm>
          <a:prstGeom prst="rect">
            <a:avLst/>
          </a:prstGeom>
          <a:solidFill>
            <a:srgbClr val="233DFF"/>
          </a:solidFill>
        </p:spPr>
      </p:sp>
      <p:sp>
        <p:nvSpPr>
          <p:cNvPr name="Freeform 4" id="4"/>
          <p:cNvSpPr/>
          <p:nvPr/>
        </p:nvSpPr>
        <p:spPr>
          <a:xfrm flipH="false" flipV="false" rot="0">
            <a:off x="2680067" y="2068356"/>
            <a:ext cx="13769263" cy="7634443"/>
          </a:xfrm>
          <a:custGeom>
            <a:avLst/>
            <a:gdLst/>
            <a:ahLst/>
            <a:cxnLst/>
            <a:rect r="r" b="b" t="t" l="l"/>
            <a:pathLst>
              <a:path h="7634443" w="13769263">
                <a:moveTo>
                  <a:pt x="0" y="0"/>
                </a:moveTo>
                <a:lnTo>
                  <a:pt x="13769264" y="0"/>
                </a:lnTo>
                <a:lnTo>
                  <a:pt x="13769264" y="7634444"/>
                </a:lnTo>
                <a:lnTo>
                  <a:pt x="0" y="763444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714500" y="404812"/>
            <a:ext cx="15700398" cy="1247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839"/>
              </a:lnSpc>
            </a:pPr>
            <a:r>
              <a:rPr lang="en-US" sz="8199">
                <a:solidFill>
                  <a:srgbClr val="F4F6FC"/>
                </a:solidFill>
                <a:latin typeface="Open Sans Bold"/>
              </a:rPr>
              <a:t> Model Selection and Training:</a:t>
            </a:r>
          </a:p>
        </p:txBody>
      </p:sp>
      <p:sp>
        <p:nvSpPr>
          <p:cNvPr name="TextBox 6" id="6"/>
          <p:cNvSpPr txBox="true"/>
          <p:nvPr/>
        </p:nvSpPr>
        <p:spPr>
          <a:xfrm rot="-5400000">
            <a:off x="-1966949" y="4667765"/>
            <a:ext cx="5595058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359"/>
              </a:lnSpc>
            </a:pPr>
            <a:r>
              <a:rPr lang="en-US" sz="2400" spc="144">
                <a:solidFill>
                  <a:srgbClr val="F4F6FC"/>
                </a:solidFill>
                <a:latin typeface="Open Sans"/>
              </a:rPr>
              <a:t>Yaar Beli</a:t>
            </a:r>
          </a:p>
        </p:txBody>
      </p:sp>
    </p:spTree>
  </p:cSld>
  <p:clrMapOvr>
    <a:masterClrMapping/>
  </p:clrMapOvr>
</p:sld>
</file>

<file path=ppt/slides/slide2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11" t="0" r="-111" b="0"/>
            </a:stretch>
          </a:blipFill>
        </p:spPr>
      </p:sp>
      <p:sp>
        <p:nvSpPr>
          <p:cNvPr name="AutoShape 3" id="3"/>
          <p:cNvSpPr/>
          <p:nvPr/>
        </p:nvSpPr>
        <p:spPr>
          <a:xfrm rot="0">
            <a:off x="0" y="-479854"/>
            <a:ext cx="1714500" cy="3588608"/>
          </a:xfrm>
          <a:prstGeom prst="rect">
            <a:avLst/>
          </a:prstGeom>
          <a:solidFill>
            <a:srgbClr val="233DFF"/>
          </a:solidFill>
        </p:spPr>
      </p:sp>
      <p:sp>
        <p:nvSpPr>
          <p:cNvPr name="Freeform 4" id="4"/>
          <p:cNvSpPr/>
          <p:nvPr/>
        </p:nvSpPr>
        <p:spPr>
          <a:xfrm flipH="false" flipV="false" rot="0">
            <a:off x="2992015" y="2414696"/>
            <a:ext cx="13968085" cy="3079710"/>
          </a:xfrm>
          <a:custGeom>
            <a:avLst/>
            <a:gdLst/>
            <a:ahLst/>
            <a:cxnLst/>
            <a:rect r="r" b="b" t="t" l="l"/>
            <a:pathLst>
              <a:path h="3079710" w="13968085">
                <a:moveTo>
                  <a:pt x="0" y="0"/>
                </a:moveTo>
                <a:lnTo>
                  <a:pt x="13968086" y="0"/>
                </a:lnTo>
                <a:lnTo>
                  <a:pt x="13968086" y="3079710"/>
                </a:lnTo>
                <a:lnTo>
                  <a:pt x="0" y="307971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4183152" y="5777911"/>
            <a:ext cx="11031997" cy="4382456"/>
          </a:xfrm>
          <a:custGeom>
            <a:avLst/>
            <a:gdLst/>
            <a:ahLst/>
            <a:cxnLst/>
            <a:rect r="r" b="b" t="t" l="l"/>
            <a:pathLst>
              <a:path h="4382456" w="11031997">
                <a:moveTo>
                  <a:pt x="0" y="0"/>
                </a:moveTo>
                <a:lnTo>
                  <a:pt x="11031996" y="0"/>
                </a:lnTo>
                <a:lnTo>
                  <a:pt x="11031996" y="4382456"/>
                </a:lnTo>
                <a:lnTo>
                  <a:pt x="0" y="438245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98" r="0" b="-98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714500" y="404812"/>
            <a:ext cx="15700398" cy="1247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839"/>
              </a:lnSpc>
            </a:pPr>
            <a:r>
              <a:rPr lang="en-US" sz="8199">
                <a:solidFill>
                  <a:srgbClr val="F4F6FC"/>
                </a:solidFill>
                <a:latin typeface="Open Sans Bold"/>
              </a:rPr>
              <a:t> Hyperparameter Tuning</a:t>
            </a:r>
          </a:p>
        </p:txBody>
      </p:sp>
      <p:sp>
        <p:nvSpPr>
          <p:cNvPr name="TextBox 7" id="7"/>
          <p:cNvSpPr txBox="true"/>
          <p:nvPr/>
        </p:nvSpPr>
        <p:spPr>
          <a:xfrm rot="-5400000">
            <a:off x="-1966949" y="4667765"/>
            <a:ext cx="5595058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359"/>
              </a:lnSpc>
            </a:pPr>
            <a:r>
              <a:rPr lang="en-US" sz="2400" spc="144">
                <a:solidFill>
                  <a:srgbClr val="F4F6FC"/>
                </a:solidFill>
                <a:latin typeface="Open Sans"/>
              </a:rPr>
              <a:t>Yaar Beli</a:t>
            </a:r>
          </a:p>
        </p:txBody>
      </p:sp>
    </p:spTree>
  </p:cSld>
  <p:clrMapOvr>
    <a:masterClrMapping/>
  </p:clrMapOvr>
</p:sld>
</file>

<file path=ppt/slides/slide2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11" t="0" r="-111" b="0"/>
            </a:stretch>
          </a:blipFill>
        </p:spPr>
      </p:sp>
      <p:sp>
        <p:nvSpPr>
          <p:cNvPr name="AutoShape 3" id="3"/>
          <p:cNvSpPr/>
          <p:nvPr/>
        </p:nvSpPr>
        <p:spPr>
          <a:xfrm rot="0">
            <a:off x="0" y="-479854"/>
            <a:ext cx="1714500" cy="3588608"/>
          </a:xfrm>
          <a:prstGeom prst="rect">
            <a:avLst/>
          </a:prstGeom>
          <a:solidFill>
            <a:srgbClr val="233DFF"/>
          </a:solidFill>
        </p:spPr>
      </p:sp>
      <p:sp>
        <p:nvSpPr>
          <p:cNvPr name="Freeform 4" id="4"/>
          <p:cNvSpPr/>
          <p:nvPr/>
        </p:nvSpPr>
        <p:spPr>
          <a:xfrm flipH="false" flipV="false" rot="0">
            <a:off x="2463894" y="2068356"/>
            <a:ext cx="14951004" cy="7686350"/>
          </a:xfrm>
          <a:custGeom>
            <a:avLst/>
            <a:gdLst/>
            <a:ahLst/>
            <a:cxnLst/>
            <a:rect r="r" b="b" t="t" l="l"/>
            <a:pathLst>
              <a:path h="7686350" w="14951004">
                <a:moveTo>
                  <a:pt x="0" y="0"/>
                </a:moveTo>
                <a:lnTo>
                  <a:pt x="14951004" y="0"/>
                </a:lnTo>
                <a:lnTo>
                  <a:pt x="14951004" y="7686350"/>
                </a:lnTo>
                <a:lnTo>
                  <a:pt x="0" y="768635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714500" y="404812"/>
            <a:ext cx="15700398" cy="1247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839"/>
              </a:lnSpc>
            </a:pPr>
            <a:r>
              <a:rPr lang="en-US" sz="8199">
                <a:solidFill>
                  <a:srgbClr val="F4F6FC"/>
                </a:solidFill>
                <a:latin typeface="Open Sans Bold"/>
              </a:rPr>
              <a:t>Results</a:t>
            </a:r>
          </a:p>
        </p:txBody>
      </p:sp>
      <p:sp>
        <p:nvSpPr>
          <p:cNvPr name="TextBox 6" id="6"/>
          <p:cNvSpPr txBox="true"/>
          <p:nvPr/>
        </p:nvSpPr>
        <p:spPr>
          <a:xfrm rot="-5400000">
            <a:off x="-1966949" y="4667765"/>
            <a:ext cx="5595058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359"/>
              </a:lnSpc>
            </a:pPr>
            <a:r>
              <a:rPr lang="en-US" sz="2400" spc="144">
                <a:solidFill>
                  <a:srgbClr val="F4F6FC"/>
                </a:solidFill>
                <a:latin typeface="Open Sans"/>
              </a:rPr>
              <a:t>Yaar Beli</a:t>
            </a:r>
          </a:p>
        </p:txBody>
      </p:sp>
    </p:spTree>
  </p:cSld>
  <p:clrMapOvr>
    <a:masterClrMapping/>
  </p:clrMapOvr>
</p:sld>
</file>

<file path=ppt/slides/slide2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11" t="0" r="-111" b="0"/>
            </a:stretch>
          </a:blipFill>
        </p:spPr>
      </p:sp>
      <p:sp>
        <p:nvSpPr>
          <p:cNvPr name="AutoShape 3" id="3"/>
          <p:cNvSpPr/>
          <p:nvPr/>
        </p:nvSpPr>
        <p:spPr>
          <a:xfrm rot="0">
            <a:off x="0" y="-479854"/>
            <a:ext cx="1714500" cy="3588608"/>
          </a:xfrm>
          <a:prstGeom prst="rect">
            <a:avLst/>
          </a:prstGeom>
          <a:solidFill>
            <a:srgbClr val="233DFF"/>
          </a:solidFill>
        </p:spPr>
      </p:sp>
      <p:sp>
        <p:nvSpPr>
          <p:cNvPr name="TextBox 4" id="4"/>
          <p:cNvSpPr txBox="true"/>
          <p:nvPr/>
        </p:nvSpPr>
        <p:spPr>
          <a:xfrm rot="0">
            <a:off x="1714500" y="404812"/>
            <a:ext cx="15700398" cy="1247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839"/>
              </a:lnSpc>
            </a:pPr>
            <a:r>
              <a:rPr lang="en-US" sz="8199">
                <a:solidFill>
                  <a:srgbClr val="F4F6FC"/>
                </a:solidFill>
                <a:latin typeface="Open Sans Bold"/>
              </a:rPr>
              <a:t>Conclusion and Future Work</a:t>
            </a:r>
          </a:p>
        </p:txBody>
      </p:sp>
      <p:sp>
        <p:nvSpPr>
          <p:cNvPr name="TextBox 5" id="5"/>
          <p:cNvSpPr txBox="true"/>
          <p:nvPr/>
        </p:nvSpPr>
        <p:spPr>
          <a:xfrm rot="-5400000">
            <a:off x="-1966949" y="4667765"/>
            <a:ext cx="5595058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359"/>
              </a:lnSpc>
            </a:pPr>
            <a:r>
              <a:rPr lang="en-US" sz="2400" spc="144">
                <a:solidFill>
                  <a:srgbClr val="F4F6FC"/>
                </a:solidFill>
                <a:latin typeface="Open Sans"/>
              </a:rPr>
              <a:t>Yaar Beli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343714" y="2351184"/>
            <a:ext cx="15071184" cy="72386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831"/>
              </a:lnSpc>
            </a:pPr>
            <a:r>
              <a:rPr lang="en-US" sz="2736">
                <a:solidFill>
                  <a:srgbClr val="F4F6FC"/>
                </a:solidFill>
                <a:latin typeface="Canva Sans Bold"/>
              </a:rPr>
              <a:t>Addressing Imbalance for Effective Fraud Detection</a:t>
            </a:r>
          </a:p>
          <a:p>
            <a:pPr marL="590865" indent="-295433" lvl="1">
              <a:lnSpc>
                <a:spcPts val="3831"/>
              </a:lnSpc>
              <a:buFont typeface="Arial"/>
              <a:buChar char="•"/>
            </a:pPr>
            <a:r>
              <a:rPr lang="en-US" sz="2736">
                <a:solidFill>
                  <a:srgbClr val="F4F6FC"/>
                </a:solidFill>
                <a:latin typeface="Canva Sans"/>
              </a:rPr>
              <a:t>The journey to enhance fraud detection in imbalanced datasets has been both challenging and enlightening.</a:t>
            </a:r>
          </a:p>
          <a:p>
            <a:pPr>
              <a:lnSpc>
                <a:spcPts val="3831"/>
              </a:lnSpc>
            </a:pPr>
            <a:r>
              <a:rPr lang="en-US" sz="2736">
                <a:solidFill>
                  <a:srgbClr val="F4F6FC"/>
                </a:solidFill>
                <a:latin typeface="Canva Sans Bold"/>
              </a:rPr>
              <a:t>Leveraging SMOTE for Balance</a:t>
            </a:r>
          </a:p>
          <a:p>
            <a:pPr marL="590865" indent="-295433" lvl="1">
              <a:lnSpc>
                <a:spcPts val="3831"/>
              </a:lnSpc>
              <a:buFont typeface="Arial"/>
              <a:buChar char="•"/>
            </a:pPr>
            <a:r>
              <a:rPr lang="en-US" sz="2736">
                <a:solidFill>
                  <a:srgbClr val="F4F6FC"/>
                </a:solidFill>
                <a:latin typeface="Canva Sans"/>
              </a:rPr>
              <a:t>The significant class imbalance in our "Fraud Detection using Imbalanced Data" dataset prompted us to leverage Synthetic Minority Over-sampling Technique (SMOTE).</a:t>
            </a:r>
          </a:p>
          <a:p>
            <a:pPr marL="590865" indent="-295433" lvl="1">
              <a:lnSpc>
                <a:spcPts val="3831"/>
              </a:lnSpc>
              <a:buFont typeface="Arial"/>
              <a:buChar char="•"/>
            </a:pPr>
            <a:r>
              <a:rPr lang="en-US" sz="2736">
                <a:solidFill>
                  <a:srgbClr val="F4F6FC"/>
                </a:solidFill>
                <a:latin typeface="Canva Sans"/>
              </a:rPr>
              <a:t>SMOTE's role in generating synthetic samples for the minority class has been instrumental in rebalancing our dataset.</a:t>
            </a:r>
          </a:p>
          <a:p>
            <a:pPr>
              <a:lnSpc>
                <a:spcPts val="3831"/>
              </a:lnSpc>
            </a:pPr>
            <a:r>
              <a:rPr lang="en-US" sz="2736">
                <a:solidFill>
                  <a:srgbClr val="F4F6FC"/>
                </a:solidFill>
                <a:latin typeface="Canva Sans Bold"/>
              </a:rPr>
              <a:t>Model Exploration and Refinement</a:t>
            </a:r>
          </a:p>
          <a:p>
            <a:pPr marL="590865" indent="-295433" lvl="1">
              <a:lnSpc>
                <a:spcPts val="3831"/>
              </a:lnSpc>
              <a:buFont typeface="Arial"/>
              <a:buChar char="•"/>
            </a:pPr>
            <a:r>
              <a:rPr lang="en-US" sz="2736">
                <a:solidFill>
                  <a:srgbClr val="F4F6FC"/>
                </a:solidFill>
                <a:latin typeface="Canva Sans"/>
              </a:rPr>
              <a:t>We embarked on a rigorous exploration of machine learning models, including Random Forest Classifier (RFC), AdaBoost Classifier (ADA), and XGBoost Classifier (XGB).</a:t>
            </a:r>
          </a:p>
          <a:p>
            <a:pPr marL="590865" indent="-295433" lvl="1">
              <a:lnSpc>
                <a:spcPts val="3831"/>
              </a:lnSpc>
              <a:buFont typeface="Arial"/>
              <a:buChar char="•"/>
            </a:pPr>
            <a:r>
              <a:rPr lang="en-US" sz="2736">
                <a:solidFill>
                  <a:srgbClr val="F4F6FC"/>
                </a:solidFill>
                <a:latin typeface="Canva Sans"/>
              </a:rPr>
              <a:t>Fine-tuning the models further refined their performance, ensuring our fraud detection system delivers accurate results.</a:t>
            </a:r>
          </a:p>
          <a:p>
            <a:pPr>
              <a:lnSpc>
                <a:spcPts val="3831"/>
              </a:lnSpc>
            </a:pPr>
          </a:p>
        </p:txBody>
      </p:sp>
    </p:spTree>
  </p:cSld>
  <p:clrMapOvr>
    <a:masterClrMapping/>
  </p:clrMapOvr>
</p:sld>
</file>

<file path=ppt/slides/slide2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11" t="0" r="-111" b="0"/>
            </a:stretch>
          </a:blipFill>
        </p:spPr>
      </p:sp>
      <p:sp>
        <p:nvSpPr>
          <p:cNvPr name="AutoShape 3" id="3"/>
          <p:cNvSpPr/>
          <p:nvPr/>
        </p:nvSpPr>
        <p:spPr>
          <a:xfrm rot="0">
            <a:off x="0" y="-479854"/>
            <a:ext cx="1714500" cy="3588608"/>
          </a:xfrm>
          <a:prstGeom prst="rect">
            <a:avLst/>
          </a:prstGeom>
          <a:solidFill>
            <a:srgbClr val="233DFF"/>
          </a:solidFill>
        </p:spPr>
      </p:sp>
      <p:sp>
        <p:nvSpPr>
          <p:cNvPr name="TextBox 4" id="4"/>
          <p:cNvSpPr txBox="true"/>
          <p:nvPr/>
        </p:nvSpPr>
        <p:spPr>
          <a:xfrm rot="0">
            <a:off x="1714500" y="404812"/>
            <a:ext cx="15700398" cy="1247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839"/>
              </a:lnSpc>
            </a:pPr>
            <a:r>
              <a:rPr lang="en-US" sz="8199">
                <a:solidFill>
                  <a:srgbClr val="F4F6FC"/>
                </a:solidFill>
                <a:latin typeface="Open Sans Bold"/>
              </a:rPr>
              <a:t>Telegram Bot</a:t>
            </a:r>
          </a:p>
        </p:txBody>
      </p:sp>
      <p:sp>
        <p:nvSpPr>
          <p:cNvPr name="TextBox 5" id="5"/>
          <p:cNvSpPr txBox="true"/>
          <p:nvPr/>
        </p:nvSpPr>
        <p:spPr>
          <a:xfrm rot="-5400000">
            <a:off x="-1966949" y="4667765"/>
            <a:ext cx="5595058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359"/>
              </a:lnSpc>
            </a:pPr>
            <a:r>
              <a:rPr lang="en-US" sz="2400" spc="144">
                <a:solidFill>
                  <a:srgbClr val="F4F6FC"/>
                </a:solidFill>
                <a:latin typeface="Open Sans"/>
              </a:rPr>
              <a:t>Yaar Beli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11" t="0" r="-111" b="0"/>
            </a:stretch>
          </a:blipFill>
        </p:spPr>
      </p:sp>
      <p:sp>
        <p:nvSpPr>
          <p:cNvPr name="AutoShape 3" id="3"/>
          <p:cNvSpPr/>
          <p:nvPr/>
        </p:nvSpPr>
        <p:spPr>
          <a:xfrm rot="0">
            <a:off x="0" y="-479854"/>
            <a:ext cx="1714500" cy="3588608"/>
          </a:xfrm>
          <a:prstGeom prst="rect">
            <a:avLst/>
          </a:prstGeom>
          <a:solidFill>
            <a:srgbClr val="233DFF"/>
          </a:solidFill>
        </p:spPr>
      </p:sp>
      <p:sp>
        <p:nvSpPr>
          <p:cNvPr name="TextBox 4" id="4"/>
          <p:cNvSpPr txBox="true"/>
          <p:nvPr/>
        </p:nvSpPr>
        <p:spPr>
          <a:xfrm rot="0">
            <a:off x="2741023" y="647854"/>
            <a:ext cx="13253155" cy="1247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839"/>
              </a:lnSpc>
            </a:pPr>
            <a:r>
              <a:rPr lang="en-US" sz="8199">
                <a:solidFill>
                  <a:srgbClr val="F4F6FC"/>
                </a:solidFill>
                <a:latin typeface="Open Sans Bold"/>
              </a:rPr>
              <a:t>Introduction</a:t>
            </a:r>
          </a:p>
        </p:txBody>
      </p:sp>
      <p:sp>
        <p:nvSpPr>
          <p:cNvPr name="TextBox 5" id="5"/>
          <p:cNvSpPr txBox="true"/>
          <p:nvPr/>
        </p:nvSpPr>
        <p:spPr>
          <a:xfrm rot="-5400000">
            <a:off x="-1966949" y="4667765"/>
            <a:ext cx="5595058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359"/>
              </a:lnSpc>
            </a:pPr>
            <a:r>
              <a:rPr lang="en-US" sz="2400" spc="144">
                <a:solidFill>
                  <a:srgbClr val="F4F6FC"/>
                </a:solidFill>
                <a:latin typeface="Open Sans"/>
              </a:rPr>
              <a:t>Yaar Beli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076959" y="2603953"/>
            <a:ext cx="15864720" cy="72643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851"/>
              </a:lnSpc>
            </a:pPr>
            <a:r>
              <a:rPr lang="en-US" sz="2750">
                <a:solidFill>
                  <a:srgbClr val="F4F6FC"/>
                </a:solidFill>
                <a:latin typeface="Canva Sans"/>
              </a:rPr>
              <a:t>Fraud Detection: </a:t>
            </a:r>
            <a:r>
              <a:rPr lang="en-US" sz="2750">
                <a:solidFill>
                  <a:srgbClr val="F4F6FC"/>
                </a:solidFill>
                <a:latin typeface="Canva Sans"/>
              </a:rPr>
              <a:t>A Vital Challenge</a:t>
            </a:r>
          </a:p>
          <a:p>
            <a:pPr marL="593892" indent="-296946" lvl="1">
              <a:lnSpc>
                <a:spcPts val="3851"/>
              </a:lnSpc>
              <a:buFont typeface="Arial"/>
              <a:buChar char="•"/>
            </a:pPr>
            <a:r>
              <a:rPr lang="en-US" sz="2750">
                <a:solidFill>
                  <a:srgbClr val="F4F6FC"/>
                </a:solidFill>
                <a:latin typeface="Canva Sans"/>
              </a:rPr>
              <a:t>In the dynamic landscape of financial transactions and digital interactions, the problem of fraud detection has gained paramount importance.</a:t>
            </a:r>
          </a:p>
          <a:p>
            <a:pPr marL="593892" indent="-296946" lvl="1">
              <a:lnSpc>
                <a:spcPts val="3851"/>
              </a:lnSpc>
              <a:buFont typeface="Arial"/>
              <a:buChar char="•"/>
            </a:pPr>
            <a:r>
              <a:rPr lang="en-US" sz="2750">
                <a:solidFill>
                  <a:srgbClr val="F4F6FC"/>
                </a:solidFill>
                <a:latin typeface="Canva Sans"/>
              </a:rPr>
              <a:t>As financial systems and digital services continue to evolve, the need to identify and mitigate fraudulent activities has become a critical concern for businesses, individuals, and institutions alike.</a:t>
            </a:r>
          </a:p>
          <a:p>
            <a:pPr>
              <a:lnSpc>
                <a:spcPts val="3851"/>
              </a:lnSpc>
            </a:pPr>
            <a:r>
              <a:rPr lang="en-US" sz="2750">
                <a:solidFill>
                  <a:srgbClr val="F4F6FC"/>
                </a:solidFill>
                <a:latin typeface="Canva Sans"/>
              </a:rPr>
              <a:t>Importance and Significance</a:t>
            </a:r>
          </a:p>
          <a:p>
            <a:pPr marL="593892" indent="-296946" lvl="1">
              <a:lnSpc>
                <a:spcPts val="3851"/>
              </a:lnSpc>
              <a:buFont typeface="Arial"/>
              <a:buChar char="•"/>
            </a:pPr>
            <a:r>
              <a:rPr lang="en-US" sz="2750">
                <a:solidFill>
                  <a:srgbClr val="F4F6FC"/>
                </a:solidFill>
                <a:latin typeface="Canva Sans"/>
              </a:rPr>
              <a:t>The impact of fraudulent activities extends far beyond financial losses, affecting trust, customer satisfaction, and operational efficiency.</a:t>
            </a:r>
          </a:p>
          <a:p>
            <a:pPr marL="593892" indent="-296946" lvl="1">
              <a:lnSpc>
                <a:spcPts val="3851"/>
              </a:lnSpc>
              <a:buFont typeface="Arial"/>
              <a:buChar char="•"/>
            </a:pPr>
            <a:r>
              <a:rPr lang="en-US" sz="2750">
                <a:solidFill>
                  <a:srgbClr val="F4F6FC"/>
                </a:solidFill>
                <a:latin typeface="Canva Sans"/>
              </a:rPr>
              <a:t>Effective fraud detection systems play a pivotal role in safeguarding financial integrity, maintaining customer confidence, and ensuring the smooth operation of various industries.</a:t>
            </a:r>
          </a:p>
          <a:p>
            <a:pPr marL="593892" indent="-296946" lvl="1">
              <a:lnSpc>
                <a:spcPts val="3851"/>
              </a:lnSpc>
              <a:buFont typeface="Arial"/>
              <a:buChar char="•"/>
            </a:pPr>
            <a:r>
              <a:rPr lang="en-US" sz="2750">
                <a:solidFill>
                  <a:srgbClr val="F4F6FC"/>
                </a:solidFill>
                <a:latin typeface="Canva Sans"/>
              </a:rPr>
              <a:t>This presentation explores the complexities of fraud detection and the methodologies employed to tackle this crucial challenge head-on.</a:t>
            </a:r>
          </a:p>
          <a:p>
            <a:pPr>
              <a:lnSpc>
                <a:spcPts val="3851"/>
              </a:lnSpc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11" t="0" r="-111" b="0"/>
            </a:stretch>
          </a:blipFill>
        </p:spPr>
      </p:sp>
      <p:sp>
        <p:nvSpPr>
          <p:cNvPr name="AutoShape 3" id="3"/>
          <p:cNvSpPr/>
          <p:nvPr/>
        </p:nvSpPr>
        <p:spPr>
          <a:xfrm rot="0">
            <a:off x="0" y="-479854"/>
            <a:ext cx="1714500" cy="3588608"/>
          </a:xfrm>
          <a:prstGeom prst="rect">
            <a:avLst/>
          </a:prstGeom>
          <a:solidFill>
            <a:srgbClr val="233DFF"/>
          </a:solidFill>
        </p:spPr>
      </p:sp>
      <p:sp>
        <p:nvSpPr>
          <p:cNvPr name="TextBox 4" id="4"/>
          <p:cNvSpPr txBox="true"/>
          <p:nvPr/>
        </p:nvSpPr>
        <p:spPr>
          <a:xfrm rot="0">
            <a:off x="2827651" y="517545"/>
            <a:ext cx="13253155" cy="2495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839"/>
              </a:lnSpc>
            </a:pPr>
            <a:r>
              <a:rPr lang="en-US" sz="8199">
                <a:solidFill>
                  <a:srgbClr val="F4F6FC"/>
                </a:solidFill>
                <a:latin typeface="Open Sans Bold"/>
              </a:rPr>
              <a:t>Problem Statement</a:t>
            </a:r>
          </a:p>
          <a:p>
            <a:pPr algn="ctr">
              <a:lnSpc>
                <a:spcPts val="9839"/>
              </a:lnSpc>
            </a:pPr>
          </a:p>
        </p:txBody>
      </p:sp>
      <p:sp>
        <p:nvSpPr>
          <p:cNvPr name="TextBox 5" id="5"/>
          <p:cNvSpPr txBox="true"/>
          <p:nvPr/>
        </p:nvSpPr>
        <p:spPr>
          <a:xfrm rot="-5400000">
            <a:off x="-1966949" y="4667765"/>
            <a:ext cx="5595058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359"/>
              </a:lnSpc>
            </a:pPr>
            <a:r>
              <a:rPr lang="en-US" sz="2400" spc="144">
                <a:solidFill>
                  <a:srgbClr val="F4F6FC"/>
                </a:solidFill>
                <a:latin typeface="Open Sans"/>
              </a:rPr>
              <a:t>Yaar Beli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076959" y="2965470"/>
            <a:ext cx="16211041" cy="62928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851"/>
              </a:lnSpc>
            </a:pPr>
            <a:r>
              <a:rPr lang="en-US" sz="2750">
                <a:solidFill>
                  <a:srgbClr val="F4F6FC"/>
                </a:solidFill>
                <a:latin typeface="Canva Sans"/>
              </a:rPr>
              <a:t>Defining </a:t>
            </a:r>
            <a:r>
              <a:rPr lang="en-US" sz="2750">
                <a:solidFill>
                  <a:srgbClr val="F4F6FC"/>
                </a:solidFill>
                <a:latin typeface="Canva Sans"/>
              </a:rPr>
              <a:t>the Challenge</a:t>
            </a:r>
          </a:p>
          <a:p>
            <a:pPr marL="593892" indent="-296946" lvl="1">
              <a:lnSpc>
                <a:spcPts val="3851"/>
              </a:lnSpc>
              <a:buFont typeface="Arial"/>
              <a:buChar char="•"/>
            </a:pPr>
            <a:r>
              <a:rPr lang="en-US" sz="2750">
                <a:solidFill>
                  <a:srgbClr val="F4F6FC"/>
                </a:solidFill>
                <a:latin typeface="Canva Sans"/>
              </a:rPr>
              <a:t>The problem at hand revolves around fraud detection in a landscape dominated by imbalanced data.</a:t>
            </a:r>
          </a:p>
          <a:p>
            <a:pPr marL="593892" indent="-296946" lvl="1">
              <a:lnSpc>
                <a:spcPts val="3851"/>
              </a:lnSpc>
              <a:buFont typeface="Arial"/>
              <a:buChar char="•"/>
            </a:pPr>
            <a:r>
              <a:rPr lang="en-US" sz="2750">
                <a:solidFill>
                  <a:srgbClr val="F4F6FC"/>
                </a:solidFill>
                <a:latin typeface="Canva Sans"/>
              </a:rPr>
              <a:t>Our objective is to develop effective strategies and methodologies to identify fraudulent activities within financial transactions and digital interactions.</a:t>
            </a:r>
          </a:p>
          <a:p>
            <a:pPr>
              <a:lnSpc>
                <a:spcPts val="3851"/>
              </a:lnSpc>
            </a:pPr>
            <a:r>
              <a:rPr lang="en-US" sz="2750">
                <a:solidFill>
                  <a:srgbClr val="F4F6FC"/>
                </a:solidFill>
                <a:latin typeface="Canva Sans"/>
              </a:rPr>
              <a:t>Da</a:t>
            </a:r>
            <a:r>
              <a:rPr lang="en-US" sz="2750">
                <a:solidFill>
                  <a:srgbClr val="F4F6FC"/>
                </a:solidFill>
                <a:latin typeface="Canva Sans"/>
              </a:rPr>
              <a:t>taset: "Fraud Detection using Imbalanced Data"</a:t>
            </a:r>
          </a:p>
          <a:p>
            <a:pPr marL="593892" indent="-296946" lvl="1">
              <a:lnSpc>
                <a:spcPts val="3851"/>
              </a:lnSpc>
              <a:buFont typeface="Arial"/>
              <a:buChar char="•"/>
            </a:pPr>
            <a:r>
              <a:rPr lang="en-US" sz="2750">
                <a:solidFill>
                  <a:srgbClr val="F4F6FC"/>
                </a:solidFill>
                <a:latin typeface="Canva Sans"/>
              </a:rPr>
              <a:t>The dataset titled "Fraud Detection using Imbalanced Data" serves as the foundation of our exploration.</a:t>
            </a:r>
          </a:p>
          <a:p>
            <a:pPr marL="593892" indent="-296946" lvl="1">
              <a:lnSpc>
                <a:spcPts val="3851"/>
              </a:lnSpc>
              <a:buFont typeface="Arial"/>
              <a:buChar char="•"/>
            </a:pPr>
            <a:r>
              <a:rPr lang="en-US" sz="2750">
                <a:solidFill>
                  <a:srgbClr val="F4F6FC"/>
                </a:solidFill>
                <a:latin typeface="Canva Sans"/>
              </a:rPr>
              <a:t>Th</a:t>
            </a:r>
            <a:r>
              <a:rPr lang="en-US" sz="2750">
                <a:solidFill>
                  <a:srgbClr val="F4F6FC"/>
                </a:solidFill>
                <a:latin typeface="Canva Sans"/>
              </a:rPr>
              <a:t>is dataset provides a comprehensive view of real-world scenarios where fraudulent instances are significantly outnumbered by legitimate transactions.</a:t>
            </a:r>
          </a:p>
          <a:p>
            <a:pPr marL="593892" indent="-296946" lvl="1">
              <a:lnSpc>
                <a:spcPts val="3851"/>
              </a:lnSpc>
              <a:buFont typeface="Arial"/>
              <a:buChar char="•"/>
            </a:pPr>
            <a:r>
              <a:rPr lang="en-US" sz="2750">
                <a:solidFill>
                  <a:srgbClr val="F4F6FC"/>
                </a:solidFill>
                <a:latin typeface="Canva Sans"/>
              </a:rPr>
              <a:t>The challenge lies in building models that can accurately detect fraudulent cases while managing the inherent class imbalance.</a:t>
            </a:r>
          </a:p>
          <a:p>
            <a:pPr>
              <a:lnSpc>
                <a:spcPts val="3851"/>
              </a:lnSpc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11" t="0" r="-111" b="0"/>
            </a:stretch>
          </a:blipFill>
        </p:spPr>
      </p:sp>
      <p:sp>
        <p:nvSpPr>
          <p:cNvPr name="AutoShape 3" id="3"/>
          <p:cNvSpPr/>
          <p:nvPr/>
        </p:nvSpPr>
        <p:spPr>
          <a:xfrm rot="0">
            <a:off x="0" y="-479854"/>
            <a:ext cx="1714500" cy="3588608"/>
          </a:xfrm>
          <a:prstGeom prst="rect">
            <a:avLst/>
          </a:prstGeom>
          <a:solidFill>
            <a:srgbClr val="233DFF"/>
          </a:solidFill>
        </p:spPr>
      </p:sp>
      <p:sp>
        <p:nvSpPr>
          <p:cNvPr name="TextBox 4" id="4"/>
          <p:cNvSpPr txBox="true"/>
          <p:nvPr/>
        </p:nvSpPr>
        <p:spPr>
          <a:xfrm rot="0">
            <a:off x="2697709" y="404812"/>
            <a:ext cx="13253155" cy="1247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839"/>
              </a:lnSpc>
            </a:pPr>
            <a:r>
              <a:rPr lang="en-US" sz="8199">
                <a:solidFill>
                  <a:srgbClr val="F4F6FC"/>
                </a:solidFill>
                <a:latin typeface="Open Sans Bold"/>
              </a:rPr>
              <a:t>Project Goals</a:t>
            </a:r>
          </a:p>
        </p:txBody>
      </p:sp>
      <p:sp>
        <p:nvSpPr>
          <p:cNvPr name="TextBox 5" id="5"/>
          <p:cNvSpPr txBox="true"/>
          <p:nvPr/>
        </p:nvSpPr>
        <p:spPr>
          <a:xfrm rot="-5400000">
            <a:off x="-1966949" y="4667765"/>
            <a:ext cx="5595058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359"/>
              </a:lnSpc>
            </a:pPr>
            <a:r>
              <a:rPr lang="en-US" sz="2400" spc="144">
                <a:solidFill>
                  <a:srgbClr val="F4F6FC"/>
                </a:solidFill>
                <a:latin typeface="Open Sans"/>
              </a:rPr>
              <a:t>Yaar Beli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895825" y="2737541"/>
            <a:ext cx="15902132" cy="60331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615482" indent="-307741" lvl="1">
              <a:lnSpc>
                <a:spcPts val="3991"/>
              </a:lnSpc>
              <a:buFont typeface="Arial"/>
              <a:buChar char="•"/>
            </a:pPr>
            <a:r>
              <a:rPr lang="en-US" sz="2850">
                <a:solidFill>
                  <a:srgbClr val="F4F6FC"/>
                </a:solidFill>
                <a:latin typeface="Canva Sans"/>
              </a:rPr>
              <a:t>Exploratory Data Analysis (EDA): Conduct a comprehensive exploratory analysis of the "Fraud Detection using Imbalanced Data" dataset to gain insights into its structure, patterns, and potential challenges.</a:t>
            </a:r>
          </a:p>
          <a:p>
            <a:pPr marL="615482" indent="-307741" lvl="1">
              <a:lnSpc>
                <a:spcPts val="3991"/>
              </a:lnSpc>
              <a:buFont typeface="Arial"/>
              <a:buChar char="•"/>
            </a:pPr>
            <a:r>
              <a:rPr lang="en-US" sz="2850">
                <a:solidFill>
                  <a:srgbClr val="F4F6FC"/>
                </a:solidFill>
                <a:latin typeface="Canva Sans"/>
              </a:rPr>
              <a:t>Data Preprocessing: Implement a systematic data preprocessing pipeline to clean, normalize, and transform the dataset, ensuring it's ready for effective model training.</a:t>
            </a:r>
          </a:p>
          <a:p>
            <a:pPr marL="615482" indent="-307741" lvl="1">
              <a:lnSpc>
                <a:spcPts val="3991"/>
              </a:lnSpc>
              <a:buFont typeface="Arial"/>
              <a:buChar char="•"/>
            </a:pPr>
            <a:r>
              <a:rPr lang="en-US" sz="2850">
                <a:solidFill>
                  <a:srgbClr val="F4F6FC"/>
                </a:solidFill>
                <a:latin typeface="Canva Sans"/>
              </a:rPr>
              <a:t>Addressing Imbalance: Utilize Synthetic Minority Over-sampling Technique (SMOTE) to mitigate class imbalance and generate synthetic samples, enabling the models to better capture fraudulent instances.</a:t>
            </a:r>
          </a:p>
          <a:p>
            <a:pPr marL="615482" indent="-307741" lvl="1">
              <a:lnSpc>
                <a:spcPts val="3991"/>
              </a:lnSpc>
              <a:buFont typeface="Arial"/>
              <a:buChar char="•"/>
            </a:pPr>
            <a:r>
              <a:rPr lang="en-US" sz="2850">
                <a:solidFill>
                  <a:srgbClr val="F4F6FC"/>
                </a:solidFill>
                <a:latin typeface="Canva Sans"/>
              </a:rPr>
              <a:t>Machine Learning Models: Train and evaluate a range of machine learning models, selecting the most suitable algorithms for fraud detection that balance precision, recall, and overall performance.</a:t>
            </a:r>
          </a:p>
          <a:p>
            <a:pPr>
              <a:lnSpc>
                <a:spcPts val="3991"/>
              </a:lnSpc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11" t="0" r="-111" b="0"/>
            </a:stretch>
          </a:blipFill>
        </p:spPr>
      </p:sp>
      <p:sp>
        <p:nvSpPr>
          <p:cNvPr name="AutoShape 3" id="3"/>
          <p:cNvSpPr/>
          <p:nvPr/>
        </p:nvSpPr>
        <p:spPr>
          <a:xfrm rot="0">
            <a:off x="0" y="-479854"/>
            <a:ext cx="1714500" cy="3588608"/>
          </a:xfrm>
          <a:prstGeom prst="rect">
            <a:avLst/>
          </a:prstGeom>
          <a:solidFill>
            <a:srgbClr val="233DFF"/>
          </a:solidFill>
        </p:spPr>
      </p:sp>
      <p:sp>
        <p:nvSpPr>
          <p:cNvPr name="TextBox 4" id="4"/>
          <p:cNvSpPr txBox="true"/>
          <p:nvPr/>
        </p:nvSpPr>
        <p:spPr>
          <a:xfrm rot="0">
            <a:off x="2697709" y="404812"/>
            <a:ext cx="14422634" cy="1247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839"/>
              </a:lnSpc>
            </a:pPr>
            <a:r>
              <a:rPr lang="en-US" sz="8199">
                <a:solidFill>
                  <a:srgbClr val="F4F6FC"/>
                </a:solidFill>
                <a:latin typeface="Open Sans Bold"/>
              </a:rPr>
              <a:t>Background/Related Work</a:t>
            </a:r>
          </a:p>
        </p:txBody>
      </p:sp>
      <p:sp>
        <p:nvSpPr>
          <p:cNvPr name="TextBox 5" id="5"/>
          <p:cNvSpPr txBox="true"/>
          <p:nvPr/>
        </p:nvSpPr>
        <p:spPr>
          <a:xfrm rot="-5400000">
            <a:off x="-1966949" y="4667765"/>
            <a:ext cx="5595058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359"/>
              </a:lnSpc>
            </a:pPr>
            <a:r>
              <a:rPr lang="en-US" sz="2400" spc="144">
                <a:solidFill>
                  <a:srgbClr val="F4F6FC"/>
                </a:solidFill>
                <a:latin typeface="Open Sans"/>
              </a:rPr>
              <a:t>Yaar Beli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852608" y="2030256"/>
            <a:ext cx="13568293" cy="78661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425761" indent="-212881" lvl="1">
              <a:lnSpc>
                <a:spcPts val="2760"/>
              </a:lnSpc>
              <a:buFont typeface="Arial"/>
              <a:buChar char="•"/>
            </a:pPr>
            <a:r>
              <a:rPr lang="en-US" sz="1972">
                <a:solidFill>
                  <a:srgbClr val="F4F6FC"/>
                </a:solidFill>
                <a:latin typeface="Canva Sans Bold"/>
              </a:rPr>
              <a:t>Understanding the Landscape</a:t>
            </a:r>
          </a:p>
          <a:p>
            <a:pPr>
              <a:lnSpc>
                <a:spcPts val="2760"/>
              </a:lnSpc>
            </a:pPr>
          </a:p>
          <a:p>
            <a:pPr marL="425761" indent="-212881" lvl="1">
              <a:lnSpc>
                <a:spcPts val="2760"/>
              </a:lnSpc>
              <a:buFont typeface="Arial"/>
              <a:buChar char="•"/>
            </a:pPr>
            <a:r>
              <a:rPr lang="en-US" sz="1972">
                <a:solidFill>
                  <a:srgbClr val="F4F6FC"/>
                </a:solidFill>
                <a:latin typeface="Canva Sans"/>
              </a:rPr>
              <a:t>Fraud detection has been a critical challenge across industries, including finance, e-commerce, and healthcare.</a:t>
            </a:r>
          </a:p>
          <a:p>
            <a:pPr marL="425761" indent="-212881" lvl="1">
              <a:lnSpc>
                <a:spcPts val="2760"/>
              </a:lnSpc>
              <a:buFont typeface="Arial"/>
              <a:buChar char="•"/>
            </a:pPr>
            <a:r>
              <a:rPr lang="en-US" sz="1972">
                <a:solidFill>
                  <a:srgbClr val="F4F6FC"/>
                </a:solidFill>
                <a:latin typeface="Canva Sans"/>
              </a:rPr>
              <a:t>Traditional approaches often struggle with imbalanced data, where the prevalence of genuine instances outweighs fraudulent ones.</a:t>
            </a:r>
          </a:p>
          <a:p>
            <a:pPr>
              <a:lnSpc>
                <a:spcPts val="2760"/>
              </a:lnSpc>
            </a:pPr>
          </a:p>
          <a:p>
            <a:pPr marL="425761" indent="-212881" lvl="1">
              <a:lnSpc>
                <a:spcPts val="2760"/>
              </a:lnSpc>
              <a:buFont typeface="Arial"/>
              <a:buChar char="•"/>
            </a:pPr>
            <a:r>
              <a:rPr lang="en-US" sz="1972">
                <a:solidFill>
                  <a:srgbClr val="F4F6FC"/>
                </a:solidFill>
                <a:latin typeface="Canva Sans Bold"/>
              </a:rPr>
              <a:t>Similar Projects and Approaches</a:t>
            </a:r>
          </a:p>
          <a:p>
            <a:pPr>
              <a:lnSpc>
                <a:spcPts val="2760"/>
              </a:lnSpc>
            </a:pPr>
          </a:p>
          <a:p>
            <a:pPr marL="425761" indent="-212881" lvl="1">
              <a:lnSpc>
                <a:spcPts val="2760"/>
              </a:lnSpc>
              <a:buFont typeface="Arial"/>
              <a:buChar char="•"/>
            </a:pPr>
            <a:r>
              <a:rPr lang="en-US" sz="1972">
                <a:solidFill>
                  <a:srgbClr val="F4F6FC"/>
                </a:solidFill>
                <a:latin typeface="Canva Sans"/>
              </a:rPr>
              <a:t>Previous studies have explored methods like Random Forest, Support Vector Machines (SVM), and Logistic Regression for fraud detection.</a:t>
            </a:r>
          </a:p>
          <a:p>
            <a:pPr marL="425761" indent="-212881" lvl="1">
              <a:lnSpc>
                <a:spcPts val="2760"/>
              </a:lnSpc>
              <a:buFont typeface="Arial"/>
              <a:buChar char="•"/>
            </a:pPr>
            <a:r>
              <a:rPr lang="en-US" sz="1972">
                <a:solidFill>
                  <a:srgbClr val="F4F6FC"/>
                </a:solidFill>
                <a:latin typeface="Canva Sans"/>
              </a:rPr>
              <a:t>However, these methods might struggle with imbalanced datasets and fail to capture rare fraudulent instances.</a:t>
            </a:r>
          </a:p>
          <a:p>
            <a:pPr>
              <a:lnSpc>
                <a:spcPts val="2760"/>
              </a:lnSpc>
            </a:pPr>
          </a:p>
          <a:p>
            <a:pPr marL="425761" indent="-212881" lvl="1">
              <a:lnSpc>
                <a:spcPts val="2760"/>
              </a:lnSpc>
              <a:buFont typeface="Arial"/>
              <a:buChar char="•"/>
            </a:pPr>
            <a:r>
              <a:rPr lang="en-US" sz="1972">
                <a:solidFill>
                  <a:srgbClr val="F4F6FC"/>
                </a:solidFill>
                <a:latin typeface="Canva Sans Bold"/>
              </a:rPr>
              <a:t>Building Upon Existing Methods</a:t>
            </a:r>
          </a:p>
          <a:p>
            <a:pPr>
              <a:lnSpc>
                <a:spcPts val="2760"/>
              </a:lnSpc>
            </a:pPr>
          </a:p>
          <a:p>
            <a:pPr marL="425761" indent="-212881" lvl="1">
              <a:lnSpc>
                <a:spcPts val="2760"/>
              </a:lnSpc>
              <a:buFont typeface="Arial"/>
              <a:buChar char="•"/>
            </a:pPr>
            <a:r>
              <a:rPr lang="en-US" sz="1972">
                <a:solidFill>
                  <a:srgbClr val="F4F6FC"/>
                </a:solidFill>
                <a:latin typeface="Canva Sans"/>
              </a:rPr>
              <a:t>Our project builds upon the foundations of previous work by incorporating Synthetic Minority Over-sampling Technique (SMOTE) to handle imbalanced data.</a:t>
            </a:r>
          </a:p>
          <a:p>
            <a:pPr marL="425761" indent="-212881" lvl="1">
              <a:lnSpc>
                <a:spcPts val="2760"/>
              </a:lnSpc>
              <a:buFont typeface="Arial"/>
              <a:buChar char="•"/>
            </a:pPr>
            <a:r>
              <a:rPr lang="en-US" sz="1972">
                <a:solidFill>
                  <a:srgbClr val="F4F6FC"/>
                </a:solidFill>
                <a:latin typeface="Canva Sans"/>
              </a:rPr>
              <a:t>By using a combination of data preprocessing, feature engineering, and advanced machine learning models, we aim to enhance fraud detection accuracy.</a:t>
            </a:r>
          </a:p>
          <a:p>
            <a:pPr marL="425761" indent="-212881" lvl="1">
              <a:lnSpc>
                <a:spcPts val="2760"/>
              </a:lnSpc>
              <a:buFont typeface="Arial"/>
              <a:buChar char="•"/>
            </a:pPr>
            <a:r>
              <a:rPr lang="en-US" sz="1972">
                <a:solidFill>
                  <a:srgbClr val="F4F6FC"/>
                </a:solidFill>
                <a:latin typeface="Canva Sans"/>
              </a:rPr>
              <a:t>Feel free to customize this slide with specific details, references, or methodologies you've come across in your research.</a:t>
            </a:r>
          </a:p>
          <a:p>
            <a:pPr>
              <a:lnSpc>
                <a:spcPts val="2760"/>
              </a:lnSpc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11" t="0" r="-111" b="0"/>
            </a:stretch>
          </a:blipFill>
        </p:spPr>
      </p:sp>
      <p:sp>
        <p:nvSpPr>
          <p:cNvPr name="AutoShape 3" id="3"/>
          <p:cNvSpPr/>
          <p:nvPr/>
        </p:nvSpPr>
        <p:spPr>
          <a:xfrm rot="0">
            <a:off x="0" y="-479854"/>
            <a:ext cx="1714500" cy="3588608"/>
          </a:xfrm>
          <a:prstGeom prst="rect">
            <a:avLst/>
          </a:prstGeom>
          <a:solidFill>
            <a:srgbClr val="233DFF"/>
          </a:solidFill>
        </p:spPr>
      </p:sp>
      <p:sp>
        <p:nvSpPr>
          <p:cNvPr name="Freeform 4" id="4"/>
          <p:cNvSpPr/>
          <p:nvPr/>
        </p:nvSpPr>
        <p:spPr>
          <a:xfrm flipH="false" flipV="false" rot="0">
            <a:off x="2227426" y="2068356"/>
            <a:ext cx="5578297" cy="7951037"/>
          </a:xfrm>
          <a:custGeom>
            <a:avLst/>
            <a:gdLst/>
            <a:ahLst/>
            <a:cxnLst/>
            <a:rect r="r" b="b" t="t" l="l"/>
            <a:pathLst>
              <a:path h="7951037" w="5578297">
                <a:moveTo>
                  <a:pt x="0" y="0"/>
                </a:moveTo>
                <a:lnTo>
                  <a:pt x="5578297" y="0"/>
                </a:lnTo>
                <a:lnTo>
                  <a:pt x="5578297" y="7951038"/>
                </a:lnTo>
                <a:lnTo>
                  <a:pt x="0" y="795103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2697709" y="404812"/>
            <a:ext cx="14422634" cy="1247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839"/>
              </a:lnSpc>
            </a:pPr>
            <a:r>
              <a:rPr lang="en-US" sz="8199">
                <a:solidFill>
                  <a:srgbClr val="F4F6FC"/>
                </a:solidFill>
                <a:latin typeface="Open Sans Bold"/>
              </a:rPr>
              <a:t>Data Exploration</a:t>
            </a:r>
          </a:p>
        </p:txBody>
      </p:sp>
      <p:sp>
        <p:nvSpPr>
          <p:cNvPr name="TextBox 6" id="6"/>
          <p:cNvSpPr txBox="true"/>
          <p:nvPr/>
        </p:nvSpPr>
        <p:spPr>
          <a:xfrm rot="-5400000">
            <a:off x="-1966949" y="4667765"/>
            <a:ext cx="5595058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359"/>
              </a:lnSpc>
            </a:pPr>
            <a:r>
              <a:rPr lang="en-US" sz="2400" spc="144">
                <a:solidFill>
                  <a:srgbClr val="F4F6FC"/>
                </a:solidFill>
                <a:latin typeface="Open Sans"/>
              </a:rPr>
              <a:t>Yaar Beli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8620764" y="3955543"/>
            <a:ext cx="8995868" cy="40718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1255333" indent="-627667" lvl="1">
              <a:lnSpc>
                <a:spcPts val="8140"/>
              </a:lnSpc>
              <a:buFont typeface="Arial"/>
              <a:buChar char="•"/>
            </a:pPr>
            <a:r>
              <a:rPr lang="en-US" sz="5814">
                <a:solidFill>
                  <a:srgbClr val="F4F6FC"/>
                </a:solidFill>
                <a:latin typeface="Canva Sans"/>
              </a:rPr>
              <a:t>20 attribuets</a:t>
            </a:r>
          </a:p>
          <a:p>
            <a:pPr marL="1255333" indent="-627667" lvl="1">
              <a:lnSpc>
                <a:spcPts val="8140"/>
              </a:lnSpc>
              <a:buFont typeface="Arial"/>
              <a:buChar char="•"/>
            </a:pPr>
            <a:r>
              <a:rPr lang="en-US" sz="5814">
                <a:solidFill>
                  <a:srgbClr val="F4F6FC"/>
                </a:solidFill>
                <a:latin typeface="Canva Sans"/>
              </a:rPr>
              <a:t>25134 rows</a:t>
            </a:r>
          </a:p>
          <a:p>
            <a:pPr marL="1255333" indent="-627667" lvl="1">
              <a:lnSpc>
                <a:spcPts val="8140"/>
              </a:lnSpc>
              <a:buFont typeface="Arial"/>
              <a:buChar char="•"/>
            </a:pPr>
            <a:r>
              <a:rPr lang="en-US" sz="5814">
                <a:solidFill>
                  <a:srgbClr val="F4F6FC"/>
                </a:solidFill>
                <a:latin typeface="Canva Sans"/>
              </a:rPr>
              <a:t>Different datatypes</a:t>
            </a:r>
          </a:p>
          <a:p>
            <a:pPr>
              <a:lnSpc>
                <a:spcPts val="8140"/>
              </a:lnSpc>
            </a:pP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11" t="0" r="-111" b="0"/>
            </a:stretch>
          </a:blipFill>
        </p:spPr>
      </p:sp>
      <p:sp>
        <p:nvSpPr>
          <p:cNvPr name="AutoShape 3" id="3"/>
          <p:cNvSpPr/>
          <p:nvPr/>
        </p:nvSpPr>
        <p:spPr>
          <a:xfrm rot="0">
            <a:off x="0" y="-479854"/>
            <a:ext cx="1714500" cy="3588608"/>
          </a:xfrm>
          <a:prstGeom prst="rect">
            <a:avLst/>
          </a:prstGeom>
          <a:solidFill>
            <a:srgbClr val="233DFF"/>
          </a:solidFill>
        </p:spPr>
      </p:sp>
      <p:sp>
        <p:nvSpPr>
          <p:cNvPr name="Freeform 4" id="4"/>
          <p:cNvSpPr/>
          <p:nvPr/>
        </p:nvSpPr>
        <p:spPr>
          <a:xfrm flipH="false" flipV="false" rot="0">
            <a:off x="2870965" y="2137826"/>
            <a:ext cx="3374600" cy="7280170"/>
          </a:xfrm>
          <a:custGeom>
            <a:avLst/>
            <a:gdLst/>
            <a:ahLst/>
            <a:cxnLst/>
            <a:rect r="r" b="b" t="t" l="l"/>
            <a:pathLst>
              <a:path h="7280170" w="3374600">
                <a:moveTo>
                  <a:pt x="0" y="0"/>
                </a:moveTo>
                <a:lnTo>
                  <a:pt x="3374601" y="0"/>
                </a:lnTo>
                <a:lnTo>
                  <a:pt x="3374601" y="7280170"/>
                </a:lnTo>
                <a:lnTo>
                  <a:pt x="0" y="728017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7105986" y="2013665"/>
            <a:ext cx="9781050" cy="7244635"/>
          </a:xfrm>
          <a:custGeom>
            <a:avLst/>
            <a:gdLst/>
            <a:ahLst/>
            <a:cxnLst/>
            <a:rect r="r" b="b" t="t" l="l"/>
            <a:pathLst>
              <a:path h="7244635" w="9781050">
                <a:moveTo>
                  <a:pt x="0" y="0"/>
                </a:moveTo>
                <a:lnTo>
                  <a:pt x="9781050" y="0"/>
                </a:lnTo>
                <a:lnTo>
                  <a:pt x="9781050" y="7244635"/>
                </a:lnTo>
                <a:lnTo>
                  <a:pt x="0" y="724463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2697709" y="404812"/>
            <a:ext cx="14422634" cy="1247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839"/>
              </a:lnSpc>
            </a:pPr>
            <a:r>
              <a:rPr lang="en-US" sz="8199">
                <a:solidFill>
                  <a:srgbClr val="F4F6FC"/>
                </a:solidFill>
                <a:latin typeface="Open Sans Bold"/>
              </a:rPr>
              <a:t>Data Exploration</a:t>
            </a:r>
          </a:p>
        </p:txBody>
      </p:sp>
      <p:sp>
        <p:nvSpPr>
          <p:cNvPr name="TextBox 7" id="7"/>
          <p:cNvSpPr txBox="true"/>
          <p:nvPr/>
        </p:nvSpPr>
        <p:spPr>
          <a:xfrm rot="-5400000">
            <a:off x="-1966949" y="4667765"/>
            <a:ext cx="5595058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359"/>
              </a:lnSpc>
            </a:pPr>
            <a:r>
              <a:rPr lang="en-US" sz="2400" spc="144">
                <a:solidFill>
                  <a:srgbClr val="F4F6FC"/>
                </a:solidFill>
                <a:latin typeface="Open Sans"/>
              </a:rPr>
              <a:t>Yaar Beli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11" t="0" r="-111" b="0"/>
            </a:stretch>
          </a:blipFill>
        </p:spPr>
      </p:sp>
      <p:sp>
        <p:nvSpPr>
          <p:cNvPr name="AutoShape 3" id="3"/>
          <p:cNvSpPr/>
          <p:nvPr/>
        </p:nvSpPr>
        <p:spPr>
          <a:xfrm rot="0">
            <a:off x="0" y="-479854"/>
            <a:ext cx="1714500" cy="3588608"/>
          </a:xfrm>
          <a:prstGeom prst="rect">
            <a:avLst/>
          </a:prstGeom>
          <a:solidFill>
            <a:srgbClr val="233DFF"/>
          </a:solidFill>
        </p:spPr>
      </p:sp>
      <p:sp>
        <p:nvSpPr>
          <p:cNvPr name="Freeform 4" id="4"/>
          <p:cNvSpPr/>
          <p:nvPr/>
        </p:nvSpPr>
        <p:spPr>
          <a:xfrm flipH="false" flipV="false" rot="0">
            <a:off x="4366836" y="2844403"/>
            <a:ext cx="5620173" cy="3609824"/>
          </a:xfrm>
          <a:custGeom>
            <a:avLst/>
            <a:gdLst/>
            <a:ahLst/>
            <a:cxnLst/>
            <a:rect r="r" b="b" t="t" l="l"/>
            <a:pathLst>
              <a:path h="3609824" w="5620173">
                <a:moveTo>
                  <a:pt x="0" y="0"/>
                </a:moveTo>
                <a:lnTo>
                  <a:pt x="5620173" y="0"/>
                </a:lnTo>
                <a:lnTo>
                  <a:pt x="5620173" y="3609824"/>
                </a:lnTo>
                <a:lnTo>
                  <a:pt x="0" y="360982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2639346" y="2068356"/>
            <a:ext cx="3467805" cy="7654391"/>
          </a:xfrm>
          <a:custGeom>
            <a:avLst/>
            <a:gdLst/>
            <a:ahLst/>
            <a:cxnLst/>
            <a:rect r="r" b="b" t="t" l="l"/>
            <a:pathLst>
              <a:path h="7654391" w="3467805">
                <a:moveTo>
                  <a:pt x="0" y="0"/>
                </a:moveTo>
                <a:lnTo>
                  <a:pt x="3467805" y="0"/>
                </a:lnTo>
                <a:lnTo>
                  <a:pt x="3467805" y="7654392"/>
                </a:lnTo>
                <a:lnTo>
                  <a:pt x="0" y="765439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951800" y="6888302"/>
            <a:ext cx="9981016" cy="1550224"/>
          </a:xfrm>
          <a:custGeom>
            <a:avLst/>
            <a:gdLst/>
            <a:ahLst/>
            <a:cxnLst/>
            <a:rect r="r" b="b" t="t" l="l"/>
            <a:pathLst>
              <a:path h="1550224" w="9981016">
                <a:moveTo>
                  <a:pt x="0" y="0"/>
                </a:moveTo>
                <a:lnTo>
                  <a:pt x="9981016" y="0"/>
                </a:lnTo>
                <a:lnTo>
                  <a:pt x="9981016" y="1550224"/>
                </a:lnTo>
                <a:lnTo>
                  <a:pt x="0" y="155022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-18877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2697709" y="404812"/>
            <a:ext cx="14422634" cy="1247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839"/>
              </a:lnSpc>
            </a:pPr>
            <a:r>
              <a:rPr lang="en-US" sz="8199">
                <a:solidFill>
                  <a:srgbClr val="F4F6FC"/>
                </a:solidFill>
                <a:latin typeface="Open Sans Bold"/>
              </a:rPr>
              <a:t>Data Exploration</a:t>
            </a:r>
          </a:p>
        </p:txBody>
      </p:sp>
      <p:sp>
        <p:nvSpPr>
          <p:cNvPr name="TextBox 8" id="8"/>
          <p:cNvSpPr txBox="true"/>
          <p:nvPr/>
        </p:nvSpPr>
        <p:spPr>
          <a:xfrm rot="-5400000">
            <a:off x="-1966949" y="4667765"/>
            <a:ext cx="5595058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359"/>
              </a:lnSpc>
            </a:pPr>
            <a:r>
              <a:rPr lang="en-US" sz="2400" spc="144">
                <a:solidFill>
                  <a:srgbClr val="F4F6FC"/>
                </a:solidFill>
                <a:latin typeface="Open Sans"/>
              </a:rPr>
              <a:t>Yaar Beli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DAFr9Fii_MI</dc:identifier>
  <dcterms:modified xsi:type="dcterms:W3CDTF">2011-08-01T06:04:30Z</dcterms:modified>
  <cp:revision>1</cp:revision>
  <dc:title>Fraud Detection</dc:title>
</cp:coreProperties>
</file>