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f25faa06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f25faa06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f25faa06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f25faa06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f25faa06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f25faa06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f25faa0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f25faa0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31bdbf6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31bdbf6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f25faa06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f25faa06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f25faa06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f25faa06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c9bf3eb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c9bf3eb0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f25faa0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f25faa0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c9bf3eb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c9bf3eb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youtube.com/watch?v=5r6ldRG9FWk" TargetMode="External"/><Relationship Id="rId4" Type="http://schemas.openxmlformats.org/officeDocument/2006/relationships/hyperlink" Target="https://towardsdatascience.com/face-recognition-how-lbph-works-90ec258c3d6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23875" y="330500"/>
            <a:ext cx="5729100" cy="14349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300"/>
              </a:spcAft>
              <a:buClr>
                <a:schemeClr val="dk1"/>
              </a:buClr>
              <a:buSzPct val="42307"/>
              <a:buFont typeface="Arial"/>
              <a:buNone/>
            </a:pPr>
            <a:r>
              <a:rPr b="1" lang="en" sz="2600"/>
              <a:t>Application of Face recognition using ML in Employee Emotion Detection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507">
                <a:solidFill>
                  <a:srgbClr val="000000"/>
                </a:solidFill>
              </a:rPr>
              <a:t>Under the Guidance of </a:t>
            </a:r>
            <a:endParaRPr b="1" sz="6507">
              <a:solidFill>
                <a:srgbClr val="000000"/>
              </a:solidFill>
            </a:endParaRPr>
          </a:p>
          <a:p>
            <a:pPr indent="0" lvl="0" marL="0" rtl="0" algn="l">
              <a:spcBef>
                <a:spcPts val="0"/>
              </a:spcBef>
              <a:spcAft>
                <a:spcPts val="0"/>
              </a:spcAft>
              <a:buNone/>
            </a:pPr>
            <a:r>
              <a:rPr lang="en" sz="6507">
                <a:solidFill>
                  <a:srgbClr val="000000"/>
                </a:solidFill>
              </a:rPr>
              <a:t>Dr. Seema Maitrey</a:t>
            </a:r>
            <a:endParaRPr sz="6507">
              <a:solidFill>
                <a:srgbClr val="000000"/>
              </a:solidFill>
            </a:endParaRPr>
          </a:p>
          <a:p>
            <a:pPr indent="0" lvl="0" marL="0" rtl="0" algn="l">
              <a:spcBef>
                <a:spcPts val="0"/>
              </a:spcBef>
              <a:spcAft>
                <a:spcPts val="0"/>
              </a:spcAft>
              <a:buNone/>
            </a:pPr>
            <a:r>
              <a:t/>
            </a:r>
            <a:endParaRPr sz="6507">
              <a:solidFill>
                <a:srgbClr val="000000"/>
              </a:solidFill>
            </a:endParaRPr>
          </a:p>
          <a:p>
            <a:pPr indent="0" lvl="0" marL="0" rtl="0" algn="l">
              <a:spcBef>
                <a:spcPts val="0"/>
              </a:spcBef>
              <a:spcAft>
                <a:spcPts val="0"/>
              </a:spcAft>
              <a:buNone/>
            </a:pPr>
            <a:r>
              <a:t/>
            </a:r>
            <a:endParaRPr sz="6507">
              <a:solidFill>
                <a:srgbClr val="000000"/>
              </a:solidFill>
            </a:endParaRPr>
          </a:p>
          <a:p>
            <a:pPr indent="0" lvl="0" marL="0" rtl="0" algn="l">
              <a:spcBef>
                <a:spcPts val="0"/>
              </a:spcBef>
              <a:spcAft>
                <a:spcPts val="0"/>
              </a:spcAft>
              <a:buNone/>
            </a:pPr>
            <a:r>
              <a:rPr b="1" lang="en" sz="6507">
                <a:solidFill>
                  <a:srgbClr val="000000"/>
                </a:solidFill>
              </a:rPr>
              <a:t>Submitted by</a:t>
            </a:r>
            <a:endParaRPr b="1" sz="6507">
              <a:solidFill>
                <a:srgbClr val="000000"/>
              </a:solidFill>
            </a:endParaRPr>
          </a:p>
          <a:p>
            <a:pPr indent="0" lvl="0" marL="0" rtl="0" algn="l">
              <a:spcBef>
                <a:spcPts val="0"/>
              </a:spcBef>
              <a:spcAft>
                <a:spcPts val="0"/>
              </a:spcAft>
              <a:buNone/>
            </a:pPr>
            <a:r>
              <a:rPr lang="en" sz="6507">
                <a:solidFill>
                  <a:srgbClr val="000000"/>
                </a:solidFill>
              </a:rPr>
              <a:t>Rajat Maurya 1900290100116</a:t>
            </a:r>
            <a:endParaRPr sz="6507">
              <a:solidFill>
                <a:srgbClr val="000000"/>
              </a:solidFill>
            </a:endParaRPr>
          </a:p>
          <a:p>
            <a:pPr indent="0" lvl="0" marL="0" rtl="0" algn="l">
              <a:spcBef>
                <a:spcPts val="0"/>
              </a:spcBef>
              <a:spcAft>
                <a:spcPts val="0"/>
              </a:spcAft>
              <a:buNone/>
            </a:pPr>
            <a:r>
              <a:rPr lang="en" sz="6507">
                <a:solidFill>
                  <a:srgbClr val="000000"/>
                </a:solidFill>
              </a:rPr>
              <a:t>Rajat Maurya 1900290100115</a:t>
            </a:r>
            <a:endParaRPr sz="6507">
              <a:solidFill>
                <a:srgbClr val="000000"/>
              </a:solidFill>
            </a:endParaRPr>
          </a:p>
          <a:p>
            <a:pPr indent="0" lvl="0" marL="0" rtl="0" algn="l">
              <a:spcBef>
                <a:spcPts val="0"/>
              </a:spcBef>
              <a:spcAft>
                <a:spcPts val="0"/>
              </a:spcAft>
              <a:buNone/>
            </a:pPr>
            <a:r>
              <a:rPr lang="en" sz="6507">
                <a:solidFill>
                  <a:srgbClr val="000000"/>
                </a:solidFill>
              </a:rPr>
              <a:t>Jatin Jain       1900290100076</a:t>
            </a:r>
            <a:endParaRPr sz="6507">
              <a:solidFill>
                <a:srgbClr val="000000"/>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6441875" y="1574125"/>
            <a:ext cx="2036564" cy="205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055"/>
              <a:t>Places/Labs/Equipment and Tools used </a:t>
            </a:r>
            <a:endParaRPr sz="3355"/>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Python used as a programming language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OpenCV</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NumPy</a:t>
            </a:r>
            <a:endParaRPr sz="33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56249"/>
              <a:buFont typeface="Arial"/>
              <a:buNone/>
            </a:pPr>
            <a:r>
              <a:rPr b="1" lang="en" sz="1955"/>
              <a:t>References/links</a:t>
            </a:r>
            <a:endParaRPr sz="3355"/>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900">
              <a:solidFill>
                <a:schemeClr val="dk1"/>
              </a:solidFill>
            </a:endParaRPr>
          </a:p>
          <a:p>
            <a:pPr indent="-330200" lvl="0" marL="914400" rtl="0" algn="l">
              <a:spcBef>
                <a:spcPts val="0"/>
              </a:spcBef>
              <a:spcAft>
                <a:spcPts val="0"/>
              </a:spcAft>
              <a:buClr>
                <a:schemeClr val="dk1"/>
              </a:buClr>
              <a:buSzPts val="1600"/>
              <a:buChar char="●"/>
            </a:pPr>
            <a:r>
              <a:rPr lang="en" sz="1600" u="sng">
                <a:solidFill>
                  <a:srgbClr val="1155CC"/>
                </a:solidFill>
                <a:hlinkClick r:id="rId3">
                  <a:extLst>
                    <a:ext uri="{A12FA001-AC4F-418D-AE19-62706E023703}">
                      <ahyp:hlinkClr val="tx"/>
                    </a:ext>
                  </a:extLst>
                </a:hlinkClick>
              </a:rPr>
              <a:t>https://www.youtube.com/watch?v=5r6ldRG9FWk</a:t>
            </a:r>
            <a:endParaRPr sz="1600">
              <a:solidFill>
                <a:schemeClr val="dk1"/>
              </a:solidFill>
            </a:endParaRPr>
          </a:p>
          <a:p>
            <a:pPr indent="-330200" lvl="0" marL="914400" rtl="0" algn="l">
              <a:spcBef>
                <a:spcPts val="0"/>
              </a:spcBef>
              <a:spcAft>
                <a:spcPts val="0"/>
              </a:spcAft>
              <a:buClr>
                <a:schemeClr val="dk1"/>
              </a:buClr>
              <a:buSzPts val="1600"/>
              <a:buChar char="●"/>
            </a:pPr>
            <a:r>
              <a:rPr lang="en" sz="1600" u="sng">
                <a:solidFill>
                  <a:srgbClr val="1155CC"/>
                </a:solidFill>
                <a:hlinkClick r:id="rId4">
                  <a:extLst>
                    <a:ext uri="{A12FA001-AC4F-418D-AE19-62706E023703}">
                      <ahyp:hlinkClr val="tx"/>
                    </a:ext>
                  </a:extLst>
                </a:hlinkClick>
              </a:rPr>
              <a:t>https://towardsdatascience.com/face-recognition-how-lbph-works-90ec258c3d6b</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https://en.wikipedia.org/wiki/Facial_recognition_system</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990"/>
              <a:buFont typeface="Arial"/>
              <a:buNone/>
            </a:pPr>
            <a:r>
              <a:rPr b="1" lang="en" sz="2740"/>
              <a:t>Face recognition system</a:t>
            </a:r>
            <a:endParaRPr sz="2920"/>
          </a:p>
        </p:txBody>
      </p:sp>
      <p:sp>
        <p:nvSpPr>
          <p:cNvPr id="62" name="Google Shape;62;p14"/>
          <p:cNvSpPr txBox="1"/>
          <p:nvPr>
            <p:ph idx="1" type="body"/>
          </p:nvPr>
        </p:nvSpPr>
        <p:spPr>
          <a:xfrm>
            <a:off x="311700" y="1480575"/>
            <a:ext cx="8520600" cy="3088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Face recognition system is to recognize the face of a human being from an image or video stream with high accuracy in a shorter time.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Face recognition systems have seen wider uses in recent times on smartphones and other forms of technology, such as robotics.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Although the accuracy of facial recognition systems as biometric technology is lower than iris recognition and fingerprint recognition, it is widely adopted due to its contactless process.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2127"/>
              <a:buFont typeface="Arial"/>
              <a:buNone/>
            </a:pPr>
            <a:r>
              <a:rPr b="1" lang="en" sz="2611"/>
              <a:t>Detailed Methodology</a:t>
            </a:r>
            <a:endParaRPr sz="391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It first recognizes and extract unique features of the face like nose, eyes, eyebrows, lips, jaw, nose length, nose width, cheek, etc, and then compares it with the images in the database.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When we match two faces then their unique features get matched.</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Accuracy of the recognition is depending on the following factors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Lightning condition (the bad lightning condition can decrease the accuracy)</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Face positioning</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Makeup</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Hairstyle</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Accessories (like glass)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Implementation</a:t>
            </a:r>
            <a:r>
              <a:rPr lang="en"/>
              <a:t> flow</a:t>
            </a:r>
            <a:endParaRPr/>
          </a:p>
        </p:txBody>
      </p:sp>
      <p:pic>
        <p:nvPicPr>
          <p:cNvPr id="74" name="Google Shape;74;p16"/>
          <p:cNvPicPr preferRelativeResize="0"/>
          <p:nvPr/>
        </p:nvPicPr>
        <p:blipFill>
          <a:blip r:embed="rId3">
            <a:alphaModFix/>
          </a:blip>
          <a:stretch>
            <a:fillRect/>
          </a:stretch>
        </p:blipFill>
        <p:spPr>
          <a:xfrm>
            <a:off x="3141475" y="1064200"/>
            <a:ext cx="2687825" cy="3940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8768"/>
              <a:buFont typeface="Arial"/>
              <a:buNone/>
            </a:pPr>
            <a:r>
              <a:rPr b="1" lang="en" sz="2255"/>
              <a:t>Other </a:t>
            </a:r>
            <a:r>
              <a:rPr b="1" lang="en" sz="2255"/>
              <a:t>Applications of the face recognition</a:t>
            </a:r>
            <a:endParaRPr sz="3355"/>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Criminal identification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Suvillance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Emotion detection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Tracking attendance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Defense services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Bank services (like atm)</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Online payment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Airport service</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1900"/>
              <a:t>There are different types of face recognition algorithms.</a:t>
            </a:r>
            <a:endParaRPr sz="3300"/>
          </a:p>
        </p:txBody>
      </p:sp>
      <p:sp>
        <p:nvSpPr>
          <p:cNvPr id="86" name="Google Shape;86;p18"/>
          <p:cNvSpPr txBox="1"/>
          <p:nvPr>
            <p:ph idx="1" type="body"/>
          </p:nvPr>
        </p:nvSpPr>
        <p:spPr>
          <a:xfrm>
            <a:off x="22065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Eigenfaces (1991)</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Fisherfaces (1997)</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CNN</a:t>
            </a:r>
            <a:endParaRPr sz="2200">
              <a:solidFill>
                <a:schemeClr val="dk1"/>
              </a:solidFill>
            </a:endParaRPr>
          </a:p>
          <a:p>
            <a:pPr indent="0" lvl="0" marL="457200" rtl="0" algn="l">
              <a:spcBef>
                <a:spcPts val="0"/>
              </a:spcBef>
              <a:spcAft>
                <a:spcPts val="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None/>
            </a:pPr>
            <a:r>
              <a:rPr b="1" lang="en" sz="2255"/>
              <a:t>Convolutional Neural Networks</a:t>
            </a:r>
            <a:endParaRPr b="1" sz="3355"/>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6550" lvl="0" marL="457200" marR="0" rtl="0" algn="l">
              <a:lnSpc>
                <a:spcPct val="115000"/>
              </a:lnSpc>
              <a:spcBef>
                <a:spcPts val="0"/>
              </a:spcBef>
              <a:spcAft>
                <a:spcPts val="0"/>
              </a:spcAft>
              <a:buClr>
                <a:schemeClr val="dk1"/>
              </a:buClr>
              <a:buSzPts val="1700"/>
              <a:buChar char="●"/>
            </a:pPr>
            <a:r>
              <a:rPr lang="en" sz="1700">
                <a:solidFill>
                  <a:schemeClr val="dk1"/>
                </a:solidFill>
              </a:rPr>
              <a:t>Convolutional Neural Networks (CNNs): CNNs are a class of deep learning algorithms specifically designed for analyzing visual data, such as images and videos. They are inspired by the organization and functionality of the human visual cortex and have revolutionized computer vision tasks.</a:t>
            </a:r>
            <a:endParaRPr sz="1700">
              <a:solidFill>
                <a:schemeClr val="dk1"/>
              </a:solidFill>
            </a:endParaRPr>
          </a:p>
          <a:p>
            <a:pPr indent="-336550" lvl="0" marL="457200" marR="0" rtl="0" algn="l">
              <a:lnSpc>
                <a:spcPct val="115000"/>
              </a:lnSpc>
              <a:spcBef>
                <a:spcPts val="0"/>
              </a:spcBef>
              <a:spcAft>
                <a:spcPts val="0"/>
              </a:spcAft>
              <a:buClr>
                <a:schemeClr val="dk1"/>
              </a:buClr>
              <a:buSzPts val="1700"/>
              <a:buChar char="●"/>
            </a:pPr>
            <a:r>
              <a:rPr lang="en" sz="1700">
                <a:solidFill>
                  <a:schemeClr val="dk1"/>
                </a:solidFill>
              </a:rPr>
              <a:t>Convolutional Layers: CNNs consist of multiple layers, with convolutional layers being the core component. These layers apply filters (kernels) to input data, allowing the network to detect various features and patterns in the data. Convolutional layers help capture local spatial dependencies and enable translation invariance.</a:t>
            </a:r>
            <a:endParaRPr sz="1700">
              <a:solidFill>
                <a:schemeClr val="dk1"/>
              </a:solidFill>
            </a:endParaRPr>
          </a:p>
          <a:p>
            <a:pPr indent="0" lvl="0" marL="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6571"/>
              <a:buFont typeface="Arial"/>
              <a:buNone/>
            </a:pPr>
            <a:r>
              <a:rPr b="1" lang="en" sz="1944"/>
              <a:t>List of activities carried out to complete the project </a:t>
            </a:r>
            <a:endParaRPr sz="3244"/>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We first capture faces of different people and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store them with different folders of their names.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Now we have to train the model based on their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faces stored in different folders.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After the training of the model our face detection model is ready to detect the faces.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Now we can use it to detect faces from the video stream like our webcam.</a:t>
            </a:r>
            <a:endParaRPr sz="2400"/>
          </a:p>
        </p:txBody>
      </p:sp>
      <p:pic>
        <p:nvPicPr>
          <p:cNvPr id="99" name="Google Shape;99;p20"/>
          <p:cNvPicPr preferRelativeResize="0"/>
          <p:nvPr/>
        </p:nvPicPr>
        <p:blipFill>
          <a:blip r:embed="rId3">
            <a:alphaModFix/>
          </a:blip>
          <a:stretch>
            <a:fillRect/>
          </a:stretch>
        </p:blipFill>
        <p:spPr>
          <a:xfrm>
            <a:off x="5882650" y="639600"/>
            <a:ext cx="2724600" cy="162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Steps carried out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1"/>
              </a:buClr>
              <a:buSzPts val="1800"/>
              <a:buChar char="●"/>
            </a:pPr>
            <a:r>
              <a:rPr lang="en">
                <a:solidFill>
                  <a:schemeClr val="dk1"/>
                </a:solidFill>
              </a:rPr>
              <a:t>Capturing Photos: Implement a system to capture photos of employees at regular intervals, such as every 15 minutes, during their workday. </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Facial Feature Detection: Utilize facial recognition algorithms to detect and analyze various facial features in the captured images. </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Emotion Analysis: Apply machine learning techniques to analyze the detected facial features and determine the emotional state of each employee in the captured photos. </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Reporting and Action: Compile and organize the emotional data obtained from each employee and generate reports for managers and HR teams.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