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75" r:id="rId7"/>
    <p:sldId id="265" r:id="rId8"/>
    <p:sldId id="266" r:id="rId9"/>
    <p:sldId id="270" r:id="rId10"/>
    <p:sldId id="273" r:id="rId11"/>
    <p:sldId id="272" r:id="rId12"/>
    <p:sldId id="274" r:id="rId13"/>
    <p:sldId id="276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46ADD-2773-4733-87C6-DAB5AB5469B4}" v="1180" dt="2019-04-24T21:33:42.294"/>
    <p1510:client id="{6FF3AFB5-876F-AFBE-8529-85DFACF05057}" v="422" dt="2019-04-24T19:08:13.975"/>
    <p1510:client id="{E3977E11-5E2C-62B7-A605-04BF8485E0B3}" v="60" dt="2019-04-24T19:15:38.864"/>
    <p1510:client id="{67A1E002-D1C5-6277-C581-C86E9878AF9D}" v="1" dt="2019-04-25T06:11:3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>
      <p:cViewPr>
        <p:scale>
          <a:sx n="80" d="100"/>
          <a:sy n="80" d="100"/>
        </p:scale>
        <p:origin x="126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ECB0E0D-AC1B-4E83-84EA-237BFA2063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6DCB3B1-E1A7-4510-831B-77C8EFF56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0132A3B-10CF-4EEB-BA1F-A63D2ED61D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014E52ED-3C51-46E6-BE4B-14FFAB2C3D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Indexing and Searching for hot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6213" y="1480929"/>
            <a:ext cx="3523662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Rajat Narang [</a:t>
            </a:r>
            <a:r>
              <a:rPr lang="en-US">
                <a:latin typeface="Courier New"/>
                <a:cs typeface="Courier New"/>
              </a:rPr>
              <a:t>rnarang]</a:t>
            </a:r>
            <a:endParaRPr lang="en-US"/>
          </a:p>
          <a:p>
            <a:pPr algn="l">
              <a:spcAft>
                <a:spcPts val="600"/>
              </a:spcAft>
            </a:pPr>
            <a:r>
              <a:rPr lang="en-US"/>
              <a:t>Shreya More [</a:t>
            </a:r>
            <a:r>
              <a:rPr lang="en-US">
                <a:latin typeface="Courier New"/>
                <a:cs typeface="Courier New"/>
              </a:rPr>
              <a:t>ssmore</a:t>
            </a:r>
            <a:r>
              <a:rPr lang="en-US">
                <a:latin typeface="Franklin Gothic Book"/>
                <a:cs typeface="Courier New"/>
              </a:rPr>
              <a:t>]</a:t>
            </a:r>
            <a:endParaRPr lang="en-US"/>
          </a:p>
          <a:p>
            <a:pPr algn="l">
              <a:spcAft>
                <a:spcPts val="600"/>
              </a:spcAft>
            </a:pPr>
            <a:r>
              <a:rPr lang="en-US"/>
              <a:t>Udit Misra [</a:t>
            </a:r>
            <a:r>
              <a:rPr lang="en-US">
                <a:latin typeface="Courier New"/>
                <a:cs typeface="Courier New"/>
              </a:rPr>
              <a:t>umisra</a:t>
            </a:r>
            <a:r>
              <a:rPr lang="en-US">
                <a:latin typeface="Franklin Gothic Book"/>
                <a:cs typeface="Courier New"/>
              </a:rPr>
              <a:t>]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116DDC6-8F07-46CC-8751-E5C9346B2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6E5A5-9A7F-4A2C-8FD5-F7284DA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 Filter Equations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103B53-BA6B-44C6-AAB0-FC62778E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617" y="2172645"/>
            <a:ext cx="456318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Where,</a:t>
            </a:r>
            <a:endParaRPr lang="en-US" dirty="0"/>
          </a:p>
          <a:p>
            <a:pPr marL="383540" indent="-383540"/>
            <a:r>
              <a:rPr lang="en-US"/>
              <a:t>n = number of items in set</a:t>
            </a:r>
          </a:p>
          <a:p>
            <a:pPr marL="383540" indent="-383540"/>
            <a:r>
              <a:rPr lang="en-US"/>
              <a:t>m = number of bits in filter</a:t>
            </a:r>
          </a:p>
          <a:p>
            <a:pPr marL="383540" indent="-383540"/>
            <a:r>
              <a:rPr lang="en-US"/>
              <a:t>k = number of hash functions</a:t>
            </a:r>
          </a:p>
          <a:p>
            <a:pPr marL="383540" indent="-383540"/>
            <a:r>
              <a:rPr lang="en-US"/>
              <a:t>p = probability of a false positive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0087C96-ED33-405B-AEE1-366527F7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99" y="2647754"/>
            <a:ext cx="1391201" cy="60527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4D0A746-04B9-4A73-BE24-67D382F8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20" y="3964408"/>
            <a:ext cx="1317283" cy="51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7B1704B-B749-4A55-B0D7-4E586137FBC7}"/>
              </a:ext>
            </a:extLst>
          </p:cNvPr>
          <p:cNvSpPr txBox="1"/>
          <p:nvPr/>
        </p:nvSpPr>
        <p:spPr>
          <a:xfrm>
            <a:off x="2205392" y="5221904"/>
            <a:ext cx="79323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We generally fix values of n and p to determine the </a:t>
            </a:r>
            <a:r>
              <a:rPr lang="en-US" sz="1600"/>
              <a:t>values of m and 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03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E4C38-3482-4D28-8FAE-41A1BDAC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Min Sketches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8D4E2-9359-4DC2-BAF5-BD5A4DAC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0249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An extension to Bloom Filters</a:t>
            </a:r>
          </a:p>
          <a:p>
            <a:pPr marL="383540" indent="-383540"/>
            <a:r>
              <a:rPr lang="en-US"/>
              <a:t>Acts as a frequency table of objects in a data stream</a:t>
            </a:r>
            <a:endParaRPr lang="en-US" dirty="0"/>
          </a:p>
          <a:p>
            <a:pPr marL="383540" indent="-383540"/>
            <a:r>
              <a:rPr lang="en-US"/>
              <a:t>Instead of an array of length m, CMS maintains a 2-dimensional data structure (mxk)</a:t>
            </a:r>
          </a:p>
          <a:p>
            <a:pPr marL="383540" indent="-383540"/>
            <a:r>
              <a:rPr lang="en-US"/>
              <a:t>The hash functions can deliver any value less than m. So every hash function and a value under m, map to a cell in the CMS</a:t>
            </a:r>
            <a:endParaRPr lang="en-US" dirty="0"/>
          </a:p>
        </p:txBody>
      </p:sp>
      <p:pic>
        <p:nvPicPr>
          <p:cNvPr id="4" name="Picture 4" descr="A screen shot of a bird&#10;&#10;Description generated with very high confidence">
            <a:extLst>
              <a:ext uri="{FF2B5EF4-FFF2-40B4-BE49-F238E27FC236}">
                <a16:creationId xmlns:a16="http://schemas.microsoft.com/office/drawing/2014/main" xmlns="" id="{7FA3FD5A-5FDD-49C1-BA1C-9F51325B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23" y="1755749"/>
            <a:ext cx="150433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AE25AF-9FB3-4086-B8A2-DE617D186B7C}"/>
              </a:ext>
            </a:extLst>
          </p:cNvPr>
          <p:cNvSpPr txBox="1"/>
          <p:nvPr/>
        </p:nvSpPr>
        <p:spPr>
          <a:xfrm>
            <a:off x="8704433" y="1449689"/>
            <a:ext cx="1458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k 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D1DDEB-F1C9-4626-8865-F4F83C796BDC}"/>
              </a:ext>
            </a:extLst>
          </p:cNvPr>
          <p:cNvSpPr txBox="1"/>
          <p:nvPr/>
        </p:nvSpPr>
        <p:spPr>
          <a:xfrm>
            <a:off x="7940465" y="3431441"/>
            <a:ext cx="765779" cy="3140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m rows</a:t>
            </a:r>
          </a:p>
        </p:txBody>
      </p:sp>
    </p:spTree>
    <p:extLst>
      <p:ext uri="{BB962C8B-B14F-4D97-AF65-F5344CB8AC3E}">
        <p14:creationId xmlns:p14="http://schemas.microsoft.com/office/powerpoint/2010/main" val="96452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813DB-44F0-4B99-806A-640464AB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CMS Example</a:t>
            </a:r>
          </a:p>
        </p:txBody>
      </p:sp>
      <p:pic>
        <p:nvPicPr>
          <p:cNvPr id="4" name="Picture 4" descr="A screen shot of a bird&#10;&#10;Description generated with high confidence">
            <a:extLst>
              <a:ext uri="{FF2B5EF4-FFF2-40B4-BE49-F238E27FC236}">
                <a16:creationId xmlns:a16="http://schemas.microsoft.com/office/drawing/2014/main" xmlns="" id="{1D401345-97D8-449F-88E5-F175E1250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123" y="1763305"/>
            <a:ext cx="1247875" cy="3581400"/>
          </a:xfrm>
          <a:prstGeom prst="rect">
            <a:avLst/>
          </a:prstGeom>
        </p:spPr>
      </p:pic>
      <p:pic>
        <p:nvPicPr>
          <p:cNvPr id="6" name="Picture 6" descr="A screen shot of a bird&#10;&#10;Description generated with very high confidence">
            <a:extLst>
              <a:ext uri="{FF2B5EF4-FFF2-40B4-BE49-F238E27FC236}">
                <a16:creationId xmlns:a16="http://schemas.microsoft.com/office/drawing/2014/main" xmlns="" id="{9458D562-9B6F-4D97-A954-714EC225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92" y="1762046"/>
            <a:ext cx="1280054" cy="3648784"/>
          </a:xfrm>
          <a:prstGeom prst="rect">
            <a:avLst/>
          </a:prstGeom>
        </p:spPr>
      </p:pic>
      <p:pic>
        <p:nvPicPr>
          <p:cNvPr id="8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B557DC6A-E097-46D1-99DE-504E8971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93" y="2946022"/>
            <a:ext cx="2743200" cy="1280832"/>
          </a:xfrm>
          <a:prstGeom prst="rect">
            <a:avLst/>
          </a:prstGeom>
        </p:spPr>
      </p:pic>
      <p:pic>
        <p:nvPicPr>
          <p:cNvPr id="25" name="Picture 2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2CF51A8D-308E-45A4-88A4-CF1F1DBCA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433" y="2903728"/>
            <a:ext cx="2743200" cy="13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K Heavy Hitters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hitters problem:</a:t>
            </a:r>
          </a:p>
          <a:p>
            <a:pPr lvl="1"/>
            <a:r>
              <a:rPr lang="en-US" dirty="0" smtClean="0"/>
              <a:t> Given a stream of length T and a parameter k, in a single pass over the stream we want to find any elements that appear at least T/k times.</a:t>
            </a:r>
          </a:p>
          <a:p>
            <a:r>
              <a:rPr lang="en-US" dirty="0" smtClean="0"/>
              <a:t>Top k:</a:t>
            </a:r>
          </a:p>
          <a:p>
            <a:pPr lvl="1"/>
            <a:r>
              <a:rPr lang="en-US" dirty="0" smtClean="0"/>
              <a:t>Find the top k frequently occurring items in the data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A2BD0-DBA2-493F-9B00-7C8D2CF3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of Thrones Leaderboard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D26C1-D5BE-4067-96AF-BD006DA6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Built a Bloom Filter based on 31 popular characters from Game of Thrones.</a:t>
            </a:r>
          </a:p>
          <a:p>
            <a:pPr marL="383540" indent="-383540"/>
            <a:r>
              <a:rPr lang="en-US" dirty="0"/>
              <a:t>Tweets checked for these names </a:t>
            </a:r>
          </a:p>
          <a:p>
            <a:pPr marL="383540" indent="-383540"/>
            <a:r>
              <a:rPr lang="en-US" dirty="0"/>
              <a:t>If </a:t>
            </a:r>
            <a:r>
              <a:rPr lang="en-US" dirty="0" smtClean="0"/>
              <a:t>present in the Bloom Filter, </a:t>
            </a:r>
            <a:r>
              <a:rPr lang="en-US" dirty="0"/>
              <a:t>the name is added to a CMS that backs up the leaderboard</a:t>
            </a:r>
          </a:p>
          <a:p>
            <a:pPr marL="0" indent="0">
              <a:buNone/>
            </a:pPr>
            <a:r>
              <a:rPr lang="en-US" dirty="0"/>
              <a:t>Leaderboard: [(27, '</a:t>
            </a:r>
            <a:r>
              <a:rPr lang="en-US" dirty="0" err="1"/>
              <a:t>samwell</a:t>
            </a:r>
            <a:r>
              <a:rPr lang="en-US" dirty="0"/>
              <a:t>'), (41, 'bran'), (60, 'got\xe2\x80\xa6'), (86, '</a:t>
            </a:r>
            <a:r>
              <a:rPr lang="en-US" dirty="0" err="1"/>
              <a:t>cersei</a:t>
            </a:r>
            <a:r>
              <a:rPr lang="en-US" dirty="0"/>
              <a:t>'), (176, 'jon')]</a:t>
            </a:r>
          </a:p>
        </p:txBody>
      </p:sp>
    </p:spTree>
    <p:extLst>
      <p:ext uri="{BB962C8B-B14F-4D97-AF65-F5344CB8AC3E}">
        <p14:creationId xmlns:p14="http://schemas.microsoft.com/office/powerpoint/2010/main" val="395706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492BD-F956-4126-950E-50F9C8B6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AA4F13-3992-4120-8C7D-2E56A0DB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We successfully built a pipeline to stream tweets from Twitter's API through Kafka, </a:t>
            </a:r>
            <a:r>
              <a:rPr lang="en-US" dirty="0" err="1"/>
              <a:t>Logstash</a:t>
            </a:r>
            <a:r>
              <a:rPr lang="en-US" dirty="0"/>
              <a:t> and index it in </a:t>
            </a:r>
            <a:r>
              <a:rPr lang="en-US" dirty="0" err="1"/>
              <a:t>Elasticsearch</a:t>
            </a:r>
            <a:r>
              <a:rPr lang="en-US" dirty="0"/>
              <a:t>.</a:t>
            </a:r>
          </a:p>
          <a:p>
            <a:pPr marL="383540" indent="-383540"/>
            <a:r>
              <a:rPr lang="en-US" dirty="0"/>
              <a:t>Results were obtained using CMS and BF by performing top k Heavy Hitters on their result.</a:t>
            </a:r>
          </a:p>
          <a:p>
            <a:pPr marL="383540" indent="-383540"/>
            <a:r>
              <a:rPr lang="en-US" dirty="0"/>
              <a:t>All top characters stayed at relatively same positions, even though their frequencies changed over time. The change was not found to be very drastic.</a:t>
            </a:r>
          </a:p>
          <a:p>
            <a:pPr marL="383540" indent="-383540"/>
            <a:r>
              <a:rPr lang="en-US" dirty="0"/>
              <a:t>We did not expect the leaderboard to change constantly. However, fluctuations were noticed after the release of a new episode.</a:t>
            </a:r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0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7EDE92-A229-45DA-998A-1A7AF3CD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6058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 b="1"/>
              <a:t>Kafka And </a:t>
            </a:r>
            <a:r>
              <a:rPr lang="en-US" sz="3200" b="1" err="1"/>
              <a:t>Tweepy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xmlns="" id="{B605A2F9-CD1D-40CB-A8F1-94D13C29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err="1"/>
              <a:t>Tweepy</a:t>
            </a:r>
            <a:r>
              <a:rPr lang="en-US"/>
              <a:t>:</a:t>
            </a:r>
            <a:br>
              <a:rPr lang="en-US"/>
            </a:br>
            <a:r>
              <a:rPr lang="en-US"/>
              <a:t>An easy-to-use Python library for accessing the twitter API</a:t>
            </a:r>
            <a:br>
              <a:rPr lang="en-US"/>
            </a:br>
            <a:endParaRPr lang="en-US"/>
          </a:p>
          <a:p>
            <a:pPr marL="383540" indent="-383540"/>
            <a:r>
              <a:rPr lang="en-US" err="1"/>
              <a:t>Kakfa</a:t>
            </a:r>
            <a:r>
              <a:rPr lang="en-US"/>
              <a:t>:</a:t>
            </a:r>
            <a:br>
              <a:rPr lang="en-US"/>
            </a:br>
            <a:r>
              <a:rPr lang="en-US"/>
              <a:t>Distributed queuing service to buffer the tweets before processing</a:t>
            </a:r>
          </a:p>
          <a:p>
            <a:pPr marL="383540" indent="-383540"/>
            <a:endParaRPr lang="en-US"/>
          </a:p>
        </p:txBody>
      </p:sp>
      <p:pic>
        <p:nvPicPr>
          <p:cNvPr id="27" name="Picture 4" descr="A picture containing parking, sign, meter&#10;&#10;Description generated with very high confidence">
            <a:extLst>
              <a:ext uri="{FF2B5EF4-FFF2-40B4-BE49-F238E27FC236}">
                <a16:creationId xmlns:a16="http://schemas.microsoft.com/office/drawing/2014/main" xmlns="" id="{E925C801-E1E7-4C7A-A3C4-89B8E63E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701" y="3724273"/>
            <a:ext cx="2885302" cy="2414907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29CE0FAC-0FFE-4BE5-B2FA-8400445D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41" y="1646317"/>
            <a:ext cx="3211495" cy="15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DB818-F011-4F55-9382-AD3C050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ELK Stack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graphics&#10;&#10;Description generated with high confidence">
            <a:extLst>
              <a:ext uri="{FF2B5EF4-FFF2-40B4-BE49-F238E27FC236}">
                <a16:creationId xmlns:a16="http://schemas.microsoft.com/office/drawing/2014/main" xmlns="" id="{3CE12740-B8BE-48A8-9230-B7BDA48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47275"/>
            <a:ext cx="6517065" cy="4643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DAC073-D096-4B89-994D-11171495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300" u="sng" err="1"/>
              <a:t>ElasticSearch</a:t>
            </a:r>
            <a:r>
              <a:rPr lang="en-US" sz="1300"/>
              <a:t>:</a:t>
            </a:r>
            <a:br>
              <a:rPr lang="en-US" sz="1300"/>
            </a:br>
            <a:r>
              <a:rPr lang="en-US" sz="1300"/>
              <a:t>Elasticsearch is a distributed, RESTful search and analytics engine capable of solving a growing number of use cases</a:t>
            </a:r>
            <a:br>
              <a:rPr lang="en-US" sz="1300"/>
            </a:br>
            <a:r>
              <a:rPr lang="en-US" sz="1300"/>
              <a:t/>
            </a:r>
            <a:br>
              <a:rPr lang="en-US" sz="1300"/>
            </a:br>
            <a:r>
              <a:rPr lang="en-US" sz="1300" u="sng"/>
              <a:t>Logstash</a:t>
            </a:r>
            <a:r>
              <a:rPr lang="en-US" sz="1300"/>
              <a:t>:</a:t>
            </a:r>
            <a:br>
              <a:rPr lang="en-US" sz="1300"/>
            </a:br>
            <a:r>
              <a:rPr lang="en-US" sz="1300"/>
              <a:t>Logstash is an open source, server-side data processing pipeline that ingests data from a multitude of sources simultaneously, transforms it, and then sends it to your favorite “stash.” </a:t>
            </a:r>
            <a:br>
              <a:rPr lang="en-US" sz="1300"/>
            </a:br>
            <a:r>
              <a:rPr lang="en-US" sz="1300"/>
              <a:t/>
            </a:r>
            <a:br>
              <a:rPr lang="en-US" sz="1300"/>
            </a:br>
            <a:r>
              <a:rPr lang="en-US" sz="1300" u="sng"/>
              <a:t>Kibana</a:t>
            </a:r>
            <a:r>
              <a:rPr lang="en-US" sz="1300"/>
              <a:t>:</a:t>
            </a:r>
            <a:br>
              <a:rPr lang="en-US" sz="1300"/>
            </a:br>
            <a:r>
              <a:rPr lang="en-US" sz="1300"/>
              <a:t>Kibana lets you visualize your Elasticsearch data and navigate the Elastic Stack</a:t>
            </a:r>
            <a:endParaRPr lang="en-US"/>
          </a:p>
          <a:p>
            <a:pPr marL="383540" indent="-383540"/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699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6EC63-32D6-44CC-8480-B35CAAB2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Project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4EFB2B6-EF21-49CC-BB06-12EDD4C9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61F63CDD-CE28-4985-B3A6-4D506F1E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90" y="645106"/>
            <a:ext cx="4908019" cy="57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87512-2376-4084-B233-133F2FEA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Connection between Kafka &amp; ES</a:t>
            </a:r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F89C22-0475-4427-B7C8-0269AD40E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40ACC-7879-46E9-AE5C-B289F962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sz="1800"/>
              <a:t>Pipeline:</a:t>
            </a:r>
          </a:p>
          <a:p>
            <a:pPr lvl="1" indent="-383540"/>
            <a:r>
              <a:rPr lang="en-US" sz="1800"/>
              <a:t>Extract data using tweepy and push to kafka</a:t>
            </a:r>
            <a:endParaRPr lang="en-US" sz="1800" i="0"/>
          </a:p>
          <a:p>
            <a:pPr lvl="1" indent="-383540"/>
            <a:r>
              <a:rPr lang="en-US" sz="1800"/>
              <a:t>Using Logstash transfer data from kafka to elasticsearch</a:t>
            </a:r>
            <a:endParaRPr lang="en-US" sz="1800" i="0"/>
          </a:p>
          <a:p>
            <a:pPr lvl="1" indent="-383540"/>
            <a:r>
              <a:rPr lang="en-US" sz="1800"/>
              <a:t>Using Kibana run DRPC queries and visualize data</a:t>
            </a:r>
            <a:endParaRPr lang="en-US" sz="1800" i="0"/>
          </a:p>
          <a:p>
            <a:pPr marL="383540" indent="-383540"/>
            <a:endParaRPr lang="en-US" sz="180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FF530BAC-E5C2-4126-90DF-A4638E4E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52" y="2350235"/>
            <a:ext cx="5079022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Min Sketches &amp; Bloom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ub </a:t>
            </a:r>
            <a:r>
              <a:rPr lang="en-US" dirty="0"/>
              <a:t>linear space data </a:t>
            </a:r>
            <a:r>
              <a:rPr lang="en-US" dirty="0" smtClean="0"/>
              <a:t>structures</a:t>
            </a:r>
          </a:p>
          <a:p>
            <a:r>
              <a:rPr lang="en-US" dirty="0"/>
              <a:t>S</a:t>
            </a:r>
            <a:r>
              <a:rPr lang="en-US" dirty="0" smtClean="0"/>
              <a:t>ummarize </a:t>
            </a:r>
            <a:r>
              <a:rPr lang="en-US" dirty="0"/>
              <a:t>data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Probabilistic nature</a:t>
            </a:r>
          </a:p>
          <a:p>
            <a:r>
              <a:rPr lang="en-US" dirty="0" smtClean="0"/>
              <a:t>CMS are a refinement of 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F8C2D-BA11-4CCC-95F3-935EC4E1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984A2-0BE3-4C36-BB8D-EDEEE92C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0878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False Positives but not False Negatives</a:t>
            </a:r>
          </a:p>
          <a:p>
            <a:pPr marL="383540" indent="-383540"/>
            <a:r>
              <a:rPr lang="en-US" dirty="0"/>
              <a:t>The output a Bloom Filter gives is whether an input object has already been registered in it. </a:t>
            </a:r>
          </a:p>
          <a:p>
            <a:pPr marL="383540" indent="-383540"/>
            <a:r>
              <a:rPr lang="en-US" dirty="0"/>
              <a:t>BF supports insert and query operations</a:t>
            </a:r>
          </a:p>
          <a:p>
            <a:pPr marL="383540" indent="-383540"/>
            <a:r>
              <a:rPr lang="en-US" dirty="0"/>
              <a:t>It works by using k independent hash functions &lt;h1, h2, …, </a:t>
            </a:r>
            <a:r>
              <a:rPr lang="en-US" dirty="0" err="1"/>
              <a:t>hk</a:t>
            </a:r>
            <a:r>
              <a:rPr lang="en-US" dirty="0"/>
              <a:t>&gt; that map to indices in the range of 1 to m.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715C319-76C5-43E1-914F-871856D6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62" y="2428803"/>
            <a:ext cx="4771001" cy="32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14183-FCB8-4D9C-87D6-51DD675A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 Filters Insert</a:t>
            </a:r>
          </a:p>
        </p:txBody>
      </p:sp>
      <p:pic>
        <p:nvPicPr>
          <p:cNvPr id="12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214D21E5-A4A2-44B9-8D07-ECAFD6EFCE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26613" y="2986820"/>
            <a:ext cx="3454578" cy="161298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F22A07F-1B0E-435B-97E8-A01EB584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4031" y="1958528"/>
            <a:ext cx="4447786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We </a:t>
            </a:r>
            <a:r>
              <a:rPr lang="en-US" dirty="0" err="1"/>
              <a:t>initialise</a:t>
            </a:r>
            <a:r>
              <a:rPr lang="en-US" dirty="0"/>
              <a:t> an array of n bits to zero and use k independent hash functions.</a:t>
            </a:r>
          </a:p>
          <a:p>
            <a:pPr marL="383540" indent="-383540"/>
            <a:r>
              <a:rPr lang="en-US" dirty="0"/>
              <a:t>Assume we are working with a bloom filter of size 16 with 4 hash functions.</a:t>
            </a:r>
          </a:p>
          <a:p>
            <a:pPr marL="383540" indent="-383540"/>
            <a:r>
              <a:rPr lang="en-US" dirty="0" smtClean="0"/>
              <a:t>O(k</a:t>
            </a:r>
            <a:r>
              <a:rPr lang="en-US" dirty="0"/>
              <a:t>) complexity</a:t>
            </a:r>
          </a:p>
          <a:p>
            <a:pPr marL="383540" indent="-383540"/>
            <a:endParaRPr lang="en-US" dirty="0"/>
          </a:p>
        </p:txBody>
      </p:sp>
      <p:pic>
        <p:nvPicPr>
          <p:cNvPr id="3" name="Picture 3" descr="A screen shot of a telephone&#10;&#10;Description generated with very high confidence">
            <a:extLst>
              <a:ext uri="{FF2B5EF4-FFF2-40B4-BE49-F238E27FC236}">
                <a16:creationId xmlns:a16="http://schemas.microsoft.com/office/drawing/2014/main" xmlns="" id="{B1B1E86A-6030-4A81-8E24-21576FC1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616" y="1692773"/>
            <a:ext cx="1100667" cy="4114800"/>
          </a:xfrm>
          <a:prstGeom prst="rect">
            <a:avLst/>
          </a:prstGeom>
        </p:spPr>
      </p:pic>
      <p:pic>
        <p:nvPicPr>
          <p:cNvPr id="5" name="Picture 5" descr="A screen shot of a telephone&#10;&#10;Description generated with very high confidence">
            <a:extLst>
              <a:ext uri="{FF2B5EF4-FFF2-40B4-BE49-F238E27FC236}">
                <a16:creationId xmlns:a16="http://schemas.microsoft.com/office/drawing/2014/main" xmlns="" id="{5849D19C-2F8D-4598-89DE-CC22844AA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829" y="1695292"/>
            <a:ext cx="9344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D01CA-0274-41A0-91B1-A24FF3C7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C38DC3-B65D-4F93-8DD1-77AC9DDE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6394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Perform AND operation on all indices found through hash functions. </a:t>
            </a:r>
          </a:p>
          <a:p>
            <a:pPr marL="383540" indent="-383540"/>
            <a:r>
              <a:rPr lang="en-US" dirty="0"/>
              <a:t>"pear" was not contained in the Bloom Filter in which we had inserted "apple".</a:t>
            </a:r>
          </a:p>
          <a:p>
            <a:pPr marL="0" indent="0">
              <a:buNone/>
            </a:pPr>
            <a:r>
              <a:rPr lang="en-US" b="1" dirty="0"/>
              <a:t>      1</a:t>
            </a:r>
            <a:r>
              <a:rPr lang="en-US" dirty="0"/>
              <a:t> and </a:t>
            </a:r>
            <a:r>
              <a:rPr lang="en-US" b="1" dirty="0"/>
              <a:t>1</a:t>
            </a:r>
            <a:r>
              <a:rPr lang="en-US" dirty="0"/>
              <a:t> and </a:t>
            </a:r>
            <a:r>
              <a:rPr lang="en-US" b="1" dirty="0"/>
              <a:t>0</a:t>
            </a:r>
            <a:r>
              <a:rPr lang="en-US" dirty="0"/>
              <a:t> and </a:t>
            </a:r>
            <a:r>
              <a:rPr lang="en-US" b="1" dirty="0"/>
              <a:t>1</a:t>
            </a:r>
            <a:r>
              <a:rPr lang="en-US" dirty="0"/>
              <a:t> = 0</a:t>
            </a:r>
          </a:p>
          <a:p>
            <a:pPr marL="383540" indent="-383540"/>
            <a:r>
              <a:rPr lang="en-US" dirty="0"/>
              <a:t>O(k) complexity</a:t>
            </a:r>
          </a:p>
        </p:txBody>
      </p:sp>
      <p:pic>
        <p:nvPicPr>
          <p:cNvPr id="14" name="Picture 1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DEA851F3-4215-4A30-A486-0DD33C83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75" y="2998191"/>
            <a:ext cx="2743200" cy="1302444"/>
          </a:xfrm>
          <a:prstGeom prst="rect">
            <a:avLst/>
          </a:prstGeom>
        </p:spPr>
      </p:pic>
      <p:pic>
        <p:nvPicPr>
          <p:cNvPr id="16" name="Picture 16" descr="A screen shot of a telephone&#10;&#10;Description generated with very high confidence">
            <a:extLst>
              <a:ext uri="{FF2B5EF4-FFF2-40B4-BE49-F238E27FC236}">
                <a16:creationId xmlns:a16="http://schemas.microsoft.com/office/drawing/2014/main" xmlns="" id="{C12F127F-2E3B-46D2-9FE8-91C55850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413" y="1969864"/>
            <a:ext cx="794763" cy="3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42</TotalTime>
  <Words>319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Courier New</vt:lpstr>
      <vt:lpstr>Franklin Gothic Book</vt:lpstr>
      <vt:lpstr>Crop</vt:lpstr>
      <vt:lpstr>Indexing and Searching for hot topics</vt:lpstr>
      <vt:lpstr>Kafka And Tweepy </vt:lpstr>
      <vt:lpstr>ELK Stack</vt:lpstr>
      <vt:lpstr>Project Architecture</vt:lpstr>
      <vt:lpstr>Connection between Kafka &amp; ES </vt:lpstr>
      <vt:lpstr>Count Min Sketches &amp; Bloom Filters</vt:lpstr>
      <vt:lpstr>Bloom Filters Design</vt:lpstr>
      <vt:lpstr>Bloom Filters Insert</vt:lpstr>
      <vt:lpstr>Bloom Filters Query</vt:lpstr>
      <vt:lpstr>Bloom Filter Equations</vt:lpstr>
      <vt:lpstr>Count Min Sketches </vt:lpstr>
      <vt:lpstr>CMS Example</vt:lpstr>
      <vt:lpstr>Top K Heavy Hitters</vt:lpstr>
      <vt:lpstr>Game of Thrones Leaderboard</vt:lpstr>
      <vt:lpstr>Conclusion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shreya MORE</cp:lastModifiedBy>
  <cp:revision>321</cp:revision>
  <dcterms:created xsi:type="dcterms:W3CDTF">2015-09-21T23:24:45Z</dcterms:created>
  <dcterms:modified xsi:type="dcterms:W3CDTF">2019-04-27T18:13:30Z</dcterms:modified>
</cp:coreProperties>
</file>