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98" r:id="rId5"/>
    <p:sldId id="299" r:id="rId6"/>
    <p:sldId id="300" r:id="rId7"/>
    <p:sldId id="301" r:id="rId8"/>
    <p:sldId id="302" r:id="rId9"/>
    <p:sldId id="303" r:id="rId10"/>
    <p:sldId id="305" r:id="rId11"/>
    <p:sldId id="307" r:id="rId12"/>
    <p:sldId id="306" r:id="rId13"/>
    <p:sldId id="304" r:id="rId14"/>
    <p:sldId id="308" r:id="rId15"/>
    <p:sldId id="309" r:id="rId16"/>
    <p:sldId id="310" r:id="rId17"/>
    <p:sldId id="311"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19" autoAdjust="0"/>
  </p:normalViewPr>
  <p:slideViewPr>
    <p:cSldViewPr snapToGrid="0">
      <p:cViewPr varScale="1">
        <p:scale>
          <a:sx n="93" d="100"/>
          <a:sy n="93" d="100"/>
        </p:scale>
        <p:origin x="21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25BB6-BFAC-421B-9DB3-BCEFFCA07237}"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9B990-858A-4D0D-9BA2-CFE4809216E3}" type="slidenum">
              <a:rPr lang="en-IN" smtClean="0"/>
              <a:t>‹#›</a:t>
            </a:fld>
            <a:endParaRPr lang="en-IN"/>
          </a:p>
        </p:txBody>
      </p:sp>
    </p:spTree>
    <p:extLst>
      <p:ext uri="{BB962C8B-B14F-4D97-AF65-F5344CB8AC3E}">
        <p14:creationId xmlns:p14="http://schemas.microsoft.com/office/powerpoint/2010/main" val="71050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49B990-858A-4D0D-9BA2-CFE4809216E3}" type="slidenum">
              <a:rPr lang="en-IN" smtClean="0"/>
              <a:t>2</a:t>
            </a:fld>
            <a:endParaRPr lang="en-IN"/>
          </a:p>
        </p:txBody>
      </p:sp>
    </p:spTree>
    <p:extLst>
      <p:ext uri="{BB962C8B-B14F-4D97-AF65-F5344CB8AC3E}">
        <p14:creationId xmlns:p14="http://schemas.microsoft.com/office/powerpoint/2010/main" val="2036512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www.pngall.com/nba-pn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asketballforever.com/2021/01/08/ranking-the-top-10-nba-players-2020-21"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ba.com/lakers/gallery/photos-lakers-vs.-wizards-12/3/14"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capspire.com/data-analytics-nba-energy-industr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rocor/34846957353"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layitusa.com/nba/2017/11/86576/tutti-testimoni-al-processo-embiid/"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www.aseaofblue.com/2018/2/17/17024136/kentucky-basketball-runs-promo-commercial-during-nba-all-star-weekend"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Capstone Project </a:t>
            </a:r>
            <a:br>
              <a:rPr lang="en-US" sz="4400" dirty="0">
                <a:solidFill>
                  <a:schemeClr val="tx1"/>
                </a:solidFill>
              </a:rPr>
            </a:br>
            <a:r>
              <a:rPr lang="en-US" sz="4400" dirty="0">
                <a:solidFill>
                  <a:schemeClr val="tx1"/>
                </a:solidFill>
              </a:rPr>
              <a:t>NBA DATA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 RAJAT PARMAR</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BFC2509A-787A-4485-A0A6-5541803524B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885910" y="522620"/>
            <a:ext cx="2393484" cy="5317524"/>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81E6-7DB1-28E7-10DC-9974BCE2ADEE}"/>
              </a:ext>
            </a:extLst>
          </p:cNvPr>
          <p:cNvSpPr>
            <a:spLocks noGrp="1"/>
          </p:cNvSpPr>
          <p:nvPr>
            <p:ph type="title"/>
          </p:nvPr>
        </p:nvSpPr>
        <p:spPr/>
        <p:txBody>
          <a:bodyPr>
            <a:normAutofit fontScale="90000"/>
          </a:bodyPr>
          <a:lstStyle/>
          <a:p>
            <a:br>
              <a:rPr lang="en-GB" sz="2200" dirty="0"/>
            </a:br>
            <a:br>
              <a:rPr lang="en-GB" sz="2200" dirty="0"/>
            </a:br>
            <a:br>
              <a:rPr lang="en-GB" sz="2200" dirty="0"/>
            </a:br>
            <a:r>
              <a:rPr lang="en-GB" sz="2200" dirty="0">
                <a:latin typeface="+mn-lt"/>
              </a:rPr>
              <a:t>The LA Lakers had their highest 3-point success rate (38.19%) in 2017 and had their lowest 3-point accuracy (30.64%) in 2003. They have an average success rate of 34.28% over the seasons. </a:t>
            </a:r>
            <a:br>
              <a:rPr lang="en-GB" dirty="0"/>
            </a:br>
            <a:endParaRPr lang="en-IN" dirty="0"/>
          </a:p>
        </p:txBody>
      </p:sp>
      <p:sp>
        <p:nvSpPr>
          <p:cNvPr id="3" name="Content Placeholder 2">
            <a:extLst>
              <a:ext uri="{FF2B5EF4-FFF2-40B4-BE49-F238E27FC236}">
                <a16:creationId xmlns:a16="http://schemas.microsoft.com/office/drawing/2014/main" id="{8831E4F4-6C31-B940-1E10-2922B15DC08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E8CDCF6-4E7E-74B9-5A3A-B8A402058717}"/>
              </a:ext>
            </a:extLst>
          </p:cNvPr>
          <p:cNvPicPr>
            <a:picLocks noChangeAspect="1"/>
          </p:cNvPicPr>
          <p:nvPr/>
        </p:nvPicPr>
        <p:blipFill>
          <a:blip r:embed="rId2"/>
          <a:stretch>
            <a:fillRect/>
          </a:stretch>
        </p:blipFill>
        <p:spPr>
          <a:xfrm>
            <a:off x="1546425" y="2052596"/>
            <a:ext cx="8670781" cy="4058183"/>
          </a:xfrm>
          <a:prstGeom prst="rect">
            <a:avLst/>
          </a:prstGeom>
        </p:spPr>
      </p:pic>
    </p:spTree>
    <p:extLst>
      <p:ext uri="{BB962C8B-B14F-4D97-AF65-F5344CB8AC3E}">
        <p14:creationId xmlns:p14="http://schemas.microsoft.com/office/powerpoint/2010/main" val="215228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5232-DC20-73C6-D2B7-EA068A3934DB}"/>
              </a:ext>
            </a:extLst>
          </p:cNvPr>
          <p:cNvSpPr>
            <a:spLocks noGrp="1"/>
          </p:cNvSpPr>
          <p:nvPr>
            <p:ph type="title"/>
          </p:nvPr>
        </p:nvSpPr>
        <p:spPr/>
        <p:txBody>
          <a:bodyPr/>
          <a:lstStyle/>
          <a:p>
            <a:r>
              <a:rPr lang="en-US" dirty="0"/>
              <a:t>Talent and development vs team performance in the NBA</a:t>
            </a:r>
            <a:endParaRPr lang="en-IN" dirty="0"/>
          </a:p>
        </p:txBody>
      </p:sp>
      <p:pic>
        <p:nvPicPr>
          <p:cNvPr id="5" name="Content Placeholder 4">
            <a:extLst>
              <a:ext uri="{FF2B5EF4-FFF2-40B4-BE49-F238E27FC236}">
                <a16:creationId xmlns:a16="http://schemas.microsoft.com/office/drawing/2014/main" id="{F436A0AD-F52D-95B8-2C30-B4E2AFE5B1E8}"/>
              </a:ext>
            </a:extLst>
          </p:cNvPr>
          <p:cNvPicPr>
            <a:picLocks noGrp="1" noChangeAspect="1"/>
          </p:cNvPicPr>
          <p:nvPr>
            <p:ph idx="1"/>
          </p:nvPr>
        </p:nvPicPr>
        <p:blipFill>
          <a:blip r:embed="rId2"/>
          <a:stretch>
            <a:fillRect/>
          </a:stretch>
        </p:blipFill>
        <p:spPr>
          <a:xfrm>
            <a:off x="1097280" y="2512540"/>
            <a:ext cx="4067935" cy="2970964"/>
          </a:xfrm>
        </p:spPr>
      </p:pic>
      <p:pic>
        <p:nvPicPr>
          <p:cNvPr id="7" name="Picture 6">
            <a:extLst>
              <a:ext uri="{FF2B5EF4-FFF2-40B4-BE49-F238E27FC236}">
                <a16:creationId xmlns:a16="http://schemas.microsoft.com/office/drawing/2014/main" id="{10E45CCE-8319-CC2C-164B-E976476C195F}"/>
              </a:ext>
            </a:extLst>
          </p:cNvPr>
          <p:cNvPicPr>
            <a:picLocks noChangeAspect="1"/>
          </p:cNvPicPr>
          <p:nvPr/>
        </p:nvPicPr>
        <p:blipFill>
          <a:blip r:embed="rId3"/>
          <a:stretch>
            <a:fillRect/>
          </a:stretch>
        </p:blipFill>
        <p:spPr>
          <a:xfrm>
            <a:off x="5591947" y="2512540"/>
            <a:ext cx="4892374" cy="2753497"/>
          </a:xfrm>
          <a:prstGeom prst="rect">
            <a:avLst/>
          </a:prstGeom>
        </p:spPr>
      </p:pic>
    </p:spTree>
    <p:extLst>
      <p:ext uri="{BB962C8B-B14F-4D97-AF65-F5344CB8AC3E}">
        <p14:creationId xmlns:p14="http://schemas.microsoft.com/office/powerpoint/2010/main" val="404088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913B-67B0-5F19-E103-BFC42A4F6ABE}"/>
              </a:ext>
            </a:extLst>
          </p:cNvPr>
          <p:cNvSpPr>
            <a:spLocks noGrp="1"/>
          </p:cNvSpPr>
          <p:nvPr>
            <p:ph type="title"/>
          </p:nvPr>
        </p:nvSpPr>
        <p:spPr/>
        <p:txBody>
          <a:bodyPr/>
          <a:lstStyle/>
          <a:p>
            <a:r>
              <a:rPr lang="en-US" dirty="0"/>
              <a:t>ROSTER COMPOSITION ON NBA TEAM PERFORMANCE</a:t>
            </a:r>
            <a:endParaRPr lang="en-IN" dirty="0"/>
          </a:p>
        </p:txBody>
      </p:sp>
      <p:sp>
        <p:nvSpPr>
          <p:cNvPr id="3" name="Content Placeholder 2">
            <a:extLst>
              <a:ext uri="{FF2B5EF4-FFF2-40B4-BE49-F238E27FC236}">
                <a16:creationId xmlns:a16="http://schemas.microsoft.com/office/drawing/2014/main" id="{E3FC10D1-CF92-3BBD-98CF-62E0DA39F54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E20527A-8E7B-23CD-F70B-8B73AD50EDEC}"/>
              </a:ext>
            </a:extLst>
          </p:cNvPr>
          <p:cNvPicPr>
            <a:picLocks noChangeAspect="1"/>
          </p:cNvPicPr>
          <p:nvPr/>
        </p:nvPicPr>
        <p:blipFill>
          <a:blip r:embed="rId2"/>
          <a:stretch>
            <a:fillRect/>
          </a:stretch>
        </p:blipFill>
        <p:spPr>
          <a:xfrm>
            <a:off x="1036320" y="1737360"/>
            <a:ext cx="4057650" cy="4629150"/>
          </a:xfrm>
          <a:prstGeom prst="rect">
            <a:avLst/>
          </a:prstGeom>
        </p:spPr>
      </p:pic>
      <p:pic>
        <p:nvPicPr>
          <p:cNvPr id="7" name="Picture 6">
            <a:extLst>
              <a:ext uri="{FF2B5EF4-FFF2-40B4-BE49-F238E27FC236}">
                <a16:creationId xmlns:a16="http://schemas.microsoft.com/office/drawing/2014/main" id="{D9EB7338-8902-85BF-FDB5-07DA3BF32CC7}"/>
              </a:ext>
            </a:extLst>
          </p:cNvPr>
          <p:cNvPicPr>
            <a:picLocks noChangeAspect="1"/>
          </p:cNvPicPr>
          <p:nvPr/>
        </p:nvPicPr>
        <p:blipFill>
          <a:blip r:embed="rId3"/>
          <a:stretch>
            <a:fillRect/>
          </a:stretch>
        </p:blipFill>
        <p:spPr>
          <a:xfrm>
            <a:off x="5668001" y="1869302"/>
            <a:ext cx="5548639" cy="3760891"/>
          </a:xfrm>
          <a:prstGeom prst="rect">
            <a:avLst/>
          </a:prstGeom>
        </p:spPr>
      </p:pic>
    </p:spTree>
    <p:extLst>
      <p:ext uri="{BB962C8B-B14F-4D97-AF65-F5344CB8AC3E}">
        <p14:creationId xmlns:p14="http://schemas.microsoft.com/office/powerpoint/2010/main" val="413492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EB2B-7474-612E-E8F1-6FAB432EBCB0}"/>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80060525-08B6-9017-7B8F-21FA11F6B967}"/>
              </a:ext>
            </a:extLst>
          </p:cNvPr>
          <p:cNvSpPr>
            <a:spLocks noGrp="1"/>
          </p:cNvSpPr>
          <p:nvPr>
            <p:ph idx="1"/>
          </p:nvPr>
        </p:nvSpPr>
        <p:spPr/>
        <p:txBody>
          <a:bodyPr/>
          <a:lstStyle/>
          <a:p>
            <a:r>
              <a:rPr lang="en-US" dirty="0"/>
              <a:t>Tried to include as many parameters to generate effective results.</a:t>
            </a:r>
          </a:p>
          <a:p>
            <a:r>
              <a:rPr lang="en-US" dirty="0"/>
              <a:t>Data cleaning and manipulation for players who were traded.</a:t>
            </a:r>
          </a:p>
          <a:p>
            <a:r>
              <a:rPr lang="en-US" dirty="0"/>
              <a:t>Relationship between certain statistics to illustrate graphs</a:t>
            </a:r>
          </a:p>
          <a:p>
            <a:r>
              <a:rPr lang="en-GB" sz="1800" dirty="0">
                <a:ea typeface="Helvetica Neue"/>
                <a:cs typeface="Helvetica Neue"/>
                <a:sym typeface="Helvetica Neue"/>
              </a:rPr>
              <a:t>Designing an effective and user-friendly dashboard to meet diverse stakeholder needs and preferences.</a:t>
            </a:r>
            <a:endParaRPr lang="en-US" dirty="0"/>
          </a:p>
          <a:p>
            <a:endParaRPr lang="en-IN" dirty="0"/>
          </a:p>
        </p:txBody>
      </p:sp>
      <p:pic>
        <p:nvPicPr>
          <p:cNvPr id="5" name="Picture 4">
            <a:extLst>
              <a:ext uri="{FF2B5EF4-FFF2-40B4-BE49-F238E27FC236}">
                <a16:creationId xmlns:a16="http://schemas.microsoft.com/office/drawing/2014/main" id="{78BD5AED-8854-CEE2-17EB-D36FE43BF41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575800" y="3958534"/>
            <a:ext cx="3887682" cy="2355768"/>
          </a:xfrm>
          <a:prstGeom prst="rect">
            <a:avLst/>
          </a:prstGeom>
        </p:spPr>
      </p:pic>
    </p:spTree>
    <p:extLst>
      <p:ext uri="{BB962C8B-B14F-4D97-AF65-F5344CB8AC3E}">
        <p14:creationId xmlns:p14="http://schemas.microsoft.com/office/powerpoint/2010/main" val="2946673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C9FA-A0B9-AD99-C475-46ABD5CAFF12}"/>
              </a:ext>
            </a:extLst>
          </p:cNvPr>
          <p:cNvSpPr>
            <a:spLocks noGrp="1"/>
          </p:cNvSpPr>
          <p:nvPr>
            <p:ph type="title"/>
          </p:nvPr>
        </p:nvSpPr>
        <p:spPr/>
        <p:txBody>
          <a:bodyPr/>
          <a:lstStyle/>
          <a:p>
            <a:r>
              <a:rPr lang="en-US" dirty="0"/>
              <a:t>FUTURE GOALS</a:t>
            </a:r>
            <a:endParaRPr lang="en-IN" dirty="0"/>
          </a:p>
        </p:txBody>
      </p:sp>
      <p:sp>
        <p:nvSpPr>
          <p:cNvPr id="3" name="Content Placeholder 2">
            <a:extLst>
              <a:ext uri="{FF2B5EF4-FFF2-40B4-BE49-F238E27FC236}">
                <a16:creationId xmlns:a16="http://schemas.microsoft.com/office/drawing/2014/main" id="{585337BA-384A-2367-57AA-1E513B9093E4}"/>
              </a:ext>
            </a:extLst>
          </p:cNvPr>
          <p:cNvSpPr>
            <a:spLocks noGrp="1"/>
          </p:cNvSpPr>
          <p:nvPr>
            <p:ph idx="1"/>
          </p:nvPr>
        </p:nvSpPr>
        <p:spPr/>
        <p:txBody>
          <a:bodyPr/>
          <a:lstStyle/>
          <a:p>
            <a:pPr marL="114300" lvl="0" indent="0">
              <a:spcBef>
                <a:spcPts val="2000"/>
              </a:spcBef>
              <a:buSzPts val="1800"/>
              <a:buNone/>
            </a:pPr>
            <a:r>
              <a:rPr lang="en-US" sz="1800" dirty="0">
                <a:latin typeface="Helvetica Neue"/>
                <a:ea typeface="Helvetica Neue"/>
                <a:cs typeface="Helvetica Neue"/>
                <a:sym typeface="Helvetica Neue"/>
              </a:rPr>
              <a:t>Explore additional features of the datasets (especially impact of key players performances) for more comprehensive analysis.</a:t>
            </a:r>
          </a:p>
          <a:p>
            <a:pPr marL="114300" indent="0">
              <a:spcBef>
                <a:spcPts val="2000"/>
              </a:spcBef>
              <a:buSzPts val="1800"/>
              <a:buNone/>
            </a:pPr>
            <a:r>
              <a:rPr lang="en-US" sz="1800" dirty="0">
                <a:latin typeface="Helvetica Neue"/>
                <a:ea typeface="Helvetica Neue"/>
                <a:cs typeface="Helvetica Neue"/>
                <a:sym typeface="Helvetica Neue"/>
              </a:rPr>
              <a:t>Perform more visualizations to better interpret the data and get better deductions.</a:t>
            </a:r>
          </a:p>
          <a:p>
            <a:pPr marL="114300" lvl="0" indent="0">
              <a:spcBef>
                <a:spcPts val="2000"/>
              </a:spcBef>
              <a:buSzPts val="1800"/>
              <a:buNone/>
            </a:pPr>
            <a:r>
              <a:rPr lang="en-US" sz="1800" dirty="0">
                <a:latin typeface="Helvetica Neue"/>
                <a:ea typeface="Helvetica Neue"/>
                <a:cs typeface="Helvetica Neue"/>
                <a:sym typeface="Helvetica Neue"/>
              </a:rPr>
              <a:t>Refine visualizations and dashboard layout for better user experience</a:t>
            </a:r>
            <a:endParaRPr lang="en-IN" dirty="0"/>
          </a:p>
        </p:txBody>
      </p:sp>
    </p:spTree>
    <p:extLst>
      <p:ext uri="{BB962C8B-B14F-4D97-AF65-F5344CB8AC3E}">
        <p14:creationId xmlns:p14="http://schemas.microsoft.com/office/powerpoint/2010/main" val="2722073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013D-E599-2EAE-5068-D04CE281FE5B}"/>
              </a:ext>
            </a:extLst>
          </p:cNvPr>
          <p:cNvSpPr>
            <a:spLocks noGrp="1"/>
          </p:cNvSpPr>
          <p:nvPr>
            <p:ph type="title"/>
          </p:nvPr>
        </p:nvSpPr>
        <p:spPr/>
        <p:txBody>
          <a:bodyPr/>
          <a:lstStyle/>
          <a:p>
            <a:r>
              <a:rPr lang="en-US" dirty="0"/>
              <a:t>                THANK YOU</a:t>
            </a:r>
            <a:endParaRPr lang="en-IN" dirty="0"/>
          </a:p>
        </p:txBody>
      </p:sp>
      <p:pic>
        <p:nvPicPr>
          <p:cNvPr id="9" name="Content Placeholder 8">
            <a:extLst>
              <a:ext uri="{FF2B5EF4-FFF2-40B4-BE49-F238E27FC236}">
                <a16:creationId xmlns:a16="http://schemas.microsoft.com/office/drawing/2014/main" id="{0ABEA95E-C6A8-91AC-058A-6DC58B65F2D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782684" y="2108200"/>
            <a:ext cx="6686958" cy="3760788"/>
          </a:xfrm>
        </p:spPr>
      </p:pic>
    </p:spTree>
    <p:extLst>
      <p:ext uri="{BB962C8B-B14F-4D97-AF65-F5344CB8AC3E}">
        <p14:creationId xmlns:p14="http://schemas.microsoft.com/office/powerpoint/2010/main" val="223313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C54A-F727-8C7A-8490-2474F188B26C}"/>
              </a:ext>
            </a:extLst>
          </p:cNvPr>
          <p:cNvSpPr>
            <a:spLocks noGrp="1"/>
          </p:cNvSpPr>
          <p:nvPr>
            <p:ph type="title"/>
          </p:nvPr>
        </p:nvSpPr>
        <p:spPr/>
        <p:txBody>
          <a:bodyPr/>
          <a:lstStyle/>
          <a:p>
            <a:r>
              <a:rPr lang="en-US" dirty="0"/>
              <a:t>AGENDA</a:t>
            </a:r>
            <a:endParaRPr lang="en-IN" dirty="0"/>
          </a:p>
        </p:txBody>
      </p:sp>
      <p:sp>
        <p:nvSpPr>
          <p:cNvPr id="7" name="Content Placeholder 6">
            <a:extLst>
              <a:ext uri="{FF2B5EF4-FFF2-40B4-BE49-F238E27FC236}">
                <a16:creationId xmlns:a16="http://schemas.microsoft.com/office/drawing/2014/main" id="{A6BCC751-274A-3028-6402-261517ECCE2A}"/>
              </a:ext>
            </a:extLst>
          </p:cNvPr>
          <p:cNvSpPr>
            <a:spLocks noGrp="1"/>
          </p:cNvSpPr>
          <p:nvPr>
            <p:ph idx="1"/>
          </p:nvPr>
        </p:nvSpPr>
        <p:spPr/>
        <p:txBody>
          <a:bodyPr/>
          <a:lstStyle/>
          <a:p>
            <a:pPr>
              <a:buFont typeface="Arial" panose="020B0604020202020204" pitchFamily="34" charset="0"/>
              <a:buChar char="•"/>
            </a:pPr>
            <a:r>
              <a:rPr lang="en-US" dirty="0"/>
              <a:t>PROJECT GOALS</a:t>
            </a:r>
          </a:p>
          <a:p>
            <a:pPr>
              <a:buFont typeface="Arial" panose="020B0604020202020204" pitchFamily="34" charset="0"/>
              <a:buChar char="•"/>
            </a:pPr>
            <a:r>
              <a:rPr lang="en-US" dirty="0"/>
              <a:t>PROJECT IMPORTANCE</a:t>
            </a:r>
          </a:p>
          <a:p>
            <a:pPr>
              <a:buFont typeface="Arial" panose="020B0604020202020204" pitchFamily="34" charset="0"/>
              <a:buChar char="•"/>
            </a:pPr>
            <a:r>
              <a:rPr lang="en-US" dirty="0"/>
              <a:t>PROCESS</a:t>
            </a:r>
          </a:p>
          <a:p>
            <a:pPr>
              <a:buFont typeface="Arial" panose="020B0604020202020204" pitchFamily="34" charset="0"/>
              <a:buChar char="•"/>
            </a:pPr>
            <a:r>
              <a:rPr lang="en-US" dirty="0"/>
              <a:t>RESULTS</a:t>
            </a:r>
          </a:p>
          <a:p>
            <a:pPr>
              <a:buFont typeface="Arial" panose="020B0604020202020204" pitchFamily="34" charset="0"/>
              <a:buChar char="•"/>
            </a:pPr>
            <a:r>
              <a:rPr lang="en-US" dirty="0"/>
              <a:t>CHALLENGES</a:t>
            </a:r>
          </a:p>
          <a:p>
            <a:pPr>
              <a:buFont typeface="Arial" panose="020B0604020202020204" pitchFamily="34" charset="0"/>
              <a:buChar char="•"/>
            </a:pPr>
            <a:r>
              <a:rPr lang="en-US" dirty="0"/>
              <a:t>FUTURE GOALS</a:t>
            </a:r>
          </a:p>
          <a:p>
            <a:endParaRPr lang="en-IN" dirty="0"/>
          </a:p>
        </p:txBody>
      </p:sp>
      <p:pic>
        <p:nvPicPr>
          <p:cNvPr id="9" name="Picture 8">
            <a:extLst>
              <a:ext uri="{FF2B5EF4-FFF2-40B4-BE49-F238E27FC236}">
                <a16:creationId xmlns:a16="http://schemas.microsoft.com/office/drawing/2014/main" id="{431A5908-9DAE-1FDB-FF6D-2479B9592C3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13957" y="2179295"/>
            <a:ext cx="5937013" cy="3389096"/>
          </a:xfrm>
          <a:prstGeom prst="rect">
            <a:avLst/>
          </a:prstGeom>
        </p:spPr>
      </p:pic>
    </p:spTree>
    <p:extLst>
      <p:ext uri="{BB962C8B-B14F-4D97-AF65-F5344CB8AC3E}">
        <p14:creationId xmlns:p14="http://schemas.microsoft.com/office/powerpoint/2010/main" val="185252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9288-ADEB-BC19-12BF-689D4108B60D}"/>
              </a:ext>
            </a:extLst>
          </p:cNvPr>
          <p:cNvSpPr>
            <a:spLocks noGrp="1"/>
          </p:cNvSpPr>
          <p:nvPr>
            <p:ph type="title"/>
          </p:nvPr>
        </p:nvSpPr>
        <p:spPr/>
        <p:txBody>
          <a:bodyPr/>
          <a:lstStyle/>
          <a:p>
            <a:r>
              <a:rPr lang="en-US" dirty="0"/>
              <a:t>PROJECT GOALS</a:t>
            </a:r>
            <a:endParaRPr lang="en-IN" dirty="0"/>
          </a:p>
        </p:txBody>
      </p:sp>
      <p:sp>
        <p:nvSpPr>
          <p:cNvPr id="3" name="Content Placeholder 2">
            <a:extLst>
              <a:ext uri="{FF2B5EF4-FFF2-40B4-BE49-F238E27FC236}">
                <a16:creationId xmlns:a16="http://schemas.microsoft.com/office/drawing/2014/main" id="{9A3C5C6D-0268-09F0-56EA-9FABD975451C}"/>
              </a:ext>
            </a:extLst>
          </p:cNvPr>
          <p:cNvSpPr>
            <a:spLocks noGrp="1"/>
          </p:cNvSpPr>
          <p:nvPr>
            <p:ph idx="1"/>
          </p:nvPr>
        </p:nvSpPr>
        <p:spPr/>
        <p:txBody>
          <a:bodyPr/>
          <a:lstStyle/>
          <a:p>
            <a:r>
              <a:rPr lang="en-CA" sz="2000" dirty="0">
                <a:solidFill>
                  <a:schemeClr val="tx1"/>
                </a:solidFill>
                <a:ea typeface="Helvetica Neue"/>
                <a:cs typeface="Helvetica Neue"/>
                <a:sym typeface="Helvetica Neue"/>
              </a:rPr>
              <a:t>This project involves the analysis and visualization of NBA data with a particular focus on win predictability and team improvement.</a:t>
            </a:r>
          </a:p>
          <a:p>
            <a:r>
              <a:rPr lang="en-CA" sz="2000" dirty="0">
                <a:solidFill>
                  <a:schemeClr val="tx1"/>
                </a:solidFill>
                <a:sym typeface="Helvetica Neue"/>
              </a:rPr>
              <a:t>In this project we have used latest datasets from basketballrefernce.com and nba.com to analyze all the teams and their chances to win a championship and we have also focused on what parameters the league actually focuses more on which would eventually help a team improve more.</a:t>
            </a:r>
          </a:p>
          <a:p>
            <a:endParaRPr lang="en-IN" dirty="0"/>
          </a:p>
        </p:txBody>
      </p:sp>
      <p:pic>
        <p:nvPicPr>
          <p:cNvPr id="5" name="Picture 4">
            <a:extLst>
              <a:ext uri="{FF2B5EF4-FFF2-40B4-BE49-F238E27FC236}">
                <a16:creationId xmlns:a16="http://schemas.microsoft.com/office/drawing/2014/main" id="{D81B9C3D-68D8-7E28-8947-D8151EF7FE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03309" y="467177"/>
            <a:ext cx="1037968" cy="1383958"/>
          </a:xfrm>
          <a:prstGeom prst="rect">
            <a:avLst/>
          </a:prstGeom>
        </p:spPr>
      </p:pic>
    </p:spTree>
    <p:extLst>
      <p:ext uri="{BB962C8B-B14F-4D97-AF65-F5344CB8AC3E}">
        <p14:creationId xmlns:p14="http://schemas.microsoft.com/office/powerpoint/2010/main" val="332124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C046-E347-0694-E082-D7F07393E01B}"/>
              </a:ext>
            </a:extLst>
          </p:cNvPr>
          <p:cNvSpPr>
            <a:spLocks noGrp="1"/>
          </p:cNvSpPr>
          <p:nvPr>
            <p:ph type="title"/>
          </p:nvPr>
        </p:nvSpPr>
        <p:spPr/>
        <p:txBody>
          <a:bodyPr/>
          <a:lstStyle/>
          <a:p>
            <a:r>
              <a:rPr lang="en-US" dirty="0"/>
              <a:t>PROJECT IMPORTANCE</a:t>
            </a:r>
            <a:endParaRPr lang="en-IN" dirty="0"/>
          </a:p>
        </p:txBody>
      </p:sp>
      <p:sp>
        <p:nvSpPr>
          <p:cNvPr id="3" name="Content Placeholder 2">
            <a:extLst>
              <a:ext uri="{FF2B5EF4-FFF2-40B4-BE49-F238E27FC236}">
                <a16:creationId xmlns:a16="http://schemas.microsoft.com/office/drawing/2014/main" id="{71D6FA0A-1475-DD13-EA39-4537CA620E30}"/>
              </a:ext>
            </a:extLst>
          </p:cNvPr>
          <p:cNvSpPr>
            <a:spLocks noGrp="1"/>
          </p:cNvSpPr>
          <p:nvPr>
            <p:ph idx="1"/>
          </p:nvPr>
        </p:nvSpPr>
        <p:spPr/>
        <p:txBody>
          <a:bodyPr>
            <a:normAutofit fontScale="85000" lnSpcReduction="10000"/>
          </a:bodyPr>
          <a:lstStyle/>
          <a:p>
            <a:r>
              <a:rPr lang="en-GB" dirty="0">
                <a:solidFill>
                  <a:schemeClr val="tx1"/>
                </a:solidFill>
                <a:ea typeface="Helvetica Neue" panose="02000503000000020004" pitchFamily="2" charset="0"/>
                <a:cs typeface="Helvetica Neue" panose="02000503000000020004" pitchFamily="2" charset="0"/>
              </a:rPr>
              <a:t>This project on basketball game statistics is important for various reasons:</a:t>
            </a:r>
          </a:p>
          <a:p>
            <a:pPr marL="285750" indent="-285750">
              <a:lnSpc>
                <a:spcPct val="150000"/>
              </a:lnSpc>
              <a:buFont typeface="Arial" panose="020B0604020202020204" pitchFamily="34" charset="0"/>
              <a:buChar char="•"/>
            </a:pPr>
            <a:r>
              <a:rPr lang="en-GB" sz="2000" b="1" dirty="0">
                <a:solidFill>
                  <a:schemeClr val="tx1"/>
                </a:solidFill>
                <a:ea typeface="Helvetica Neue" panose="02000503000000020004" pitchFamily="2" charset="0"/>
                <a:cs typeface="Helvetica Neue" panose="02000503000000020004" pitchFamily="2" charset="0"/>
              </a:rPr>
              <a:t>Performance Analysis:</a:t>
            </a:r>
            <a:r>
              <a:rPr lang="en-GB" sz="2000" dirty="0">
                <a:solidFill>
                  <a:schemeClr val="tx1"/>
                </a:solidFill>
                <a:ea typeface="Helvetica Neue" panose="02000503000000020004" pitchFamily="2" charset="0"/>
                <a:cs typeface="Helvetica Neue" panose="02000503000000020004" pitchFamily="2" charset="0"/>
              </a:rPr>
              <a:t> Assess player and team performance for improvement.</a:t>
            </a:r>
          </a:p>
          <a:p>
            <a:pPr marL="285750" indent="-285750">
              <a:lnSpc>
                <a:spcPct val="150000"/>
              </a:lnSpc>
              <a:buFont typeface="Arial" panose="020B0604020202020204" pitchFamily="34" charset="0"/>
              <a:buChar char="•"/>
            </a:pPr>
            <a:r>
              <a:rPr lang="en-GB" sz="2000" b="1" dirty="0">
                <a:solidFill>
                  <a:schemeClr val="tx1"/>
                </a:solidFill>
                <a:ea typeface="Helvetica Neue" panose="02000503000000020004" pitchFamily="2" charset="0"/>
                <a:cs typeface="Helvetica Neue" panose="02000503000000020004" pitchFamily="2" charset="0"/>
              </a:rPr>
              <a:t>Player Development:</a:t>
            </a:r>
            <a:r>
              <a:rPr lang="en-GB" sz="2000" dirty="0">
                <a:solidFill>
                  <a:schemeClr val="tx1"/>
                </a:solidFill>
                <a:ea typeface="Helvetica Neue" panose="02000503000000020004" pitchFamily="2" charset="0"/>
                <a:cs typeface="Helvetica Neue" panose="02000503000000020004" pitchFamily="2" charset="0"/>
              </a:rPr>
              <a:t> Tailor training programs to individual player needs.</a:t>
            </a:r>
          </a:p>
          <a:p>
            <a:pPr marL="285750" indent="-285750">
              <a:lnSpc>
                <a:spcPct val="150000"/>
              </a:lnSpc>
              <a:buFont typeface="Arial" panose="020B0604020202020204" pitchFamily="34" charset="0"/>
              <a:buChar char="•"/>
            </a:pPr>
            <a:r>
              <a:rPr lang="en-GB" sz="2000" b="1" dirty="0">
                <a:solidFill>
                  <a:schemeClr val="tx1"/>
                </a:solidFill>
                <a:ea typeface="Helvetica Neue" panose="02000503000000020004" pitchFamily="2" charset="0"/>
                <a:cs typeface="Helvetica Neue" panose="02000503000000020004" pitchFamily="2" charset="0"/>
              </a:rPr>
              <a:t>Team Management:</a:t>
            </a:r>
            <a:r>
              <a:rPr lang="en-GB" sz="2000" dirty="0">
                <a:solidFill>
                  <a:schemeClr val="tx1"/>
                </a:solidFill>
                <a:ea typeface="Helvetica Neue" panose="02000503000000020004" pitchFamily="2" charset="0"/>
                <a:cs typeface="Helvetica Neue" panose="02000503000000020004" pitchFamily="2" charset="0"/>
              </a:rPr>
              <a:t> Make informed decisions on player rotations, substitutions, and team composition.</a:t>
            </a:r>
          </a:p>
          <a:p>
            <a:pPr marL="285750" indent="-285750">
              <a:lnSpc>
                <a:spcPct val="150000"/>
              </a:lnSpc>
              <a:buFont typeface="Arial" panose="020B0604020202020204" pitchFamily="34" charset="0"/>
              <a:buChar char="•"/>
            </a:pPr>
            <a:r>
              <a:rPr lang="en-GB" sz="2000" b="1" dirty="0">
                <a:solidFill>
                  <a:schemeClr val="tx1"/>
                </a:solidFill>
                <a:ea typeface="Helvetica Neue" panose="02000503000000020004" pitchFamily="2" charset="0"/>
                <a:cs typeface="Helvetica Neue" panose="02000503000000020004" pitchFamily="2" charset="0"/>
              </a:rPr>
              <a:t>Scouting and Recruitment:</a:t>
            </a:r>
            <a:r>
              <a:rPr lang="en-GB" sz="2000" dirty="0">
                <a:solidFill>
                  <a:schemeClr val="tx1"/>
                </a:solidFill>
                <a:ea typeface="Helvetica Neue" panose="02000503000000020004" pitchFamily="2" charset="0"/>
                <a:cs typeface="Helvetica Neue" panose="02000503000000020004" pitchFamily="2" charset="0"/>
              </a:rPr>
              <a:t> Evaluate opponents and identify potential recruits.</a:t>
            </a:r>
          </a:p>
          <a:p>
            <a:pPr marL="285750" indent="-285750">
              <a:lnSpc>
                <a:spcPct val="150000"/>
              </a:lnSpc>
              <a:buFont typeface="Arial" panose="020B0604020202020204" pitchFamily="34" charset="0"/>
              <a:buChar char="•"/>
            </a:pPr>
            <a:r>
              <a:rPr lang="en-GB" sz="2000" b="1" dirty="0">
                <a:solidFill>
                  <a:schemeClr val="tx1"/>
                </a:solidFill>
                <a:ea typeface="Helvetica Neue" panose="02000503000000020004" pitchFamily="2" charset="0"/>
                <a:cs typeface="Helvetica Neue" panose="02000503000000020004" pitchFamily="2" charset="0"/>
              </a:rPr>
              <a:t>Injury Prevention:</a:t>
            </a:r>
            <a:r>
              <a:rPr lang="en-GB" sz="2000" dirty="0">
                <a:solidFill>
                  <a:schemeClr val="tx1"/>
                </a:solidFill>
                <a:ea typeface="Helvetica Neue" panose="02000503000000020004" pitchFamily="2" charset="0"/>
                <a:cs typeface="Helvetica Neue" panose="02000503000000020004" pitchFamily="2" charset="0"/>
              </a:rPr>
              <a:t> Monitor player workload for effective injury prevention.</a:t>
            </a:r>
          </a:p>
          <a:p>
            <a:pPr marL="285750" indent="-285750">
              <a:lnSpc>
                <a:spcPct val="150000"/>
              </a:lnSpc>
              <a:buFont typeface="Arial" panose="020B0604020202020204" pitchFamily="34" charset="0"/>
              <a:buChar char="•"/>
            </a:pPr>
            <a:r>
              <a:rPr lang="en-GB" sz="2000" b="1" dirty="0">
                <a:solidFill>
                  <a:schemeClr val="tx1"/>
                </a:solidFill>
                <a:ea typeface="Helvetica Neue" panose="02000503000000020004" pitchFamily="2" charset="0"/>
                <a:cs typeface="Helvetica Neue" panose="02000503000000020004" pitchFamily="2" charset="0"/>
              </a:rPr>
              <a:t>Sponsorship and Marketing:</a:t>
            </a:r>
            <a:r>
              <a:rPr lang="en-GB" sz="2000" dirty="0">
                <a:solidFill>
                  <a:schemeClr val="tx1"/>
                </a:solidFill>
                <a:ea typeface="Helvetica Neue" panose="02000503000000020004" pitchFamily="2" charset="0"/>
                <a:cs typeface="Helvetica Neue" panose="02000503000000020004" pitchFamily="2" charset="0"/>
              </a:rPr>
              <a:t> Identify high-performing teams and players for sponsorships and partnerships.</a:t>
            </a:r>
          </a:p>
          <a:p>
            <a:endParaRPr lang="en-IN" dirty="0"/>
          </a:p>
        </p:txBody>
      </p:sp>
    </p:spTree>
    <p:extLst>
      <p:ext uri="{BB962C8B-B14F-4D97-AF65-F5344CB8AC3E}">
        <p14:creationId xmlns:p14="http://schemas.microsoft.com/office/powerpoint/2010/main" val="289619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158A-F9AB-DB5B-FF58-CA37E78EDAB4}"/>
              </a:ext>
            </a:extLst>
          </p:cNvPr>
          <p:cNvSpPr>
            <a:spLocks noGrp="1"/>
          </p:cNvSpPr>
          <p:nvPr>
            <p:ph type="title"/>
          </p:nvPr>
        </p:nvSpPr>
        <p:spPr/>
        <p:txBody>
          <a:bodyPr/>
          <a:lstStyle/>
          <a:p>
            <a:r>
              <a:rPr lang="en-US" dirty="0"/>
              <a:t>PROCESS</a:t>
            </a:r>
            <a:endParaRPr lang="en-IN" dirty="0"/>
          </a:p>
        </p:txBody>
      </p:sp>
      <p:pic>
        <p:nvPicPr>
          <p:cNvPr id="5" name="Content Placeholder 4">
            <a:extLst>
              <a:ext uri="{FF2B5EF4-FFF2-40B4-BE49-F238E27FC236}">
                <a16:creationId xmlns:a16="http://schemas.microsoft.com/office/drawing/2014/main" id="{A1E1C2C2-A481-9120-5CA5-194330AB735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7050024" y="387178"/>
            <a:ext cx="3807447" cy="1759095"/>
          </a:xfrm>
        </p:spPr>
      </p:pic>
      <p:sp>
        <p:nvSpPr>
          <p:cNvPr id="10" name="TextBox 9">
            <a:extLst>
              <a:ext uri="{FF2B5EF4-FFF2-40B4-BE49-F238E27FC236}">
                <a16:creationId xmlns:a16="http://schemas.microsoft.com/office/drawing/2014/main" id="{B8B08E4B-990D-49A7-CF0C-83409BF15027}"/>
              </a:ext>
            </a:extLst>
          </p:cNvPr>
          <p:cNvSpPr txBox="1"/>
          <p:nvPr/>
        </p:nvSpPr>
        <p:spPr>
          <a:xfrm>
            <a:off x="1202724" y="2265405"/>
            <a:ext cx="9893644" cy="3088538"/>
          </a:xfrm>
          <a:prstGeom prst="rect">
            <a:avLst/>
          </a:prstGeom>
          <a:noFill/>
        </p:spPr>
        <p:txBody>
          <a:bodyPr wrap="square" rtlCol="0">
            <a:spAutoFit/>
          </a:bodyPr>
          <a:lstStyle/>
          <a:p>
            <a:pPr marL="285750" indent="-285750">
              <a:buFont typeface="Arial" panose="020B0604020202020204" pitchFamily="34" charset="0"/>
              <a:buChar char="•"/>
            </a:pPr>
            <a:r>
              <a:rPr lang="en-US" dirty="0"/>
              <a:t>I</a:t>
            </a:r>
            <a:r>
              <a:rPr lang="en-IN" dirty="0"/>
              <a:t>n the process of extracting data from sites we have to make sure that we use the data including the latest season.</a:t>
            </a:r>
          </a:p>
          <a:p>
            <a:pPr marL="285750" indent="-285750">
              <a:lnSpc>
                <a:spcPct val="150000"/>
              </a:lnSpc>
              <a:buFont typeface="Arial" panose="020B0604020202020204" pitchFamily="34" charset="0"/>
              <a:buChar char="•"/>
            </a:pPr>
            <a:r>
              <a:rPr lang="en-GB" sz="1800" dirty="0"/>
              <a:t>Reading the datasets (csv files and excel files)  to get relevant data to perform operations and manipulation to achieve required results.</a:t>
            </a:r>
          </a:p>
          <a:p>
            <a:pPr marL="285750" indent="-285750">
              <a:lnSpc>
                <a:spcPct val="150000"/>
              </a:lnSpc>
              <a:buFont typeface="Arial" panose="020B0604020202020204" pitchFamily="34" charset="0"/>
              <a:buChar char="•"/>
            </a:pPr>
            <a:r>
              <a:rPr lang="en-GB" sz="1800" dirty="0"/>
              <a:t>Generate several statistics, to include, wins, points, assists, rebounds, home and away games.</a:t>
            </a:r>
          </a:p>
          <a:p>
            <a:pPr marL="285750" indent="-285750">
              <a:lnSpc>
                <a:spcPct val="150000"/>
              </a:lnSpc>
              <a:buFont typeface="Arial" panose="020B0604020202020204" pitchFamily="34" charset="0"/>
              <a:buChar char="•"/>
            </a:pPr>
            <a:r>
              <a:rPr lang="en-GB" dirty="0"/>
              <a:t>Create parameters to check and improve team success.</a:t>
            </a:r>
            <a:endParaRPr lang="en-GB" sz="1800" dirty="0"/>
          </a:p>
          <a:p>
            <a:pPr marL="285750" indent="-285750">
              <a:lnSpc>
                <a:spcPct val="150000"/>
              </a:lnSpc>
              <a:buFont typeface="Arial" panose="020B0604020202020204" pitchFamily="34" charset="0"/>
              <a:buChar char="•"/>
            </a:pPr>
            <a:endParaRPr lang="en-GB" sz="1800" dirty="0"/>
          </a:p>
          <a:p>
            <a:pPr marL="285750" indent="-285750">
              <a:lnSpc>
                <a:spcPct val="150000"/>
              </a:lnSpc>
              <a:buFont typeface="Arial" panose="020B0604020202020204" pitchFamily="34" charset="0"/>
              <a:buChar char="•"/>
            </a:pPr>
            <a:endParaRPr lang="en-GB" sz="1800" dirty="0"/>
          </a:p>
        </p:txBody>
      </p:sp>
    </p:spTree>
    <p:extLst>
      <p:ext uri="{BB962C8B-B14F-4D97-AF65-F5344CB8AC3E}">
        <p14:creationId xmlns:p14="http://schemas.microsoft.com/office/powerpoint/2010/main" val="2978693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2129-B93C-ECC2-FD8F-63B8E738D63B}"/>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CFD08400-1575-C82E-BF5A-1A46C2121714}"/>
              </a:ext>
            </a:extLst>
          </p:cNvPr>
          <p:cNvPicPr>
            <a:picLocks noGrp="1" noChangeAspect="1"/>
          </p:cNvPicPr>
          <p:nvPr>
            <p:ph idx="1"/>
          </p:nvPr>
        </p:nvPicPr>
        <p:blipFill>
          <a:blip r:embed="rId2"/>
          <a:stretch>
            <a:fillRect/>
          </a:stretch>
        </p:blipFill>
        <p:spPr>
          <a:xfrm>
            <a:off x="760061" y="3056238"/>
            <a:ext cx="5275773" cy="2722134"/>
          </a:xfrm>
        </p:spPr>
      </p:pic>
      <p:sp>
        <p:nvSpPr>
          <p:cNvPr id="6" name="TextBox 5">
            <a:extLst>
              <a:ext uri="{FF2B5EF4-FFF2-40B4-BE49-F238E27FC236}">
                <a16:creationId xmlns:a16="http://schemas.microsoft.com/office/drawing/2014/main" id="{6CF3E096-AFE5-4CD5-8F96-6B228F00C055}"/>
              </a:ext>
            </a:extLst>
          </p:cNvPr>
          <p:cNvSpPr txBox="1"/>
          <p:nvPr/>
        </p:nvSpPr>
        <p:spPr>
          <a:xfrm>
            <a:off x="1194486" y="2100649"/>
            <a:ext cx="9961194" cy="369332"/>
          </a:xfrm>
          <a:prstGeom prst="rect">
            <a:avLst/>
          </a:prstGeom>
          <a:noFill/>
        </p:spPr>
        <p:txBody>
          <a:bodyPr wrap="square" rtlCol="0">
            <a:spAutoFit/>
          </a:bodyPr>
          <a:lstStyle/>
          <a:p>
            <a:r>
              <a:rPr lang="en-US" dirty="0"/>
              <a:t>Regular season points per game and regular season leading scorers.</a:t>
            </a:r>
            <a:endParaRPr lang="en-IN" dirty="0"/>
          </a:p>
        </p:txBody>
      </p:sp>
      <p:pic>
        <p:nvPicPr>
          <p:cNvPr id="8" name="Picture 7">
            <a:extLst>
              <a:ext uri="{FF2B5EF4-FFF2-40B4-BE49-F238E27FC236}">
                <a16:creationId xmlns:a16="http://schemas.microsoft.com/office/drawing/2014/main" id="{9D32F8C3-5CC5-AC4B-47BF-F2FF00586B2D}"/>
              </a:ext>
            </a:extLst>
          </p:cNvPr>
          <p:cNvPicPr>
            <a:picLocks noChangeAspect="1"/>
          </p:cNvPicPr>
          <p:nvPr/>
        </p:nvPicPr>
        <p:blipFill>
          <a:blip r:embed="rId3"/>
          <a:stretch>
            <a:fillRect/>
          </a:stretch>
        </p:blipFill>
        <p:spPr>
          <a:xfrm>
            <a:off x="6200646" y="2922393"/>
            <a:ext cx="4714489" cy="3034077"/>
          </a:xfrm>
          <a:prstGeom prst="rect">
            <a:avLst/>
          </a:prstGeom>
        </p:spPr>
      </p:pic>
    </p:spTree>
    <p:extLst>
      <p:ext uri="{BB962C8B-B14F-4D97-AF65-F5344CB8AC3E}">
        <p14:creationId xmlns:p14="http://schemas.microsoft.com/office/powerpoint/2010/main" val="57950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F13C-06DF-0AE5-FFFA-41D0101DEAC4}"/>
              </a:ext>
            </a:extLst>
          </p:cNvPr>
          <p:cNvSpPr>
            <a:spLocks noGrp="1"/>
          </p:cNvSpPr>
          <p:nvPr>
            <p:ph type="title"/>
          </p:nvPr>
        </p:nvSpPr>
        <p:spPr/>
        <p:txBody>
          <a:bodyPr/>
          <a:lstStyle/>
          <a:p>
            <a:r>
              <a:rPr lang="en-US" dirty="0"/>
              <a:t>PPG VS AWARDS</a:t>
            </a:r>
            <a:endParaRPr lang="en-IN" dirty="0"/>
          </a:p>
        </p:txBody>
      </p:sp>
      <p:sp>
        <p:nvSpPr>
          <p:cNvPr id="3" name="Content Placeholder 2">
            <a:extLst>
              <a:ext uri="{FF2B5EF4-FFF2-40B4-BE49-F238E27FC236}">
                <a16:creationId xmlns:a16="http://schemas.microsoft.com/office/drawing/2014/main" id="{D89D66F9-58BC-B6E4-EC85-D457E469E78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1B05D9E3-597D-9494-9B2B-127FAE9C1EFB}"/>
              </a:ext>
            </a:extLst>
          </p:cNvPr>
          <p:cNvPicPr>
            <a:picLocks noChangeAspect="1"/>
          </p:cNvPicPr>
          <p:nvPr/>
        </p:nvPicPr>
        <p:blipFill>
          <a:blip r:embed="rId2"/>
          <a:stretch>
            <a:fillRect/>
          </a:stretch>
        </p:blipFill>
        <p:spPr>
          <a:xfrm>
            <a:off x="2916981" y="2470984"/>
            <a:ext cx="5834045" cy="3398108"/>
          </a:xfrm>
          <a:prstGeom prst="rect">
            <a:avLst/>
          </a:prstGeom>
        </p:spPr>
      </p:pic>
    </p:spTree>
    <p:extLst>
      <p:ext uri="{BB962C8B-B14F-4D97-AF65-F5344CB8AC3E}">
        <p14:creationId xmlns:p14="http://schemas.microsoft.com/office/powerpoint/2010/main" val="302777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D295-3644-74EE-4A7C-4C986AB0F9C9}"/>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B1707B0C-3396-1DED-675C-A2F43E16A896}"/>
              </a:ext>
            </a:extLst>
          </p:cNvPr>
          <p:cNvPicPr>
            <a:picLocks noChangeAspect="1"/>
          </p:cNvPicPr>
          <p:nvPr/>
        </p:nvPicPr>
        <p:blipFill>
          <a:blip r:embed="rId2"/>
          <a:stretch>
            <a:fillRect/>
          </a:stretch>
        </p:blipFill>
        <p:spPr>
          <a:xfrm>
            <a:off x="1851866" y="1902941"/>
            <a:ext cx="4086844" cy="4517038"/>
          </a:xfrm>
          <a:prstGeom prst="rect">
            <a:avLst/>
          </a:prstGeom>
        </p:spPr>
      </p:pic>
      <p:pic>
        <p:nvPicPr>
          <p:cNvPr id="7" name="Picture 6">
            <a:extLst>
              <a:ext uri="{FF2B5EF4-FFF2-40B4-BE49-F238E27FC236}">
                <a16:creationId xmlns:a16="http://schemas.microsoft.com/office/drawing/2014/main" id="{FFCA02AB-72F9-EED2-5B84-B076E5A99A29}"/>
              </a:ext>
            </a:extLst>
          </p:cNvPr>
          <p:cNvPicPr>
            <a:picLocks noChangeAspect="1"/>
          </p:cNvPicPr>
          <p:nvPr/>
        </p:nvPicPr>
        <p:blipFill>
          <a:blip r:embed="rId3"/>
          <a:stretch>
            <a:fillRect/>
          </a:stretch>
        </p:blipFill>
        <p:spPr>
          <a:xfrm>
            <a:off x="6506449" y="1902941"/>
            <a:ext cx="4153313" cy="4347181"/>
          </a:xfrm>
          <a:prstGeom prst="rect">
            <a:avLst/>
          </a:prstGeom>
        </p:spPr>
      </p:pic>
      <p:pic>
        <p:nvPicPr>
          <p:cNvPr id="18" name="Content Placeholder 17">
            <a:extLst>
              <a:ext uri="{FF2B5EF4-FFF2-40B4-BE49-F238E27FC236}">
                <a16:creationId xmlns:a16="http://schemas.microsoft.com/office/drawing/2014/main" id="{852456C2-7B8C-2415-C5E8-E37B3D23E226}"/>
              </a:ext>
            </a:extLst>
          </p:cNvPr>
          <p:cNvPicPr>
            <a:picLocks noGrp="1" noChangeAspect="1"/>
          </p:cNvPicPr>
          <p:nvPr>
            <p:ph idx="1"/>
          </p:nvPr>
        </p:nvPicPr>
        <p:blipFill>
          <a:blip r:embed="rId4">
            <a:extLst>
              <a:ext uri="{837473B0-CC2E-450A-ABE3-18F120FF3D39}">
                <a1611:picAttrSrcUrl xmlns:a1611="http://schemas.microsoft.com/office/drawing/2016/11/main" r:id="rId5"/>
              </a:ext>
            </a:extLst>
          </a:blip>
          <a:stretch>
            <a:fillRect/>
          </a:stretch>
        </p:blipFill>
        <p:spPr>
          <a:xfrm>
            <a:off x="4752023" y="321614"/>
            <a:ext cx="2126571" cy="1417421"/>
          </a:xfrm>
        </p:spPr>
      </p:pic>
    </p:spTree>
    <p:extLst>
      <p:ext uri="{BB962C8B-B14F-4D97-AF65-F5344CB8AC3E}">
        <p14:creationId xmlns:p14="http://schemas.microsoft.com/office/powerpoint/2010/main" val="254652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FEF2-B2F3-09D6-2C8D-FB5150E17CE2}"/>
              </a:ext>
            </a:extLst>
          </p:cNvPr>
          <p:cNvSpPr>
            <a:spLocks noGrp="1"/>
          </p:cNvSpPr>
          <p:nvPr>
            <p:ph type="title"/>
          </p:nvPr>
        </p:nvSpPr>
        <p:spPr/>
        <p:txBody>
          <a:bodyPr>
            <a:noAutofit/>
          </a:bodyPr>
          <a:lstStyle/>
          <a:p>
            <a:pPr marL="285750" indent="-285750"/>
            <a:r>
              <a:rPr lang="en-GB" sz="2000" dirty="0">
                <a:latin typeface="+mn-lt"/>
              </a:rPr>
              <a:t>From the dataset, LA Lakers had their most wins (86) in a single NBA season in 2008. Interestingly, even though they won the NBA Western conference, they lost the NBA championship to the Boston Celtics. </a:t>
            </a:r>
            <a:br>
              <a:rPr lang="en-GB" sz="2000" dirty="0">
                <a:latin typeface="+mn-lt"/>
              </a:rPr>
            </a:br>
            <a:r>
              <a:rPr lang="en-GB" sz="2000" dirty="0">
                <a:latin typeface="+mn-lt"/>
              </a:rPr>
              <a:t>Conversely, they had their fewest wins (19) in 2015 where they finished bottom of the NBA Western conference</a:t>
            </a:r>
            <a:endParaRPr lang="en-IN" sz="2000" dirty="0">
              <a:latin typeface="+mn-lt"/>
            </a:endParaRPr>
          </a:p>
        </p:txBody>
      </p:sp>
      <p:pic>
        <p:nvPicPr>
          <p:cNvPr id="6" name="Content Placeholder 5">
            <a:extLst>
              <a:ext uri="{FF2B5EF4-FFF2-40B4-BE49-F238E27FC236}">
                <a16:creationId xmlns:a16="http://schemas.microsoft.com/office/drawing/2014/main" id="{1681944E-B604-24EE-0AFF-E7A0369578DA}"/>
              </a:ext>
            </a:extLst>
          </p:cNvPr>
          <p:cNvPicPr>
            <a:picLocks noGrp="1" noChangeAspect="1"/>
          </p:cNvPicPr>
          <p:nvPr>
            <p:ph idx="1"/>
          </p:nvPr>
        </p:nvPicPr>
        <p:blipFill>
          <a:blip r:embed="rId2"/>
          <a:stretch>
            <a:fillRect/>
          </a:stretch>
        </p:blipFill>
        <p:spPr>
          <a:xfrm>
            <a:off x="3529673" y="2108199"/>
            <a:ext cx="5449569" cy="3946613"/>
          </a:xfrm>
          <a:prstGeom prst="rect">
            <a:avLst/>
          </a:prstGeom>
        </p:spPr>
      </p:pic>
    </p:spTree>
    <p:extLst>
      <p:ext uri="{BB962C8B-B14F-4D97-AF65-F5344CB8AC3E}">
        <p14:creationId xmlns:p14="http://schemas.microsoft.com/office/powerpoint/2010/main" val="3590960031"/>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{74B58629-C9AA-4CDC-BF5F-B5355A46631D}tf22712842_win32</Template>
  <TotalTime>292</TotalTime>
  <Words>487</Words>
  <Application>Microsoft Office PowerPoint</Application>
  <PresentationFormat>Widescreen</PresentationFormat>
  <Paragraphs>43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Franklin Gothic Book</vt:lpstr>
      <vt:lpstr>Helvetica Neue</vt:lpstr>
      <vt:lpstr>Custom</vt:lpstr>
      <vt:lpstr>Capstone Project  NBA DATA ANALYSIS</vt:lpstr>
      <vt:lpstr>AGENDA</vt:lpstr>
      <vt:lpstr>PROJECT GOALS</vt:lpstr>
      <vt:lpstr>PROJECT IMPORTANCE</vt:lpstr>
      <vt:lpstr>PROCESS</vt:lpstr>
      <vt:lpstr>RESULTS</vt:lpstr>
      <vt:lpstr>PPG VS AWARDS</vt:lpstr>
      <vt:lpstr>PowerPoint Presentation</vt:lpstr>
      <vt:lpstr>From the dataset, LA Lakers had their most wins (86) in a single NBA season in 2008. Interestingly, even though they won the NBA Western conference, they lost the NBA championship to the Boston Celtics.  Conversely, they had their fewest wins (19) in 2015 where they finished bottom of the NBA Western conference</vt:lpstr>
      <vt:lpstr>   The LA Lakers had their highest 3-point success rate (38.19%) in 2017 and had their lowest 3-point accuracy (30.64%) in 2003. They have an average success rate of 34.28% over the seasons.  </vt:lpstr>
      <vt:lpstr>Talent and development vs team performance in the NBA</vt:lpstr>
      <vt:lpstr>ROSTER COMPOSITION ON NBA TEAM PERFORMANCE</vt:lpstr>
      <vt:lpstr>CHALLENGES</vt:lpstr>
      <vt:lpstr>FUTURE GOALS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rppr92@gmail.com</dc:creator>
  <cp:lastModifiedBy>rppr92@gmail.com</cp:lastModifiedBy>
  <cp:revision>3</cp:revision>
  <dcterms:created xsi:type="dcterms:W3CDTF">2024-09-10T01:38:42Z</dcterms:created>
  <dcterms:modified xsi:type="dcterms:W3CDTF">2024-09-11T01:00:56Z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