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2" r:id="rId7"/>
    <p:sldId id="303" r:id="rId8"/>
    <p:sldId id="304" r:id="rId9"/>
    <p:sldId id="305" r:id="rId10"/>
    <p:sldId id="306" r:id="rId11"/>
    <p:sldId id="307" r:id="rId12"/>
    <p:sldId id="308" r:id="rId13"/>
    <p:sldId id="309"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19" autoAdjust="0"/>
  </p:normalViewPr>
  <p:slideViewPr>
    <p:cSldViewPr snapToGrid="0">
      <p:cViewPr varScale="1">
        <p:scale>
          <a:sx n="93" d="100"/>
          <a:sy n="93" d="100"/>
        </p:scale>
        <p:origin x="211"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5883" y="19868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76089" y="1263807"/>
            <a:ext cx="3372444" cy="3112906"/>
          </a:xfrm>
        </p:spPr>
        <p:txBody>
          <a:bodyPr anchor="b">
            <a:normAutofit/>
          </a:bodyPr>
          <a:lstStyle/>
          <a:p>
            <a:r>
              <a:rPr lang="en-US" sz="3200" dirty="0">
                <a:solidFill>
                  <a:schemeClr val="tx1"/>
                </a:solidFill>
              </a:rPr>
              <a:t>DATA VISULAIZATION AND DASHBOARDS USING TABLEAU</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Rajat Parmar</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B78F-5B97-0DC5-0ED0-122DF577FB3A}"/>
              </a:ext>
            </a:extLst>
          </p:cNvPr>
          <p:cNvSpPr>
            <a:spLocks noGrp="1"/>
          </p:cNvSpPr>
          <p:nvPr>
            <p:ph type="title"/>
          </p:nvPr>
        </p:nvSpPr>
        <p:spPr/>
        <p:txBody>
          <a:bodyPr>
            <a:normAutofit/>
          </a:bodyPr>
          <a:lstStyle/>
          <a:p>
            <a:r>
              <a:rPr lang="en-US" sz="1800" dirty="0">
                <a:solidFill>
                  <a:srgbClr val="333333"/>
                </a:solidFill>
                <a:latin typeface="Tableau Book"/>
              </a:rPr>
              <a:t>T</a:t>
            </a:r>
            <a:r>
              <a:rPr lang="en-US" sz="1800" dirty="0">
                <a:solidFill>
                  <a:srgbClr val="333333"/>
                </a:solidFill>
                <a:effectLst/>
                <a:latin typeface="Tableau Book"/>
              </a:rPr>
              <a:t>he change in earnings across Canada is being outpaced by the change in benchmark price across all real estate.</a:t>
            </a:r>
            <a:br>
              <a:rPr lang="en-US" dirty="0">
                <a:effectLst/>
              </a:rPr>
            </a:br>
            <a:r>
              <a:rPr lang="en-US" sz="1800" dirty="0">
                <a:solidFill>
                  <a:srgbClr val="333333"/>
                </a:solidFill>
                <a:effectLst/>
                <a:latin typeface="Tableau Book"/>
              </a:rPr>
              <a:t>It will continue to take longer for Canadians to pay off their real estate.</a:t>
            </a:r>
            <a:br>
              <a:rPr lang="en-US" dirty="0">
                <a:effectLst/>
              </a:rPr>
            </a:br>
            <a:r>
              <a:rPr lang="en-US" sz="1800" dirty="0">
                <a:solidFill>
                  <a:srgbClr val="333333"/>
                </a:solidFill>
                <a:effectLst/>
                <a:latin typeface="Tableau Book"/>
              </a:rPr>
              <a:t>Considering this trend, Canadians would have spent more of their income in 2014 than in 2001</a:t>
            </a:r>
            <a:endParaRPr lang="en-IN" dirty="0"/>
          </a:p>
        </p:txBody>
      </p:sp>
      <p:pic>
        <p:nvPicPr>
          <p:cNvPr id="5" name="Content Placeholder 4">
            <a:extLst>
              <a:ext uri="{FF2B5EF4-FFF2-40B4-BE49-F238E27FC236}">
                <a16:creationId xmlns:a16="http://schemas.microsoft.com/office/drawing/2014/main" id="{7A900F4E-7B3B-3045-FE62-88164FA38B72}"/>
              </a:ext>
            </a:extLst>
          </p:cNvPr>
          <p:cNvPicPr>
            <a:picLocks noGrp="1" noChangeAspect="1"/>
          </p:cNvPicPr>
          <p:nvPr>
            <p:ph idx="1"/>
          </p:nvPr>
        </p:nvPicPr>
        <p:blipFill>
          <a:blip r:embed="rId2"/>
          <a:stretch>
            <a:fillRect/>
          </a:stretch>
        </p:blipFill>
        <p:spPr>
          <a:xfrm>
            <a:off x="2386268" y="2108200"/>
            <a:ext cx="7479789" cy="3760788"/>
          </a:xfrm>
        </p:spPr>
      </p:pic>
    </p:spTree>
    <p:extLst>
      <p:ext uri="{BB962C8B-B14F-4D97-AF65-F5344CB8AC3E}">
        <p14:creationId xmlns:p14="http://schemas.microsoft.com/office/powerpoint/2010/main" val="1691036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B5511-90DA-1361-5CF9-404315FA9CCE}"/>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D24076CF-203D-33EC-880E-468D970680CE}"/>
              </a:ext>
            </a:extLst>
          </p:cNvPr>
          <p:cNvSpPr>
            <a:spLocks noGrp="1"/>
          </p:cNvSpPr>
          <p:nvPr>
            <p:ph idx="1"/>
          </p:nvPr>
        </p:nvSpPr>
        <p:spPr/>
        <p:txBody>
          <a:bodyPr/>
          <a:lstStyle/>
          <a:p>
            <a:r>
              <a:rPr lang="en-US" dirty="0"/>
              <a:t>-Data cleaning</a:t>
            </a:r>
          </a:p>
          <a:p>
            <a:r>
              <a:rPr lang="en-US" dirty="0"/>
              <a:t>-Visualization challenges</a:t>
            </a:r>
          </a:p>
          <a:p>
            <a:r>
              <a:rPr lang="en-US" dirty="0"/>
              <a:t>-Understanding the data and sorting it</a:t>
            </a:r>
          </a:p>
          <a:p>
            <a:r>
              <a:rPr lang="en-US" dirty="0"/>
              <a:t>-Geographical coordinates had to be given to create heatmap.</a:t>
            </a:r>
            <a:endParaRPr lang="en-IN" dirty="0"/>
          </a:p>
        </p:txBody>
      </p:sp>
    </p:spTree>
    <p:extLst>
      <p:ext uri="{BB962C8B-B14F-4D97-AF65-F5344CB8AC3E}">
        <p14:creationId xmlns:p14="http://schemas.microsoft.com/office/powerpoint/2010/main" val="750377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C051E-6084-CDE8-AC35-1484E5A56B5B}"/>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EDD086CA-9AF4-DBC8-5347-1E1ACB9B54D2}"/>
              </a:ext>
            </a:extLst>
          </p:cNvPr>
          <p:cNvSpPr>
            <a:spLocks noGrp="1"/>
          </p:cNvSpPr>
          <p:nvPr>
            <p:ph idx="1"/>
          </p:nvPr>
        </p:nvSpPr>
        <p:spPr/>
        <p:txBody>
          <a:bodyPr/>
          <a:lstStyle/>
          <a:p>
            <a:r>
              <a:rPr lang="en-US" dirty="0"/>
              <a:t>-Introduction</a:t>
            </a:r>
          </a:p>
          <a:p>
            <a:r>
              <a:rPr lang="en-US" dirty="0"/>
              <a:t>-Data analysis</a:t>
            </a:r>
          </a:p>
          <a:p>
            <a:r>
              <a:rPr lang="en-US" dirty="0"/>
              <a:t>-Data visualization</a:t>
            </a:r>
          </a:p>
          <a:p>
            <a:r>
              <a:rPr lang="en-US" dirty="0"/>
              <a:t>-Dashboard</a:t>
            </a:r>
          </a:p>
          <a:p>
            <a:r>
              <a:rPr lang="en-US" dirty="0"/>
              <a:t>-Challenges</a:t>
            </a:r>
          </a:p>
          <a:p>
            <a:endParaRPr lang="en-IN" dirty="0"/>
          </a:p>
        </p:txBody>
      </p:sp>
    </p:spTree>
    <p:extLst>
      <p:ext uri="{BB962C8B-B14F-4D97-AF65-F5344CB8AC3E}">
        <p14:creationId xmlns:p14="http://schemas.microsoft.com/office/powerpoint/2010/main" val="275065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DF7A-116E-7D6D-C18D-344E8CD0E16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167DB8-9826-2216-A8EC-C8436CE33C79}"/>
              </a:ext>
            </a:extLst>
          </p:cNvPr>
          <p:cNvSpPr>
            <a:spLocks noGrp="1"/>
          </p:cNvSpPr>
          <p:nvPr>
            <p:ph idx="1"/>
          </p:nvPr>
        </p:nvSpPr>
        <p:spPr/>
        <p:txBody>
          <a:bodyPr/>
          <a:lstStyle/>
          <a:p>
            <a:r>
              <a:rPr lang="en-US" dirty="0"/>
              <a:t>- Given 5 datasets</a:t>
            </a:r>
          </a:p>
          <a:p>
            <a:r>
              <a:rPr lang="en-US" dirty="0"/>
              <a:t>-Information given on HPI(housing price index), CPI(consumer price index), Office price index and prices for houses </a:t>
            </a:r>
            <a:r>
              <a:rPr lang="en-US" dirty="0" err="1"/>
              <a:t>ie</a:t>
            </a:r>
            <a:r>
              <a:rPr lang="en-US" dirty="0"/>
              <a:t>. Single </a:t>
            </a:r>
            <a:r>
              <a:rPr lang="en-US" dirty="0" err="1"/>
              <a:t>storey</a:t>
            </a:r>
            <a:r>
              <a:rPr lang="en-US" dirty="0"/>
              <a:t>, two </a:t>
            </a:r>
            <a:r>
              <a:rPr lang="en-US" dirty="0" err="1"/>
              <a:t>storey</a:t>
            </a:r>
            <a:r>
              <a:rPr lang="en-US" dirty="0"/>
              <a:t>, townhouse etc. in different locations across Canada.</a:t>
            </a:r>
          </a:p>
          <a:p>
            <a:r>
              <a:rPr lang="en-US" dirty="0"/>
              <a:t>-Years from 1979-2020</a:t>
            </a:r>
          </a:p>
          <a:p>
            <a:endParaRPr lang="en-IN" dirty="0"/>
          </a:p>
        </p:txBody>
      </p:sp>
    </p:spTree>
    <p:extLst>
      <p:ext uri="{BB962C8B-B14F-4D97-AF65-F5344CB8AC3E}">
        <p14:creationId xmlns:p14="http://schemas.microsoft.com/office/powerpoint/2010/main" val="1648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8104-BCEE-D105-5F19-922F12128961}"/>
              </a:ext>
            </a:extLst>
          </p:cNvPr>
          <p:cNvSpPr>
            <a:spLocks noGrp="1"/>
          </p:cNvSpPr>
          <p:nvPr>
            <p:ph type="title"/>
          </p:nvPr>
        </p:nvSpPr>
        <p:spPr/>
        <p:txBody>
          <a:bodyPr/>
          <a:lstStyle/>
          <a:p>
            <a:r>
              <a:rPr lang="en-US" dirty="0"/>
              <a:t>DATA ANALYSIS</a:t>
            </a:r>
            <a:endParaRPr lang="en-IN" dirty="0"/>
          </a:p>
        </p:txBody>
      </p:sp>
      <p:sp>
        <p:nvSpPr>
          <p:cNvPr id="3" name="Content Placeholder 2">
            <a:extLst>
              <a:ext uri="{FF2B5EF4-FFF2-40B4-BE49-F238E27FC236}">
                <a16:creationId xmlns:a16="http://schemas.microsoft.com/office/drawing/2014/main" id="{6A1BD9E8-56AE-3E18-3C16-CFB4889E4521}"/>
              </a:ext>
            </a:extLst>
          </p:cNvPr>
          <p:cNvSpPr>
            <a:spLocks noGrp="1"/>
          </p:cNvSpPr>
          <p:nvPr>
            <p:ph idx="1"/>
          </p:nvPr>
        </p:nvSpPr>
        <p:spPr/>
        <p:txBody>
          <a:bodyPr/>
          <a:lstStyle/>
          <a:p>
            <a:r>
              <a:rPr lang="en-US" dirty="0"/>
              <a:t>-Search for duplicate rows</a:t>
            </a:r>
          </a:p>
          <a:p>
            <a:r>
              <a:rPr lang="en-US" dirty="0"/>
              <a:t>-Check for null values</a:t>
            </a:r>
          </a:p>
          <a:p>
            <a:r>
              <a:rPr lang="en-US" dirty="0"/>
              <a:t>-Check data types</a:t>
            </a:r>
          </a:p>
          <a:p>
            <a:r>
              <a:rPr lang="en-US" dirty="0"/>
              <a:t>-Remove unwanted rows and columns</a:t>
            </a:r>
          </a:p>
          <a:p>
            <a:r>
              <a:rPr lang="en-US" dirty="0"/>
              <a:t>-Adding zero to numeric null values</a:t>
            </a:r>
            <a:endParaRPr lang="en-IN" dirty="0"/>
          </a:p>
        </p:txBody>
      </p:sp>
    </p:spTree>
    <p:extLst>
      <p:ext uri="{BB962C8B-B14F-4D97-AF65-F5344CB8AC3E}">
        <p14:creationId xmlns:p14="http://schemas.microsoft.com/office/powerpoint/2010/main" val="36764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BDB26-37FC-DE09-1EB0-A08B10A33A00}"/>
              </a:ext>
            </a:extLst>
          </p:cNvPr>
          <p:cNvSpPr>
            <a:spLocks noGrp="1"/>
          </p:cNvSpPr>
          <p:nvPr>
            <p:ph type="title"/>
          </p:nvPr>
        </p:nvSpPr>
        <p:spPr/>
        <p:txBody>
          <a:bodyPr/>
          <a:lstStyle/>
          <a:p>
            <a:r>
              <a:rPr lang="en-US" dirty="0"/>
              <a:t>DATA VISUALIZATION</a:t>
            </a:r>
            <a:endParaRPr lang="en-IN" dirty="0"/>
          </a:p>
        </p:txBody>
      </p:sp>
      <p:pic>
        <p:nvPicPr>
          <p:cNvPr id="5" name="Content Placeholder 4">
            <a:extLst>
              <a:ext uri="{FF2B5EF4-FFF2-40B4-BE49-F238E27FC236}">
                <a16:creationId xmlns:a16="http://schemas.microsoft.com/office/drawing/2014/main" id="{42268F68-CDC0-0792-6019-2FC5193F4355}"/>
              </a:ext>
            </a:extLst>
          </p:cNvPr>
          <p:cNvPicPr>
            <a:picLocks noGrp="1" noChangeAspect="1"/>
          </p:cNvPicPr>
          <p:nvPr>
            <p:ph idx="1"/>
          </p:nvPr>
        </p:nvPicPr>
        <p:blipFill>
          <a:blip r:embed="rId2"/>
          <a:stretch>
            <a:fillRect/>
          </a:stretch>
        </p:blipFill>
        <p:spPr>
          <a:xfrm>
            <a:off x="2910379" y="2108200"/>
            <a:ext cx="6431567" cy="3760788"/>
          </a:xfrm>
        </p:spPr>
      </p:pic>
      <p:sp>
        <p:nvSpPr>
          <p:cNvPr id="6" name="TextBox 5">
            <a:extLst>
              <a:ext uri="{FF2B5EF4-FFF2-40B4-BE49-F238E27FC236}">
                <a16:creationId xmlns:a16="http://schemas.microsoft.com/office/drawing/2014/main" id="{4CA92DBD-C79A-BA0F-533A-0F13F7F1D510}"/>
              </a:ext>
            </a:extLst>
          </p:cNvPr>
          <p:cNvSpPr txBox="1"/>
          <p:nvPr/>
        </p:nvSpPr>
        <p:spPr>
          <a:xfrm>
            <a:off x="1097280" y="2314832"/>
            <a:ext cx="1538828" cy="1754326"/>
          </a:xfrm>
          <a:prstGeom prst="rect">
            <a:avLst/>
          </a:prstGeom>
          <a:noFill/>
        </p:spPr>
        <p:txBody>
          <a:bodyPr wrap="square" rtlCol="0">
            <a:spAutoFit/>
          </a:bodyPr>
          <a:lstStyle/>
          <a:p>
            <a:r>
              <a:rPr lang="en-US" dirty="0"/>
              <a:t>Data ends for 1986 and 1992 indexes will use data index from 2020</a:t>
            </a:r>
            <a:endParaRPr lang="en-IN" dirty="0"/>
          </a:p>
        </p:txBody>
      </p:sp>
    </p:spTree>
    <p:extLst>
      <p:ext uri="{BB962C8B-B14F-4D97-AF65-F5344CB8AC3E}">
        <p14:creationId xmlns:p14="http://schemas.microsoft.com/office/powerpoint/2010/main" val="3061671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513A-BF3B-512D-9307-EAD5BBE39400}"/>
              </a:ext>
            </a:extLst>
          </p:cNvPr>
          <p:cNvSpPr>
            <a:spLocks noGrp="1"/>
          </p:cNvSpPr>
          <p:nvPr>
            <p:ph type="title"/>
          </p:nvPr>
        </p:nvSpPr>
        <p:spPr/>
        <p:txBody>
          <a:bodyPr/>
          <a:lstStyle/>
          <a:p>
            <a:r>
              <a:rPr lang="en-US" dirty="0"/>
              <a:t>TREND COMPARISON</a:t>
            </a:r>
            <a:endParaRPr lang="en-IN" dirty="0"/>
          </a:p>
        </p:txBody>
      </p:sp>
      <p:pic>
        <p:nvPicPr>
          <p:cNvPr id="5" name="Content Placeholder 4">
            <a:extLst>
              <a:ext uri="{FF2B5EF4-FFF2-40B4-BE49-F238E27FC236}">
                <a16:creationId xmlns:a16="http://schemas.microsoft.com/office/drawing/2014/main" id="{639FC807-D6D6-F78D-C1C6-AFC251FF0A7C}"/>
              </a:ext>
            </a:extLst>
          </p:cNvPr>
          <p:cNvPicPr>
            <a:picLocks noGrp="1" noChangeAspect="1"/>
          </p:cNvPicPr>
          <p:nvPr>
            <p:ph idx="1"/>
          </p:nvPr>
        </p:nvPicPr>
        <p:blipFill>
          <a:blip r:embed="rId2"/>
          <a:stretch>
            <a:fillRect/>
          </a:stretch>
        </p:blipFill>
        <p:spPr>
          <a:xfrm>
            <a:off x="2451084" y="2108200"/>
            <a:ext cx="7350158" cy="3760788"/>
          </a:xfrm>
        </p:spPr>
      </p:pic>
      <p:sp>
        <p:nvSpPr>
          <p:cNvPr id="6" name="TextBox 5">
            <a:extLst>
              <a:ext uri="{FF2B5EF4-FFF2-40B4-BE49-F238E27FC236}">
                <a16:creationId xmlns:a16="http://schemas.microsoft.com/office/drawing/2014/main" id="{0288A19F-88DB-CBAB-974E-B6380AF2F563}"/>
              </a:ext>
            </a:extLst>
          </p:cNvPr>
          <p:cNvSpPr txBox="1"/>
          <p:nvPr/>
        </p:nvSpPr>
        <p:spPr>
          <a:xfrm>
            <a:off x="766119" y="2487827"/>
            <a:ext cx="1548713" cy="923330"/>
          </a:xfrm>
          <a:prstGeom prst="rect">
            <a:avLst/>
          </a:prstGeom>
          <a:noFill/>
        </p:spPr>
        <p:txBody>
          <a:bodyPr wrap="square" rtlCol="0">
            <a:spAutoFit/>
          </a:bodyPr>
          <a:lstStyle/>
          <a:p>
            <a:r>
              <a:rPr lang="en-US" dirty="0"/>
              <a:t>Difference is 125.1 </a:t>
            </a:r>
            <a:br>
              <a:rPr lang="en-US" dirty="0"/>
            </a:br>
            <a:r>
              <a:rPr lang="en-US" dirty="0"/>
              <a:t>(sept 2020)</a:t>
            </a:r>
            <a:endParaRPr lang="en-IN" dirty="0"/>
          </a:p>
        </p:txBody>
      </p:sp>
    </p:spTree>
    <p:extLst>
      <p:ext uri="{BB962C8B-B14F-4D97-AF65-F5344CB8AC3E}">
        <p14:creationId xmlns:p14="http://schemas.microsoft.com/office/powerpoint/2010/main" val="31887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A1DC-3571-101F-6808-199E7A35D925}"/>
              </a:ext>
            </a:extLst>
          </p:cNvPr>
          <p:cNvSpPr>
            <a:spLocks noGrp="1"/>
          </p:cNvSpPr>
          <p:nvPr>
            <p:ph type="title"/>
          </p:nvPr>
        </p:nvSpPr>
        <p:spPr/>
        <p:txBody>
          <a:bodyPr/>
          <a:lstStyle/>
          <a:p>
            <a:r>
              <a:rPr lang="en-US" sz="1800" dirty="0">
                <a:solidFill>
                  <a:srgbClr val="333333"/>
                </a:solidFill>
                <a:effectLst/>
                <a:latin typeface="Tableau Book"/>
              </a:rPr>
              <a:t>Office CPI Year over Year trend similar to the Housing CPI</a:t>
            </a:r>
            <a:br>
              <a:rPr lang="en-US" dirty="0">
                <a:effectLst/>
              </a:rPr>
            </a:br>
            <a:br>
              <a:rPr lang="en-US" sz="1800" dirty="0">
                <a:solidFill>
                  <a:srgbClr val="333333"/>
                </a:solidFill>
                <a:effectLst/>
                <a:latin typeface="Tableau Book"/>
              </a:rPr>
            </a:br>
            <a:br>
              <a:rPr lang="en-US" sz="1800" dirty="0">
                <a:solidFill>
                  <a:srgbClr val="333333"/>
                </a:solidFill>
                <a:effectLst/>
                <a:latin typeface="Tableau Book"/>
              </a:rPr>
            </a:br>
            <a:r>
              <a:rPr lang="en-US" sz="1800" dirty="0">
                <a:solidFill>
                  <a:srgbClr val="333333"/>
                </a:solidFill>
                <a:effectLst/>
                <a:latin typeface="Tableau Book"/>
              </a:rPr>
              <a:t>The Composite HPI is growing much faster than the Office CPI</a:t>
            </a:r>
            <a:endParaRPr lang="en-IN" dirty="0"/>
          </a:p>
        </p:txBody>
      </p:sp>
      <p:pic>
        <p:nvPicPr>
          <p:cNvPr id="5" name="Content Placeholder 4">
            <a:extLst>
              <a:ext uri="{FF2B5EF4-FFF2-40B4-BE49-F238E27FC236}">
                <a16:creationId xmlns:a16="http://schemas.microsoft.com/office/drawing/2014/main" id="{F442D203-E4AA-9C57-DE7C-58D22F99C737}"/>
              </a:ext>
            </a:extLst>
          </p:cNvPr>
          <p:cNvPicPr>
            <a:picLocks noGrp="1" noChangeAspect="1"/>
          </p:cNvPicPr>
          <p:nvPr>
            <p:ph idx="1"/>
          </p:nvPr>
        </p:nvPicPr>
        <p:blipFill>
          <a:blip r:embed="rId2"/>
          <a:stretch>
            <a:fillRect/>
          </a:stretch>
        </p:blipFill>
        <p:spPr>
          <a:xfrm>
            <a:off x="2452478" y="2108200"/>
            <a:ext cx="7347370" cy="3760788"/>
          </a:xfrm>
        </p:spPr>
      </p:pic>
    </p:spTree>
    <p:extLst>
      <p:ext uri="{BB962C8B-B14F-4D97-AF65-F5344CB8AC3E}">
        <p14:creationId xmlns:p14="http://schemas.microsoft.com/office/powerpoint/2010/main" val="1910262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6F253-2EC8-E165-A418-193102B07D59}"/>
              </a:ext>
            </a:extLst>
          </p:cNvPr>
          <p:cNvSpPr>
            <a:spLocks noGrp="1"/>
          </p:cNvSpPr>
          <p:nvPr>
            <p:ph type="title"/>
          </p:nvPr>
        </p:nvSpPr>
        <p:spPr/>
        <p:txBody>
          <a:bodyPr/>
          <a:lstStyle/>
          <a:p>
            <a:r>
              <a:rPr lang="en-US" sz="1800" dirty="0">
                <a:solidFill>
                  <a:srgbClr val="333333"/>
                </a:solidFill>
                <a:effectLst/>
                <a:latin typeface="Tableau Book"/>
              </a:rPr>
              <a:t>The highest cost real estate was located in the surrounding areas of Toronto and Vancouver.</a:t>
            </a:r>
            <a:br>
              <a:rPr lang="en-US" dirty="0">
                <a:effectLst/>
              </a:rPr>
            </a:br>
            <a:br>
              <a:rPr lang="en-US" sz="1800" dirty="0">
                <a:solidFill>
                  <a:srgbClr val="333333"/>
                </a:solidFill>
                <a:effectLst/>
                <a:latin typeface="Tableau Book"/>
              </a:rPr>
            </a:br>
            <a:br>
              <a:rPr lang="en-US" sz="1800" dirty="0">
                <a:solidFill>
                  <a:srgbClr val="333333"/>
                </a:solidFill>
                <a:effectLst/>
                <a:latin typeface="Tableau Book"/>
              </a:rPr>
            </a:br>
            <a:r>
              <a:rPr lang="en-US" sz="1800" dirty="0">
                <a:solidFill>
                  <a:srgbClr val="333333"/>
                </a:solidFill>
                <a:effectLst/>
                <a:latin typeface="Tableau Book"/>
              </a:rPr>
              <a:t>The lowest cost real estate was located in the </a:t>
            </a:r>
            <a:r>
              <a:rPr lang="en-US" sz="1800" dirty="0" err="1">
                <a:solidFill>
                  <a:srgbClr val="333333"/>
                </a:solidFill>
                <a:effectLst/>
                <a:latin typeface="Tableau Book"/>
              </a:rPr>
              <a:t>maritimes</a:t>
            </a:r>
            <a:r>
              <a:rPr lang="en-US" sz="1800" dirty="0">
                <a:solidFill>
                  <a:srgbClr val="333333"/>
                </a:solidFill>
                <a:effectLst/>
                <a:latin typeface="Tableau Book"/>
              </a:rPr>
              <a:t>.</a:t>
            </a:r>
            <a:endParaRPr lang="en-IN" dirty="0"/>
          </a:p>
        </p:txBody>
      </p:sp>
      <p:pic>
        <p:nvPicPr>
          <p:cNvPr id="5" name="Content Placeholder 4">
            <a:extLst>
              <a:ext uri="{FF2B5EF4-FFF2-40B4-BE49-F238E27FC236}">
                <a16:creationId xmlns:a16="http://schemas.microsoft.com/office/drawing/2014/main" id="{6D4D350F-B25D-EED2-798C-B6D5C53AEFA4}"/>
              </a:ext>
            </a:extLst>
          </p:cNvPr>
          <p:cNvPicPr>
            <a:picLocks noGrp="1" noChangeAspect="1"/>
          </p:cNvPicPr>
          <p:nvPr>
            <p:ph idx="1"/>
          </p:nvPr>
        </p:nvPicPr>
        <p:blipFill>
          <a:blip r:embed="rId2"/>
          <a:stretch>
            <a:fillRect/>
          </a:stretch>
        </p:blipFill>
        <p:spPr>
          <a:xfrm>
            <a:off x="1704944" y="2108200"/>
            <a:ext cx="8842438" cy="3760788"/>
          </a:xfrm>
        </p:spPr>
      </p:pic>
    </p:spTree>
    <p:extLst>
      <p:ext uri="{BB962C8B-B14F-4D97-AF65-F5344CB8AC3E}">
        <p14:creationId xmlns:p14="http://schemas.microsoft.com/office/powerpoint/2010/main" val="2373348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D63C7-DCA3-E055-4371-2F48BBB84048}"/>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956F5938-D3B7-8CFA-BB34-1F17ADB63DBE}"/>
              </a:ext>
            </a:extLst>
          </p:cNvPr>
          <p:cNvPicPr>
            <a:picLocks noGrp="1" noChangeAspect="1"/>
          </p:cNvPicPr>
          <p:nvPr>
            <p:ph idx="1"/>
          </p:nvPr>
        </p:nvPicPr>
        <p:blipFill>
          <a:blip r:embed="rId2"/>
          <a:stretch>
            <a:fillRect/>
          </a:stretch>
        </p:blipFill>
        <p:spPr>
          <a:xfrm>
            <a:off x="2450730" y="2108200"/>
            <a:ext cx="7350866" cy="3760788"/>
          </a:xfrm>
        </p:spPr>
      </p:pic>
    </p:spTree>
    <p:extLst>
      <p:ext uri="{BB962C8B-B14F-4D97-AF65-F5344CB8AC3E}">
        <p14:creationId xmlns:p14="http://schemas.microsoft.com/office/powerpoint/2010/main" val="2002413045"/>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{80188E5B-B972-4663-8FC8-A5DB49F570FC}tf22712842_win32</Template>
  <TotalTime>88</TotalTime>
  <Words>259</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Calibri</vt:lpstr>
      <vt:lpstr>Franklin Gothic Book</vt:lpstr>
      <vt:lpstr>Tableau Book</vt:lpstr>
      <vt:lpstr>Custom</vt:lpstr>
      <vt:lpstr>DATA VISULAIZATION AND DASHBOARDS USING TABLEAU</vt:lpstr>
      <vt:lpstr>AGENDA</vt:lpstr>
      <vt:lpstr>Introduction</vt:lpstr>
      <vt:lpstr>DATA ANALYSIS</vt:lpstr>
      <vt:lpstr>DATA VISUALIZATION</vt:lpstr>
      <vt:lpstr>TREND COMPARISON</vt:lpstr>
      <vt:lpstr>Office CPI Year over Year trend similar to the Housing CPI   The Composite HPI is growing much faster than the Office CPI</vt:lpstr>
      <vt:lpstr>The highest cost real estate was located in the surrounding areas of Toronto and Vancouver.   The lowest cost real estate was located in the maritimes.</vt:lpstr>
      <vt:lpstr>PowerPoint Presentation</vt:lpstr>
      <vt:lpstr>The change in earnings across Canada is being outpaced by the change in benchmark price across all real estate. It will continue to take longer for Canadians to pay off their real estate. Considering this trend, Canadians would have spent more of their income in 2014 than in 2001</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rppr92@gmail.com</dc:creator>
  <cp:lastModifiedBy>rppr92@gmail.com</cp:lastModifiedBy>
  <cp:revision>1</cp:revision>
  <dcterms:created xsi:type="dcterms:W3CDTF">2024-09-02T22:51:21Z</dcterms:created>
  <dcterms:modified xsi:type="dcterms:W3CDTF">2024-09-03T00:20:07Z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