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77" r:id="rId6"/>
    <p:sldId id="286" r:id="rId7"/>
    <p:sldId id="262" r:id="rId8"/>
    <p:sldId id="263" r:id="rId9"/>
    <p:sldId id="264" r:id="rId10"/>
    <p:sldId id="278" r:id="rId11"/>
    <p:sldId id="287" r:id="rId12"/>
    <p:sldId id="279" r:id="rId13"/>
    <p:sldId id="268" r:id="rId14"/>
    <p:sldId id="283" r:id="rId15"/>
    <p:sldId id="260" r:id="rId16"/>
    <p:sldId id="288" r:id="rId17"/>
    <p:sldId id="289" r:id="rId18"/>
    <p:sldId id="25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215" autoAdjust="0"/>
  </p:normalViewPr>
  <p:slideViewPr>
    <p:cSldViewPr snapToGrid="0">
      <p:cViewPr varScale="1">
        <p:scale>
          <a:sx n="82" d="100"/>
          <a:sy n="82" d="100"/>
        </p:scale>
        <p:origin x="720" y="72"/>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ajat\Downloads\Call_Volume_Trend_Analysis_Project_9.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ajat\Downloads\Call_Volume_Trend_Analysis_Project_9.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ajat\Downloads\Call_Volume_Trend_Analysis_Project_9.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Rajat\Downloads\Call_Volume_Trend_Analysis_Project_9.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[Call_Volume_Trend_Analysis_Project_9.xlsx]Problem 1!PivotTable1</c:name>
    <c:fmtId val="3"/>
  </c:pivotSource>
  <c:chart>
    <c:autoTitleDeleted val="1"/>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'Problem 1'!$B$3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4">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'Problem 1'!$A$4:$A$16</c:f>
              <c:strCache>
                <c:ptCount val="12"/>
                <c:pt idx="0">
                  <c:v>9_10</c:v>
                </c:pt>
                <c:pt idx="1">
                  <c:v>10_11</c:v>
                </c:pt>
                <c:pt idx="2">
                  <c:v>11_12</c:v>
                </c:pt>
                <c:pt idx="3">
                  <c:v>12_13</c:v>
                </c:pt>
                <c:pt idx="4">
                  <c:v>13_14</c:v>
                </c:pt>
                <c:pt idx="5">
                  <c:v>14_15</c:v>
                </c:pt>
                <c:pt idx="6">
                  <c:v>15_16</c:v>
                </c:pt>
                <c:pt idx="7">
                  <c:v>16_17</c:v>
                </c:pt>
                <c:pt idx="8">
                  <c:v>17_18</c:v>
                </c:pt>
                <c:pt idx="9">
                  <c:v>18_19</c:v>
                </c:pt>
                <c:pt idx="10">
                  <c:v>19_20</c:v>
                </c:pt>
                <c:pt idx="11">
                  <c:v>20_21</c:v>
                </c:pt>
              </c:strCache>
            </c:strRef>
          </c:cat>
          <c:val>
            <c:numRef>
              <c:f>'Problem 1'!$B$4:$B$16</c:f>
              <c:numCache>
                <c:formatCode>0.00</c:formatCode>
                <c:ptCount val="12"/>
                <c:pt idx="0">
                  <c:v>198.73732822707817</c:v>
                </c:pt>
                <c:pt idx="1">
                  <c:v>202.59387691346456</c:v>
                </c:pt>
                <c:pt idx="2">
                  <c:v>198.66003721795767</c:v>
                </c:pt>
                <c:pt idx="3">
                  <c:v>191.1536694853325</c:v>
                </c:pt>
                <c:pt idx="4">
                  <c:v>193.29639982110913</c:v>
                </c:pt>
                <c:pt idx="5">
                  <c:v>191.95436557012118</c:v>
                </c:pt>
                <c:pt idx="6">
                  <c:v>195.85714285714286</c:v>
                </c:pt>
                <c:pt idx="7">
                  <c:v>198.29486382290759</c:v>
                </c:pt>
                <c:pt idx="8">
                  <c:v>197.8801444974842</c:v>
                </c:pt>
                <c:pt idx="9">
                  <c:v>200.12085646312451</c:v>
                </c:pt>
                <c:pt idx="10">
                  <c:v>202.47822318526545</c:v>
                </c:pt>
                <c:pt idx="11">
                  <c:v>202.51736111111111</c:v>
                </c:pt>
              </c:numCache>
            </c:numRef>
          </c:val>
          <c:extLst>
            <c:ext xmlns:c16="http://schemas.microsoft.com/office/drawing/2014/chart" uri="{C3380CC4-5D6E-409C-BE32-E72D297353CC}">
              <c16:uniqueId val="{00000000-9DDB-4DC9-A459-7D8F9F90F084}"/>
            </c:ext>
          </c:extLst>
        </c:ser>
        <c:dLbls>
          <c:showLegendKey val="0"/>
          <c:showVal val="0"/>
          <c:showCatName val="0"/>
          <c:showSerName val="0"/>
          <c:showPercent val="0"/>
          <c:showBubbleSize val="0"/>
        </c:dLbls>
        <c:gapWidth val="100"/>
        <c:overlap val="-24"/>
        <c:axId val="1474031023"/>
        <c:axId val="1478364559"/>
      </c:barChart>
      <c:catAx>
        <c:axId val="147403102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b" anchorCtr="0"/>
          <a:lstStyle/>
          <a:p>
            <a:pPr>
              <a:defRPr sz="900" b="1" i="0" u="none" strike="noStrike" kern="1200" baseline="0">
                <a:solidFill>
                  <a:schemeClr val="accent4">
                    <a:lumMod val="75000"/>
                  </a:schemeClr>
                </a:solidFill>
                <a:latin typeface="+mn-lt"/>
                <a:ea typeface="+mn-ea"/>
                <a:cs typeface="+mn-cs"/>
              </a:defRPr>
            </a:pPr>
            <a:endParaRPr lang="en-US"/>
          </a:p>
        </c:txPr>
        <c:crossAx val="1478364559"/>
        <c:crosses val="autoZero"/>
        <c:auto val="1"/>
        <c:lblAlgn val="ctr"/>
        <c:lblOffset val="100"/>
        <c:noMultiLvlLbl val="0"/>
      </c:catAx>
      <c:valAx>
        <c:axId val="1478364559"/>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accent4">
                    <a:lumMod val="75000"/>
                  </a:schemeClr>
                </a:solidFill>
                <a:latin typeface="+mn-lt"/>
                <a:ea typeface="+mn-ea"/>
                <a:cs typeface="+mn-cs"/>
              </a:defRPr>
            </a:pPr>
            <a:endParaRPr lang="en-US"/>
          </a:p>
        </c:txPr>
        <c:crossAx val="14740310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[Call_Volume_Trend_Analysis_Project_9.xlsx]Problem 2!PivotTable2</c:name>
    <c:fmtId val="6"/>
  </c:pivotSource>
  <c:chart>
    <c:autoTitleDeleted val="1"/>
    <c:pivotFmts>
      <c:pivotFmt>
        <c:idx val="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1"/>
          <c:showBubbleSize val="0"/>
          <c:extLst>
            <c:ext xmlns:c15="http://schemas.microsoft.com/office/drawing/2012/chart" uri="{CE6537A1-D6FC-4f65-9D91-7224C49458BB}"/>
          </c:extLst>
        </c:dLbl>
      </c:pivotFmt>
      <c:pivotFmt>
        <c:idx val="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1"/>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1"/>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s>
    <c:plotArea>
      <c:layout/>
      <c:pieChart>
        <c:varyColors val="1"/>
        <c:ser>
          <c:idx val="0"/>
          <c:order val="0"/>
          <c:tx>
            <c:strRef>
              <c:f>'Problem 2'!$B$3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9967-4C2B-B82E-0B4B2FB7FC55}"/>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9967-4C2B-B82E-0B4B2FB7FC55}"/>
              </c:ext>
            </c:extLst>
          </c:dPt>
          <c:dPt>
            <c:idx val="2"/>
            <c:bubble3D val="0"/>
            <c:explosion val="14"/>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9967-4C2B-B82E-0B4B2FB7FC55}"/>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9967-4C2B-B82E-0B4B2FB7FC55}"/>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9967-4C2B-B82E-0B4B2FB7FC55}"/>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9967-4C2B-B82E-0B4B2FB7FC55}"/>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9967-4C2B-B82E-0B4B2FB7FC55}"/>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9967-4C2B-B82E-0B4B2FB7FC55}"/>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9967-4C2B-B82E-0B4B2FB7FC55}"/>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9967-4C2B-B82E-0B4B2FB7FC55}"/>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9967-4C2B-B82E-0B4B2FB7FC55}"/>
              </c:ext>
            </c:extLst>
          </c:dPt>
          <c:dPt>
            <c:idx val="11"/>
            <c:bubble3D val="0"/>
            <c:explosion val="7"/>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7-9967-4C2B-B82E-0B4B2FB7FC55}"/>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'Problem 2'!$A$4:$A$16</c:f>
              <c:strCache>
                <c:ptCount val="12"/>
                <c:pt idx="0">
                  <c:v>9_10</c:v>
                </c:pt>
                <c:pt idx="1">
                  <c:v>10_11</c:v>
                </c:pt>
                <c:pt idx="2">
                  <c:v>11_12</c:v>
                </c:pt>
                <c:pt idx="3">
                  <c:v>12_13</c:v>
                </c:pt>
                <c:pt idx="4">
                  <c:v>13_14</c:v>
                </c:pt>
                <c:pt idx="5">
                  <c:v>14_15</c:v>
                </c:pt>
                <c:pt idx="6">
                  <c:v>15_16</c:v>
                </c:pt>
                <c:pt idx="7">
                  <c:v>16_17</c:v>
                </c:pt>
                <c:pt idx="8">
                  <c:v>17_18</c:v>
                </c:pt>
                <c:pt idx="9">
                  <c:v>18_19</c:v>
                </c:pt>
                <c:pt idx="10">
                  <c:v>19_20</c:v>
                </c:pt>
                <c:pt idx="11">
                  <c:v>20_21</c:v>
                </c:pt>
              </c:strCache>
            </c:strRef>
          </c:cat>
          <c:val>
            <c:numRef>
              <c:f>'Problem 2'!$B$4:$B$16</c:f>
              <c:numCache>
                <c:formatCode>General</c:formatCode>
                <c:ptCount val="12"/>
                <c:pt idx="0">
                  <c:v>9588</c:v>
                </c:pt>
                <c:pt idx="1">
                  <c:v>13313</c:v>
                </c:pt>
                <c:pt idx="2">
                  <c:v>14626</c:v>
                </c:pt>
                <c:pt idx="3">
                  <c:v>12652</c:v>
                </c:pt>
                <c:pt idx="4">
                  <c:v>11561</c:v>
                </c:pt>
                <c:pt idx="5">
                  <c:v>10561</c:v>
                </c:pt>
                <c:pt idx="6">
                  <c:v>9159</c:v>
                </c:pt>
                <c:pt idx="7">
                  <c:v>8788</c:v>
                </c:pt>
                <c:pt idx="8">
                  <c:v>8534</c:v>
                </c:pt>
                <c:pt idx="9">
                  <c:v>7238</c:v>
                </c:pt>
                <c:pt idx="10">
                  <c:v>6463</c:v>
                </c:pt>
                <c:pt idx="11">
                  <c:v>5505</c:v>
                </c:pt>
              </c:numCache>
            </c:numRef>
          </c:val>
          <c:extLst>
            <c:ext xmlns:c16="http://schemas.microsoft.com/office/drawing/2014/chart" uri="{C3380CC4-5D6E-409C-BE32-E72D297353CC}">
              <c16:uniqueId val="{00000018-9967-4C2B-B82E-0B4B2FB7FC55}"/>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4">
                <a:lumMod val="75000"/>
              </a:schemeClr>
            </a:solidFill>
            <a:ln>
              <a:solidFill>
                <a:schemeClr val="accent4">
                  <a:lumMod val="75000"/>
                </a:schemeClr>
              </a:solid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'Problem 3'!$A$5:$A$16</c:f>
              <c:strCache>
                <c:ptCount val="12"/>
                <c:pt idx="0">
                  <c:v>9_10</c:v>
                </c:pt>
                <c:pt idx="1">
                  <c:v>10_11</c:v>
                </c:pt>
                <c:pt idx="2">
                  <c:v>11_12</c:v>
                </c:pt>
                <c:pt idx="3">
                  <c:v>12_13</c:v>
                </c:pt>
                <c:pt idx="4">
                  <c:v>13_14</c:v>
                </c:pt>
                <c:pt idx="5">
                  <c:v>14_15</c:v>
                </c:pt>
                <c:pt idx="6">
                  <c:v>15_16</c:v>
                </c:pt>
                <c:pt idx="7">
                  <c:v>16_17</c:v>
                </c:pt>
                <c:pt idx="8">
                  <c:v>17_18</c:v>
                </c:pt>
                <c:pt idx="9">
                  <c:v>18_19</c:v>
                </c:pt>
                <c:pt idx="10">
                  <c:v>19_20</c:v>
                </c:pt>
                <c:pt idx="11">
                  <c:v>20_21</c:v>
                </c:pt>
              </c:strCache>
            </c:strRef>
          </c:cat>
          <c:val>
            <c:numRef>
              <c:f>'Problem 3'!$H$5:$H$16</c:f>
              <c:numCache>
                <c:formatCode>0</c:formatCode>
                <c:ptCount val="12"/>
                <c:pt idx="0">
                  <c:v>8</c:v>
                </c:pt>
                <c:pt idx="1">
                  <c:v>11</c:v>
                </c:pt>
                <c:pt idx="2">
                  <c:v>12</c:v>
                </c:pt>
                <c:pt idx="3">
                  <c:v>10</c:v>
                </c:pt>
                <c:pt idx="4">
                  <c:v>10</c:v>
                </c:pt>
                <c:pt idx="5">
                  <c:v>9</c:v>
                </c:pt>
                <c:pt idx="6">
                  <c:v>8</c:v>
                </c:pt>
                <c:pt idx="7">
                  <c:v>7</c:v>
                </c:pt>
                <c:pt idx="8">
                  <c:v>7</c:v>
                </c:pt>
                <c:pt idx="9">
                  <c:v>6</c:v>
                </c:pt>
                <c:pt idx="10">
                  <c:v>6</c:v>
                </c:pt>
                <c:pt idx="11">
                  <c:v>5</c:v>
                </c:pt>
              </c:numCache>
            </c:numRef>
          </c:val>
          <c:extLst>
            <c:ext xmlns:c16="http://schemas.microsoft.com/office/drawing/2014/chart" uri="{C3380CC4-5D6E-409C-BE32-E72D297353CC}">
              <c16:uniqueId val="{00000000-42C3-4BB9-9ED5-A407402506D6}"/>
            </c:ext>
          </c:extLst>
        </c:ser>
        <c:dLbls>
          <c:showLegendKey val="0"/>
          <c:showVal val="0"/>
          <c:showCatName val="0"/>
          <c:showSerName val="0"/>
          <c:showPercent val="0"/>
          <c:showBubbleSize val="0"/>
        </c:dLbls>
        <c:gapWidth val="100"/>
        <c:overlap val="-24"/>
        <c:axId val="644994847"/>
        <c:axId val="644462079"/>
      </c:barChart>
      <c:catAx>
        <c:axId val="644994847"/>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Time</a:t>
                </a:r>
                <a:r>
                  <a:rPr lang="en-US" baseline="0"/>
                  <a:t> Bucket</a:t>
                </a:r>
                <a:endParaRPr lang="en-US"/>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1" i="0" u="none" strike="noStrike" kern="1200" baseline="0">
                <a:solidFill>
                  <a:schemeClr val="lt1">
                    <a:lumMod val="85000"/>
                  </a:schemeClr>
                </a:solidFill>
                <a:latin typeface="+mn-lt"/>
                <a:ea typeface="+mn-ea"/>
                <a:cs typeface="+mn-cs"/>
              </a:defRPr>
            </a:pPr>
            <a:endParaRPr lang="en-US"/>
          </a:p>
        </c:txPr>
        <c:crossAx val="644462079"/>
        <c:crosses val="autoZero"/>
        <c:auto val="1"/>
        <c:lblAlgn val="ctr"/>
        <c:lblOffset val="100"/>
        <c:noMultiLvlLbl val="0"/>
      </c:catAx>
      <c:valAx>
        <c:axId val="644462079"/>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Agent</a:t>
                </a:r>
                <a:r>
                  <a:rPr lang="en-IN" baseline="0"/>
                  <a:t> Required</a:t>
                </a:r>
                <a:endParaRPr lang="en-IN"/>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lt1">
                    <a:lumMod val="85000"/>
                  </a:schemeClr>
                </a:solidFill>
                <a:latin typeface="+mn-lt"/>
                <a:ea typeface="+mn-ea"/>
                <a:cs typeface="+mn-cs"/>
              </a:defRPr>
            </a:pPr>
            <a:endParaRPr lang="en-US"/>
          </a:p>
        </c:txPr>
        <c:crossAx val="6449948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'Problem 4'!$E$19</c:f>
              <c:strCache>
                <c:ptCount val="1"/>
                <c:pt idx="0">
                  <c:v>Round off Agent Required</c:v>
                </c:pt>
              </c:strCache>
            </c:strRef>
          </c:tx>
          <c:spPr>
            <a:solidFill>
              <a:schemeClr val="accent2">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'Problem 4'!$A$20:$A$31</c:f>
              <c:strCache>
                <c:ptCount val="12"/>
                <c:pt idx="0">
                  <c:v>9pm-10pm</c:v>
                </c:pt>
                <c:pt idx="1">
                  <c:v>10pm-11pm</c:v>
                </c:pt>
                <c:pt idx="2">
                  <c:v>11pm-12am</c:v>
                </c:pt>
                <c:pt idx="3">
                  <c:v>12am-1am</c:v>
                </c:pt>
                <c:pt idx="4">
                  <c:v>1am-2am</c:v>
                </c:pt>
                <c:pt idx="5">
                  <c:v>2am-3am</c:v>
                </c:pt>
                <c:pt idx="6">
                  <c:v>3am-4am</c:v>
                </c:pt>
                <c:pt idx="7">
                  <c:v>4am-5am</c:v>
                </c:pt>
                <c:pt idx="8">
                  <c:v>5am-6am</c:v>
                </c:pt>
                <c:pt idx="9">
                  <c:v>6am-7am</c:v>
                </c:pt>
                <c:pt idx="10">
                  <c:v>7am-8am</c:v>
                </c:pt>
                <c:pt idx="11">
                  <c:v>8am-9am</c:v>
                </c:pt>
              </c:strCache>
            </c:strRef>
          </c:cat>
          <c:val>
            <c:numRef>
              <c:f>'Problem 4'!$E$20:$E$31</c:f>
              <c:numCache>
                <c:formatCode>General</c:formatCode>
                <c:ptCount val="12"/>
                <c:pt idx="0">
                  <c:v>3</c:v>
                </c:pt>
                <c:pt idx="1">
                  <c:v>3</c:v>
                </c:pt>
                <c:pt idx="2">
                  <c:v>2</c:v>
                </c:pt>
                <c:pt idx="3">
                  <c:v>2</c:v>
                </c:pt>
                <c:pt idx="4">
                  <c:v>1</c:v>
                </c:pt>
                <c:pt idx="5">
                  <c:v>1</c:v>
                </c:pt>
                <c:pt idx="6">
                  <c:v>1</c:v>
                </c:pt>
                <c:pt idx="7">
                  <c:v>1</c:v>
                </c:pt>
                <c:pt idx="8">
                  <c:v>3</c:v>
                </c:pt>
                <c:pt idx="9">
                  <c:v>4</c:v>
                </c:pt>
                <c:pt idx="10">
                  <c:v>4</c:v>
                </c:pt>
                <c:pt idx="11">
                  <c:v>5</c:v>
                </c:pt>
              </c:numCache>
            </c:numRef>
          </c:val>
          <c:extLst>
            <c:ext xmlns:c16="http://schemas.microsoft.com/office/drawing/2014/chart" uri="{C3380CC4-5D6E-409C-BE32-E72D297353CC}">
              <c16:uniqueId val="{00000000-82F0-4560-BECB-B4C024AAC212}"/>
            </c:ext>
          </c:extLst>
        </c:ser>
        <c:ser>
          <c:idx val="1"/>
          <c:order val="1"/>
          <c:tx>
            <c:strRef>
              <c:f>'Problem 4'!$F$19</c:f>
              <c:strCache>
                <c:ptCount val="1"/>
                <c:pt idx="0">
                  <c:v>Ceiling Value of Agent Required</c:v>
                </c:pt>
              </c:strCache>
            </c:strRef>
          </c:tx>
          <c:spPr>
            <a:solidFill>
              <a:schemeClr val="accent4">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'Problem 4'!$A$20:$A$31</c:f>
              <c:strCache>
                <c:ptCount val="12"/>
                <c:pt idx="0">
                  <c:v>9pm-10pm</c:v>
                </c:pt>
                <c:pt idx="1">
                  <c:v>10pm-11pm</c:v>
                </c:pt>
                <c:pt idx="2">
                  <c:v>11pm-12am</c:v>
                </c:pt>
                <c:pt idx="3">
                  <c:v>12am-1am</c:v>
                </c:pt>
                <c:pt idx="4">
                  <c:v>1am-2am</c:v>
                </c:pt>
                <c:pt idx="5">
                  <c:v>2am-3am</c:v>
                </c:pt>
                <c:pt idx="6">
                  <c:v>3am-4am</c:v>
                </c:pt>
                <c:pt idx="7">
                  <c:v>4am-5am</c:v>
                </c:pt>
                <c:pt idx="8">
                  <c:v>5am-6am</c:v>
                </c:pt>
                <c:pt idx="9">
                  <c:v>6am-7am</c:v>
                </c:pt>
                <c:pt idx="10">
                  <c:v>7am-8am</c:v>
                </c:pt>
                <c:pt idx="11">
                  <c:v>8am-9am</c:v>
                </c:pt>
              </c:strCache>
            </c:strRef>
          </c:cat>
          <c:val>
            <c:numRef>
              <c:f>'Problem 4'!$F$20:$F$31</c:f>
              <c:numCache>
                <c:formatCode>General</c:formatCode>
                <c:ptCount val="12"/>
                <c:pt idx="0">
                  <c:v>4</c:v>
                </c:pt>
                <c:pt idx="1">
                  <c:v>4</c:v>
                </c:pt>
                <c:pt idx="2">
                  <c:v>3</c:v>
                </c:pt>
                <c:pt idx="3">
                  <c:v>3</c:v>
                </c:pt>
                <c:pt idx="4">
                  <c:v>2</c:v>
                </c:pt>
                <c:pt idx="5">
                  <c:v>2</c:v>
                </c:pt>
                <c:pt idx="6">
                  <c:v>2</c:v>
                </c:pt>
                <c:pt idx="7">
                  <c:v>2</c:v>
                </c:pt>
                <c:pt idx="8">
                  <c:v>4</c:v>
                </c:pt>
                <c:pt idx="9">
                  <c:v>5</c:v>
                </c:pt>
                <c:pt idx="10">
                  <c:v>5</c:v>
                </c:pt>
                <c:pt idx="11">
                  <c:v>6</c:v>
                </c:pt>
              </c:numCache>
            </c:numRef>
          </c:val>
          <c:extLst>
            <c:ext xmlns:c16="http://schemas.microsoft.com/office/drawing/2014/chart" uri="{C3380CC4-5D6E-409C-BE32-E72D297353CC}">
              <c16:uniqueId val="{00000001-82F0-4560-BECB-B4C024AAC212}"/>
            </c:ext>
          </c:extLst>
        </c:ser>
        <c:dLbls>
          <c:dLblPos val="outEnd"/>
          <c:showLegendKey val="0"/>
          <c:showVal val="1"/>
          <c:showCatName val="0"/>
          <c:showSerName val="0"/>
          <c:showPercent val="0"/>
          <c:showBubbleSize val="0"/>
        </c:dLbls>
        <c:gapWidth val="219"/>
        <c:overlap val="-27"/>
        <c:axId val="673225407"/>
        <c:axId val="561081903"/>
      </c:barChart>
      <c:catAx>
        <c:axId val="6732254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accent4">
                    <a:lumMod val="75000"/>
                  </a:schemeClr>
                </a:solidFill>
                <a:latin typeface="+mn-lt"/>
                <a:ea typeface="+mn-ea"/>
                <a:cs typeface="+mn-cs"/>
              </a:defRPr>
            </a:pPr>
            <a:endParaRPr lang="en-US"/>
          </a:p>
        </c:txPr>
        <c:crossAx val="561081903"/>
        <c:crosses val="autoZero"/>
        <c:auto val="1"/>
        <c:lblAlgn val="ctr"/>
        <c:lblOffset val="100"/>
        <c:noMultiLvlLbl val="0"/>
      </c:catAx>
      <c:valAx>
        <c:axId val="5610819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accent4">
                    <a:lumMod val="75000"/>
                  </a:schemeClr>
                </a:solidFill>
                <a:latin typeface="+mn-lt"/>
                <a:ea typeface="+mn-ea"/>
                <a:cs typeface="+mn-cs"/>
              </a:defRPr>
            </a:pPr>
            <a:endParaRPr lang="en-US"/>
          </a:p>
        </c:txPr>
        <c:crossAx val="6732254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accent2">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3/21/2023</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3/21/2023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9</a:t>
            </a:fld>
            <a:endParaRPr lang="en-US" dirty="0"/>
          </a:p>
        </p:txBody>
      </p:sp>
    </p:spTree>
    <p:extLst>
      <p:ext uri="{BB962C8B-B14F-4D97-AF65-F5344CB8AC3E}">
        <p14:creationId xmlns:p14="http://schemas.microsoft.com/office/powerpoint/2010/main" val="1648291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38.png"/><Relationship Id="rId2" Type="http://schemas.openxmlformats.org/officeDocument/2006/relationships/chart" Target="../charts/chart4.xml"/><Relationship Id="rId1" Type="http://schemas.openxmlformats.org/officeDocument/2006/relationships/slideLayout" Target="../slideLayouts/slideLayout16.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4.xml.rels><?xml version="1.0" encoding="UTF-8" standalone="yes"?>
<Relationships xmlns="http://schemas.openxmlformats.org/package/2006/relationships"><Relationship Id="rId2" Type="http://schemas.openxmlformats.org/officeDocument/2006/relationships/hyperlink" Target="https://docs.google.com/spreadsheets/d/1RZC3ReY6IBZ4Y3V5SMfpr5bQtL_J86gn/edit?usp=share_link&amp;ouid=111299441641572124265&amp;rtpof=true&amp;sd=true"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mailto:rajatpawan@gmail.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8.xml"/><Relationship Id="rId5" Type="http://schemas.openxmlformats.org/officeDocument/2006/relationships/image" Target="../media/image32.png"/><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292083" y="1122363"/>
            <a:ext cx="7278982" cy="2306637"/>
          </a:xfrm>
        </p:spPr>
        <p:txBody>
          <a:bodyPr>
            <a:normAutofit fontScale="90000"/>
          </a:bodyPr>
          <a:lstStyle/>
          <a:p>
            <a:pPr algn="ctr"/>
            <a:r>
              <a:rPr lang="en-US" dirty="0"/>
              <a:t>ABC Call Volume Trend Analysis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9691707" y="3429000"/>
            <a:ext cx="1598335" cy="527180"/>
          </a:xfrm>
        </p:spPr>
        <p:txBody>
          <a:bodyPr/>
          <a:lstStyle/>
          <a:p>
            <a:r>
              <a:rPr lang="en-US" dirty="0"/>
              <a:t>Rajat Panwan</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681135" y="268973"/>
            <a:ext cx="10208895" cy="1242587"/>
          </a:xfrm>
        </p:spPr>
        <p:txBody>
          <a:bodyPr>
            <a:noAutofit/>
          </a:bodyPr>
          <a:lstStyle/>
          <a:p>
            <a:pPr algn="just"/>
            <a:r>
              <a:rPr lang="en-US" sz="2400" b="0" dirty="0"/>
              <a:t>C. As you can see current abandon rate is approximately 30%. Propose a manpower plan required during each time bucket [between 9am to 9pm] to reduce the abandon rate to 10%. </a:t>
            </a:r>
          </a:p>
        </p:txBody>
      </p:sp>
      <p:pic>
        <p:nvPicPr>
          <p:cNvPr id="16" name="Picture 15">
            <a:extLst>
              <a:ext uri="{FF2B5EF4-FFF2-40B4-BE49-F238E27FC236}">
                <a16:creationId xmlns:a16="http://schemas.microsoft.com/office/drawing/2014/main" id="{E74965A9-E26C-5C5A-966E-47612E760E18}"/>
              </a:ext>
            </a:extLst>
          </p:cNvPr>
          <p:cNvPicPr>
            <a:picLocks noChangeAspect="1"/>
          </p:cNvPicPr>
          <p:nvPr/>
        </p:nvPicPr>
        <p:blipFill>
          <a:blip r:embed="rId2"/>
          <a:stretch>
            <a:fillRect/>
          </a:stretch>
        </p:blipFill>
        <p:spPr>
          <a:xfrm>
            <a:off x="5560938" y="1721498"/>
            <a:ext cx="5066408" cy="192960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20" name="Picture 19">
            <a:extLst>
              <a:ext uri="{FF2B5EF4-FFF2-40B4-BE49-F238E27FC236}">
                <a16:creationId xmlns:a16="http://schemas.microsoft.com/office/drawing/2014/main" id="{5AA85155-6D13-3979-39FE-BC529BD267FC}"/>
              </a:ext>
            </a:extLst>
          </p:cNvPr>
          <p:cNvPicPr>
            <a:picLocks noChangeAspect="1"/>
          </p:cNvPicPr>
          <p:nvPr/>
        </p:nvPicPr>
        <p:blipFill rotWithShape="1">
          <a:blip r:embed="rId3"/>
          <a:srcRect l="5893" t="12531" b="3644"/>
          <a:stretch/>
        </p:blipFill>
        <p:spPr>
          <a:xfrm>
            <a:off x="8242517" y="4207220"/>
            <a:ext cx="1124337" cy="42920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22" name="Picture 21">
            <a:extLst>
              <a:ext uri="{FF2B5EF4-FFF2-40B4-BE49-F238E27FC236}">
                <a16:creationId xmlns:a16="http://schemas.microsoft.com/office/drawing/2014/main" id="{C2C8E0D6-6587-BD9F-CA67-2528BBA7E002}"/>
              </a:ext>
            </a:extLst>
          </p:cNvPr>
          <p:cNvPicPr>
            <a:picLocks noChangeAspect="1"/>
          </p:cNvPicPr>
          <p:nvPr/>
        </p:nvPicPr>
        <p:blipFill>
          <a:blip r:embed="rId4"/>
          <a:stretch>
            <a:fillRect/>
          </a:stretch>
        </p:blipFill>
        <p:spPr>
          <a:xfrm>
            <a:off x="7831113" y="5089404"/>
            <a:ext cx="1947144" cy="42920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27" name="Picture 26">
            <a:extLst>
              <a:ext uri="{FF2B5EF4-FFF2-40B4-BE49-F238E27FC236}">
                <a16:creationId xmlns:a16="http://schemas.microsoft.com/office/drawing/2014/main" id="{03B8A5D9-56C8-4F2E-42D4-261C3A4E9FAE}"/>
              </a:ext>
            </a:extLst>
          </p:cNvPr>
          <p:cNvPicPr>
            <a:picLocks noChangeAspect="1"/>
          </p:cNvPicPr>
          <p:nvPr/>
        </p:nvPicPr>
        <p:blipFill>
          <a:blip r:embed="rId5"/>
          <a:stretch>
            <a:fillRect/>
          </a:stretch>
        </p:blipFill>
        <p:spPr>
          <a:xfrm>
            <a:off x="7415791" y="5971589"/>
            <a:ext cx="2777788" cy="38759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31" name="Picture 30">
            <a:extLst>
              <a:ext uri="{FF2B5EF4-FFF2-40B4-BE49-F238E27FC236}">
                <a16:creationId xmlns:a16="http://schemas.microsoft.com/office/drawing/2014/main" id="{AB928512-DF74-6C75-8D91-4E6B5B278FFD}"/>
              </a:ext>
            </a:extLst>
          </p:cNvPr>
          <p:cNvPicPr>
            <a:picLocks noChangeAspect="1"/>
          </p:cNvPicPr>
          <p:nvPr/>
        </p:nvPicPr>
        <p:blipFill>
          <a:blip r:embed="rId6"/>
          <a:stretch>
            <a:fillRect/>
          </a:stretch>
        </p:blipFill>
        <p:spPr>
          <a:xfrm>
            <a:off x="783772" y="1721498"/>
            <a:ext cx="4655976" cy="280375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32" name="TextBox 31">
            <a:extLst>
              <a:ext uri="{FF2B5EF4-FFF2-40B4-BE49-F238E27FC236}">
                <a16:creationId xmlns:a16="http://schemas.microsoft.com/office/drawing/2014/main" id="{25BB46D1-4A77-4BC5-AE42-D3AA0C171FEB}"/>
              </a:ext>
            </a:extLst>
          </p:cNvPr>
          <p:cNvSpPr txBox="1"/>
          <p:nvPr/>
        </p:nvSpPr>
        <p:spPr>
          <a:xfrm>
            <a:off x="783772" y="4918448"/>
            <a:ext cx="6419461" cy="1754326"/>
          </a:xfrm>
          <a:prstGeom prst="rect">
            <a:avLst/>
          </a:prstGeom>
          <a:noFill/>
        </p:spPr>
        <p:txBody>
          <a:bodyPr wrap="square">
            <a:spAutoFit/>
          </a:bodyPr>
          <a:lstStyle/>
          <a:p>
            <a:pPr algn="just"/>
            <a:r>
              <a:rPr lang="en-IN" sz="1800" dirty="0">
                <a:solidFill>
                  <a:schemeClr val="accent4">
                    <a:lumMod val="75000"/>
                  </a:schemeClr>
                </a:solidFill>
              </a:rPr>
              <a:t>In the right side of table pivot table is </a:t>
            </a:r>
            <a:r>
              <a:rPr lang="en-IN" dirty="0">
                <a:solidFill>
                  <a:schemeClr val="accent4">
                    <a:lumMod val="75000"/>
                  </a:schemeClr>
                </a:solidFill>
              </a:rPr>
              <a:t>used with count </a:t>
            </a:r>
            <a:r>
              <a:rPr lang="en-IN" dirty="0" err="1">
                <a:solidFill>
                  <a:schemeClr val="accent4">
                    <a:lumMod val="75000"/>
                  </a:schemeClr>
                </a:solidFill>
              </a:rPr>
              <a:t>Call_Status</a:t>
            </a:r>
            <a:r>
              <a:rPr lang="en-IN" dirty="0">
                <a:solidFill>
                  <a:schemeClr val="accent4">
                    <a:lumMod val="75000"/>
                  </a:schemeClr>
                </a:solidFill>
              </a:rPr>
              <a:t> as value and Bucket as rows. Adjacent formulae is used respectively to calculate Target call which is 90% of the total call received, Target call duration and Agent Required. Left side of table is used to calculate Agent call duration in 23 Days and Average call handling time in sec.</a:t>
            </a:r>
            <a:endParaRPr lang="en-IN" sz="1800" dirty="0">
              <a:solidFill>
                <a:schemeClr val="accent4">
                  <a:lumMod val="75000"/>
                </a:schemeClr>
              </a:solidFill>
            </a:endParaRPr>
          </a:p>
        </p:txBody>
      </p:sp>
    </p:spTree>
    <p:extLst>
      <p:ext uri="{BB962C8B-B14F-4D97-AF65-F5344CB8AC3E}">
        <p14:creationId xmlns:p14="http://schemas.microsoft.com/office/powerpoint/2010/main" val="4151694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3">
            <a:extLst>
              <a:ext uri="{FF2B5EF4-FFF2-40B4-BE49-F238E27FC236}">
                <a16:creationId xmlns:a16="http://schemas.microsoft.com/office/drawing/2014/main" id="{898E9C11-D8A1-F24D-B361-F75375484A35}"/>
              </a:ext>
            </a:extLst>
          </p:cNvPr>
          <p:cNvSpPr>
            <a:spLocks noGrp="1"/>
          </p:cNvSpPr>
          <p:nvPr>
            <p:ph type="title"/>
          </p:nvPr>
        </p:nvSpPr>
        <p:spPr>
          <a:xfrm>
            <a:off x="569167" y="203659"/>
            <a:ext cx="10319657" cy="1289239"/>
          </a:xfrm>
        </p:spPr>
        <p:txBody>
          <a:bodyPr>
            <a:noAutofit/>
          </a:bodyPr>
          <a:lstStyle/>
          <a:p>
            <a:pPr algn="just"/>
            <a:r>
              <a:rPr lang="en-US" sz="2400" b="0" dirty="0"/>
              <a:t>C. As you can see current abandon rate is approximately 30%. Propose a manpower plan required during each time bucket [between 9am to 9pm] to reduce the abandon rate to 10%. </a:t>
            </a:r>
          </a:p>
        </p:txBody>
      </p:sp>
      <p:graphicFrame>
        <p:nvGraphicFramePr>
          <p:cNvPr id="51" name="Chart 50">
            <a:extLst>
              <a:ext uri="{FF2B5EF4-FFF2-40B4-BE49-F238E27FC236}">
                <a16:creationId xmlns:a16="http://schemas.microsoft.com/office/drawing/2014/main" id="{D5DBF691-A5D9-4460-DC2A-A0E351690CB9}"/>
              </a:ext>
            </a:extLst>
          </p:cNvPr>
          <p:cNvGraphicFramePr>
            <a:graphicFrameLocks/>
          </p:cNvGraphicFramePr>
          <p:nvPr>
            <p:extLst>
              <p:ext uri="{D42A27DB-BD31-4B8C-83A1-F6EECF244321}">
                <p14:modId xmlns:p14="http://schemas.microsoft.com/office/powerpoint/2010/main" val="2573897635"/>
              </p:ext>
            </p:extLst>
          </p:nvPr>
        </p:nvGraphicFramePr>
        <p:xfrm>
          <a:off x="4758612" y="1997373"/>
          <a:ext cx="6130212" cy="4179491"/>
        </p:xfrm>
        <a:graphic>
          <a:graphicData uri="http://schemas.openxmlformats.org/drawingml/2006/chart">
            <c:chart xmlns:c="http://schemas.openxmlformats.org/drawingml/2006/chart" xmlns:r="http://schemas.openxmlformats.org/officeDocument/2006/relationships" r:id="rId2"/>
          </a:graphicData>
        </a:graphic>
      </p:graphicFrame>
      <p:sp>
        <p:nvSpPr>
          <p:cNvPr id="53" name="TextBox 52">
            <a:extLst>
              <a:ext uri="{FF2B5EF4-FFF2-40B4-BE49-F238E27FC236}">
                <a16:creationId xmlns:a16="http://schemas.microsoft.com/office/drawing/2014/main" id="{0F1AE23A-211B-C9F5-536D-98CAF14A8FEB}"/>
              </a:ext>
            </a:extLst>
          </p:cNvPr>
          <p:cNvSpPr txBox="1"/>
          <p:nvPr/>
        </p:nvSpPr>
        <p:spPr>
          <a:xfrm>
            <a:off x="811764" y="2733870"/>
            <a:ext cx="3750906" cy="2610047"/>
          </a:xfrm>
          <a:prstGeom prst="rect">
            <a:avLst/>
          </a:prstGeom>
          <a:noFill/>
        </p:spPr>
        <p:txBody>
          <a:bodyPr wrap="square">
            <a:spAutoFit/>
          </a:bodyPr>
          <a:lstStyle/>
          <a:p>
            <a:pPr algn="just"/>
            <a:r>
              <a:rPr lang="en-IN" sz="1800" dirty="0">
                <a:solidFill>
                  <a:schemeClr val="bg1">
                    <a:lumMod val="95000"/>
                  </a:schemeClr>
                </a:solidFill>
              </a:rPr>
              <a:t>Based on the data available </a:t>
            </a:r>
            <a:r>
              <a:rPr lang="en-IN" dirty="0">
                <a:solidFill>
                  <a:schemeClr val="bg1">
                    <a:lumMod val="95000"/>
                  </a:schemeClr>
                </a:solidFill>
              </a:rPr>
              <a:t>we can say that at least 12 agents are required in the time bracket 11am to 12 pm. If the agents are working 5 hours a week and take 4 leaves in a month also because data given here is  for 23 days so for 30 days time span 93 agents a required.</a:t>
            </a:r>
            <a:endParaRPr lang="en-IN" sz="1800" dirty="0">
              <a:solidFill>
                <a:schemeClr val="bg1">
                  <a:lumMod val="95000"/>
                </a:schemeClr>
              </a:solidFill>
            </a:endParaRPr>
          </a:p>
        </p:txBody>
      </p:sp>
    </p:spTree>
    <p:extLst>
      <p:ext uri="{BB962C8B-B14F-4D97-AF65-F5344CB8AC3E}">
        <p14:creationId xmlns:p14="http://schemas.microsoft.com/office/powerpoint/2010/main" val="3586986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a:extLst>
              <a:ext uri="{FF2B5EF4-FFF2-40B4-BE49-F238E27FC236}">
                <a16:creationId xmlns:a16="http://schemas.microsoft.com/office/drawing/2014/main" id="{25071D0D-329B-397E-D975-741B2B7F8D25}"/>
              </a:ext>
            </a:extLst>
          </p:cNvPr>
          <p:cNvGraphicFramePr>
            <a:graphicFrameLocks noGrp="1"/>
          </p:cNvGraphicFramePr>
          <p:nvPr>
            <p:extLst>
              <p:ext uri="{D42A27DB-BD31-4B8C-83A1-F6EECF244321}">
                <p14:modId xmlns:p14="http://schemas.microsoft.com/office/powerpoint/2010/main" val="1809419571"/>
              </p:ext>
            </p:extLst>
          </p:nvPr>
        </p:nvGraphicFramePr>
        <p:xfrm>
          <a:off x="485840" y="1451702"/>
          <a:ext cx="4758989" cy="3382923"/>
        </p:xfrm>
        <a:graphic>
          <a:graphicData uri="http://schemas.openxmlformats.org/drawingml/2006/table">
            <a:tbl>
              <a:tblPr>
                <a:tableStyleId>{1E171933-4619-4E11-9A3F-F7608DF75F80}</a:tableStyleId>
              </a:tblPr>
              <a:tblGrid>
                <a:gridCol w="1059711">
                  <a:extLst>
                    <a:ext uri="{9D8B030D-6E8A-4147-A177-3AD203B41FA5}">
                      <a16:colId xmlns:a16="http://schemas.microsoft.com/office/drawing/2014/main" val="61467854"/>
                    </a:ext>
                  </a:extLst>
                </a:gridCol>
                <a:gridCol w="865268">
                  <a:extLst>
                    <a:ext uri="{9D8B030D-6E8A-4147-A177-3AD203B41FA5}">
                      <a16:colId xmlns:a16="http://schemas.microsoft.com/office/drawing/2014/main" val="315039117"/>
                    </a:ext>
                  </a:extLst>
                </a:gridCol>
                <a:gridCol w="854895">
                  <a:extLst>
                    <a:ext uri="{9D8B030D-6E8A-4147-A177-3AD203B41FA5}">
                      <a16:colId xmlns:a16="http://schemas.microsoft.com/office/drawing/2014/main" val="835584407"/>
                    </a:ext>
                  </a:extLst>
                </a:gridCol>
                <a:gridCol w="1084681">
                  <a:extLst>
                    <a:ext uri="{9D8B030D-6E8A-4147-A177-3AD203B41FA5}">
                      <a16:colId xmlns:a16="http://schemas.microsoft.com/office/drawing/2014/main" val="2230332312"/>
                    </a:ext>
                  </a:extLst>
                </a:gridCol>
                <a:gridCol w="894434">
                  <a:extLst>
                    <a:ext uri="{9D8B030D-6E8A-4147-A177-3AD203B41FA5}">
                      <a16:colId xmlns:a16="http://schemas.microsoft.com/office/drawing/2014/main" val="955922408"/>
                    </a:ext>
                  </a:extLst>
                </a:gridCol>
              </a:tblGrid>
              <a:tr h="342543">
                <a:tc>
                  <a:txBody>
                    <a:bodyPr/>
                    <a:lstStyle/>
                    <a:p>
                      <a:pPr algn="l" fontAlgn="b"/>
                      <a:r>
                        <a:rPr lang="en-IN" sz="1200" b="1" u="none" strike="noStrike" dirty="0">
                          <a:solidFill>
                            <a:schemeClr val="tx1">
                              <a:lumMod val="95000"/>
                              <a:lumOff val="5000"/>
                            </a:schemeClr>
                          </a:solidFill>
                          <a:effectLst/>
                        </a:rPr>
                        <a:t>Count of </a:t>
                      </a:r>
                      <a:r>
                        <a:rPr lang="en-IN" sz="1200" b="1" u="none" strike="noStrike" dirty="0" err="1">
                          <a:solidFill>
                            <a:schemeClr val="tx1">
                              <a:lumMod val="95000"/>
                              <a:lumOff val="5000"/>
                            </a:schemeClr>
                          </a:solidFill>
                          <a:effectLst/>
                        </a:rPr>
                        <a:t>Call_Status</a:t>
                      </a:r>
                      <a:endParaRPr lang="en-IN" sz="1200" b="1" i="0" u="none" strike="noStrike" dirty="0">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l" fontAlgn="b"/>
                      <a:r>
                        <a:rPr lang="en-IN" sz="1200" b="1" u="none" strike="noStrike">
                          <a:solidFill>
                            <a:schemeClr val="tx1">
                              <a:lumMod val="95000"/>
                              <a:lumOff val="5000"/>
                            </a:schemeClr>
                          </a:solidFill>
                          <a:effectLst/>
                        </a:rPr>
                        <a:t>Column Labels</a:t>
                      </a:r>
                      <a:endParaRPr lang="en-IN" sz="1200" b="1" i="0" u="none" strike="noStrike">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l" fontAlgn="b"/>
                      <a:endParaRPr lang="en-IN" sz="1200" b="1" i="0" u="none" strike="noStrike" dirty="0">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l" fontAlgn="b"/>
                      <a:endParaRPr lang="en-IN" sz="1200" b="1" i="0" u="none" strike="noStrike">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l" fontAlgn="b"/>
                      <a:endParaRPr lang="en-IN" sz="1200" b="1" i="0" u="none" strike="noStrike" dirty="0">
                        <a:solidFill>
                          <a:schemeClr val="tx1">
                            <a:lumMod val="95000"/>
                            <a:lumOff val="5000"/>
                          </a:schemeClr>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val="2671376215"/>
                  </a:ext>
                </a:extLst>
              </a:tr>
              <a:tr h="174767">
                <a:tc>
                  <a:txBody>
                    <a:bodyPr/>
                    <a:lstStyle/>
                    <a:p>
                      <a:pPr algn="l" fontAlgn="b"/>
                      <a:endParaRPr lang="en-IN" sz="1200" b="1" i="0" u="none" strike="noStrike" dirty="0">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l" fontAlgn="b"/>
                      <a:endParaRPr lang="en-IN" sz="1200" b="1" i="0" u="none" strike="noStrike">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l" fontAlgn="b"/>
                      <a:endParaRPr lang="en-IN" sz="1200" b="1" i="0" u="none" strike="noStrike" dirty="0">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l" fontAlgn="b"/>
                      <a:endParaRPr lang="en-IN" sz="1200" b="1" i="0" u="none" strike="noStrike" dirty="0">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l" fontAlgn="b"/>
                      <a:endParaRPr lang="en-IN" sz="1200" b="1" i="0" u="none" strike="noStrike" dirty="0">
                        <a:solidFill>
                          <a:schemeClr val="tx1">
                            <a:lumMod val="95000"/>
                            <a:lumOff val="5000"/>
                          </a:schemeClr>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val="642073323"/>
                  </a:ext>
                </a:extLst>
              </a:tr>
              <a:tr h="342543">
                <a:tc>
                  <a:txBody>
                    <a:bodyPr/>
                    <a:lstStyle/>
                    <a:p>
                      <a:pPr algn="l" fontAlgn="b"/>
                      <a:r>
                        <a:rPr lang="en-IN" sz="1200" b="1" u="none" strike="noStrike" dirty="0">
                          <a:solidFill>
                            <a:schemeClr val="tx1">
                              <a:lumMod val="95000"/>
                              <a:lumOff val="5000"/>
                            </a:schemeClr>
                          </a:solidFill>
                          <a:effectLst/>
                        </a:rPr>
                        <a:t>Row Labels</a:t>
                      </a:r>
                      <a:endParaRPr lang="en-IN" sz="1200" b="1" i="0" u="none" strike="noStrike" dirty="0">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l" fontAlgn="b"/>
                      <a:r>
                        <a:rPr lang="en-IN" sz="1200" b="1" u="none" strike="noStrike">
                          <a:solidFill>
                            <a:schemeClr val="tx1">
                              <a:lumMod val="95000"/>
                              <a:lumOff val="5000"/>
                            </a:schemeClr>
                          </a:solidFill>
                          <a:effectLst/>
                        </a:rPr>
                        <a:t>abandon</a:t>
                      </a:r>
                      <a:endParaRPr lang="en-IN" sz="1200" b="1" i="0" u="none" strike="noStrike">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l" fontAlgn="b"/>
                      <a:r>
                        <a:rPr lang="en-IN" sz="1200" b="1" u="none" strike="noStrike" dirty="0">
                          <a:solidFill>
                            <a:schemeClr val="tx1">
                              <a:lumMod val="95000"/>
                              <a:lumOff val="5000"/>
                            </a:schemeClr>
                          </a:solidFill>
                          <a:effectLst/>
                        </a:rPr>
                        <a:t>Answered</a:t>
                      </a:r>
                      <a:endParaRPr lang="en-IN" sz="1200" b="1" i="0" u="none" strike="noStrike" dirty="0">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l" fontAlgn="b"/>
                      <a:r>
                        <a:rPr lang="en-IN" sz="1200" b="1" u="none" strike="noStrike" dirty="0">
                          <a:solidFill>
                            <a:schemeClr val="tx1">
                              <a:lumMod val="95000"/>
                              <a:lumOff val="5000"/>
                            </a:schemeClr>
                          </a:solidFill>
                          <a:effectLst/>
                        </a:rPr>
                        <a:t>transfer</a:t>
                      </a:r>
                      <a:endParaRPr lang="en-IN" sz="1200" b="1" i="0" u="none" strike="noStrike" dirty="0">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l" fontAlgn="b"/>
                      <a:r>
                        <a:rPr lang="en-IN" sz="1200" b="1" u="none" strike="noStrike" dirty="0">
                          <a:solidFill>
                            <a:schemeClr val="tx1">
                              <a:lumMod val="95000"/>
                              <a:lumOff val="5000"/>
                            </a:schemeClr>
                          </a:solidFill>
                          <a:effectLst/>
                        </a:rPr>
                        <a:t>Grand Total</a:t>
                      </a:r>
                      <a:endParaRPr lang="en-IN" sz="1200" b="1" i="0" u="none" strike="noStrike" dirty="0">
                        <a:solidFill>
                          <a:schemeClr val="tx1">
                            <a:lumMod val="95000"/>
                            <a:lumOff val="5000"/>
                          </a:schemeClr>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val="355350603"/>
                  </a:ext>
                </a:extLst>
              </a:tr>
              <a:tr h="174767">
                <a:tc>
                  <a:txBody>
                    <a:bodyPr/>
                    <a:lstStyle/>
                    <a:p>
                      <a:pPr algn="l" fontAlgn="b"/>
                      <a:r>
                        <a:rPr lang="en-IN" sz="1200" b="0" u="none" strike="noStrike" dirty="0">
                          <a:solidFill>
                            <a:schemeClr val="tx1">
                              <a:lumMod val="95000"/>
                              <a:lumOff val="5000"/>
                            </a:schemeClr>
                          </a:solidFill>
                          <a:effectLst/>
                        </a:rPr>
                        <a:t>9_10</a:t>
                      </a:r>
                      <a:endParaRPr lang="en-IN" sz="1200" b="0" i="0" u="none" strike="noStrike" dirty="0">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0" u="none" strike="noStrike" dirty="0">
                          <a:solidFill>
                            <a:schemeClr val="tx1">
                              <a:lumMod val="95000"/>
                              <a:lumOff val="5000"/>
                            </a:schemeClr>
                          </a:solidFill>
                          <a:effectLst/>
                        </a:rPr>
                        <a:t>5149</a:t>
                      </a:r>
                      <a:endParaRPr lang="en-IN" sz="1200" b="0" i="0" u="none" strike="noStrike" dirty="0">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0" u="none" strike="noStrike" dirty="0">
                          <a:solidFill>
                            <a:schemeClr val="tx1">
                              <a:lumMod val="95000"/>
                              <a:lumOff val="5000"/>
                            </a:schemeClr>
                          </a:solidFill>
                          <a:effectLst/>
                        </a:rPr>
                        <a:t>4428</a:t>
                      </a:r>
                      <a:endParaRPr lang="en-IN" sz="1200" b="0" i="0" u="none" strike="noStrike" dirty="0">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0" u="none" strike="noStrike">
                          <a:solidFill>
                            <a:schemeClr val="tx1">
                              <a:lumMod val="95000"/>
                              <a:lumOff val="5000"/>
                            </a:schemeClr>
                          </a:solidFill>
                          <a:effectLst/>
                        </a:rPr>
                        <a:t>11</a:t>
                      </a:r>
                      <a:endParaRPr lang="en-IN" sz="1200" b="0" i="0" u="none" strike="noStrike">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0" u="none" strike="noStrike">
                          <a:solidFill>
                            <a:schemeClr val="tx1">
                              <a:lumMod val="95000"/>
                              <a:lumOff val="5000"/>
                            </a:schemeClr>
                          </a:solidFill>
                          <a:effectLst/>
                        </a:rPr>
                        <a:t>9588</a:t>
                      </a:r>
                      <a:endParaRPr lang="en-IN" sz="1200" b="0" i="0" u="none" strike="noStrike">
                        <a:solidFill>
                          <a:schemeClr val="tx1">
                            <a:lumMod val="95000"/>
                            <a:lumOff val="5000"/>
                          </a:schemeClr>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val="1198312818"/>
                  </a:ext>
                </a:extLst>
              </a:tr>
              <a:tr h="174767">
                <a:tc>
                  <a:txBody>
                    <a:bodyPr/>
                    <a:lstStyle/>
                    <a:p>
                      <a:pPr algn="l" fontAlgn="b"/>
                      <a:r>
                        <a:rPr lang="en-IN" sz="1200" b="0" u="none" strike="noStrike" dirty="0">
                          <a:solidFill>
                            <a:schemeClr val="tx1">
                              <a:lumMod val="95000"/>
                              <a:lumOff val="5000"/>
                            </a:schemeClr>
                          </a:solidFill>
                          <a:effectLst/>
                        </a:rPr>
                        <a:t>10_11</a:t>
                      </a:r>
                      <a:endParaRPr lang="en-IN" sz="1200" b="0" i="0" u="none" strike="noStrike" dirty="0">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0" u="none" strike="noStrike" dirty="0">
                          <a:solidFill>
                            <a:schemeClr val="tx1">
                              <a:lumMod val="95000"/>
                              <a:lumOff val="5000"/>
                            </a:schemeClr>
                          </a:solidFill>
                          <a:effectLst/>
                        </a:rPr>
                        <a:t>6911</a:t>
                      </a:r>
                      <a:endParaRPr lang="en-IN" sz="1200" b="0" i="0" u="none" strike="noStrike" dirty="0">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0" u="none" strike="noStrike">
                          <a:solidFill>
                            <a:schemeClr val="tx1">
                              <a:lumMod val="95000"/>
                              <a:lumOff val="5000"/>
                            </a:schemeClr>
                          </a:solidFill>
                          <a:effectLst/>
                        </a:rPr>
                        <a:t>6368</a:t>
                      </a:r>
                      <a:endParaRPr lang="en-IN" sz="1200" b="0" i="0" u="none" strike="noStrike">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0" u="none" strike="noStrike">
                          <a:solidFill>
                            <a:schemeClr val="tx1">
                              <a:lumMod val="95000"/>
                              <a:lumOff val="5000"/>
                            </a:schemeClr>
                          </a:solidFill>
                          <a:effectLst/>
                        </a:rPr>
                        <a:t>34</a:t>
                      </a:r>
                      <a:endParaRPr lang="en-IN" sz="1200" b="0" i="0" u="none" strike="noStrike">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0" u="none" strike="noStrike">
                          <a:solidFill>
                            <a:schemeClr val="tx1">
                              <a:lumMod val="95000"/>
                              <a:lumOff val="5000"/>
                            </a:schemeClr>
                          </a:solidFill>
                          <a:effectLst/>
                        </a:rPr>
                        <a:t>13313</a:t>
                      </a:r>
                      <a:endParaRPr lang="en-IN" sz="1200" b="0" i="0" u="none" strike="noStrike">
                        <a:solidFill>
                          <a:schemeClr val="tx1">
                            <a:lumMod val="95000"/>
                            <a:lumOff val="5000"/>
                          </a:schemeClr>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val="4220611706"/>
                  </a:ext>
                </a:extLst>
              </a:tr>
              <a:tr h="174767">
                <a:tc>
                  <a:txBody>
                    <a:bodyPr/>
                    <a:lstStyle/>
                    <a:p>
                      <a:pPr algn="l" fontAlgn="b"/>
                      <a:r>
                        <a:rPr lang="en-IN" sz="1200" b="0" u="none" strike="noStrike" dirty="0">
                          <a:solidFill>
                            <a:schemeClr val="tx1">
                              <a:lumMod val="95000"/>
                              <a:lumOff val="5000"/>
                            </a:schemeClr>
                          </a:solidFill>
                          <a:effectLst/>
                        </a:rPr>
                        <a:t>11_12</a:t>
                      </a:r>
                      <a:endParaRPr lang="en-IN" sz="1200" b="0" i="0" u="none" strike="noStrike" dirty="0">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0" u="none" strike="noStrike" dirty="0">
                          <a:solidFill>
                            <a:schemeClr val="tx1">
                              <a:lumMod val="95000"/>
                              <a:lumOff val="5000"/>
                            </a:schemeClr>
                          </a:solidFill>
                          <a:effectLst/>
                        </a:rPr>
                        <a:t>6028</a:t>
                      </a:r>
                      <a:endParaRPr lang="en-IN" sz="1200" b="0" i="0" u="none" strike="noStrike" dirty="0">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0" u="none" strike="noStrike" dirty="0">
                          <a:solidFill>
                            <a:schemeClr val="tx1">
                              <a:lumMod val="95000"/>
                              <a:lumOff val="5000"/>
                            </a:schemeClr>
                          </a:solidFill>
                          <a:effectLst/>
                        </a:rPr>
                        <a:t>8560</a:t>
                      </a:r>
                      <a:endParaRPr lang="en-IN" sz="1200" b="0" i="0" u="none" strike="noStrike" dirty="0">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0" u="none" strike="noStrike">
                          <a:solidFill>
                            <a:schemeClr val="tx1">
                              <a:lumMod val="95000"/>
                              <a:lumOff val="5000"/>
                            </a:schemeClr>
                          </a:solidFill>
                          <a:effectLst/>
                        </a:rPr>
                        <a:t>38</a:t>
                      </a:r>
                      <a:endParaRPr lang="en-IN" sz="1200" b="0" i="0" u="none" strike="noStrike">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0" u="none" strike="noStrike" dirty="0">
                          <a:solidFill>
                            <a:schemeClr val="tx1">
                              <a:lumMod val="95000"/>
                              <a:lumOff val="5000"/>
                            </a:schemeClr>
                          </a:solidFill>
                          <a:effectLst/>
                        </a:rPr>
                        <a:t>14626</a:t>
                      </a:r>
                      <a:endParaRPr lang="en-IN" sz="1200" b="0" i="0" u="none" strike="noStrike" dirty="0">
                        <a:solidFill>
                          <a:schemeClr val="tx1">
                            <a:lumMod val="95000"/>
                            <a:lumOff val="5000"/>
                          </a:schemeClr>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val="3442601275"/>
                  </a:ext>
                </a:extLst>
              </a:tr>
              <a:tr h="174767">
                <a:tc>
                  <a:txBody>
                    <a:bodyPr/>
                    <a:lstStyle/>
                    <a:p>
                      <a:pPr algn="l" fontAlgn="b"/>
                      <a:r>
                        <a:rPr lang="en-IN" sz="1200" b="0" u="none" strike="noStrike" dirty="0">
                          <a:solidFill>
                            <a:schemeClr val="tx1">
                              <a:lumMod val="95000"/>
                              <a:lumOff val="5000"/>
                            </a:schemeClr>
                          </a:solidFill>
                          <a:effectLst/>
                        </a:rPr>
                        <a:t>12_13</a:t>
                      </a:r>
                      <a:endParaRPr lang="en-IN" sz="1200" b="0" i="0" u="none" strike="noStrike" dirty="0">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0" u="none" strike="noStrike" dirty="0">
                          <a:solidFill>
                            <a:schemeClr val="tx1">
                              <a:lumMod val="95000"/>
                              <a:lumOff val="5000"/>
                            </a:schemeClr>
                          </a:solidFill>
                          <a:effectLst/>
                        </a:rPr>
                        <a:t>3073</a:t>
                      </a:r>
                      <a:endParaRPr lang="en-IN" sz="1200" b="0" i="0" u="none" strike="noStrike" dirty="0">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0" u="none" strike="noStrike" dirty="0">
                          <a:solidFill>
                            <a:schemeClr val="tx1">
                              <a:lumMod val="95000"/>
                              <a:lumOff val="5000"/>
                            </a:schemeClr>
                          </a:solidFill>
                          <a:effectLst/>
                        </a:rPr>
                        <a:t>9432</a:t>
                      </a:r>
                      <a:endParaRPr lang="en-IN" sz="1200" b="0" i="0" u="none" strike="noStrike" dirty="0">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0" u="none" strike="noStrike">
                          <a:solidFill>
                            <a:schemeClr val="tx1">
                              <a:lumMod val="95000"/>
                              <a:lumOff val="5000"/>
                            </a:schemeClr>
                          </a:solidFill>
                          <a:effectLst/>
                        </a:rPr>
                        <a:t>147</a:t>
                      </a:r>
                      <a:endParaRPr lang="en-IN" sz="1200" b="0" i="0" u="none" strike="noStrike">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0" u="none" strike="noStrike">
                          <a:solidFill>
                            <a:schemeClr val="tx1">
                              <a:lumMod val="95000"/>
                              <a:lumOff val="5000"/>
                            </a:schemeClr>
                          </a:solidFill>
                          <a:effectLst/>
                        </a:rPr>
                        <a:t>12652</a:t>
                      </a:r>
                      <a:endParaRPr lang="en-IN" sz="1200" b="0" i="0" u="none" strike="noStrike">
                        <a:solidFill>
                          <a:schemeClr val="tx1">
                            <a:lumMod val="95000"/>
                            <a:lumOff val="5000"/>
                          </a:schemeClr>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val="4276773520"/>
                  </a:ext>
                </a:extLst>
              </a:tr>
              <a:tr h="174767">
                <a:tc>
                  <a:txBody>
                    <a:bodyPr/>
                    <a:lstStyle/>
                    <a:p>
                      <a:pPr algn="l" fontAlgn="b"/>
                      <a:r>
                        <a:rPr lang="en-IN" sz="1200" b="0" u="none" strike="noStrike" dirty="0">
                          <a:solidFill>
                            <a:schemeClr val="tx1">
                              <a:lumMod val="95000"/>
                              <a:lumOff val="5000"/>
                            </a:schemeClr>
                          </a:solidFill>
                          <a:effectLst/>
                        </a:rPr>
                        <a:t>13_14</a:t>
                      </a:r>
                      <a:endParaRPr lang="en-IN" sz="1200" b="0" i="0" u="none" strike="noStrike" dirty="0">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0" u="none" strike="noStrike">
                          <a:solidFill>
                            <a:schemeClr val="tx1">
                              <a:lumMod val="95000"/>
                              <a:lumOff val="5000"/>
                            </a:schemeClr>
                          </a:solidFill>
                          <a:effectLst/>
                        </a:rPr>
                        <a:t>2617</a:t>
                      </a:r>
                      <a:endParaRPr lang="en-IN" sz="1200" b="0" i="0" u="none" strike="noStrike">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0" u="none" strike="noStrike" dirty="0">
                          <a:solidFill>
                            <a:schemeClr val="tx1">
                              <a:lumMod val="95000"/>
                              <a:lumOff val="5000"/>
                            </a:schemeClr>
                          </a:solidFill>
                          <a:effectLst/>
                        </a:rPr>
                        <a:t>8829</a:t>
                      </a:r>
                      <a:endParaRPr lang="en-IN" sz="1200" b="0" i="0" u="none" strike="noStrike" dirty="0">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0" u="none" strike="noStrike" dirty="0">
                          <a:solidFill>
                            <a:schemeClr val="tx1">
                              <a:lumMod val="95000"/>
                              <a:lumOff val="5000"/>
                            </a:schemeClr>
                          </a:solidFill>
                          <a:effectLst/>
                        </a:rPr>
                        <a:t>115</a:t>
                      </a:r>
                      <a:endParaRPr lang="en-IN" sz="1200" b="0" i="0" u="none" strike="noStrike" dirty="0">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0" u="none" strike="noStrike" dirty="0">
                          <a:solidFill>
                            <a:schemeClr val="tx1">
                              <a:lumMod val="95000"/>
                              <a:lumOff val="5000"/>
                            </a:schemeClr>
                          </a:solidFill>
                          <a:effectLst/>
                        </a:rPr>
                        <a:t>11561</a:t>
                      </a:r>
                      <a:endParaRPr lang="en-IN" sz="1200" b="0" i="0" u="none" strike="noStrike" dirty="0">
                        <a:solidFill>
                          <a:schemeClr val="tx1">
                            <a:lumMod val="95000"/>
                            <a:lumOff val="5000"/>
                          </a:schemeClr>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val="2177705714"/>
                  </a:ext>
                </a:extLst>
              </a:tr>
              <a:tr h="174767">
                <a:tc>
                  <a:txBody>
                    <a:bodyPr/>
                    <a:lstStyle/>
                    <a:p>
                      <a:pPr algn="l" fontAlgn="b"/>
                      <a:r>
                        <a:rPr lang="en-IN" sz="1200" b="0" u="none" strike="noStrike" dirty="0">
                          <a:solidFill>
                            <a:schemeClr val="tx1">
                              <a:lumMod val="95000"/>
                              <a:lumOff val="5000"/>
                            </a:schemeClr>
                          </a:solidFill>
                          <a:effectLst/>
                        </a:rPr>
                        <a:t>14_15</a:t>
                      </a:r>
                      <a:endParaRPr lang="en-IN" sz="1200" b="0" i="0" u="none" strike="noStrike" dirty="0">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0" u="none" strike="noStrike">
                          <a:solidFill>
                            <a:schemeClr val="tx1">
                              <a:lumMod val="95000"/>
                              <a:lumOff val="5000"/>
                            </a:schemeClr>
                          </a:solidFill>
                          <a:effectLst/>
                        </a:rPr>
                        <a:t>2475</a:t>
                      </a:r>
                      <a:endParaRPr lang="en-IN" sz="1200" b="0" i="0" u="none" strike="noStrike">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0" u="none" strike="noStrike" dirty="0">
                          <a:solidFill>
                            <a:schemeClr val="tx1">
                              <a:lumMod val="95000"/>
                              <a:lumOff val="5000"/>
                            </a:schemeClr>
                          </a:solidFill>
                          <a:effectLst/>
                        </a:rPr>
                        <a:t>7974</a:t>
                      </a:r>
                      <a:endParaRPr lang="en-IN" sz="1200" b="0" i="0" u="none" strike="noStrike" dirty="0">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0" u="none" strike="noStrike" dirty="0">
                          <a:solidFill>
                            <a:schemeClr val="tx1">
                              <a:lumMod val="95000"/>
                              <a:lumOff val="5000"/>
                            </a:schemeClr>
                          </a:solidFill>
                          <a:effectLst/>
                        </a:rPr>
                        <a:t>112</a:t>
                      </a:r>
                      <a:endParaRPr lang="en-IN" sz="1200" b="0" i="0" u="none" strike="noStrike" dirty="0">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0" u="none" strike="noStrike" dirty="0">
                          <a:solidFill>
                            <a:schemeClr val="tx1">
                              <a:lumMod val="95000"/>
                              <a:lumOff val="5000"/>
                            </a:schemeClr>
                          </a:solidFill>
                          <a:effectLst/>
                        </a:rPr>
                        <a:t>10561</a:t>
                      </a:r>
                      <a:endParaRPr lang="en-IN" sz="1200" b="0" i="0" u="none" strike="noStrike" dirty="0">
                        <a:solidFill>
                          <a:schemeClr val="tx1">
                            <a:lumMod val="95000"/>
                            <a:lumOff val="5000"/>
                          </a:schemeClr>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val="13250433"/>
                  </a:ext>
                </a:extLst>
              </a:tr>
              <a:tr h="174767">
                <a:tc>
                  <a:txBody>
                    <a:bodyPr/>
                    <a:lstStyle/>
                    <a:p>
                      <a:pPr algn="l" fontAlgn="b"/>
                      <a:r>
                        <a:rPr lang="en-IN" sz="1200" b="0" u="none" strike="noStrike" dirty="0">
                          <a:solidFill>
                            <a:schemeClr val="tx1">
                              <a:lumMod val="95000"/>
                              <a:lumOff val="5000"/>
                            </a:schemeClr>
                          </a:solidFill>
                          <a:effectLst/>
                        </a:rPr>
                        <a:t>15_16</a:t>
                      </a:r>
                      <a:endParaRPr lang="en-IN" sz="1200" b="0" i="0" u="none" strike="noStrike" dirty="0">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0" u="none" strike="noStrike">
                          <a:solidFill>
                            <a:schemeClr val="tx1">
                              <a:lumMod val="95000"/>
                              <a:lumOff val="5000"/>
                            </a:schemeClr>
                          </a:solidFill>
                          <a:effectLst/>
                        </a:rPr>
                        <a:t>1214</a:t>
                      </a:r>
                      <a:endParaRPr lang="en-IN" sz="1200" b="0" i="0" u="none" strike="noStrike">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0" u="none" strike="noStrike" dirty="0">
                          <a:solidFill>
                            <a:schemeClr val="tx1">
                              <a:lumMod val="95000"/>
                              <a:lumOff val="5000"/>
                            </a:schemeClr>
                          </a:solidFill>
                          <a:effectLst/>
                        </a:rPr>
                        <a:t>7760</a:t>
                      </a:r>
                      <a:endParaRPr lang="en-IN" sz="1200" b="0" i="0" u="none" strike="noStrike" dirty="0">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0" u="none" strike="noStrike" dirty="0">
                          <a:solidFill>
                            <a:schemeClr val="tx1">
                              <a:lumMod val="95000"/>
                              <a:lumOff val="5000"/>
                            </a:schemeClr>
                          </a:solidFill>
                          <a:effectLst/>
                        </a:rPr>
                        <a:t>185</a:t>
                      </a:r>
                      <a:endParaRPr lang="en-IN" sz="1200" b="0" i="0" u="none" strike="noStrike" dirty="0">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0" u="none" strike="noStrike" dirty="0">
                          <a:solidFill>
                            <a:schemeClr val="tx1">
                              <a:lumMod val="95000"/>
                              <a:lumOff val="5000"/>
                            </a:schemeClr>
                          </a:solidFill>
                          <a:effectLst/>
                        </a:rPr>
                        <a:t>9159</a:t>
                      </a:r>
                      <a:endParaRPr lang="en-IN" sz="1200" b="0" i="0" u="none" strike="noStrike" dirty="0">
                        <a:solidFill>
                          <a:schemeClr val="tx1">
                            <a:lumMod val="95000"/>
                            <a:lumOff val="5000"/>
                          </a:schemeClr>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val="1372446640"/>
                  </a:ext>
                </a:extLst>
              </a:tr>
              <a:tr h="174767">
                <a:tc>
                  <a:txBody>
                    <a:bodyPr/>
                    <a:lstStyle/>
                    <a:p>
                      <a:pPr algn="l" fontAlgn="b"/>
                      <a:r>
                        <a:rPr lang="en-IN" sz="1200" b="0" u="none" strike="noStrike" dirty="0">
                          <a:solidFill>
                            <a:schemeClr val="tx1">
                              <a:lumMod val="95000"/>
                              <a:lumOff val="5000"/>
                            </a:schemeClr>
                          </a:solidFill>
                          <a:effectLst/>
                        </a:rPr>
                        <a:t>16_17</a:t>
                      </a:r>
                      <a:endParaRPr lang="en-IN" sz="1200" b="0" i="0" u="none" strike="noStrike" dirty="0">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0" u="none" strike="noStrike">
                          <a:solidFill>
                            <a:schemeClr val="tx1">
                              <a:lumMod val="95000"/>
                              <a:lumOff val="5000"/>
                            </a:schemeClr>
                          </a:solidFill>
                          <a:effectLst/>
                        </a:rPr>
                        <a:t>747</a:t>
                      </a:r>
                      <a:endParaRPr lang="en-IN" sz="1200" b="0" i="0" u="none" strike="noStrike">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0" u="none" strike="noStrike">
                          <a:solidFill>
                            <a:schemeClr val="tx1">
                              <a:lumMod val="95000"/>
                              <a:lumOff val="5000"/>
                            </a:schemeClr>
                          </a:solidFill>
                          <a:effectLst/>
                        </a:rPr>
                        <a:t>7852</a:t>
                      </a:r>
                      <a:endParaRPr lang="en-IN" sz="1200" b="0" i="0" u="none" strike="noStrike">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0" u="none" strike="noStrike" dirty="0">
                          <a:solidFill>
                            <a:schemeClr val="tx1">
                              <a:lumMod val="95000"/>
                              <a:lumOff val="5000"/>
                            </a:schemeClr>
                          </a:solidFill>
                          <a:effectLst/>
                        </a:rPr>
                        <a:t>189</a:t>
                      </a:r>
                      <a:endParaRPr lang="en-IN" sz="1200" b="0" i="0" u="none" strike="noStrike" dirty="0">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0" u="none" strike="noStrike">
                          <a:solidFill>
                            <a:schemeClr val="tx1">
                              <a:lumMod val="95000"/>
                              <a:lumOff val="5000"/>
                            </a:schemeClr>
                          </a:solidFill>
                          <a:effectLst/>
                        </a:rPr>
                        <a:t>8788</a:t>
                      </a:r>
                      <a:endParaRPr lang="en-IN" sz="1200" b="0" i="0" u="none" strike="noStrike">
                        <a:solidFill>
                          <a:schemeClr val="tx1">
                            <a:lumMod val="95000"/>
                            <a:lumOff val="5000"/>
                          </a:schemeClr>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val="1089624081"/>
                  </a:ext>
                </a:extLst>
              </a:tr>
              <a:tr h="174767">
                <a:tc>
                  <a:txBody>
                    <a:bodyPr/>
                    <a:lstStyle/>
                    <a:p>
                      <a:pPr algn="l" fontAlgn="b"/>
                      <a:r>
                        <a:rPr lang="en-IN" sz="1200" b="0" u="none" strike="noStrike" dirty="0">
                          <a:solidFill>
                            <a:schemeClr val="tx1">
                              <a:lumMod val="95000"/>
                              <a:lumOff val="5000"/>
                            </a:schemeClr>
                          </a:solidFill>
                          <a:effectLst/>
                        </a:rPr>
                        <a:t>17_18</a:t>
                      </a:r>
                      <a:endParaRPr lang="en-IN" sz="1200" b="0" i="0" u="none" strike="noStrike" dirty="0">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0" u="none" strike="noStrike">
                          <a:solidFill>
                            <a:schemeClr val="tx1">
                              <a:lumMod val="95000"/>
                              <a:lumOff val="5000"/>
                            </a:schemeClr>
                          </a:solidFill>
                          <a:effectLst/>
                        </a:rPr>
                        <a:t>783</a:t>
                      </a:r>
                      <a:endParaRPr lang="en-IN" sz="1200" b="0" i="0" u="none" strike="noStrike">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0" u="none" strike="noStrike">
                          <a:solidFill>
                            <a:schemeClr val="tx1">
                              <a:lumMod val="95000"/>
                              <a:lumOff val="5000"/>
                            </a:schemeClr>
                          </a:solidFill>
                          <a:effectLst/>
                        </a:rPr>
                        <a:t>7601</a:t>
                      </a:r>
                      <a:endParaRPr lang="en-IN" sz="1200" b="0" i="0" u="none" strike="noStrike">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0" u="none" strike="noStrike" dirty="0">
                          <a:solidFill>
                            <a:schemeClr val="tx1">
                              <a:lumMod val="95000"/>
                              <a:lumOff val="5000"/>
                            </a:schemeClr>
                          </a:solidFill>
                          <a:effectLst/>
                        </a:rPr>
                        <a:t>150</a:t>
                      </a:r>
                      <a:endParaRPr lang="en-IN" sz="1200" b="0" i="0" u="none" strike="noStrike" dirty="0">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0" u="none" strike="noStrike" dirty="0">
                          <a:solidFill>
                            <a:schemeClr val="tx1">
                              <a:lumMod val="95000"/>
                              <a:lumOff val="5000"/>
                            </a:schemeClr>
                          </a:solidFill>
                          <a:effectLst/>
                        </a:rPr>
                        <a:t>8534</a:t>
                      </a:r>
                      <a:endParaRPr lang="en-IN" sz="1200" b="0" i="0" u="none" strike="noStrike" dirty="0">
                        <a:solidFill>
                          <a:schemeClr val="tx1">
                            <a:lumMod val="95000"/>
                            <a:lumOff val="5000"/>
                          </a:schemeClr>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val="2326428504"/>
                  </a:ext>
                </a:extLst>
              </a:tr>
              <a:tr h="174767">
                <a:tc>
                  <a:txBody>
                    <a:bodyPr/>
                    <a:lstStyle/>
                    <a:p>
                      <a:pPr algn="l" fontAlgn="b"/>
                      <a:r>
                        <a:rPr lang="en-IN" sz="1200" b="0" u="none" strike="noStrike" dirty="0">
                          <a:solidFill>
                            <a:schemeClr val="tx1">
                              <a:lumMod val="95000"/>
                              <a:lumOff val="5000"/>
                            </a:schemeClr>
                          </a:solidFill>
                          <a:effectLst/>
                        </a:rPr>
                        <a:t>18_19</a:t>
                      </a:r>
                      <a:endParaRPr lang="en-IN" sz="1200" b="0" i="0" u="none" strike="noStrike" dirty="0">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0" u="none" strike="noStrike">
                          <a:solidFill>
                            <a:schemeClr val="tx1">
                              <a:lumMod val="95000"/>
                              <a:lumOff val="5000"/>
                            </a:schemeClr>
                          </a:solidFill>
                          <a:effectLst/>
                        </a:rPr>
                        <a:t>933</a:t>
                      </a:r>
                      <a:endParaRPr lang="en-IN" sz="1200" b="0" i="0" u="none" strike="noStrike">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0" u="none" strike="noStrike">
                          <a:solidFill>
                            <a:schemeClr val="tx1">
                              <a:lumMod val="95000"/>
                              <a:lumOff val="5000"/>
                            </a:schemeClr>
                          </a:solidFill>
                          <a:effectLst/>
                        </a:rPr>
                        <a:t>6200</a:t>
                      </a:r>
                      <a:endParaRPr lang="en-IN" sz="1200" b="0" i="0" u="none" strike="noStrike">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0" u="none" strike="noStrike">
                          <a:solidFill>
                            <a:schemeClr val="tx1">
                              <a:lumMod val="95000"/>
                              <a:lumOff val="5000"/>
                            </a:schemeClr>
                          </a:solidFill>
                          <a:effectLst/>
                        </a:rPr>
                        <a:t>105</a:t>
                      </a:r>
                      <a:endParaRPr lang="en-IN" sz="1200" b="0" i="0" u="none" strike="noStrike">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0" u="none" strike="noStrike" dirty="0">
                          <a:solidFill>
                            <a:schemeClr val="tx1">
                              <a:lumMod val="95000"/>
                              <a:lumOff val="5000"/>
                            </a:schemeClr>
                          </a:solidFill>
                          <a:effectLst/>
                        </a:rPr>
                        <a:t>7238</a:t>
                      </a:r>
                      <a:endParaRPr lang="en-IN" sz="1200" b="0" i="0" u="none" strike="noStrike" dirty="0">
                        <a:solidFill>
                          <a:schemeClr val="tx1">
                            <a:lumMod val="95000"/>
                            <a:lumOff val="5000"/>
                          </a:schemeClr>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val="78345432"/>
                  </a:ext>
                </a:extLst>
              </a:tr>
              <a:tr h="174767">
                <a:tc>
                  <a:txBody>
                    <a:bodyPr/>
                    <a:lstStyle/>
                    <a:p>
                      <a:pPr algn="l" fontAlgn="b"/>
                      <a:r>
                        <a:rPr lang="en-IN" sz="1200" b="0" u="none" strike="noStrike" dirty="0">
                          <a:solidFill>
                            <a:schemeClr val="tx1">
                              <a:lumMod val="95000"/>
                              <a:lumOff val="5000"/>
                            </a:schemeClr>
                          </a:solidFill>
                          <a:effectLst/>
                        </a:rPr>
                        <a:t>19_20</a:t>
                      </a:r>
                      <a:endParaRPr lang="en-IN" sz="1200" b="0" i="0" u="none" strike="noStrike" dirty="0">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0" u="none" strike="noStrike">
                          <a:solidFill>
                            <a:schemeClr val="tx1">
                              <a:lumMod val="95000"/>
                              <a:lumOff val="5000"/>
                            </a:schemeClr>
                          </a:solidFill>
                          <a:effectLst/>
                        </a:rPr>
                        <a:t>1848</a:t>
                      </a:r>
                      <a:endParaRPr lang="en-IN" sz="1200" b="0" i="0" u="none" strike="noStrike">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0" u="none" strike="noStrike">
                          <a:solidFill>
                            <a:schemeClr val="tx1">
                              <a:lumMod val="95000"/>
                              <a:lumOff val="5000"/>
                            </a:schemeClr>
                          </a:solidFill>
                          <a:effectLst/>
                        </a:rPr>
                        <a:t>4578</a:t>
                      </a:r>
                      <a:endParaRPr lang="en-IN" sz="1200" b="0" i="0" u="none" strike="noStrike">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0" u="none" strike="noStrike">
                          <a:solidFill>
                            <a:schemeClr val="tx1">
                              <a:lumMod val="95000"/>
                              <a:lumOff val="5000"/>
                            </a:schemeClr>
                          </a:solidFill>
                          <a:effectLst/>
                        </a:rPr>
                        <a:t>37</a:t>
                      </a:r>
                      <a:endParaRPr lang="en-IN" sz="1200" b="0" i="0" u="none" strike="noStrike">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0" u="none" strike="noStrike" dirty="0">
                          <a:solidFill>
                            <a:schemeClr val="tx1">
                              <a:lumMod val="95000"/>
                              <a:lumOff val="5000"/>
                            </a:schemeClr>
                          </a:solidFill>
                          <a:effectLst/>
                        </a:rPr>
                        <a:t>6463</a:t>
                      </a:r>
                      <a:endParaRPr lang="en-IN" sz="1200" b="0" i="0" u="none" strike="noStrike" dirty="0">
                        <a:solidFill>
                          <a:schemeClr val="tx1">
                            <a:lumMod val="95000"/>
                            <a:lumOff val="5000"/>
                          </a:schemeClr>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val="716797156"/>
                  </a:ext>
                </a:extLst>
              </a:tr>
              <a:tr h="174767">
                <a:tc>
                  <a:txBody>
                    <a:bodyPr/>
                    <a:lstStyle/>
                    <a:p>
                      <a:pPr algn="l" fontAlgn="b"/>
                      <a:r>
                        <a:rPr lang="en-IN" sz="1200" b="0" u="none" strike="noStrike" dirty="0">
                          <a:solidFill>
                            <a:schemeClr val="tx1">
                              <a:lumMod val="95000"/>
                              <a:lumOff val="5000"/>
                            </a:schemeClr>
                          </a:solidFill>
                          <a:effectLst/>
                        </a:rPr>
                        <a:t>20_21</a:t>
                      </a:r>
                      <a:endParaRPr lang="en-IN" sz="1200" b="0" i="0" u="none" strike="noStrike" dirty="0">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0" u="none" strike="noStrike">
                          <a:solidFill>
                            <a:schemeClr val="tx1">
                              <a:lumMod val="95000"/>
                              <a:lumOff val="5000"/>
                            </a:schemeClr>
                          </a:solidFill>
                          <a:effectLst/>
                        </a:rPr>
                        <a:t>2625</a:t>
                      </a:r>
                      <a:endParaRPr lang="en-IN" sz="1200" b="0" i="0" u="none" strike="noStrike">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0" u="none" strike="noStrike">
                          <a:solidFill>
                            <a:schemeClr val="tx1">
                              <a:lumMod val="95000"/>
                              <a:lumOff val="5000"/>
                            </a:schemeClr>
                          </a:solidFill>
                          <a:effectLst/>
                        </a:rPr>
                        <a:t>2870</a:t>
                      </a:r>
                      <a:endParaRPr lang="en-IN" sz="1200" b="0" i="0" u="none" strike="noStrike">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0" u="none" strike="noStrike">
                          <a:solidFill>
                            <a:schemeClr val="tx1">
                              <a:lumMod val="95000"/>
                              <a:lumOff val="5000"/>
                            </a:schemeClr>
                          </a:solidFill>
                          <a:effectLst/>
                        </a:rPr>
                        <a:t>10</a:t>
                      </a:r>
                      <a:endParaRPr lang="en-IN" sz="1200" b="0" i="0" u="none" strike="noStrike">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0" u="none" strike="noStrike" dirty="0">
                          <a:solidFill>
                            <a:schemeClr val="tx1">
                              <a:lumMod val="95000"/>
                              <a:lumOff val="5000"/>
                            </a:schemeClr>
                          </a:solidFill>
                          <a:effectLst/>
                        </a:rPr>
                        <a:t>5505</a:t>
                      </a:r>
                      <a:endParaRPr lang="en-IN" sz="1200" b="0" i="0" u="none" strike="noStrike" dirty="0">
                        <a:solidFill>
                          <a:schemeClr val="tx1">
                            <a:lumMod val="95000"/>
                            <a:lumOff val="5000"/>
                          </a:schemeClr>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val="3453585278"/>
                  </a:ext>
                </a:extLst>
              </a:tr>
              <a:tr h="174767">
                <a:tc>
                  <a:txBody>
                    <a:bodyPr/>
                    <a:lstStyle/>
                    <a:p>
                      <a:pPr algn="l" fontAlgn="b"/>
                      <a:r>
                        <a:rPr lang="en-IN" sz="1200" b="1" u="none" strike="noStrike" dirty="0">
                          <a:solidFill>
                            <a:schemeClr val="tx1">
                              <a:lumMod val="95000"/>
                              <a:lumOff val="5000"/>
                            </a:schemeClr>
                          </a:solidFill>
                          <a:effectLst/>
                        </a:rPr>
                        <a:t>Grand Total</a:t>
                      </a:r>
                      <a:endParaRPr lang="en-IN" sz="1200" b="1" i="0" u="none" strike="noStrike" dirty="0">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1" u="none" strike="noStrike">
                          <a:solidFill>
                            <a:schemeClr val="tx1">
                              <a:lumMod val="95000"/>
                              <a:lumOff val="5000"/>
                            </a:schemeClr>
                          </a:solidFill>
                          <a:effectLst/>
                        </a:rPr>
                        <a:t>34403</a:t>
                      </a:r>
                      <a:endParaRPr lang="en-IN" sz="1200" b="1" i="0" u="none" strike="noStrike">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1" u="none" strike="noStrike">
                          <a:solidFill>
                            <a:schemeClr val="tx1">
                              <a:lumMod val="95000"/>
                              <a:lumOff val="5000"/>
                            </a:schemeClr>
                          </a:solidFill>
                          <a:effectLst/>
                        </a:rPr>
                        <a:t>82452</a:t>
                      </a:r>
                      <a:endParaRPr lang="en-IN" sz="1200" b="1" i="0" u="none" strike="noStrike">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1" u="none" strike="noStrike">
                          <a:solidFill>
                            <a:schemeClr val="tx1">
                              <a:lumMod val="95000"/>
                              <a:lumOff val="5000"/>
                            </a:schemeClr>
                          </a:solidFill>
                          <a:effectLst/>
                        </a:rPr>
                        <a:t>1133</a:t>
                      </a:r>
                      <a:endParaRPr lang="en-IN" sz="1200" b="1" i="0" u="none" strike="noStrike">
                        <a:solidFill>
                          <a:schemeClr val="tx1">
                            <a:lumMod val="95000"/>
                            <a:lumOff val="5000"/>
                          </a:schemeClr>
                        </a:solidFill>
                        <a:effectLst/>
                        <a:latin typeface="Calibri" panose="020F0502020204030204" pitchFamily="34" charset="0"/>
                      </a:endParaRPr>
                    </a:p>
                  </a:txBody>
                  <a:tcPr marL="7620" marR="7620" marT="7620" marB="0" anchor="b">
                    <a:noFill/>
                  </a:tcPr>
                </a:tc>
                <a:tc>
                  <a:txBody>
                    <a:bodyPr/>
                    <a:lstStyle/>
                    <a:p>
                      <a:pPr algn="r" fontAlgn="b"/>
                      <a:r>
                        <a:rPr lang="en-IN" sz="1200" b="1" u="none" strike="noStrike" dirty="0">
                          <a:solidFill>
                            <a:schemeClr val="tx1">
                              <a:lumMod val="95000"/>
                              <a:lumOff val="5000"/>
                            </a:schemeClr>
                          </a:solidFill>
                          <a:effectLst/>
                        </a:rPr>
                        <a:t>117988</a:t>
                      </a:r>
                      <a:endParaRPr lang="en-IN" sz="1200" b="1" i="0" u="none" strike="noStrike" dirty="0">
                        <a:solidFill>
                          <a:schemeClr val="tx1">
                            <a:lumMod val="95000"/>
                            <a:lumOff val="5000"/>
                          </a:schemeClr>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val="1616174341"/>
                  </a:ext>
                </a:extLst>
              </a:tr>
            </a:tbl>
          </a:graphicData>
        </a:graphic>
      </p:graphicFrame>
      <p:sp>
        <p:nvSpPr>
          <p:cNvPr id="14" name="Title 1">
            <a:extLst>
              <a:ext uri="{FF2B5EF4-FFF2-40B4-BE49-F238E27FC236}">
                <a16:creationId xmlns:a16="http://schemas.microsoft.com/office/drawing/2014/main" id="{DE3B3357-F0EF-25C5-3AC0-B5B2D74C6FDD}"/>
              </a:ext>
            </a:extLst>
          </p:cNvPr>
          <p:cNvSpPr>
            <a:spLocks noGrp="1"/>
          </p:cNvSpPr>
          <p:nvPr>
            <p:ph type="title"/>
          </p:nvPr>
        </p:nvSpPr>
        <p:spPr>
          <a:xfrm>
            <a:off x="354563" y="209800"/>
            <a:ext cx="11090340" cy="1325880"/>
          </a:xfrm>
        </p:spPr>
        <p:txBody>
          <a:bodyPr>
            <a:noAutofit/>
          </a:bodyPr>
          <a:lstStyle/>
          <a:p>
            <a:pPr algn="just">
              <a:lnSpc>
                <a:spcPct val="100000"/>
              </a:lnSpc>
            </a:pPr>
            <a:r>
              <a:rPr lang="en-US" sz="1800" b="0" dirty="0"/>
              <a:t>D. Let’s say customers also call this ABC insurance company in night but didn’t get answer as there are no agents to answer, this creates a bad customer experience for this Insurance company. Suppose every 100 calls that customer made during 9 Am to 9 Pm, customer also made 30 calls in night between interval [9 Pm to 9 Am]</a:t>
            </a:r>
            <a:endParaRPr lang="en-ZA" sz="1800" b="0" dirty="0"/>
          </a:p>
        </p:txBody>
      </p:sp>
      <p:graphicFrame>
        <p:nvGraphicFramePr>
          <p:cNvPr id="18" name="Table 17">
            <a:extLst>
              <a:ext uri="{FF2B5EF4-FFF2-40B4-BE49-F238E27FC236}">
                <a16:creationId xmlns:a16="http://schemas.microsoft.com/office/drawing/2014/main" id="{6E270DCC-D81D-044A-AC56-47A43F6DE2C9}"/>
              </a:ext>
            </a:extLst>
          </p:cNvPr>
          <p:cNvGraphicFramePr>
            <a:graphicFrameLocks noGrp="1"/>
          </p:cNvGraphicFramePr>
          <p:nvPr>
            <p:extLst>
              <p:ext uri="{D42A27DB-BD31-4B8C-83A1-F6EECF244321}">
                <p14:modId xmlns:p14="http://schemas.microsoft.com/office/powerpoint/2010/main" val="3334650524"/>
              </p:ext>
            </p:extLst>
          </p:nvPr>
        </p:nvGraphicFramePr>
        <p:xfrm>
          <a:off x="5551714" y="1442371"/>
          <a:ext cx="5775132" cy="3382924"/>
        </p:xfrm>
        <a:graphic>
          <a:graphicData uri="http://schemas.openxmlformats.org/drawingml/2006/table">
            <a:tbl>
              <a:tblPr>
                <a:tableStyleId>{306799F8-075E-4A3A-A7F6-7FBC6576F1A4}</a:tableStyleId>
              </a:tblPr>
              <a:tblGrid>
                <a:gridCol w="1009370">
                  <a:extLst>
                    <a:ext uri="{9D8B030D-6E8A-4147-A177-3AD203B41FA5}">
                      <a16:colId xmlns:a16="http://schemas.microsoft.com/office/drawing/2014/main" val="3350247212"/>
                    </a:ext>
                  </a:extLst>
                </a:gridCol>
                <a:gridCol w="511074">
                  <a:extLst>
                    <a:ext uri="{9D8B030D-6E8A-4147-A177-3AD203B41FA5}">
                      <a16:colId xmlns:a16="http://schemas.microsoft.com/office/drawing/2014/main" val="154024645"/>
                    </a:ext>
                  </a:extLst>
                </a:gridCol>
                <a:gridCol w="830495">
                  <a:extLst>
                    <a:ext uri="{9D8B030D-6E8A-4147-A177-3AD203B41FA5}">
                      <a16:colId xmlns:a16="http://schemas.microsoft.com/office/drawing/2014/main" val="1649969722"/>
                    </a:ext>
                  </a:extLst>
                </a:gridCol>
                <a:gridCol w="1111585">
                  <a:extLst>
                    <a:ext uri="{9D8B030D-6E8A-4147-A177-3AD203B41FA5}">
                      <a16:colId xmlns:a16="http://schemas.microsoft.com/office/drawing/2014/main" val="910240582"/>
                    </a:ext>
                  </a:extLst>
                </a:gridCol>
                <a:gridCol w="1137139">
                  <a:extLst>
                    <a:ext uri="{9D8B030D-6E8A-4147-A177-3AD203B41FA5}">
                      <a16:colId xmlns:a16="http://schemas.microsoft.com/office/drawing/2014/main" val="957290352"/>
                    </a:ext>
                  </a:extLst>
                </a:gridCol>
                <a:gridCol w="1175469">
                  <a:extLst>
                    <a:ext uri="{9D8B030D-6E8A-4147-A177-3AD203B41FA5}">
                      <a16:colId xmlns:a16="http://schemas.microsoft.com/office/drawing/2014/main" val="983220074"/>
                    </a:ext>
                  </a:extLst>
                </a:gridCol>
              </a:tblGrid>
              <a:tr h="600859">
                <a:tc>
                  <a:txBody>
                    <a:bodyPr/>
                    <a:lstStyle/>
                    <a:p>
                      <a:pPr algn="ctr" fontAlgn="ctr"/>
                      <a:r>
                        <a:rPr lang="en-IN" sz="1200" b="1" u="none" strike="noStrike">
                          <a:solidFill>
                            <a:schemeClr val="bg1">
                              <a:lumMod val="95000"/>
                            </a:schemeClr>
                          </a:solidFill>
                          <a:effectLst/>
                        </a:rPr>
                        <a:t>Time_Bucket_night</a:t>
                      </a:r>
                      <a:endParaRPr lang="en-IN" sz="1200" b="1" i="0" u="none" strike="noStrike">
                        <a:solidFill>
                          <a:schemeClr val="bg1">
                            <a:lumMod val="95000"/>
                          </a:schemeClr>
                        </a:solidFill>
                        <a:effectLst/>
                        <a:latin typeface="Calibri" panose="020F0502020204030204" pitchFamily="34" charset="0"/>
                      </a:endParaRPr>
                    </a:p>
                  </a:txBody>
                  <a:tcPr marL="7620" marR="7620" marT="7620" marB="0" anchor="ctr"/>
                </a:tc>
                <a:tc>
                  <a:txBody>
                    <a:bodyPr/>
                    <a:lstStyle/>
                    <a:p>
                      <a:pPr algn="ctr" fontAlgn="ctr"/>
                      <a:r>
                        <a:rPr lang="en-IN" sz="1200" b="1" u="none" strike="noStrike">
                          <a:solidFill>
                            <a:schemeClr val="bg1">
                              <a:lumMod val="95000"/>
                            </a:schemeClr>
                          </a:solidFill>
                          <a:effectLst/>
                        </a:rPr>
                        <a:t>Ratio</a:t>
                      </a:r>
                      <a:endParaRPr lang="en-IN" sz="1200" b="1" i="0" u="none" strike="noStrike">
                        <a:solidFill>
                          <a:schemeClr val="bg1">
                            <a:lumMod val="95000"/>
                          </a:schemeClr>
                        </a:solidFill>
                        <a:effectLst/>
                        <a:latin typeface="Calibri" panose="020F0502020204030204" pitchFamily="34" charset="0"/>
                      </a:endParaRPr>
                    </a:p>
                  </a:txBody>
                  <a:tcPr marL="7620" marR="7620" marT="7620" marB="0" anchor="ctr"/>
                </a:tc>
                <a:tc>
                  <a:txBody>
                    <a:bodyPr/>
                    <a:lstStyle/>
                    <a:p>
                      <a:pPr algn="ctr" fontAlgn="ctr"/>
                      <a:r>
                        <a:rPr lang="en-IN" sz="1200" b="1" u="none" strike="noStrike">
                          <a:solidFill>
                            <a:schemeClr val="bg1">
                              <a:lumMod val="95000"/>
                            </a:schemeClr>
                          </a:solidFill>
                          <a:effectLst/>
                        </a:rPr>
                        <a:t>Call_Counts</a:t>
                      </a:r>
                      <a:endParaRPr lang="en-IN" sz="1200" b="1" i="0" u="none" strike="noStrike">
                        <a:solidFill>
                          <a:schemeClr val="bg1">
                            <a:lumMod val="95000"/>
                          </a:schemeClr>
                        </a:solidFill>
                        <a:effectLst/>
                        <a:latin typeface="Calibri" panose="020F0502020204030204" pitchFamily="34" charset="0"/>
                      </a:endParaRPr>
                    </a:p>
                  </a:txBody>
                  <a:tcPr marL="7620" marR="7620" marT="7620" marB="0" anchor="ctr"/>
                </a:tc>
                <a:tc>
                  <a:txBody>
                    <a:bodyPr/>
                    <a:lstStyle/>
                    <a:p>
                      <a:pPr algn="ctr" fontAlgn="ctr"/>
                      <a:r>
                        <a:rPr lang="en-IN" sz="1200" b="1" u="none" strike="noStrike">
                          <a:solidFill>
                            <a:schemeClr val="bg1">
                              <a:lumMod val="95000"/>
                            </a:schemeClr>
                          </a:solidFill>
                          <a:effectLst/>
                        </a:rPr>
                        <a:t>Average_call_Duration</a:t>
                      </a:r>
                      <a:endParaRPr lang="en-IN" sz="1200" b="1" i="0" u="none" strike="noStrike">
                        <a:solidFill>
                          <a:schemeClr val="bg1">
                            <a:lumMod val="95000"/>
                          </a:schemeClr>
                        </a:solidFill>
                        <a:effectLst/>
                        <a:latin typeface="Calibri" panose="020F0502020204030204" pitchFamily="34" charset="0"/>
                      </a:endParaRPr>
                    </a:p>
                  </a:txBody>
                  <a:tcPr marL="7620" marR="7620" marT="7620" marB="0" anchor="ctr"/>
                </a:tc>
                <a:tc>
                  <a:txBody>
                    <a:bodyPr/>
                    <a:lstStyle/>
                    <a:p>
                      <a:pPr algn="ctr" fontAlgn="ctr"/>
                      <a:r>
                        <a:rPr lang="en-IN" sz="1200" b="1" u="none" strike="noStrike">
                          <a:solidFill>
                            <a:schemeClr val="bg1">
                              <a:lumMod val="95000"/>
                            </a:schemeClr>
                          </a:solidFill>
                          <a:effectLst/>
                        </a:rPr>
                        <a:t>Round off Agent Required</a:t>
                      </a:r>
                      <a:endParaRPr lang="en-IN" sz="1200" b="1" i="0" u="none" strike="noStrike">
                        <a:solidFill>
                          <a:schemeClr val="bg1">
                            <a:lumMod val="95000"/>
                          </a:schemeClr>
                        </a:solidFill>
                        <a:effectLst/>
                        <a:latin typeface="Calibri" panose="020F0502020204030204" pitchFamily="34" charset="0"/>
                      </a:endParaRPr>
                    </a:p>
                  </a:txBody>
                  <a:tcPr marL="7620" marR="7620" marT="7620" marB="0" anchor="ctr"/>
                </a:tc>
                <a:tc>
                  <a:txBody>
                    <a:bodyPr/>
                    <a:lstStyle/>
                    <a:p>
                      <a:pPr algn="ctr" fontAlgn="ctr"/>
                      <a:r>
                        <a:rPr lang="en-US" sz="1200" b="1" u="none" strike="noStrike">
                          <a:solidFill>
                            <a:schemeClr val="bg1">
                              <a:lumMod val="95000"/>
                            </a:schemeClr>
                          </a:solidFill>
                          <a:effectLst/>
                        </a:rPr>
                        <a:t>Ceiling Value of Agent Required</a:t>
                      </a:r>
                      <a:endParaRPr lang="en-US" sz="1200" b="1" i="0" u="none" strike="noStrike">
                        <a:solidFill>
                          <a:schemeClr val="bg1">
                            <a:lumMod val="95000"/>
                          </a:schemeClr>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21616029"/>
                  </a:ext>
                </a:extLst>
              </a:tr>
              <a:tr h="214005">
                <a:tc>
                  <a:txBody>
                    <a:bodyPr/>
                    <a:lstStyle/>
                    <a:p>
                      <a:pPr algn="l" fontAlgn="b"/>
                      <a:r>
                        <a:rPr lang="en-IN" sz="1200" b="0" u="none" strike="noStrike">
                          <a:solidFill>
                            <a:schemeClr val="bg1">
                              <a:lumMod val="95000"/>
                            </a:schemeClr>
                          </a:solidFill>
                          <a:effectLst/>
                        </a:rPr>
                        <a:t>9pm-10pm</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3</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3539.64</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831148.94</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3</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4</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16506359"/>
                  </a:ext>
                </a:extLst>
              </a:tr>
              <a:tr h="214005">
                <a:tc>
                  <a:txBody>
                    <a:bodyPr/>
                    <a:lstStyle/>
                    <a:p>
                      <a:pPr algn="l" fontAlgn="b"/>
                      <a:r>
                        <a:rPr lang="en-IN" sz="1200" b="0" u="none" strike="noStrike">
                          <a:solidFill>
                            <a:schemeClr val="bg1">
                              <a:lumMod val="95000"/>
                            </a:schemeClr>
                          </a:solidFill>
                          <a:effectLst/>
                        </a:rPr>
                        <a:t>10pm-11pm</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3</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3539.64</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831148.94</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3</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4</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86349975"/>
                  </a:ext>
                </a:extLst>
              </a:tr>
              <a:tr h="214005">
                <a:tc>
                  <a:txBody>
                    <a:bodyPr/>
                    <a:lstStyle/>
                    <a:p>
                      <a:pPr algn="l" fontAlgn="b"/>
                      <a:r>
                        <a:rPr lang="en-IN" sz="1200" b="0" u="none" strike="noStrike">
                          <a:solidFill>
                            <a:schemeClr val="bg1">
                              <a:lumMod val="95000"/>
                            </a:schemeClr>
                          </a:solidFill>
                          <a:effectLst/>
                        </a:rPr>
                        <a:t>11pm-12am</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2</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2359.76</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554099.29</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2</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3</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42832932"/>
                  </a:ext>
                </a:extLst>
              </a:tr>
              <a:tr h="214005">
                <a:tc>
                  <a:txBody>
                    <a:bodyPr/>
                    <a:lstStyle/>
                    <a:p>
                      <a:pPr algn="l" fontAlgn="b"/>
                      <a:r>
                        <a:rPr lang="en-IN" sz="1200" b="0" u="none" strike="noStrike">
                          <a:solidFill>
                            <a:schemeClr val="bg1">
                              <a:lumMod val="95000"/>
                            </a:schemeClr>
                          </a:solidFill>
                          <a:effectLst/>
                        </a:rPr>
                        <a:t>12am-1am</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2</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2359.76</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554099.29</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2</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3</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29455819"/>
                  </a:ext>
                </a:extLst>
              </a:tr>
              <a:tr h="214005">
                <a:tc>
                  <a:txBody>
                    <a:bodyPr/>
                    <a:lstStyle/>
                    <a:p>
                      <a:pPr algn="l" fontAlgn="b"/>
                      <a:r>
                        <a:rPr lang="en-IN" sz="1200" b="0" u="none" strike="noStrike">
                          <a:solidFill>
                            <a:schemeClr val="bg1">
                              <a:lumMod val="95000"/>
                            </a:schemeClr>
                          </a:solidFill>
                          <a:effectLst/>
                        </a:rPr>
                        <a:t>1am-2am</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1</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1179.88</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277049.65</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1</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2</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53315032"/>
                  </a:ext>
                </a:extLst>
              </a:tr>
              <a:tr h="214005">
                <a:tc>
                  <a:txBody>
                    <a:bodyPr/>
                    <a:lstStyle/>
                    <a:p>
                      <a:pPr algn="l" fontAlgn="b"/>
                      <a:r>
                        <a:rPr lang="en-IN" sz="1200" b="0" u="none" strike="noStrike">
                          <a:solidFill>
                            <a:schemeClr val="bg1">
                              <a:lumMod val="95000"/>
                            </a:schemeClr>
                          </a:solidFill>
                          <a:effectLst/>
                        </a:rPr>
                        <a:t>2am-3am</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1</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1179.88</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dirty="0">
                          <a:solidFill>
                            <a:schemeClr val="bg1">
                              <a:lumMod val="95000"/>
                            </a:schemeClr>
                          </a:solidFill>
                          <a:effectLst/>
                        </a:rPr>
                        <a:t>277049.65</a:t>
                      </a:r>
                      <a:endParaRPr lang="en-IN" sz="1200" b="0" i="0" u="none" strike="noStrike" dirty="0">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1</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2</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85084784"/>
                  </a:ext>
                </a:extLst>
              </a:tr>
              <a:tr h="214005">
                <a:tc>
                  <a:txBody>
                    <a:bodyPr/>
                    <a:lstStyle/>
                    <a:p>
                      <a:pPr algn="l" fontAlgn="b"/>
                      <a:r>
                        <a:rPr lang="en-IN" sz="1200" b="0" u="none" strike="noStrike">
                          <a:solidFill>
                            <a:schemeClr val="bg1">
                              <a:lumMod val="95000"/>
                            </a:schemeClr>
                          </a:solidFill>
                          <a:effectLst/>
                        </a:rPr>
                        <a:t>3am-4am</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1</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1179.88</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277049.65</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1</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2</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31098962"/>
                  </a:ext>
                </a:extLst>
              </a:tr>
              <a:tr h="214005">
                <a:tc>
                  <a:txBody>
                    <a:bodyPr/>
                    <a:lstStyle/>
                    <a:p>
                      <a:pPr algn="l" fontAlgn="b"/>
                      <a:r>
                        <a:rPr lang="en-IN" sz="1200" b="0" u="none" strike="noStrike">
                          <a:solidFill>
                            <a:schemeClr val="bg1">
                              <a:lumMod val="95000"/>
                            </a:schemeClr>
                          </a:solidFill>
                          <a:effectLst/>
                        </a:rPr>
                        <a:t>4am-5am</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1</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1179.88</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277049.65</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1</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2</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73050515"/>
                  </a:ext>
                </a:extLst>
              </a:tr>
              <a:tr h="214005">
                <a:tc>
                  <a:txBody>
                    <a:bodyPr/>
                    <a:lstStyle/>
                    <a:p>
                      <a:pPr algn="l" fontAlgn="b"/>
                      <a:r>
                        <a:rPr lang="en-IN" sz="1200" b="0" u="none" strike="noStrike">
                          <a:solidFill>
                            <a:schemeClr val="bg1">
                              <a:lumMod val="95000"/>
                            </a:schemeClr>
                          </a:solidFill>
                          <a:effectLst/>
                        </a:rPr>
                        <a:t>5am-6am</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3</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3539.64</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831148.94</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3</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4</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50825349"/>
                  </a:ext>
                </a:extLst>
              </a:tr>
              <a:tr h="214005">
                <a:tc>
                  <a:txBody>
                    <a:bodyPr/>
                    <a:lstStyle/>
                    <a:p>
                      <a:pPr algn="l" fontAlgn="b"/>
                      <a:r>
                        <a:rPr lang="en-IN" sz="1200" b="0" u="none" strike="noStrike">
                          <a:solidFill>
                            <a:schemeClr val="bg1">
                              <a:lumMod val="95000"/>
                            </a:schemeClr>
                          </a:solidFill>
                          <a:effectLst/>
                        </a:rPr>
                        <a:t>6am-7am</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4</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4719.52</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1108198.59</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4</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5</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85663183"/>
                  </a:ext>
                </a:extLst>
              </a:tr>
              <a:tr h="214005">
                <a:tc>
                  <a:txBody>
                    <a:bodyPr/>
                    <a:lstStyle/>
                    <a:p>
                      <a:pPr algn="l" fontAlgn="b"/>
                      <a:r>
                        <a:rPr lang="en-IN" sz="1200" b="0" u="none" strike="noStrike">
                          <a:solidFill>
                            <a:schemeClr val="bg1">
                              <a:lumMod val="95000"/>
                            </a:schemeClr>
                          </a:solidFill>
                          <a:effectLst/>
                        </a:rPr>
                        <a:t>7am-8am</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4</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4719.52</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1108198.59</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4</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5</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70243972"/>
                  </a:ext>
                </a:extLst>
              </a:tr>
              <a:tr h="214005">
                <a:tc>
                  <a:txBody>
                    <a:bodyPr/>
                    <a:lstStyle/>
                    <a:p>
                      <a:pPr algn="l" fontAlgn="b"/>
                      <a:r>
                        <a:rPr lang="en-IN" sz="1200" b="0" u="none" strike="noStrike">
                          <a:solidFill>
                            <a:schemeClr val="bg1">
                              <a:lumMod val="95000"/>
                            </a:schemeClr>
                          </a:solidFill>
                          <a:effectLst/>
                        </a:rPr>
                        <a:t>8am-9am</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5</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5899.40</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1385248.23</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5</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0" u="none" strike="noStrike">
                          <a:solidFill>
                            <a:schemeClr val="bg1">
                              <a:lumMod val="95000"/>
                            </a:schemeClr>
                          </a:solidFill>
                          <a:effectLst/>
                        </a:rPr>
                        <a:t>6</a:t>
                      </a:r>
                      <a:endParaRPr lang="en-IN" sz="1200" b="0" i="0" u="none" strike="noStrike">
                        <a:solidFill>
                          <a:schemeClr val="bg1">
                            <a:lumMod val="95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17822555"/>
                  </a:ext>
                </a:extLst>
              </a:tr>
              <a:tr h="214005">
                <a:tc>
                  <a:txBody>
                    <a:bodyPr/>
                    <a:lstStyle/>
                    <a:p>
                      <a:pPr algn="l" fontAlgn="b"/>
                      <a:r>
                        <a:rPr lang="en-IN" sz="1200" b="1" u="none" strike="noStrike">
                          <a:solidFill>
                            <a:schemeClr val="bg1">
                              <a:lumMod val="95000"/>
                            </a:schemeClr>
                          </a:solidFill>
                          <a:effectLst/>
                        </a:rPr>
                        <a:t>Grand Total</a:t>
                      </a:r>
                      <a:endParaRPr lang="en-IN" sz="1200" b="1"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1" u="none" strike="noStrike">
                          <a:solidFill>
                            <a:schemeClr val="bg1">
                              <a:lumMod val="95000"/>
                            </a:schemeClr>
                          </a:solidFill>
                          <a:effectLst/>
                        </a:rPr>
                        <a:t>30</a:t>
                      </a:r>
                      <a:endParaRPr lang="en-IN" sz="1200" b="1"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1" u="none" strike="noStrike">
                          <a:solidFill>
                            <a:schemeClr val="bg1">
                              <a:lumMod val="95000"/>
                            </a:schemeClr>
                          </a:solidFill>
                          <a:effectLst/>
                        </a:rPr>
                        <a:t>35396.4</a:t>
                      </a:r>
                      <a:endParaRPr lang="en-IN" sz="1200" b="1"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1" u="none" strike="noStrike">
                          <a:solidFill>
                            <a:schemeClr val="bg1">
                              <a:lumMod val="95000"/>
                            </a:schemeClr>
                          </a:solidFill>
                          <a:effectLst/>
                        </a:rPr>
                        <a:t>8311489.408</a:t>
                      </a:r>
                      <a:endParaRPr lang="en-IN" sz="1200" b="1"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1" u="none" strike="noStrike">
                          <a:solidFill>
                            <a:schemeClr val="bg1">
                              <a:lumMod val="95000"/>
                            </a:schemeClr>
                          </a:solidFill>
                          <a:effectLst/>
                        </a:rPr>
                        <a:t>30</a:t>
                      </a:r>
                      <a:endParaRPr lang="en-IN" sz="1200" b="1"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r" fontAlgn="b"/>
                      <a:r>
                        <a:rPr lang="en-IN" sz="1200" b="1" u="none" strike="noStrike" dirty="0">
                          <a:solidFill>
                            <a:schemeClr val="bg1">
                              <a:lumMod val="95000"/>
                            </a:schemeClr>
                          </a:solidFill>
                          <a:effectLst/>
                        </a:rPr>
                        <a:t>42</a:t>
                      </a:r>
                      <a:endParaRPr lang="en-IN" sz="1200" b="1" i="0" u="none" strike="noStrike" dirty="0">
                        <a:solidFill>
                          <a:schemeClr val="bg1">
                            <a:lumMod val="95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93315476"/>
                  </a:ext>
                </a:extLst>
              </a:tr>
            </a:tbl>
          </a:graphicData>
        </a:graphic>
      </p:graphicFrame>
      <p:sp>
        <p:nvSpPr>
          <p:cNvPr id="19" name="TextBox 18">
            <a:extLst>
              <a:ext uri="{FF2B5EF4-FFF2-40B4-BE49-F238E27FC236}">
                <a16:creationId xmlns:a16="http://schemas.microsoft.com/office/drawing/2014/main" id="{5F3AD7CA-223B-CD0F-6906-22C3459BB900}"/>
              </a:ext>
            </a:extLst>
          </p:cNvPr>
          <p:cNvSpPr txBox="1"/>
          <p:nvPr/>
        </p:nvSpPr>
        <p:spPr>
          <a:xfrm>
            <a:off x="485840" y="5339964"/>
            <a:ext cx="10959063" cy="923330"/>
          </a:xfrm>
          <a:prstGeom prst="rect">
            <a:avLst/>
          </a:prstGeom>
          <a:noFill/>
        </p:spPr>
        <p:txBody>
          <a:bodyPr wrap="square">
            <a:spAutoFit/>
          </a:bodyPr>
          <a:lstStyle/>
          <a:p>
            <a:pPr algn="just"/>
            <a:r>
              <a:rPr lang="en-IN" sz="1800" dirty="0">
                <a:solidFill>
                  <a:schemeClr val="accent4">
                    <a:lumMod val="75000"/>
                  </a:schemeClr>
                </a:solidFill>
              </a:rPr>
              <a:t>In the left side of the table pivot table function is used to get grand total of the call received which is 117988. Above formula is used to get 30% of the total calls which is 35396 because 30% calls are received at night. Then 35396 is divided into different time bucket according to the ratio given.</a:t>
            </a:r>
          </a:p>
        </p:txBody>
      </p:sp>
      <p:pic>
        <p:nvPicPr>
          <p:cNvPr id="21" name="Picture 20">
            <a:extLst>
              <a:ext uri="{FF2B5EF4-FFF2-40B4-BE49-F238E27FC236}">
                <a16:creationId xmlns:a16="http://schemas.microsoft.com/office/drawing/2014/main" id="{93E2AF10-58A1-0201-914B-40BC098BA5ED}"/>
              </a:ext>
            </a:extLst>
          </p:cNvPr>
          <p:cNvPicPr>
            <a:picLocks noChangeAspect="1"/>
          </p:cNvPicPr>
          <p:nvPr/>
        </p:nvPicPr>
        <p:blipFill>
          <a:blip r:embed="rId2"/>
          <a:stretch>
            <a:fillRect/>
          </a:stretch>
        </p:blipFill>
        <p:spPr>
          <a:xfrm>
            <a:off x="4933411" y="4937628"/>
            <a:ext cx="929721" cy="32768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566997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DE3B3357-F0EF-25C5-3AC0-B5B2D74C6FDD}"/>
              </a:ext>
            </a:extLst>
          </p:cNvPr>
          <p:cNvSpPr>
            <a:spLocks noGrp="1"/>
          </p:cNvSpPr>
          <p:nvPr>
            <p:ph type="title"/>
          </p:nvPr>
        </p:nvSpPr>
        <p:spPr>
          <a:xfrm>
            <a:off x="354563" y="209800"/>
            <a:ext cx="11090340" cy="1325880"/>
          </a:xfrm>
        </p:spPr>
        <p:txBody>
          <a:bodyPr>
            <a:noAutofit/>
          </a:bodyPr>
          <a:lstStyle/>
          <a:p>
            <a:pPr algn="just">
              <a:lnSpc>
                <a:spcPct val="100000"/>
              </a:lnSpc>
            </a:pPr>
            <a:r>
              <a:rPr lang="en-US" sz="1800" b="0" dirty="0"/>
              <a:t>D. Let’s say customers also call this ABC insurance company in night but didn’t get answer as there are no agents to answer, this creates a bad customer experience for this Insurance company. Suppose every 100 calls that customer made during 9 Am to 9 Pm, customer also made 30 calls in night between interval [9 Pm to 9 Am]</a:t>
            </a:r>
            <a:endParaRPr lang="en-ZA" sz="1800" b="0" dirty="0"/>
          </a:p>
        </p:txBody>
      </p:sp>
      <p:graphicFrame>
        <p:nvGraphicFramePr>
          <p:cNvPr id="2" name="Chart 1">
            <a:extLst>
              <a:ext uri="{FF2B5EF4-FFF2-40B4-BE49-F238E27FC236}">
                <a16:creationId xmlns:a16="http://schemas.microsoft.com/office/drawing/2014/main" id="{AA384168-0E28-7EB5-D22B-4D7123DEC7CB}"/>
              </a:ext>
            </a:extLst>
          </p:cNvPr>
          <p:cNvGraphicFramePr>
            <a:graphicFrameLocks/>
          </p:cNvGraphicFramePr>
          <p:nvPr>
            <p:extLst>
              <p:ext uri="{D42A27DB-BD31-4B8C-83A1-F6EECF244321}">
                <p14:modId xmlns:p14="http://schemas.microsoft.com/office/powerpoint/2010/main" val="1025090596"/>
              </p:ext>
            </p:extLst>
          </p:nvPr>
        </p:nvGraphicFramePr>
        <p:xfrm>
          <a:off x="525819" y="1535680"/>
          <a:ext cx="5352468" cy="3054981"/>
        </p:xfrm>
        <a:graphic>
          <a:graphicData uri="http://schemas.openxmlformats.org/drawingml/2006/chart">
            <c:chart xmlns:c="http://schemas.openxmlformats.org/drawingml/2006/chart" xmlns:r="http://schemas.openxmlformats.org/officeDocument/2006/relationships" r:id="rId2"/>
          </a:graphicData>
        </a:graphic>
      </p:graphicFrame>
      <p:pic>
        <p:nvPicPr>
          <p:cNvPr id="4" name="Picture 3">
            <a:extLst>
              <a:ext uri="{FF2B5EF4-FFF2-40B4-BE49-F238E27FC236}">
                <a16:creationId xmlns:a16="http://schemas.microsoft.com/office/drawing/2014/main" id="{D04C64D9-54D5-86D9-6BEF-2B84FE6E47CF}"/>
              </a:ext>
            </a:extLst>
          </p:cNvPr>
          <p:cNvPicPr>
            <a:picLocks noChangeAspect="1"/>
          </p:cNvPicPr>
          <p:nvPr/>
        </p:nvPicPr>
        <p:blipFill>
          <a:blip r:embed="rId3"/>
          <a:stretch>
            <a:fillRect/>
          </a:stretch>
        </p:blipFill>
        <p:spPr>
          <a:xfrm>
            <a:off x="6616575" y="1595421"/>
            <a:ext cx="1646063" cy="50296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6" name="Picture 5">
            <a:extLst>
              <a:ext uri="{FF2B5EF4-FFF2-40B4-BE49-F238E27FC236}">
                <a16:creationId xmlns:a16="http://schemas.microsoft.com/office/drawing/2014/main" id="{FD0CB7DF-6F6E-8DFE-F680-4877E2E511FA}"/>
              </a:ext>
            </a:extLst>
          </p:cNvPr>
          <p:cNvPicPr>
            <a:picLocks noChangeAspect="1"/>
          </p:cNvPicPr>
          <p:nvPr/>
        </p:nvPicPr>
        <p:blipFill>
          <a:blip r:embed="rId4"/>
          <a:stretch>
            <a:fillRect/>
          </a:stretch>
        </p:blipFill>
        <p:spPr>
          <a:xfrm>
            <a:off x="9087035" y="1617309"/>
            <a:ext cx="1127858" cy="32768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8" name="Picture 7">
            <a:extLst>
              <a:ext uri="{FF2B5EF4-FFF2-40B4-BE49-F238E27FC236}">
                <a16:creationId xmlns:a16="http://schemas.microsoft.com/office/drawing/2014/main" id="{0AB02A4B-A9CC-02C6-A6FA-F417AD8127F9}"/>
              </a:ext>
            </a:extLst>
          </p:cNvPr>
          <p:cNvPicPr>
            <a:picLocks noChangeAspect="1"/>
          </p:cNvPicPr>
          <p:nvPr/>
        </p:nvPicPr>
        <p:blipFill>
          <a:blip r:embed="rId5"/>
          <a:stretch>
            <a:fillRect/>
          </a:stretch>
        </p:blipFill>
        <p:spPr>
          <a:xfrm>
            <a:off x="6700402" y="2260729"/>
            <a:ext cx="1478408" cy="33530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0" name="Picture 9">
            <a:extLst>
              <a:ext uri="{FF2B5EF4-FFF2-40B4-BE49-F238E27FC236}">
                <a16:creationId xmlns:a16="http://schemas.microsoft.com/office/drawing/2014/main" id="{B9D6EDA1-F846-DA37-9252-1B802C51E05D}"/>
              </a:ext>
            </a:extLst>
          </p:cNvPr>
          <p:cNvPicPr>
            <a:picLocks noChangeAspect="1"/>
          </p:cNvPicPr>
          <p:nvPr/>
        </p:nvPicPr>
        <p:blipFill>
          <a:blip r:embed="rId6"/>
          <a:stretch>
            <a:fillRect/>
          </a:stretch>
        </p:blipFill>
        <p:spPr>
          <a:xfrm>
            <a:off x="8614554" y="2275970"/>
            <a:ext cx="2072820" cy="32006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1" name="Picture 10">
            <a:extLst>
              <a:ext uri="{FF2B5EF4-FFF2-40B4-BE49-F238E27FC236}">
                <a16:creationId xmlns:a16="http://schemas.microsoft.com/office/drawing/2014/main" id="{7937020B-FBCA-1936-2656-98745882361A}"/>
              </a:ext>
            </a:extLst>
          </p:cNvPr>
          <p:cNvPicPr>
            <a:picLocks noChangeAspect="1"/>
          </p:cNvPicPr>
          <p:nvPr/>
        </p:nvPicPr>
        <p:blipFill>
          <a:blip r:embed="rId7"/>
          <a:stretch>
            <a:fillRect/>
          </a:stretch>
        </p:blipFill>
        <p:spPr>
          <a:xfrm>
            <a:off x="6775125" y="2758382"/>
            <a:ext cx="3772939" cy="227200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12" name="TextBox 11">
            <a:extLst>
              <a:ext uri="{FF2B5EF4-FFF2-40B4-BE49-F238E27FC236}">
                <a16:creationId xmlns:a16="http://schemas.microsoft.com/office/drawing/2014/main" id="{9C1E4D29-FE39-C1C7-A0A8-BB93DCCC6F33}"/>
              </a:ext>
            </a:extLst>
          </p:cNvPr>
          <p:cNvSpPr txBox="1"/>
          <p:nvPr/>
        </p:nvSpPr>
        <p:spPr>
          <a:xfrm>
            <a:off x="485840" y="5339964"/>
            <a:ext cx="10959063" cy="1477328"/>
          </a:xfrm>
          <a:prstGeom prst="rect">
            <a:avLst/>
          </a:prstGeom>
          <a:noFill/>
        </p:spPr>
        <p:txBody>
          <a:bodyPr wrap="square">
            <a:spAutoFit/>
          </a:bodyPr>
          <a:lstStyle/>
          <a:p>
            <a:pPr algn="just"/>
            <a:r>
              <a:rPr lang="en-IN" sz="1800" dirty="0">
                <a:solidFill>
                  <a:schemeClr val="accent4">
                    <a:lumMod val="75000"/>
                  </a:schemeClr>
                </a:solidFill>
              </a:rPr>
              <a:t>Based on the available dat</a:t>
            </a:r>
            <a:r>
              <a:rPr lang="en-IN" dirty="0">
                <a:solidFill>
                  <a:schemeClr val="accent4">
                    <a:lumMod val="75000"/>
                  </a:schemeClr>
                </a:solidFill>
              </a:rPr>
              <a:t>a we can say that total 30 agents are required when Round() function is used. But I think </a:t>
            </a:r>
            <a:r>
              <a:rPr lang="en-IN" dirty="0" err="1">
                <a:solidFill>
                  <a:schemeClr val="accent4">
                    <a:lumMod val="75000"/>
                  </a:schemeClr>
                </a:solidFill>
              </a:rPr>
              <a:t>Ceiling.math</a:t>
            </a:r>
            <a:r>
              <a:rPr lang="en-IN" dirty="0">
                <a:solidFill>
                  <a:schemeClr val="accent4">
                    <a:lumMod val="75000"/>
                  </a:schemeClr>
                </a:solidFill>
              </a:rPr>
              <a:t>() function is more appropriate here because minimum number of call acceptance is 90% when we use round() function I could be possible that abandon call could be more than 10% so 42 should be the number for maintaining 90% call should be answered at every time bucket.</a:t>
            </a:r>
            <a:endParaRPr lang="en-IN" sz="1800" dirty="0">
              <a:solidFill>
                <a:schemeClr val="accent4">
                  <a:lumMod val="75000"/>
                </a:schemeClr>
              </a:solidFill>
            </a:endParaRPr>
          </a:p>
        </p:txBody>
      </p:sp>
    </p:spTree>
    <p:extLst>
      <p:ext uri="{BB962C8B-B14F-4D97-AF65-F5344CB8AC3E}">
        <p14:creationId xmlns:p14="http://schemas.microsoft.com/office/powerpoint/2010/main" val="436489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C33E-C524-8B4C-6CF9-ED6A07F8D2C4}"/>
              </a:ext>
            </a:extLst>
          </p:cNvPr>
          <p:cNvSpPr>
            <a:spLocks noGrp="1"/>
          </p:cNvSpPr>
          <p:nvPr>
            <p:ph type="title"/>
          </p:nvPr>
        </p:nvSpPr>
        <p:spPr/>
        <p:txBody>
          <a:bodyPr/>
          <a:lstStyle/>
          <a:p>
            <a:r>
              <a:rPr lang="en-IN" dirty="0"/>
              <a:t>Drive Link</a:t>
            </a:r>
          </a:p>
        </p:txBody>
      </p:sp>
      <p:sp>
        <p:nvSpPr>
          <p:cNvPr id="3" name="Text Placeholder 2">
            <a:extLst>
              <a:ext uri="{FF2B5EF4-FFF2-40B4-BE49-F238E27FC236}">
                <a16:creationId xmlns:a16="http://schemas.microsoft.com/office/drawing/2014/main" id="{369D06C8-F69A-9D6A-C270-300C9CDB74CE}"/>
              </a:ext>
            </a:extLst>
          </p:cNvPr>
          <p:cNvSpPr>
            <a:spLocks noGrp="1"/>
          </p:cNvSpPr>
          <p:nvPr>
            <p:ph type="body" sz="quarter" idx="13"/>
          </p:nvPr>
        </p:nvSpPr>
        <p:spPr>
          <a:xfrm>
            <a:off x="914400" y="3125755"/>
            <a:ext cx="6550090" cy="2921102"/>
          </a:xfrm>
        </p:spPr>
        <p:txBody>
          <a:bodyPr/>
          <a:lstStyle/>
          <a:p>
            <a:pPr algn="ctr"/>
            <a:r>
              <a:rPr lang="en-IN" dirty="0">
                <a:solidFill>
                  <a:schemeClr val="accent5">
                    <a:lumMod val="60000"/>
                    <a:lumOff val="40000"/>
                  </a:schemeClr>
                </a:solidFill>
                <a:hlinkClick r:id="rId2">
                  <a:extLst>
                    <a:ext uri="{A12FA001-AC4F-418D-AE19-62706E023703}">
                      <ahyp:hlinkClr xmlns:ahyp="http://schemas.microsoft.com/office/drawing/2018/hyperlinkcolor" val="tx"/>
                    </a:ext>
                  </a:extLst>
                </a:hlinkClick>
              </a:rPr>
              <a:t>Workbook link</a:t>
            </a:r>
            <a:endParaRPr lang="en-IN" dirty="0">
              <a:solidFill>
                <a:schemeClr val="accent5">
                  <a:lumMod val="60000"/>
                  <a:lumOff val="40000"/>
                </a:schemeClr>
              </a:solidFill>
            </a:endParaRPr>
          </a:p>
        </p:txBody>
      </p:sp>
      <p:sp>
        <p:nvSpPr>
          <p:cNvPr id="6" name="Slide Number Placeholder 5">
            <a:extLst>
              <a:ext uri="{FF2B5EF4-FFF2-40B4-BE49-F238E27FC236}">
                <a16:creationId xmlns:a16="http://schemas.microsoft.com/office/drawing/2014/main" id="{36E08A99-CE1E-503F-2A18-C546A0E60B7E}"/>
              </a:ext>
            </a:extLst>
          </p:cNvPr>
          <p:cNvSpPr>
            <a:spLocks noGrp="1"/>
          </p:cNvSpPr>
          <p:nvPr>
            <p:ph type="sldNum" sz="quarter" idx="12"/>
          </p:nvPr>
        </p:nvSpPr>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4253830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605937" y="1098339"/>
            <a:ext cx="5099392" cy="1141008"/>
          </a:xfrm>
        </p:spPr>
        <p:txBody>
          <a:bodyPr/>
          <a:lstStyle/>
          <a:p>
            <a:r>
              <a:rPr lang="en-US" dirty="0"/>
              <a:t>Thank You</a:t>
            </a:r>
          </a:p>
        </p:txBody>
      </p:sp>
      <p:sp>
        <p:nvSpPr>
          <p:cNvPr id="6" name="TextBox 5">
            <a:extLst>
              <a:ext uri="{FF2B5EF4-FFF2-40B4-BE49-F238E27FC236}">
                <a16:creationId xmlns:a16="http://schemas.microsoft.com/office/drawing/2014/main" id="{18B39FF9-5F84-2EBF-4878-2F280B2FD670}"/>
              </a:ext>
            </a:extLst>
          </p:cNvPr>
          <p:cNvSpPr txBox="1"/>
          <p:nvPr/>
        </p:nvSpPr>
        <p:spPr>
          <a:xfrm>
            <a:off x="6757511" y="3180966"/>
            <a:ext cx="2621902" cy="923330"/>
          </a:xfrm>
          <a:prstGeom prst="rect">
            <a:avLst/>
          </a:prstGeom>
          <a:noFill/>
        </p:spPr>
        <p:txBody>
          <a:bodyPr wrap="square" rtlCol="0">
            <a:spAutoFit/>
          </a:bodyPr>
          <a:lstStyle/>
          <a:p>
            <a:r>
              <a:rPr lang="en-IN" dirty="0">
                <a:solidFill>
                  <a:schemeClr val="bg1"/>
                </a:solidFill>
              </a:rPr>
              <a:t>Rajat Panwan</a:t>
            </a:r>
          </a:p>
          <a:p>
            <a:r>
              <a:rPr lang="en-IN" dirty="0">
                <a:solidFill>
                  <a:schemeClr val="bg1"/>
                </a:solidFill>
                <a:hlinkClick r:id="rId2">
                  <a:extLst>
                    <a:ext uri="{A12FA001-AC4F-418D-AE19-62706E023703}">
                      <ahyp:hlinkClr xmlns:ahyp="http://schemas.microsoft.com/office/drawing/2018/hyperlinkcolor" val="tx"/>
                    </a:ext>
                  </a:extLst>
                </a:hlinkClick>
              </a:rPr>
              <a:t>rajatpawan@gmail.com</a:t>
            </a:r>
            <a:endParaRPr lang="en-IN" dirty="0">
              <a:solidFill>
                <a:schemeClr val="bg1"/>
              </a:solidFill>
            </a:endParaRPr>
          </a:p>
          <a:p>
            <a:r>
              <a:rPr lang="en-IN" dirty="0">
                <a:solidFill>
                  <a:schemeClr val="bg1"/>
                </a:solidFill>
              </a:rPr>
              <a:t>Mb. 9457941019</a:t>
            </a:r>
          </a:p>
        </p:txBody>
      </p:sp>
    </p:spTree>
    <p:extLst>
      <p:ext uri="{BB962C8B-B14F-4D97-AF65-F5344CB8AC3E}">
        <p14:creationId xmlns:p14="http://schemas.microsoft.com/office/powerpoint/2010/main" val="707789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sz="4000" dirty="0">
                <a:solidFill>
                  <a:schemeClr val="accent5">
                    <a:lumMod val="75000"/>
                  </a:schemeClr>
                </a:solidFill>
              </a:rPr>
              <a:t>Project Description</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a:normAutofit/>
          </a:bodyPr>
          <a:lstStyle/>
          <a:p>
            <a:pPr algn="just">
              <a:lnSpc>
                <a:spcPct val="150000"/>
              </a:lnSpc>
            </a:pPr>
            <a:r>
              <a:rPr lang="en-US" dirty="0">
                <a:solidFill>
                  <a:srgbClr val="002060"/>
                </a:solidFill>
              </a:rPr>
              <a:t>The project is about analyzing the Customer Experience (CX) Inbound calling team dataset for 23 days. The dataset includes various parameters such as </a:t>
            </a:r>
            <a:r>
              <a:rPr lang="en-US" dirty="0" err="1">
                <a:solidFill>
                  <a:srgbClr val="002060"/>
                </a:solidFill>
              </a:rPr>
              <a:t>Agent_Name</a:t>
            </a:r>
            <a:r>
              <a:rPr lang="en-US" dirty="0">
                <a:solidFill>
                  <a:srgbClr val="002060"/>
                </a:solidFill>
              </a:rPr>
              <a:t>, </a:t>
            </a:r>
            <a:r>
              <a:rPr lang="en-US" dirty="0" err="1">
                <a:solidFill>
                  <a:srgbClr val="002060"/>
                </a:solidFill>
              </a:rPr>
              <a:t>Agent_ID</a:t>
            </a:r>
            <a:r>
              <a:rPr lang="en-US" dirty="0">
                <a:solidFill>
                  <a:srgbClr val="002060"/>
                </a:solidFill>
              </a:rPr>
              <a:t>, </a:t>
            </a:r>
            <a:r>
              <a:rPr lang="en-US" dirty="0" err="1">
                <a:solidFill>
                  <a:srgbClr val="002060"/>
                </a:solidFill>
              </a:rPr>
              <a:t>Queue_Time</a:t>
            </a:r>
            <a:r>
              <a:rPr lang="en-US" dirty="0">
                <a:solidFill>
                  <a:srgbClr val="002060"/>
                </a:solidFill>
              </a:rPr>
              <a:t>, Time, </a:t>
            </a:r>
            <a:r>
              <a:rPr lang="en-US" dirty="0" err="1">
                <a:solidFill>
                  <a:srgbClr val="002060"/>
                </a:solidFill>
              </a:rPr>
              <a:t>Time_Bucket</a:t>
            </a:r>
            <a:r>
              <a:rPr lang="en-US" dirty="0">
                <a:solidFill>
                  <a:srgbClr val="002060"/>
                </a:solidFill>
              </a:rPr>
              <a:t>, Duration, </a:t>
            </a:r>
            <a:r>
              <a:rPr lang="en-US" dirty="0" err="1">
                <a:solidFill>
                  <a:srgbClr val="002060"/>
                </a:solidFill>
              </a:rPr>
              <a:t>Call_Seconds</a:t>
            </a:r>
            <a:r>
              <a:rPr lang="en-US" dirty="0">
                <a:solidFill>
                  <a:srgbClr val="002060"/>
                </a:solidFill>
              </a:rPr>
              <a:t>, and Call status. The goal of the project is to analyze the data and find insights that can help improve the customer experience and optimize the performance of the inbound calling team.</a:t>
            </a:r>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937760" y="898524"/>
            <a:ext cx="6339840" cy="1325880"/>
          </a:xfrm>
        </p:spPr>
        <p:txBody>
          <a:bodyPr/>
          <a:lstStyle/>
          <a:p>
            <a:r>
              <a:rPr lang="en-US" dirty="0"/>
              <a:t>Approach</a:t>
            </a:r>
          </a:p>
        </p:txBody>
      </p:sp>
      <p:sp>
        <p:nvSpPr>
          <p:cNvPr id="36" name="Subtitle 2">
            <a:extLst>
              <a:ext uri="{FF2B5EF4-FFF2-40B4-BE49-F238E27FC236}">
                <a16:creationId xmlns:a16="http://schemas.microsoft.com/office/drawing/2014/main" id="{F5B9649B-AA4D-098E-F65F-2448A51EC99D}"/>
              </a:ext>
            </a:extLst>
          </p:cNvPr>
          <p:cNvSpPr txBox="1">
            <a:spLocks/>
          </p:cNvSpPr>
          <p:nvPr/>
        </p:nvSpPr>
        <p:spPr>
          <a:xfrm>
            <a:off x="4933949" y="2310817"/>
            <a:ext cx="6400800" cy="3657600"/>
          </a:xfrm>
          <a:prstGeom prst="rect">
            <a:avLst/>
          </a:prstGeom>
        </p:spPr>
        <p:txBody>
          <a:bodyPr vert="horz" lIns="91440" tIns="45720" rIns="91440" bIns="45720" rtlCol="0">
            <a:normAutofit/>
          </a:bodyPr>
          <a:lstStyle>
            <a:lvl1pPr marL="0" indent="0" algn="l" defTabSz="914400" rtl="0" eaLnBrk="1" latinLnBrk="0" hangingPunct="1">
              <a:lnSpc>
                <a:spcPts val="1800"/>
              </a:lnSpc>
              <a:spcBef>
                <a:spcPts val="0"/>
              </a:spcBef>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800" dirty="0">
                <a:solidFill>
                  <a:srgbClr val="002060"/>
                </a:solidFill>
              </a:rPr>
              <a:t>My approach towards the project was to first understand the dataset and identify the key metrics that can provide insights into the performance of the inbound calling team. I then used various data analysis and visualization techniques to analyze the data and find patterns and trends. Finally, I summarized my findings and provided recommendations to improve the customer experience.</a:t>
            </a:r>
          </a:p>
        </p:txBody>
      </p:sp>
    </p:spTree>
    <p:extLst>
      <p:ext uri="{BB962C8B-B14F-4D97-AF65-F5344CB8AC3E}">
        <p14:creationId xmlns:p14="http://schemas.microsoft.com/office/powerpoint/2010/main" val="141878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937760" y="898525"/>
            <a:ext cx="6800850" cy="1325880"/>
          </a:xfrm>
        </p:spPr>
        <p:txBody>
          <a:bodyPr/>
          <a:lstStyle/>
          <a:p>
            <a:r>
              <a:rPr lang="en-US" dirty="0"/>
              <a:t>Tech-Stack Used</a:t>
            </a:r>
          </a:p>
        </p:txBody>
      </p:sp>
      <p:sp>
        <p:nvSpPr>
          <p:cNvPr id="23" name="Subtitle 2">
            <a:extLst>
              <a:ext uri="{FF2B5EF4-FFF2-40B4-BE49-F238E27FC236}">
                <a16:creationId xmlns:a16="http://schemas.microsoft.com/office/drawing/2014/main" id="{82FCBAFA-491D-BC9A-A47E-B099A7815081}"/>
              </a:ext>
            </a:extLst>
          </p:cNvPr>
          <p:cNvSpPr txBox="1">
            <a:spLocks/>
          </p:cNvSpPr>
          <p:nvPr/>
        </p:nvSpPr>
        <p:spPr>
          <a:xfrm>
            <a:off x="4933949" y="2310817"/>
            <a:ext cx="6400800" cy="3657600"/>
          </a:xfrm>
          <a:prstGeom prst="rect">
            <a:avLst/>
          </a:prstGeom>
        </p:spPr>
        <p:txBody>
          <a:bodyPr vert="horz" lIns="91440" tIns="45720" rIns="91440" bIns="45720" rtlCol="0">
            <a:normAutofit/>
          </a:bodyPr>
          <a:lstStyle>
            <a:lvl1pPr marL="0" indent="0" algn="l" defTabSz="914400" rtl="0" eaLnBrk="1" latinLnBrk="0" hangingPunct="1">
              <a:lnSpc>
                <a:spcPts val="1800"/>
              </a:lnSpc>
              <a:spcBef>
                <a:spcPts val="0"/>
              </a:spcBef>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800" dirty="0">
                <a:solidFill>
                  <a:schemeClr val="bg1"/>
                </a:solidFill>
              </a:rPr>
              <a:t>The analysis was performed using Microsoft Excel. I used different Excel functions, such as COUNT, COUNTIFS, SUM, UNIQUE and AVERAGE to perform the analysis. I also used PIVOT TABLE, SLICER in Pivot Table, CHARTS and GRAPHS to visualize the data.</a:t>
            </a:r>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514349" y="662847"/>
            <a:ext cx="6800850" cy="1325880"/>
          </a:xfrm>
        </p:spPr>
        <p:txBody>
          <a:bodyPr/>
          <a:lstStyle/>
          <a:p>
            <a:r>
              <a:rPr lang="en-US" dirty="0"/>
              <a:t>Insights</a:t>
            </a:r>
          </a:p>
        </p:txBody>
      </p:sp>
      <p:sp>
        <p:nvSpPr>
          <p:cNvPr id="30" name="Subtitle 2">
            <a:extLst>
              <a:ext uri="{FF2B5EF4-FFF2-40B4-BE49-F238E27FC236}">
                <a16:creationId xmlns:a16="http://schemas.microsoft.com/office/drawing/2014/main" id="{782478D8-0A6C-CB00-312F-3D46E81C25F6}"/>
              </a:ext>
            </a:extLst>
          </p:cNvPr>
          <p:cNvSpPr txBox="1">
            <a:spLocks/>
          </p:cNvSpPr>
          <p:nvPr/>
        </p:nvSpPr>
        <p:spPr>
          <a:xfrm>
            <a:off x="514349" y="1651519"/>
            <a:ext cx="7612614" cy="4198776"/>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ts val="1800"/>
              </a:lnSpc>
              <a:spcBef>
                <a:spcPts val="0"/>
              </a:spcBef>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50000"/>
              </a:lnSpc>
              <a:buFont typeface="Arial" panose="020B0604020202020204" pitchFamily="34" charset="0"/>
              <a:buChar char="•"/>
            </a:pPr>
            <a:r>
              <a:rPr lang="en-US" sz="1800" dirty="0">
                <a:solidFill>
                  <a:srgbClr val="002060"/>
                </a:solidFill>
              </a:rPr>
              <a:t>Call duration in the morning and also evening is higher as compare to the noon. I would suggest that company should try to decrease the call duration by giving agents proper training. This is how we can decrease the call </a:t>
            </a:r>
            <a:r>
              <a:rPr lang="en-US" sz="1800" dirty="0" err="1">
                <a:solidFill>
                  <a:srgbClr val="002060"/>
                </a:solidFill>
              </a:rPr>
              <a:t>abandance</a:t>
            </a:r>
            <a:r>
              <a:rPr lang="en-US" sz="1800" dirty="0">
                <a:solidFill>
                  <a:srgbClr val="002060"/>
                </a:solidFill>
              </a:rPr>
              <a:t>.</a:t>
            </a:r>
          </a:p>
          <a:p>
            <a:pPr marL="285750" indent="-285750" algn="just">
              <a:lnSpc>
                <a:spcPct val="150000"/>
              </a:lnSpc>
              <a:buFont typeface="Arial" panose="020B0604020202020204" pitchFamily="34" charset="0"/>
              <a:buChar char="•"/>
            </a:pPr>
            <a:r>
              <a:rPr lang="en-IN" sz="1800" dirty="0">
                <a:solidFill>
                  <a:srgbClr val="002060"/>
                </a:solidFill>
              </a:rPr>
              <a:t>12 pm -1 pm is the busiest time. Infect between 10 am to 3 pm more than 50% of the call </a:t>
            </a:r>
            <a:r>
              <a:rPr lang="en-IN" sz="1800" dirty="0" err="1">
                <a:solidFill>
                  <a:srgbClr val="002060"/>
                </a:solidFill>
              </a:rPr>
              <a:t>valume</a:t>
            </a:r>
            <a:r>
              <a:rPr lang="en-IN" sz="1800" dirty="0">
                <a:solidFill>
                  <a:srgbClr val="002060"/>
                </a:solidFill>
              </a:rPr>
              <a:t> is received. For this reason we should hire agents for the 10 am to 3 pm.</a:t>
            </a:r>
          </a:p>
          <a:p>
            <a:pPr marL="285750" indent="-285750" algn="just">
              <a:lnSpc>
                <a:spcPct val="150000"/>
              </a:lnSpc>
              <a:buFont typeface="Arial" panose="020B0604020202020204" pitchFamily="34" charset="0"/>
              <a:buChar char="•"/>
            </a:pPr>
            <a:r>
              <a:rPr lang="en-IN" sz="1800" dirty="0">
                <a:solidFill>
                  <a:srgbClr val="002060"/>
                </a:solidFill>
              </a:rPr>
              <a:t>If the agents are working 5 hours a week and take 4 leaves in a month, 93 agents a required.</a:t>
            </a:r>
          </a:p>
          <a:p>
            <a:pPr marL="285750" indent="-285750" algn="just">
              <a:lnSpc>
                <a:spcPct val="150000"/>
              </a:lnSpc>
              <a:buFont typeface="Arial" panose="020B0604020202020204" pitchFamily="34" charset="0"/>
              <a:buChar char="•"/>
            </a:pPr>
            <a:r>
              <a:rPr lang="en-IN" sz="1800" dirty="0">
                <a:solidFill>
                  <a:srgbClr val="002060"/>
                </a:solidFill>
              </a:rPr>
              <a:t>A total of 30 agents are required for the night calls to answer the 90% of the calls.</a:t>
            </a:r>
          </a:p>
          <a:p>
            <a:pPr algn="just">
              <a:lnSpc>
                <a:spcPct val="150000"/>
              </a:lnSpc>
            </a:pPr>
            <a:endParaRPr lang="en-US" sz="1800" dirty="0">
              <a:solidFill>
                <a:srgbClr val="002060"/>
              </a:solidFill>
            </a:endParaRPr>
          </a:p>
        </p:txBody>
      </p:sp>
    </p:spTree>
    <p:extLst>
      <p:ext uri="{BB962C8B-B14F-4D97-AF65-F5344CB8AC3E}">
        <p14:creationId xmlns:p14="http://schemas.microsoft.com/office/powerpoint/2010/main" val="62791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dirty="0"/>
              <a:t>Result</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a:xfrm>
            <a:off x="914400" y="2206377"/>
            <a:ext cx="6800850" cy="3840480"/>
          </a:xfrm>
        </p:spPr>
        <p:txBody>
          <a:bodyPr vert="horz" lIns="91440" tIns="45720" rIns="91440" bIns="45720" rtlCol="0" anchor="t">
            <a:normAutofit/>
          </a:bodyPr>
          <a:lstStyle/>
          <a:p>
            <a:pPr algn="just"/>
            <a:r>
              <a:rPr lang="en-US" sz="2000" dirty="0">
                <a:solidFill>
                  <a:schemeClr val="bg1"/>
                </a:solidFill>
              </a:rPr>
              <a:t>The project helped us gain insights into the performance of the inbound calling team and the customer experience. I was able to identify the key metrics that impact the customer experience and provide recommendations to optimize the performance of the inbound calling team. The project also helped us develop my data analysis and visualization skills and provided us with hands-on experience in machine learning. What I have get is on next pages.</a:t>
            </a:r>
            <a:endParaRPr lang="en-ZA" sz="2000" noProof="1">
              <a:solidFill>
                <a:schemeClr val="bg1"/>
              </a:solidFill>
            </a:endParaRP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554480" y="429581"/>
            <a:ext cx="9725026" cy="1325880"/>
          </a:xfrm>
        </p:spPr>
        <p:txBody>
          <a:bodyPr>
            <a:noAutofit/>
          </a:bodyPr>
          <a:lstStyle/>
          <a:p>
            <a:pPr algn="just"/>
            <a:r>
              <a:rPr lang="en-US" sz="2400" b="0" dirty="0"/>
              <a:t>A. Calculate the average call time duration for all incoming calls received by agents (in each </a:t>
            </a:r>
            <a:r>
              <a:rPr lang="en-US" sz="2400" b="0" dirty="0" err="1"/>
              <a:t>Time_Bucket</a:t>
            </a:r>
            <a:r>
              <a:rPr lang="en-US" sz="2400" b="0" dirty="0"/>
              <a:t>)</a:t>
            </a:r>
            <a:endParaRPr lang="en-ZA" sz="2400" b="0" dirty="0"/>
          </a:p>
        </p:txBody>
      </p:sp>
      <p:pic>
        <p:nvPicPr>
          <p:cNvPr id="43" name="Online Image Placeholder 42" descr="Research outline">
            <a:extLst>
              <a:ext uri="{FF2B5EF4-FFF2-40B4-BE49-F238E27FC236}">
                <a16:creationId xmlns:a16="http://schemas.microsoft.com/office/drawing/2014/main" id="{76CE5C81-A86F-4C82-AE52-FE744077859B}"/>
              </a:ext>
            </a:extLst>
          </p:cNvPr>
          <p:cNvPicPr>
            <a:picLocks noGrp="1" noChangeAspect="1"/>
          </p:cNvPicPr>
          <p:nvPr>
            <p:ph type="clipArt" sz="quarter" idx="18"/>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65106" y="1298261"/>
            <a:ext cx="914400" cy="914400"/>
          </a:xfrm>
        </p:spPr>
      </p:pic>
      <p:pic>
        <p:nvPicPr>
          <p:cNvPr id="31" name="Picture 30">
            <a:extLst>
              <a:ext uri="{FF2B5EF4-FFF2-40B4-BE49-F238E27FC236}">
                <a16:creationId xmlns:a16="http://schemas.microsoft.com/office/drawing/2014/main" id="{8C4D6FDE-5213-F43F-345F-4733285C4818}"/>
              </a:ext>
            </a:extLst>
          </p:cNvPr>
          <p:cNvPicPr>
            <a:picLocks noChangeAspect="1"/>
          </p:cNvPicPr>
          <p:nvPr/>
        </p:nvPicPr>
        <p:blipFill>
          <a:blip r:embed="rId4"/>
          <a:stretch>
            <a:fillRect/>
          </a:stretch>
        </p:blipFill>
        <p:spPr>
          <a:xfrm>
            <a:off x="7116643" y="1269802"/>
            <a:ext cx="3005174" cy="345148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33" name="Picture 32">
            <a:extLst>
              <a:ext uri="{FF2B5EF4-FFF2-40B4-BE49-F238E27FC236}">
                <a16:creationId xmlns:a16="http://schemas.microsoft.com/office/drawing/2014/main" id="{AD3AEEE3-AE33-8FBD-5AE5-A97BB2CAD5FA}"/>
              </a:ext>
            </a:extLst>
          </p:cNvPr>
          <p:cNvPicPr>
            <a:picLocks noChangeAspect="1"/>
          </p:cNvPicPr>
          <p:nvPr/>
        </p:nvPicPr>
        <p:blipFill>
          <a:blip r:embed="rId5"/>
          <a:stretch>
            <a:fillRect/>
          </a:stretch>
        </p:blipFill>
        <p:spPr>
          <a:xfrm>
            <a:off x="2234261" y="1269802"/>
            <a:ext cx="3724693" cy="345148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38" name="TextBox 37">
            <a:extLst>
              <a:ext uri="{FF2B5EF4-FFF2-40B4-BE49-F238E27FC236}">
                <a16:creationId xmlns:a16="http://schemas.microsoft.com/office/drawing/2014/main" id="{90A4B225-7454-7448-F9F8-8451A1D5E835}"/>
              </a:ext>
            </a:extLst>
          </p:cNvPr>
          <p:cNvSpPr txBox="1"/>
          <p:nvPr/>
        </p:nvSpPr>
        <p:spPr>
          <a:xfrm>
            <a:off x="1800808" y="5402425"/>
            <a:ext cx="9478698" cy="1323439"/>
          </a:xfrm>
          <a:prstGeom prst="rect">
            <a:avLst/>
          </a:prstGeom>
          <a:noFill/>
        </p:spPr>
        <p:txBody>
          <a:bodyPr wrap="square" rtlCol="0">
            <a:spAutoFit/>
          </a:bodyPr>
          <a:lstStyle/>
          <a:p>
            <a:pPr algn="just"/>
            <a:r>
              <a:rPr lang="en-IN" sz="2000" dirty="0">
                <a:solidFill>
                  <a:schemeClr val="accent1">
                    <a:lumMod val="75000"/>
                  </a:schemeClr>
                </a:solidFill>
              </a:rPr>
              <a:t>Here pivot table is used to get the average call received, in the pivot “</a:t>
            </a:r>
            <a:r>
              <a:rPr lang="en-IN" sz="2000" dirty="0" err="1">
                <a:solidFill>
                  <a:schemeClr val="accent1">
                    <a:lumMod val="75000"/>
                  </a:schemeClr>
                </a:solidFill>
              </a:rPr>
              <a:t>Time_Bucket</a:t>
            </a:r>
            <a:r>
              <a:rPr lang="en-IN" sz="2000" dirty="0">
                <a:solidFill>
                  <a:schemeClr val="accent1">
                    <a:lumMod val="75000"/>
                  </a:schemeClr>
                </a:solidFill>
              </a:rPr>
              <a:t>” is used as a row and Average value of “</a:t>
            </a:r>
            <a:r>
              <a:rPr lang="en-IN" sz="2000" dirty="0" err="1">
                <a:solidFill>
                  <a:schemeClr val="accent1">
                    <a:lumMod val="75000"/>
                  </a:schemeClr>
                </a:solidFill>
              </a:rPr>
              <a:t>Call_Seconds</a:t>
            </a:r>
            <a:r>
              <a:rPr lang="en-IN" sz="2000" dirty="0">
                <a:solidFill>
                  <a:schemeClr val="accent1">
                    <a:lumMod val="75000"/>
                  </a:schemeClr>
                </a:solidFill>
              </a:rPr>
              <a:t>” is used as values. This pivot table includes the counts of the abandon calls also to filter it out “</a:t>
            </a:r>
            <a:r>
              <a:rPr lang="en-IN" sz="2000" dirty="0" err="1">
                <a:solidFill>
                  <a:schemeClr val="accent1">
                    <a:lumMod val="75000"/>
                  </a:schemeClr>
                </a:solidFill>
              </a:rPr>
              <a:t>Call_Status</a:t>
            </a:r>
            <a:r>
              <a:rPr lang="en-IN" sz="2000" dirty="0">
                <a:solidFill>
                  <a:schemeClr val="accent1">
                    <a:lumMod val="75000"/>
                  </a:schemeClr>
                </a:solidFill>
              </a:rPr>
              <a:t>” is used as filter.</a:t>
            </a:r>
          </a:p>
        </p:txBody>
      </p:sp>
    </p:spTree>
    <p:extLst>
      <p:ext uri="{BB962C8B-B14F-4D97-AF65-F5344CB8AC3E}">
        <p14:creationId xmlns:p14="http://schemas.microsoft.com/office/powerpoint/2010/main" val="2069393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F257E57E-1222-22A5-B070-F221A9691911}"/>
              </a:ext>
            </a:extLst>
          </p:cNvPr>
          <p:cNvSpPr>
            <a:spLocks noGrp="1"/>
          </p:cNvSpPr>
          <p:nvPr>
            <p:ph type="title"/>
          </p:nvPr>
        </p:nvSpPr>
        <p:spPr>
          <a:xfrm>
            <a:off x="2216954" y="429581"/>
            <a:ext cx="9725026" cy="1325880"/>
          </a:xfrm>
        </p:spPr>
        <p:txBody>
          <a:bodyPr>
            <a:noAutofit/>
          </a:bodyPr>
          <a:lstStyle/>
          <a:p>
            <a:pPr algn="just"/>
            <a:r>
              <a:rPr lang="en-US" sz="2400" b="0" dirty="0"/>
              <a:t>A. Calculate the average call time duration for all incoming calls received by agents (in each </a:t>
            </a:r>
            <a:r>
              <a:rPr lang="en-US" sz="2400" b="0" dirty="0" err="1"/>
              <a:t>Time_Bucket</a:t>
            </a:r>
            <a:r>
              <a:rPr lang="en-US" sz="2400" b="0" dirty="0"/>
              <a:t>)</a:t>
            </a:r>
            <a:endParaRPr lang="en-ZA" sz="2400" b="0" dirty="0"/>
          </a:p>
        </p:txBody>
      </p:sp>
      <p:graphicFrame>
        <p:nvGraphicFramePr>
          <p:cNvPr id="28" name="Chart 27">
            <a:extLst>
              <a:ext uri="{FF2B5EF4-FFF2-40B4-BE49-F238E27FC236}">
                <a16:creationId xmlns:a16="http://schemas.microsoft.com/office/drawing/2014/main" id="{8D18383D-32B4-79B8-78CF-F8CE5274BE53}"/>
              </a:ext>
            </a:extLst>
          </p:cNvPr>
          <p:cNvGraphicFramePr>
            <a:graphicFrameLocks/>
          </p:cNvGraphicFramePr>
          <p:nvPr>
            <p:extLst>
              <p:ext uri="{D42A27DB-BD31-4B8C-83A1-F6EECF244321}">
                <p14:modId xmlns:p14="http://schemas.microsoft.com/office/powerpoint/2010/main" val="2142000088"/>
              </p:ext>
            </p:extLst>
          </p:nvPr>
        </p:nvGraphicFramePr>
        <p:xfrm>
          <a:off x="3209731" y="1355502"/>
          <a:ext cx="7772400" cy="3281812"/>
        </p:xfrm>
        <a:graphic>
          <a:graphicData uri="http://schemas.openxmlformats.org/drawingml/2006/chart">
            <c:chart xmlns:c="http://schemas.openxmlformats.org/drawingml/2006/chart" xmlns:r="http://schemas.openxmlformats.org/officeDocument/2006/relationships" r:id="rId2"/>
          </a:graphicData>
        </a:graphic>
      </p:graphicFrame>
      <p:sp>
        <p:nvSpPr>
          <p:cNvPr id="34" name="TextBox 33">
            <a:extLst>
              <a:ext uri="{FF2B5EF4-FFF2-40B4-BE49-F238E27FC236}">
                <a16:creationId xmlns:a16="http://schemas.microsoft.com/office/drawing/2014/main" id="{A064615E-BD6D-803B-9B5B-89F0FB849D46}"/>
              </a:ext>
            </a:extLst>
          </p:cNvPr>
          <p:cNvSpPr txBox="1"/>
          <p:nvPr/>
        </p:nvSpPr>
        <p:spPr>
          <a:xfrm>
            <a:off x="2530329" y="4902333"/>
            <a:ext cx="8974316" cy="1200329"/>
          </a:xfrm>
          <a:prstGeom prst="rect">
            <a:avLst/>
          </a:prstGeom>
          <a:noFill/>
        </p:spPr>
        <p:txBody>
          <a:bodyPr wrap="square">
            <a:spAutoFit/>
          </a:bodyPr>
          <a:lstStyle/>
          <a:p>
            <a:pPr algn="just"/>
            <a:r>
              <a:rPr lang="en-IN" sz="1800" dirty="0">
                <a:solidFill>
                  <a:schemeClr val="accent5">
                    <a:lumMod val="75000"/>
                  </a:schemeClr>
                </a:solidFill>
              </a:rPr>
              <a:t>Based on the available data we can say that call duration in the morning and in the evening is higher as compare to the noon. I would suggest that company should try to decrease the call duration by giving agents proper training. This is how they can </a:t>
            </a:r>
            <a:r>
              <a:rPr lang="en-IN" dirty="0">
                <a:solidFill>
                  <a:schemeClr val="accent5">
                    <a:lumMod val="75000"/>
                  </a:schemeClr>
                </a:solidFill>
              </a:rPr>
              <a:t>call abandoned numbers.</a:t>
            </a:r>
            <a:endParaRPr lang="en-IN" sz="1800" dirty="0">
              <a:solidFill>
                <a:schemeClr val="accent5">
                  <a:lumMod val="75000"/>
                </a:schemeClr>
              </a:solidFill>
            </a:endParaRPr>
          </a:p>
        </p:txBody>
      </p:sp>
    </p:spTree>
    <p:extLst>
      <p:ext uri="{BB962C8B-B14F-4D97-AF65-F5344CB8AC3E}">
        <p14:creationId xmlns:p14="http://schemas.microsoft.com/office/powerpoint/2010/main" val="1672070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a:xfrm>
            <a:off x="1554480" y="316535"/>
            <a:ext cx="10182226" cy="1325880"/>
          </a:xfrm>
        </p:spPr>
        <p:txBody>
          <a:bodyPr>
            <a:noAutofit/>
          </a:bodyPr>
          <a:lstStyle/>
          <a:p>
            <a:pPr algn="just"/>
            <a:r>
              <a:rPr lang="en-US" sz="2800" b="0" dirty="0"/>
              <a:t>B. Show the total volume/ number of calls coming in via charts/ graphs [Number of calls v/s Time]. You can select time in a bucket form.</a:t>
            </a:r>
            <a:endParaRPr lang="en-ZA" sz="2800" b="0" dirty="0"/>
          </a:p>
        </p:txBody>
      </p:sp>
      <p:pic>
        <p:nvPicPr>
          <p:cNvPr id="16" name="Picture 15">
            <a:extLst>
              <a:ext uri="{FF2B5EF4-FFF2-40B4-BE49-F238E27FC236}">
                <a16:creationId xmlns:a16="http://schemas.microsoft.com/office/drawing/2014/main" id="{4F2EBD25-870F-A359-ADB4-81F92717F148}"/>
              </a:ext>
            </a:extLst>
          </p:cNvPr>
          <p:cNvPicPr>
            <a:picLocks noChangeAspect="1"/>
          </p:cNvPicPr>
          <p:nvPr/>
        </p:nvPicPr>
        <p:blipFill>
          <a:blip r:embed="rId3"/>
          <a:stretch>
            <a:fillRect/>
          </a:stretch>
        </p:blipFill>
        <p:spPr>
          <a:xfrm>
            <a:off x="1230592" y="1762218"/>
            <a:ext cx="3447908" cy="333356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9" name="TextBox 18">
            <a:extLst>
              <a:ext uri="{FF2B5EF4-FFF2-40B4-BE49-F238E27FC236}">
                <a16:creationId xmlns:a16="http://schemas.microsoft.com/office/drawing/2014/main" id="{A38EDEE6-4261-B3B2-3DB4-6B5E14727EEE}"/>
              </a:ext>
            </a:extLst>
          </p:cNvPr>
          <p:cNvSpPr txBox="1"/>
          <p:nvPr/>
        </p:nvSpPr>
        <p:spPr>
          <a:xfrm>
            <a:off x="1230592" y="5550220"/>
            <a:ext cx="10768575" cy="1600438"/>
          </a:xfrm>
          <a:prstGeom prst="rect">
            <a:avLst/>
          </a:prstGeom>
          <a:noFill/>
        </p:spPr>
        <p:txBody>
          <a:bodyPr wrap="square">
            <a:spAutoFit/>
          </a:bodyPr>
          <a:lstStyle/>
          <a:p>
            <a:pPr algn="just"/>
            <a:r>
              <a:rPr lang="en-IN" sz="1600" dirty="0">
                <a:solidFill>
                  <a:schemeClr val="bg1"/>
                </a:solidFill>
              </a:rPr>
              <a:t>Here pivot table is used to get the count of the </a:t>
            </a:r>
            <a:r>
              <a:rPr lang="en-IN" sz="1600" dirty="0" err="1">
                <a:solidFill>
                  <a:schemeClr val="bg1"/>
                </a:solidFill>
              </a:rPr>
              <a:t>Call_Status</a:t>
            </a:r>
            <a:r>
              <a:rPr lang="en-IN" sz="1600" dirty="0">
                <a:solidFill>
                  <a:schemeClr val="bg1"/>
                </a:solidFill>
              </a:rPr>
              <a:t>. In the pivot table </a:t>
            </a:r>
            <a:r>
              <a:rPr lang="en-IN" sz="1600" dirty="0" err="1">
                <a:solidFill>
                  <a:schemeClr val="bg1"/>
                </a:solidFill>
              </a:rPr>
              <a:t>Time_Bucket</a:t>
            </a:r>
            <a:r>
              <a:rPr lang="en-IN" sz="1600" dirty="0">
                <a:solidFill>
                  <a:schemeClr val="bg1"/>
                </a:solidFill>
              </a:rPr>
              <a:t> is used as rows and Count of the </a:t>
            </a:r>
            <a:r>
              <a:rPr lang="en-IN" sz="1600" dirty="0" err="1">
                <a:solidFill>
                  <a:schemeClr val="bg1"/>
                </a:solidFill>
              </a:rPr>
              <a:t>Call_Status</a:t>
            </a:r>
            <a:r>
              <a:rPr lang="en-IN" sz="1600" dirty="0">
                <a:solidFill>
                  <a:schemeClr val="bg1"/>
                </a:solidFill>
              </a:rPr>
              <a:t> is used as a value. </a:t>
            </a:r>
          </a:p>
          <a:p>
            <a:pPr algn="just"/>
            <a:r>
              <a:rPr lang="en-IN" sz="1600" dirty="0">
                <a:solidFill>
                  <a:schemeClr val="bg1"/>
                </a:solidFill>
              </a:rPr>
              <a:t>Based on the available data we can say that 12-13 hours is the busiest time. Between 10 am to 3 pm more than 50% of the calls are received. I would suggest that almost 50 % of the work force should be hired for the 10 am to 3 pm</a:t>
            </a:r>
          </a:p>
          <a:p>
            <a:pPr algn="just"/>
            <a:endParaRPr lang="en-IN" sz="1800" dirty="0">
              <a:solidFill>
                <a:schemeClr val="bg1"/>
              </a:solidFill>
            </a:endParaRPr>
          </a:p>
        </p:txBody>
      </p:sp>
      <p:graphicFrame>
        <p:nvGraphicFramePr>
          <p:cNvPr id="22" name="Chart 21">
            <a:extLst>
              <a:ext uri="{FF2B5EF4-FFF2-40B4-BE49-F238E27FC236}">
                <a16:creationId xmlns:a16="http://schemas.microsoft.com/office/drawing/2014/main" id="{61226C81-B86A-4DCB-1934-944A53BE811F}"/>
              </a:ext>
            </a:extLst>
          </p:cNvPr>
          <p:cNvGraphicFramePr>
            <a:graphicFrameLocks/>
          </p:cNvGraphicFramePr>
          <p:nvPr>
            <p:extLst>
              <p:ext uri="{D42A27DB-BD31-4B8C-83A1-F6EECF244321}">
                <p14:modId xmlns:p14="http://schemas.microsoft.com/office/powerpoint/2010/main" val="3194848622"/>
              </p:ext>
            </p:extLst>
          </p:nvPr>
        </p:nvGraphicFramePr>
        <p:xfrm>
          <a:off x="5701003" y="1416986"/>
          <a:ext cx="5711813" cy="413323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52466045"/>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_tm33968143_Win32_JB_SL_v3" id="{C3D5CE6D-3494-4BBD-B7F5-AA5B348ED394}" vid="{982B489A-C9B1-4FBF-BBC5-D41820D271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4F7209-A407-4CFB-9C3E-C69AB93152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6D1D862-643C-46A1-A5ED-679CEB6DE28E}">
  <ds:schemaRefs>
    <ds:schemaRef ds:uri="http://schemas.microsoft.com/sharepoint/v3/contenttype/forms"/>
  </ds:schemaRefs>
</ds:datastoreItem>
</file>

<file path=customXml/itemProps3.xml><?xml version="1.0" encoding="utf-8"?>
<ds:datastoreItem xmlns:ds="http://schemas.openxmlformats.org/officeDocument/2006/customXml" ds:itemID="{97CDCE58-E008-4D50-B18E-ADC19CB290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Colorful abstract pitch deck</Template>
  <TotalTime>233</TotalTime>
  <Words>1383</Words>
  <Application>Microsoft Office PowerPoint</Application>
  <PresentationFormat>Widescreen</PresentationFormat>
  <Paragraphs>197</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Avenir Next LT Pro</vt:lpstr>
      <vt:lpstr>Calibri</vt:lpstr>
      <vt:lpstr>Office Theme</vt:lpstr>
      <vt:lpstr>ABC Call Volume Trend Analysis</vt:lpstr>
      <vt:lpstr>Project Description</vt:lpstr>
      <vt:lpstr>Approach</vt:lpstr>
      <vt:lpstr>Tech-Stack Used</vt:lpstr>
      <vt:lpstr>Insights</vt:lpstr>
      <vt:lpstr>Result</vt:lpstr>
      <vt:lpstr>A. Calculate the average call time duration for all incoming calls received by agents (in each Time_Bucket)</vt:lpstr>
      <vt:lpstr>A. Calculate the average call time duration for all incoming calls received by agents (in each Time_Bucket)</vt:lpstr>
      <vt:lpstr>B. Show the total volume/ number of calls coming in via charts/ graphs [Number of calls v/s Time]. You can select time in a bucket form.</vt:lpstr>
      <vt:lpstr>C. As you can see current abandon rate is approximately 30%. Propose a manpower plan required during each time bucket [between 9am to 9pm] to reduce the abandon rate to 10%. </vt:lpstr>
      <vt:lpstr>C. As you can see current abandon rate is approximately 30%. Propose a manpower plan required during each time bucket [between 9am to 9pm] to reduce the abandon rate to 10%. </vt:lpstr>
      <vt:lpstr>D. Let’s say customers also call this ABC insurance company in night but didn’t get answer as there are no agents to answer, this creates a bad customer experience for this Insurance company. Suppose every 100 calls that customer made during 9 Am to 9 Pm, customer also made 30 calls in night between interval [9 Pm to 9 Am]</vt:lpstr>
      <vt:lpstr>D. Let’s say customers also call this ABC insurance company in night but didn’t get answer as there are no agents to answer, this creates a bad customer experience for this Insurance company. Suppose every 100 calls that customer made during 9 Am to 9 Pm, customer also made 30 calls in night between interval [9 Pm to 9 Am]</vt:lpstr>
      <vt:lpstr>Drive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 Call Volume Trend Analysis</dc:title>
  <dc:creator>rajat pawan</dc:creator>
  <cp:lastModifiedBy>rajat pawan</cp:lastModifiedBy>
  <cp:revision>3</cp:revision>
  <dcterms:created xsi:type="dcterms:W3CDTF">2023-03-21T11:15:50Z</dcterms:created>
  <dcterms:modified xsi:type="dcterms:W3CDTF">2023-03-21T15:09:23Z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