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4"/>
  </p:notesMasterIdLst>
  <p:handoutMasterIdLst>
    <p:handoutMasterId r:id="rId15"/>
  </p:handoutMasterIdLst>
  <p:sldIdLst>
    <p:sldId id="296" r:id="rId2"/>
    <p:sldId id="298" r:id="rId3"/>
    <p:sldId id="302" r:id="rId4"/>
    <p:sldId id="303" r:id="rId5"/>
    <p:sldId id="304" r:id="rId6"/>
    <p:sldId id="305" r:id="rId7"/>
    <p:sldId id="300" r:id="rId8"/>
    <p:sldId id="306" r:id="rId9"/>
    <p:sldId id="307" r:id="rId10"/>
    <p:sldId id="308" r:id="rId11"/>
    <p:sldId id="309"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jat\Downloads\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jat\Downloads\Statistic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331-4C88-87B0-FAE3B469872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331-4C88-87B0-FAE3B469872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4331-4C88-87B0-FAE3B469872B}"/>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4331-4C88-87B0-FAE3B469872B}"/>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4331-4C88-87B0-FAE3B469872B}"/>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4331-4C88-87B0-FAE3B469872B}"/>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4331-4C88-87B0-FAE3B469872B}"/>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4331-4C88-87B0-FAE3B469872B}"/>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4331-4C88-87B0-FAE3B469872B}"/>
              </c:ext>
            </c:extLst>
          </c:dPt>
          <c:dLbls>
            <c:dLbl>
              <c:idx val="4"/>
              <c:layout>
                <c:manualLayout>
                  <c:x val="1.5241637184273769E-2"/>
                  <c:y val="-3.3560434070859521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331-4C88-87B0-FAE3B469872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Sheet1!$M$2:$M$10</c:f>
              <c:strCache>
                <c:ptCount val="9"/>
                <c:pt idx="0">
                  <c:v>Service Department</c:v>
                </c:pt>
                <c:pt idx="1">
                  <c:v>Operations Department</c:v>
                </c:pt>
                <c:pt idx="2">
                  <c:v>Production Department</c:v>
                </c:pt>
                <c:pt idx="3">
                  <c:v>Marketing Department</c:v>
                </c:pt>
                <c:pt idx="4">
                  <c:v>Sales Department</c:v>
                </c:pt>
                <c:pt idx="5">
                  <c:v>Finance Department</c:v>
                </c:pt>
                <c:pt idx="6">
                  <c:v>General Management</c:v>
                </c:pt>
                <c:pt idx="7">
                  <c:v>Purchase Department</c:v>
                </c:pt>
                <c:pt idx="8">
                  <c:v>Human Resource Department</c:v>
                </c:pt>
              </c:strCache>
            </c:strRef>
          </c:cat>
          <c:val>
            <c:numRef>
              <c:f>Sheet1!$N$2:$N$10</c:f>
              <c:numCache>
                <c:formatCode>General</c:formatCode>
                <c:ptCount val="9"/>
                <c:pt idx="0">
                  <c:v>2053</c:v>
                </c:pt>
                <c:pt idx="1">
                  <c:v>2771</c:v>
                </c:pt>
                <c:pt idx="2">
                  <c:v>380</c:v>
                </c:pt>
                <c:pt idx="3">
                  <c:v>325</c:v>
                </c:pt>
                <c:pt idx="4">
                  <c:v>747</c:v>
                </c:pt>
                <c:pt idx="5">
                  <c:v>288</c:v>
                </c:pt>
                <c:pt idx="6">
                  <c:v>170</c:v>
                </c:pt>
                <c:pt idx="7">
                  <c:v>333</c:v>
                </c:pt>
                <c:pt idx="8">
                  <c:v>97</c:v>
                </c:pt>
              </c:numCache>
            </c:numRef>
          </c:val>
          <c:extLst>
            <c:ext xmlns:c15="http://schemas.microsoft.com/office/drawing/2012/chart" uri="{02D57815-91ED-43cb-92C2-25804820EDAC}">
              <c15:filteredSeriesTitle>
                <c15:tx>
                  <c:strRef>
                    <c:extLst>
                      <c:ext uri="{02D57815-91ED-43cb-92C2-25804820EDAC}">
                        <c15:formulaRef>
                          <c15:sqref>Sheet1!$N$1</c15:sqref>
                        </c15:formulaRef>
                      </c:ext>
                    </c:extLst>
                    <c:strCache>
                      <c:ptCount val="1"/>
                      <c:pt idx="0">
                        <c:v>Applications</c:v>
                      </c:pt>
                    </c:strCache>
                  </c:strRef>
                </c15:tx>
              </c15:filteredSeriesTitle>
            </c:ext>
            <c:ext xmlns:c16="http://schemas.microsoft.com/office/drawing/2014/chart" uri="{C3380CC4-5D6E-409C-BE32-E72D297353CC}">
              <c16:uniqueId val="{00000012-4331-4C88-87B0-FAE3B469872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[Statistics.xlsx]Sheet5!PivotTable6</c:name>
    <c:fmtId val="26"/>
  </c:pivotSource>
  <c:chart>
    <c:autoTitleDeleted val="1"/>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round/>
            </a:ln>
            <a:effectLst/>
          </c:spPr>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Sheet5!$A$4:$A$19</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Sheet5!$B$4:$B$19</c:f>
              <c:numCache>
                <c:formatCode>General</c:formatCode>
                <c:ptCount val="15"/>
                <c:pt idx="0">
                  <c:v>462</c:v>
                </c:pt>
                <c:pt idx="1">
                  <c:v>232</c:v>
                </c:pt>
                <c:pt idx="2">
                  <c:v>1747</c:v>
                </c:pt>
                <c:pt idx="3">
                  <c:v>320</c:v>
                </c:pt>
                <c:pt idx="4">
                  <c:v>1792</c:v>
                </c:pt>
                <c:pt idx="5">
                  <c:v>222</c:v>
                </c:pt>
                <c:pt idx="6">
                  <c:v>87</c:v>
                </c:pt>
                <c:pt idx="7">
                  <c:v>786</c:v>
                </c:pt>
                <c:pt idx="8">
                  <c:v>527</c:v>
                </c:pt>
                <c:pt idx="9">
                  <c:v>981</c:v>
                </c:pt>
                <c:pt idx="10">
                  <c:v>3</c:v>
                </c:pt>
                <c:pt idx="11">
                  <c:v>1</c:v>
                </c:pt>
                <c:pt idx="12">
                  <c:v>1</c:v>
                </c:pt>
                <c:pt idx="13">
                  <c:v>1</c:v>
                </c:pt>
                <c:pt idx="14">
                  <c:v>1</c:v>
                </c:pt>
              </c:numCache>
            </c:numRef>
          </c:val>
          <c:extLst>
            <c:ext xmlns:c16="http://schemas.microsoft.com/office/drawing/2014/chart" uri="{C3380CC4-5D6E-409C-BE32-E72D297353CC}">
              <c16:uniqueId val="{00000000-D50E-4D94-90D9-79154C5CCF54}"/>
            </c:ext>
          </c:extLst>
        </c:ser>
        <c:dLbls>
          <c:showLegendKey val="0"/>
          <c:showVal val="1"/>
          <c:showCatName val="0"/>
          <c:showSerName val="0"/>
          <c:showPercent val="0"/>
          <c:showBubbleSize val="0"/>
        </c:dLbls>
        <c:gapWidth val="150"/>
        <c:shape val="box"/>
        <c:axId val="577249648"/>
        <c:axId val="643816912"/>
        <c:axId val="0"/>
      </c:bar3DChart>
      <c:catAx>
        <c:axId val="577249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43816912"/>
        <c:crosses val="autoZero"/>
        <c:auto val="1"/>
        <c:lblAlgn val="ctr"/>
        <c:lblOffset val="100"/>
        <c:noMultiLvlLbl val="0"/>
      </c:catAx>
      <c:valAx>
        <c:axId val="64381691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77249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3/14/2023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1238666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326235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201759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384662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12</a:t>
            </a:fld>
            <a:endParaRPr lang="en-US" dirty="0"/>
          </a:p>
        </p:txBody>
      </p:sp>
    </p:spTree>
    <p:extLst>
      <p:ext uri="{BB962C8B-B14F-4D97-AF65-F5344CB8AC3E}">
        <p14:creationId xmlns:p14="http://schemas.microsoft.com/office/powerpoint/2010/main" val="68686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3/14/2023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3/14/2023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3/14/2023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3/14/2023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3/14/2023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3/14/2023</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rajatpawan@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a:xfrm>
            <a:off x="877078" y="2939143"/>
            <a:ext cx="5980922" cy="1414905"/>
          </a:xfrm>
        </p:spPr>
        <p:txBody>
          <a:bodyPr/>
          <a:lstStyle/>
          <a:p>
            <a:r>
              <a:rPr lang="en-US" sz="4400" dirty="0"/>
              <a:t>Hiring Process Analytics</a:t>
            </a:r>
          </a:p>
        </p:txBody>
      </p:sp>
      <p:pic>
        <p:nvPicPr>
          <p:cNvPr id="9" name="Picture Placeholder 8" descr="A group of people standing in front of a window">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a:xfrm>
            <a:off x="877078" y="4378692"/>
            <a:ext cx="5651500" cy="704088"/>
          </a:xfrm>
        </p:spPr>
        <p:txBody>
          <a:bodyPr/>
          <a:lstStyle/>
          <a:p>
            <a:r>
              <a:rPr lang="en-US" dirty="0">
                <a:latin typeface="Times New Roman" panose="02020603050405020304" pitchFamily="18" charset="0"/>
                <a:cs typeface="Times New Roman" panose="02020603050405020304" pitchFamily="18" charset="0"/>
              </a:rPr>
              <a:t>By: Rajat Panwan</a:t>
            </a:r>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639413" y="2038571"/>
            <a:ext cx="5241433" cy="3949480"/>
          </a:xfrm>
        </p:spPr>
        <p:txBody>
          <a:bodyPr>
            <a:normAutofit/>
          </a:bodyPr>
          <a:lstStyle/>
          <a:p>
            <a:pPr marL="0" indent="0" algn="just">
              <a:buNone/>
            </a:pPr>
            <a:r>
              <a:rPr lang="en-US" sz="1800" b="1" dirty="0"/>
              <a:t>This is one of the most important part of analysis to visualize the data.</a:t>
            </a:r>
          </a:p>
          <a:p>
            <a:pPr marL="0" indent="0" algn="just">
              <a:buNone/>
            </a:pPr>
            <a:r>
              <a:rPr lang="en-US" sz="1800" b="1" dirty="0"/>
              <a:t>Your task: Draw Pie Chart / Bar Graph ( or any other graph ) to show proportion of people working different department?</a:t>
            </a:r>
          </a:p>
        </p:txBody>
      </p:sp>
      <p:sp>
        <p:nvSpPr>
          <p:cNvPr id="8" name="Title 7">
            <a:extLst>
              <a:ext uri="{FF2B5EF4-FFF2-40B4-BE49-F238E27FC236}">
                <a16:creationId xmlns:a16="http://schemas.microsoft.com/office/drawing/2014/main" id="{8BAE3D77-D95C-7ECC-A6A1-B7E9F77572C6}"/>
              </a:ext>
            </a:extLst>
          </p:cNvPr>
          <p:cNvSpPr>
            <a:spLocks noGrp="1"/>
          </p:cNvSpPr>
          <p:nvPr>
            <p:ph type="title"/>
          </p:nvPr>
        </p:nvSpPr>
        <p:spPr/>
        <p:txBody>
          <a:bodyPr/>
          <a:lstStyle/>
          <a:p>
            <a:r>
              <a:rPr lang="en-IN" dirty="0"/>
              <a:t>D. </a:t>
            </a:r>
            <a:r>
              <a:rPr lang="en-US" sz="2400" b="1" dirty="0"/>
              <a:t>Charts and Plots</a:t>
            </a:r>
            <a:endParaRPr lang="en-IN" dirty="0"/>
          </a:p>
        </p:txBody>
      </p:sp>
      <p:graphicFrame>
        <p:nvGraphicFramePr>
          <p:cNvPr id="2" name="Chart 1">
            <a:extLst>
              <a:ext uri="{FF2B5EF4-FFF2-40B4-BE49-F238E27FC236}">
                <a16:creationId xmlns:a16="http://schemas.microsoft.com/office/drawing/2014/main" id="{FC5ABB04-B441-E4D8-D285-44DF23703429}"/>
              </a:ext>
            </a:extLst>
          </p:cNvPr>
          <p:cNvGraphicFramePr>
            <a:graphicFrameLocks/>
          </p:cNvGraphicFramePr>
          <p:nvPr>
            <p:extLst>
              <p:ext uri="{D42A27DB-BD31-4B8C-83A1-F6EECF244321}">
                <p14:modId xmlns:p14="http://schemas.microsoft.com/office/powerpoint/2010/main" val="583772992"/>
              </p:ext>
            </p:extLst>
          </p:nvPr>
        </p:nvGraphicFramePr>
        <p:xfrm>
          <a:off x="6102215" y="1688841"/>
          <a:ext cx="5713297" cy="4488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22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639413" y="2038571"/>
            <a:ext cx="5241433" cy="3949480"/>
          </a:xfrm>
        </p:spPr>
        <p:txBody>
          <a:bodyPr>
            <a:normAutofit/>
          </a:bodyPr>
          <a:lstStyle/>
          <a:p>
            <a:pPr marL="0" indent="0" algn="just">
              <a:buNone/>
            </a:pPr>
            <a:r>
              <a:rPr lang="en-US" sz="1800" b="1" dirty="0"/>
              <a:t>Use different charts and graphs to perform the task representing the data.</a:t>
            </a:r>
          </a:p>
          <a:p>
            <a:pPr marL="0" indent="0" algn="just">
              <a:buNone/>
            </a:pPr>
            <a:r>
              <a:rPr lang="en-US" sz="1800" b="1" dirty="0"/>
              <a:t>Your task: Represent different post tiers using chart/graph?</a:t>
            </a:r>
          </a:p>
        </p:txBody>
      </p:sp>
      <p:sp>
        <p:nvSpPr>
          <p:cNvPr id="8" name="Title 7">
            <a:extLst>
              <a:ext uri="{FF2B5EF4-FFF2-40B4-BE49-F238E27FC236}">
                <a16:creationId xmlns:a16="http://schemas.microsoft.com/office/drawing/2014/main" id="{8BAE3D77-D95C-7ECC-A6A1-B7E9F77572C6}"/>
              </a:ext>
            </a:extLst>
          </p:cNvPr>
          <p:cNvSpPr>
            <a:spLocks noGrp="1"/>
          </p:cNvSpPr>
          <p:nvPr>
            <p:ph type="title"/>
          </p:nvPr>
        </p:nvSpPr>
        <p:spPr/>
        <p:txBody>
          <a:bodyPr/>
          <a:lstStyle/>
          <a:p>
            <a:r>
              <a:rPr lang="en-IN" dirty="0"/>
              <a:t>E. </a:t>
            </a:r>
            <a:r>
              <a:rPr lang="en-US" sz="2400" b="1" dirty="0"/>
              <a:t>Charts</a:t>
            </a:r>
            <a:endParaRPr lang="en-IN" dirty="0"/>
          </a:p>
        </p:txBody>
      </p:sp>
      <p:graphicFrame>
        <p:nvGraphicFramePr>
          <p:cNvPr id="4" name="Chart 3">
            <a:extLst>
              <a:ext uri="{FF2B5EF4-FFF2-40B4-BE49-F238E27FC236}">
                <a16:creationId xmlns:a16="http://schemas.microsoft.com/office/drawing/2014/main" id="{4A37C3A5-8510-2345-E91C-E4740C850267}"/>
              </a:ext>
            </a:extLst>
          </p:cNvPr>
          <p:cNvGraphicFramePr>
            <a:graphicFrameLocks/>
          </p:cNvGraphicFramePr>
          <p:nvPr>
            <p:extLst>
              <p:ext uri="{D42A27DB-BD31-4B8C-83A1-F6EECF244321}">
                <p14:modId xmlns:p14="http://schemas.microsoft.com/office/powerpoint/2010/main" val="2946137153"/>
              </p:ext>
            </p:extLst>
          </p:nvPr>
        </p:nvGraphicFramePr>
        <p:xfrm>
          <a:off x="6230129" y="1576874"/>
          <a:ext cx="5629080" cy="50665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129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12B0EC-514A-75E2-BD08-25418B465BA3}"/>
              </a:ext>
            </a:extLst>
          </p:cNvPr>
          <p:cNvSpPr>
            <a:spLocks noGrp="1"/>
          </p:cNvSpPr>
          <p:nvPr>
            <p:ph type="title"/>
          </p:nvPr>
        </p:nvSpPr>
        <p:spPr/>
        <p:txBody>
          <a:bodyPr/>
          <a:lstStyle/>
          <a:p>
            <a:pPr algn="ctr"/>
            <a:r>
              <a:rPr lang="en-IN" dirty="0"/>
              <a:t>Thank You</a:t>
            </a:r>
          </a:p>
        </p:txBody>
      </p:sp>
      <p:sp>
        <p:nvSpPr>
          <p:cNvPr id="6" name="TextBox 5">
            <a:extLst>
              <a:ext uri="{FF2B5EF4-FFF2-40B4-BE49-F238E27FC236}">
                <a16:creationId xmlns:a16="http://schemas.microsoft.com/office/drawing/2014/main" id="{BE25498C-28BA-23AE-0B50-7DAF3CFB0795}"/>
              </a:ext>
            </a:extLst>
          </p:cNvPr>
          <p:cNvSpPr txBox="1"/>
          <p:nvPr/>
        </p:nvSpPr>
        <p:spPr>
          <a:xfrm>
            <a:off x="475861" y="2982476"/>
            <a:ext cx="5411755" cy="1661993"/>
          </a:xfrm>
          <a:prstGeom prst="rect">
            <a:avLst/>
          </a:prstGeom>
          <a:noFill/>
        </p:spPr>
        <p:txBody>
          <a:bodyPr wrap="square" rtlCol="0">
            <a:spAutoFit/>
          </a:bodyPr>
          <a:lstStyle/>
          <a:p>
            <a:pPr algn="ctr"/>
            <a:r>
              <a:rPr lang="en-IN" sz="2800" dirty="0"/>
              <a:t>Prepared By: Rajat Panwan</a:t>
            </a:r>
          </a:p>
          <a:p>
            <a:pPr algn="ctr"/>
            <a:r>
              <a:rPr lang="en-IN" sz="2800" dirty="0"/>
              <a:t>You can connect me on:</a:t>
            </a:r>
          </a:p>
          <a:p>
            <a:pPr algn="ctr"/>
            <a:r>
              <a:rPr lang="en-IN" sz="2800" dirty="0">
                <a:hlinkClick r:id="rId3"/>
              </a:rPr>
              <a:t>rajatpawan@gmail.com</a:t>
            </a:r>
            <a:endParaRPr lang="en-IN" sz="2800" dirty="0"/>
          </a:p>
          <a:p>
            <a:pPr algn="ctr"/>
            <a:endParaRPr lang="en-IN" dirty="0"/>
          </a:p>
        </p:txBody>
      </p:sp>
      <p:pic>
        <p:nvPicPr>
          <p:cNvPr id="4098" name="Picture 2" descr="Thank You Business Images - Free Download on Freepik">
            <a:extLst>
              <a:ext uri="{FF2B5EF4-FFF2-40B4-BE49-F238E27FC236}">
                <a16:creationId xmlns:a16="http://schemas.microsoft.com/office/drawing/2014/main" id="{B7F01BB7-E8E3-BF94-61D6-11E0C1BE1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947" y="2210064"/>
            <a:ext cx="5450702" cy="363089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3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5361525" y="387760"/>
            <a:ext cx="6208434" cy="6106346"/>
          </a:xfrm>
        </p:spPr>
        <p:txBody>
          <a:bodyPr>
            <a:normAutofit/>
          </a:bodyPr>
          <a:lstStyle/>
          <a:p>
            <a:pPr marL="0" indent="0" algn="just">
              <a:buNone/>
            </a:pPr>
            <a:r>
              <a:rPr lang="en-US" sz="2000" dirty="0"/>
              <a:t>This project is about performing exploratory data analysis on a dataset provided by a company for their hiring process. As a lead data analyst, the task is to analyze the data to draw insights and provide recommendations to the hiring department. The project will involve understanding the data columns, checking for missing data, clubbing columns with multiple categories, checking for outliers, removing outliers, and drawing data summaries. The analysis will be performed using Excel or Google Sheets.</a:t>
            </a:r>
          </a:p>
          <a:p>
            <a:endParaRPr lang="en-US" dirty="0"/>
          </a:p>
        </p:txBody>
      </p:sp>
      <p:sp>
        <p:nvSpPr>
          <p:cNvPr id="5" name="TextBox 4">
            <a:extLst>
              <a:ext uri="{FF2B5EF4-FFF2-40B4-BE49-F238E27FC236}">
                <a16:creationId xmlns:a16="http://schemas.microsoft.com/office/drawing/2014/main" id="{F3A0D164-E89A-DB4F-6745-EDD9E0A35AFC}"/>
              </a:ext>
            </a:extLst>
          </p:cNvPr>
          <p:cNvSpPr txBox="1"/>
          <p:nvPr/>
        </p:nvSpPr>
        <p:spPr>
          <a:xfrm>
            <a:off x="233265" y="3179323"/>
            <a:ext cx="4478694" cy="523220"/>
          </a:xfrm>
          <a:prstGeom prst="rect">
            <a:avLst/>
          </a:prstGeom>
          <a:noFill/>
        </p:spPr>
        <p:txBody>
          <a:bodyPr wrap="square" rtlCol="0">
            <a:spAutoFit/>
          </a:bodyPr>
          <a:lstStyle/>
          <a:p>
            <a:pPr algn="ctr"/>
            <a:r>
              <a:rPr lang="en-IN" sz="2800" b="1" dirty="0">
                <a:latin typeface="+mj-lt"/>
              </a:rPr>
              <a:t>Project Description</a:t>
            </a:r>
          </a:p>
        </p:txBody>
      </p:sp>
    </p:spTree>
    <p:extLst>
      <p:ext uri="{BB962C8B-B14F-4D97-AF65-F5344CB8AC3E}">
        <p14:creationId xmlns:p14="http://schemas.microsoft.com/office/powerpoint/2010/main" val="37288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382139" y="1264836"/>
            <a:ext cx="5170614" cy="5201277"/>
          </a:xfrm>
        </p:spPr>
        <p:txBody>
          <a:bodyPr>
            <a:normAutofit/>
          </a:bodyPr>
          <a:lstStyle/>
          <a:p>
            <a:pPr marL="0" indent="0" algn="just">
              <a:buNone/>
            </a:pPr>
            <a:r>
              <a:rPr lang="en-US" dirty="0"/>
              <a:t>The first step in the project was to download the dataset provided by the </a:t>
            </a:r>
            <a:r>
              <a:rPr lang="en-US" dirty="0" err="1"/>
              <a:t>Trainity</a:t>
            </a:r>
            <a:r>
              <a:rPr lang="en-US" dirty="0"/>
              <a:t> and understand the data columns and data. This involved checking the format of the data, identifying the variables, and understanding the range of values for each variable. The next step was to check for missing data. After that, I checked for outliers and removed them using statistical methods. I then drew data summaries and analyzed the data to draw insights and provide recommendations.</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a:xfrm>
            <a:off x="6382139" y="681037"/>
            <a:ext cx="5170615" cy="583800"/>
          </a:xfrm>
        </p:spPr>
        <p:txBody>
          <a:bodyPr/>
          <a:lstStyle/>
          <a:p>
            <a:r>
              <a:rPr lang="en-US" dirty="0"/>
              <a:t>Approach:</a:t>
            </a:r>
          </a:p>
        </p:txBody>
      </p:sp>
      <p:pic>
        <p:nvPicPr>
          <p:cNvPr id="12" name="Picture Placeholder 11" descr="two women staring at a laptop">
            <a:extLst>
              <a:ext uri="{FF2B5EF4-FFF2-40B4-BE49-F238E27FC236}">
                <a16:creationId xmlns:a16="http://schemas.microsoft.com/office/drawing/2014/main" id="{C4A01B63-37B7-4771-B459-B3EC5C58CB4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571500"/>
            <a:ext cx="5553075" cy="5715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45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a:bodyPr>
          <a:lstStyle/>
          <a:p>
            <a:pPr marL="0" indent="0" algn="just">
              <a:buNone/>
            </a:pPr>
            <a:r>
              <a:rPr lang="en-US" dirty="0"/>
              <a:t>The analysis was performed using Microsoft Excel. We used different Excel functions, such as COUNT, COUNTIFS, SUM, UNIQUE and AVERAGE to perform the analysis. We also used PIVOT TABLE, SLICER in Pivot Table, CHARTS and GRAPHS to visualize the data.</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Tech-Stack Used:</a:t>
            </a:r>
          </a:p>
        </p:txBody>
      </p:sp>
      <p:pic>
        <p:nvPicPr>
          <p:cNvPr id="1026" name="Picture 2" descr="Here are some Microsoft Excel tips you can use to inch closer to mastery |  Technology News,The Indian Express">
            <a:extLst>
              <a:ext uri="{FF2B5EF4-FFF2-40B4-BE49-F238E27FC236}">
                <a16:creationId xmlns:a16="http://schemas.microsoft.com/office/drawing/2014/main" id="{E92BAB5C-C39A-9C6B-CE3C-F129E6624C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75" r="25820"/>
          <a:stretch/>
        </p:blipFill>
        <p:spPr bwMode="auto">
          <a:xfrm>
            <a:off x="533769" y="1007949"/>
            <a:ext cx="5932862" cy="48421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5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lnSpcReduction="10000"/>
          </a:bodyPr>
          <a:lstStyle/>
          <a:p>
            <a:pPr marL="0" indent="0" algn="just">
              <a:buNone/>
            </a:pPr>
            <a:r>
              <a:rPr lang="en-US" dirty="0"/>
              <a:t>The analysis of the dataset provided insights into the hiring process of the company. I found that the company had hired more males than females. The average salary offered by the company was found to be</a:t>
            </a:r>
            <a:r>
              <a:rPr lang="en-IN" dirty="0"/>
              <a:t> ₹</a:t>
            </a:r>
            <a:r>
              <a:rPr lang="en-US" dirty="0"/>
              <a:t>49885. I drew the class intervals for salary and found that the salary is equally distributed between </a:t>
            </a:r>
            <a:r>
              <a:rPr lang="en-IN" dirty="0"/>
              <a:t>₹1000 to ₹100000</a:t>
            </a:r>
            <a:r>
              <a:rPr lang="en-US" dirty="0"/>
              <a:t>. The pie chart graph showed that most of the employees were working in the Operations department, followed by the Service department. We also represented different post tiers using a chart and found that most of the employees were in C5 and C9 position.</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Insights:</a:t>
            </a:r>
          </a:p>
        </p:txBody>
      </p:sp>
      <p:pic>
        <p:nvPicPr>
          <p:cNvPr id="2050" name="Picture 2" descr="Disorganized Graph Stock Photos - Free &amp; Royalty-Free Stock Photos from  Dreamstime">
            <a:extLst>
              <a:ext uri="{FF2B5EF4-FFF2-40B4-BE49-F238E27FC236}">
                <a16:creationId xmlns:a16="http://schemas.microsoft.com/office/drawing/2014/main" id="{3933BD62-CB9F-5430-AE2B-BA30790209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30" r="10019"/>
          <a:stretch/>
        </p:blipFill>
        <p:spPr bwMode="auto">
          <a:xfrm>
            <a:off x="516292" y="972937"/>
            <a:ext cx="5498791" cy="48400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9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a:bodyPr>
          <a:lstStyle/>
          <a:p>
            <a:pPr marL="0" indent="0" algn="just">
              <a:buNone/>
            </a:pPr>
            <a:r>
              <a:rPr lang="en-US" dirty="0"/>
              <a:t>Excel analysis and summery are on next pages.</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dirty="0"/>
              <a:t>Result:</a:t>
            </a:r>
          </a:p>
        </p:txBody>
      </p:sp>
      <p:pic>
        <p:nvPicPr>
          <p:cNvPr id="3074" name="Picture 2" descr="Determinar la poblacion y muestra de: para estudiar cual es el candidato  presidencial por el cual - Brainly.lat">
            <a:extLst>
              <a:ext uri="{FF2B5EF4-FFF2-40B4-BE49-F238E27FC236}">
                <a16:creationId xmlns:a16="http://schemas.microsoft.com/office/drawing/2014/main" id="{B67B9D12-9FA1-FCC1-2A01-FD88B6177E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958"/>
          <a:stretch/>
        </p:blipFill>
        <p:spPr bwMode="auto">
          <a:xfrm>
            <a:off x="639246" y="1143000"/>
            <a:ext cx="5649587" cy="4572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53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639413" y="2038571"/>
            <a:ext cx="5241433" cy="3949480"/>
          </a:xfrm>
        </p:spPr>
        <p:txBody>
          <a:bodyPr>
            <a:normAutofit/>
          </a:bodyPr>
          <a:lstStyle/>
          <a:p>
            <a:pPr marL="0" indent="0" algn="just">
              <a:buNone/>
            </a:pPr>
            <a:r>
              <a:rPr lang="en-US" sz="1800" b="1" dirty="0"/>
              <a:t>Process of intaking of people into an organization for different kinds of positions.</a:t>
            </a:r>
          </a:p>
          <a:p>
            <a:pPr marL="0" indent="0" algn="just">
              <a:buNone/>
            </a:pPr>
            <a:r>
              <a:rPr lang="en-US" sz="1800" b="1" dirty="0"/>
              <a:t>Your task: How many males and females are Hired?</a:t>
            </a:r>
          </a:p>
        </p:txBody>
      </p:sp>
      <p:sp>
        <p:nvSpPr>
          <p:cNvPr id="8" name="Title 7">
            <a:extLst>
              <a:ext uri="{FF2B5EF4-FFF2-40B4-BE49-F238E27FC236}">
                <a16:creationId xmlns:a16="http://schemas.microsoft.com/office/drawing/2014/main" id="{8BAE3D77-D95C-7ECC-A6A1-B7E9F77572C6}"/>
              </a:ext>
            </a:extLst>
          </p:cNvPr>
          <p:cNvSpPr>
            <a:spLocks noGrp="1"/>
          </p:cNvSpPr>
          <p:nvPr>
            <p:ph type="title"/>
          </p:nvPr>
        </p:nvSpPr>
        <p:spPr/>
        <p:txBody>
          <a:bodyPr/>
          <a:lstStyle/>
          <a:p>
            <a:r>
              <a:rPr lang="en-IN" dirty="0"/>
              <a:t>A. </a:t>
            </a:r>
            <a:r>
              <a:rPr lang="en-US" dirty="0"/>
              <a:t>Hiring</a:t>
            </a:r>
            <a:endParaRPr lang="en-IN" dirty="0"/>
          </a:p>
        </p:txBody>
      </p:sp>
      <p:pic>
        <p:nvPicPr>
          <p:cNvPr id="18" name="Picture 17">
            <a:extLst>
              <a:ext uri="{FF2B5EF4-FFF2-40B4-BE49-F238E27FC236}">
                <a16:creationId xmlns:a16="http://schemas.microsoft.com/office/drawing/2014/main" id="{411DC8E5-3933-C26E-29A9-A15BDE8E613D}"/>
              </a:ext>
            </a:extLst>
          </p:cNvPr>
          <p:cNvPicPr>
            <a:picLocks noChangeAspect="1"/>
          </p:cNvPicPr>
          <p:nvPr/>
        </p:nvPicPr>
        <p:blipFill>
          <a:blip r:embed="rId2"/>
          <a:stretch>
            <a:fillRect/>
          </a:stretch>
        </p:blipFill>
        <p:spPr>
          <a:xfrm>
            <a:off x="6471837" y="2080558"/>
            <a:ext cx="5010933" cy="35924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647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639413" y="2038571"/>
            <a:ext cx="5241433" cy="3949480"/>
          </a:xfrm>
        </p:spPr>
        <p:txBody>
          <a:bodyPr>
            <a:normAutofit/>
          </a:bodyPr>
          <a:lstStyle/>
          <a:p>
            <a:pPr marL="0" indent="0" algn="just">
              <a:buNone/>
            </a:pPr>
            <a:r>
              <a:rPr lang="en-US" sz="1800" b="1" dirty="0"/>
              <a:t>Adding all the salaries for a select group of employees and then dividing the sum by the number of employees in the group.</a:t>
            </a:r>
          </a:p>
          <a:p>
            <a:pPr marL="0" indent="0" algn="just">
              <a:buNone/>
            </a:pPr>
            <a:r>
              <a:rPr lang="en-US" sz="1800" b="1" dirty="0"/>
              <a:t>Your task: What is the average salary offered in this company?</a:t>
            </a:r>
          </a:p>
        </p:txBody>
      </p:sp>
      <p:sp>
        <p:nvSpPr>
          <p:cNvPr id="8" name="Title 7">
            <a:extLst>
              <a:ext uri="{FF2B5EF4-FFF2-40B4-BE49-F238E27FC236}">
                <a16:creationId xmlns:a16="http://schemas.microsoft.com/office/drawing/2014/main" id="{8BAE3D77-D95C-7ECC-A6A1-B7E9F77572C6}"/>
              </a:ext>
            </a:extLst>
          </p:cNvPr>
          <p:cNvSpPr>
            <a:spLocks noGrp="1"/>
          </p:cNvSpPr>
          <p:nvPr>
            <p:ph type="title"/>
          </p:nvPr>
        </p:nvSpPr>
        <p:spPr/>
        <p:txBody>
          <a:bodyPr/>
          <a:lstStyle/>
          <a:p>
            <a:r>
              <a:rPr lang="en-IN" dirty="0"/>
              <a:t>B. </a:t>
            </a:r>
            <a:r>
              <a:rPr lang="en-US" sz="2400" b="1" dirty="0"/>
              <a:t>Average Salary</a:t>
            </a:r>
            <a:endParaRPr lang="en-IN" dirty="0"/>
          </a:p>
        </p:txBody>
      </p:sp>
      <p:pic>
        <p:nvPicPr>
          <p:cNvPr id="3" name="Picture 2">
            <a:extLst>
              <a:ext uri="{FF2B5EF4-FFF2-40B4-BE49-F238E27FC236}">
                <a16:creationId xmlns:a16="http://schemas.microsoft.com/office/drawing/2014/main" id="{A4A83BCE-59CB-423F-3814-DB9F5F32E680}"/>
              </a:ext>
            </a:extLst>
          </p:cNvPr>
          <p:cNvPicPr>
            <a:picLocks noChangeAspect="1"/>
          </p:cNvPicPr>
          <p:nvPr/>
        </p:nvPicPr>
        <p:blipFill>
          <a:blip r:embed="rId2"/>
          <a:stretch>
            <a:fillRect/>
          </a:stretch>
        </p:blipFill>
        <p:spPr>
          <a:xfrm>
            <a:off x="6311155" y="1966342"/>
            <a:ext cx="5610779" cy="31934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086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a:xfrm>
            <a:off x="639413" y="2038571"/>
            <a:ext cx="5241433" cy="3949480"/>
          </a:xfrm>
        </p:spPr>
        <p:txBody>
          <a:bodyPr>
            <a:normAutofit/>
          </a:bodyPr>
          <a:lstStyle/>
          <a:p>
            <a:pPr marL="0" indent="0" algn="just">
              <a:buNone/>
            </a:pPr>
            <a:r>
              <a:rPr lang="en-US" sz="1800" b="1" dirty="0"/>
              <a:t>The class interval is the difference between the upper class limit and the lower class limit.</a:t>
            </a:r>
          </a:p>
          <a:p>
            <a:pPr marL="0" indent="0" algn="just">
              <a:buNone/>
            </a:pPr>
            <a:r>
              <a:rPr lang="en-US" sz="1800" b="1" dirty="0"/>
              <a:t>Your task: Draw the class intervals for salary in the company ?</a:t>
            </a:r>
          </a:p>
        </p:txBody>
      </p:sp>
      <p:sp>
        <p:nvSpPr>
          <p:cNvPr id="8" name="Title 7">
            <a:extLst>
              <a:ext uri="{FF2B5EF4-FFF2-40B4-BE49-F238E27FC236}">
                <a16:creationId xmlns:a16="http://schemas.microsoft.com/office/drawing/2014/main" id="{8BAE3D77-D95C-7ECC-A6A1-B7E9F77572C6}"/>
              </a:ext>
            </a:extLst>
          </p:cNvPr>
          <p:cNvSpPr>
            <a:spLocks noGrp="1"/>
          </p:cNvSpPr>
          <p:nvPr>
            <p:ph type="title"/>
          </p:nvPr>
        </p:nvSpPr>
        <p:spPr/>
        <p:txBody>
          <a:bodyPr/>
          <a:lstStyle/>
          <a:p>
            <a:r>
              <a:rPr lang="en-IN" dirty="0"/>
              <a:t>C. </a:t>
            </a:r>
            <a:r>
              <a:rPr lang="en-US" sz="2400" b="1" dirty="0"/>
              <a:t>Class Intervals</a:t>
            </a:r>
            <a:endParaRPr lang="en-IN" dirty="0"/>
          </a:p>
        </p:txBody>
      </p:sp>
      <p:pic>
        <p:nvPicPr>
          <p:cNvPr id="7" name="Picture 6">
            <a:extLst>
              <a:ext uri="{FF2B5EF4-FFF2-40B4-BE49-F238E27FC236}">
                <a16:creationId xmlns:a16="http://schemas.microsoft.com/office/drawing/2014/main" id="{0D7C7D36-3A3A-0A45-2720-218717A5C5E8}"/>
              </a:ext>
            </a:extLst>
          </p:cNvPr>
          <p:cNvPicPr>
            <a:picLocks noChangeAspect="1"/>
          </p:cNvPicPr>
          <p:nvPr/>
        </p:nvPicPr>
        <p:blipFill rotWithShape="1">
          <a:blip r:embed="rId2"/>
          <a:srcRect l="1659" r="1"/>
          <a:stretch/>
        </p:blipFill>
        <p:spPr>
          <a:xfrm>
            <a:off x="6941976" y="1842068"/>
            <a:ext cx="4208105" cy="4056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7002028"/>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73</TotalTime>
  <Words>559</Words>
  <Application>Microsoft Office PowerPoint</Application>
  <PresentationFormat>Widescreen</PresentationFormat>
  <Paragraphs>39</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Meiryo UI</vt:lpstr>
      <vt:lpstr>Arial</vt:lpstr>
      <vt:lpstr>Calibri</vt:lpstr>
      <vt:lpstr>Times New Roman</vt:lpstr>
      <vt:lpstr>Wingdings</vt:lpstr>
      <vt:lpstr>Minimal and Muted_ALT</vt:lpstr>
      <vt:lpstr>Hiring Process Analytics</vt:lpstr>
      <vt:lpstr>PowerPoint Presentation</vt:lpstr>
      <vt:lpstr>Approach:</vt:lpstr>
      <vt:lpstr>Tech-Stack Used:</vt:lpstr>
      <vt:lpstr>Insights:</vt:lpstr>
      <vt:lpstr>Result:</vt:lpstr>
      <vt:lpstr>A. Hiring</vt:lpstr>
      <vt:lpstr>B. Average Salary</vt:lpstr>
      <vt:lpstr>C. Class Intervals</vt:lpstr>
      <vt:lpstr>D. Charts and Plots</vt:lpstr>
      <vt:lpstr>E. Charts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Rajat Panwan</dc:creator>
  <cp:lastModifiedBy>rajat pawan</cp:lastModifiedBy>
  <cp:revision>1</cp:revision>
  <dcterms:created xsi:type="dcterms:W3CDTF">2023-03-14T05:23:05Z</dcterms:created>
  <dcterms:modified xsi:type="dcterms:W3CDTF">2023-03-14T06:37:00Z</dcterms:modified>
</cp:coreProperties>
</file>