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5" r:id="rId4"/>
    <p:sldId id="264" r:id="rId5"/>
    <p:sldId id="266" r:id="rId6"/>
    <p:sldId id="267" r:id="rId7"/>
    <p:sldId id="269" r:id="rId8"/>
    <p:sldId id="270" r:id="rId9"/>
    <p:sldId id="272" r:id="rId10"/>
    <p:sldId id="271" r:id="rId11"/>
    <p:sldId id="275" r:id="rId12"/>
    <p:sldId id="274" r:id="rId13"/>
    <p:sldId id="273" r:id="rId14"/>
    <p:sldId id="276" r:id="rId15"/>
    <p:sldId id="279" r:id="rId16"/>
    <p:sldId id="278" r:id="rId17"/>
    <p:sldId id="277" r:id="rId18"/>
    <p:sldId id="280" r:id="rId19"/>
    <p:sldId id="282"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docs.google.com/spreadsheets/d/1-WuLmzQX-DvrLJT1cZYX3txnlO3j2naF/edit?usp=share_link&amp;ouid=111299441641572124265&amp;rtpof=true&amp;sd=tru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rajatpawan@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71E1-3B20-5497-9233-68655CE28262}"/>
              </a:ext>
            </a:extLst>
          </p:cNvPr>
          <p:cNvSpPr>
            <a:spLocks noGrp="1"/>
          </p:cNvSpPr>
          <p:nvPr>
            <p:ph type="ctrTitle"/>
          </p:nvPr>
        </p:nvSpPr>
        <p:spPr>
          <a:xfrm>
            <a:off x="1683171" y="2099732"/>
            <a:ext cx="8825658" cy="2677648"/>
          </a:xfrm>
        </p:spPr>
        <p:txBody>
          <a:bodyPr/>
          <a:lstStyle/>
          <a:p>
            <a:pPr algn="ctr"/>
            <a:r>
              <a:rPr lang="en-US" sz="6600" dirty="0">
                <a:solidFill>
                  <a:schemeClr val="bg1"/>
                </a:solidFill>
              </a:rPr>
              <a:t>XYZ Ads Airing Report Analysis</a:t>
            </a:r>
            <a:endParaRPr lang="en-IN" sz="6600" dirty="0">
              <a:solidFill>
                <a:schemeClr val="bg1"/>
              </a:solidFill>
            </a:endParaRPr>
          </a:p>
        </p:txBody>
      </p:sp>
      <p:sp>
        <p:nvSpPr>
          <p:cNvPr id="3" name="Subtitle 2">
            <a:extLst>
              <a:ext uri="{FF2B5EF4-FFF2-40B4-BE49-F238E27FC236}">
                <a16:creationId xmlns:a16="http://schemas.microsoft.com/office/drawing/2014/main" id="{1723FFEF-E770-5D6A-0670-80C4339E8D44}"/>
              </a:ext>
            </a:extLst>
          </p:cNvPr>
          <p:cNvSpPr>
            <a:spLocks noGrp="1"/>
          </p:cNvSpPr>
          <p:nvPr>
            <p:ph type="subTitle" idx="1"/>
          </p:nvPr>
        </p:nvSpPr>
        <p:spPr>
          <a:xfrm>
            <a:off x="1683171" y="4776283"/>
            <a:ext cx="8825658" cy="861420"/>
          </a:xfrm>
        </p:spPr>
        <p:txBody>
          <a:bodyPr/>
          <a:lstStyle/>
          <a:p>
            <a:pPr algn="ctr"/>
            <a:r>
              <a:rPr lang="en-IN" dirty="0"/>
              <a:t>By: rajat </a:t>
            </a:r>
            <a:r>
              <a:rPr lang="en-IN" dirty="0" err="1"/>
              <a:t>panwan</a:t>
            </a:r>
            <a:endParaRPr lang="en-IN" dirty="0"/>
          </a:p>
        </p:txBody>
      </p:sp>
    </p:spTree>
    <p:extLst>
      <p:ext uri="{BB962C8B-B14F-4D97-AF65-F5344CB8AC3E}">
        <p14:creationId xmlns:p14="http://schemas.microsoft.com/office/powerpoint/2010/main" val="1849527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kumimoji="0" lang="en-US" sz="2400" b="0" i="0" u="none" strike="noStrike" kern="1200" cap="none" spc="0" normalizeH="0" baseline="0" noProof="0" dirty="0">
                <a:ln>
                  <a:noFill/>
                </a:ln>
                <a:solidFill>
                  <a:srgbClr val="EBEBEB"/>
                </a:solidFill>
                <a:effectLst/>
                <a:uLnTx/>
                <a:uFillTx/>
                <a:latin typeface="Century Gothic" panose="020B0502020202020204"/>
                <a:ea typeface="+mj-ea"/>
                <a:cs typeface="+mj-cs"/>
              </a:rPr>
              <a:t>C. Conduct a competitive analysis for the brands and define advertisement strategy of different brands and how it differs across the brands. </a:t>
            </a:r>
            <a:endParaRPr lang="en-IN" sz="2400" dirty="0"/>
          </a:p>
        </p:txBody>
      </p:sp>
      <p:pic>
        <p:nvPicPr>
          <p:cNvPr id="5" name="Picture 4">
            <a:extLst>
              <a:ext uri="{FF2B5EF4-FFF2-40B4-BE49-F238E27FC236}">
                <a16:creationId xmlns:a16="http://schemas.microsoft.com/office/drawing/2014/main" id="{43A64A2C-1C88-EEEC-81F7-24954235404C}"/>
              </a:ext>
            </a:extLst>
          </p:cNvPr>
          <p:cNvPicPr>
            <a:picLocks noChangeAspect="1"/>
          </p:cNvPicPr>
          <p:nvPr/>
        </p:nvPicPr>
        <p:blipFill>
          <a:blip r:embed="rId2"/>
          <a:stretch>
            <a:fillRect/>
          </a:stretch>
        </p:blipFill>
        <p:spPr>
          <a:xfrm>
            <a:off x="553220" y="2045110"/>
            <a:ext cx="4695370" cy="17930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a:extLst>
              <a:ext uri="{FF2B5EF4-FFF2-40B4-BE49-F238E27FC236}">
                <a16:creationId xmlns:a16="http://schemas.microsoft.com/office/drawing/2014/main" id="{EB90CE05-ABA0-6463-7DEC-C59E9BEFFEA9}"/>
              </a:ext>
            </a:extLst>
          </p:cNvPr>
          <p:cNvPicPr>
            <a:picLocks noChangeAspect="1"/>
          </p:cNvPicPr>
          <p:nvPr/>
        </p:nvPicPr>
        <p:blipFill>
          <a:blip r:embed="rId3"/>
          <a:stretch>
            <a:fillRect/>
          </a:stretch>
        </p:blipFill>
        <p:spPr>
          <a:xfrm>
            <a:off x="553220" y="3736258"/>
            <a:ext cx="4695370" cy="303441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TextBox 7">
            <a:extLst>
              <a:ext uri="{FF2B5EF4-FFF2-40B4-BE49-F238E27FC236}">
                <a16:creationId xmlns:a16="http://schemas.microsoft.com/office/drawing/2014/main" id="{D50CC832-3701-B817-98DE-8135B3FFD1C1}"/>
              </a:ext>
            </a:extLst>
          </p:cNvPr>
          <p:cNvSpPr txBox="1"/>
          <p:nvPr/>
        </p:nvSpPr>
        <p:spPr>
          <a:xfrm>
            <a:off x="5565058" y="1730383"/>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Part-1</a:t>
            </a:r>
            <a:endParaRPr lang="en-IN" sz="2000" dirty="0"/>
          </a:p>
        </p:txBody>
      </p:sp>
      <p:sp>
        <p:nvSpPr>
          <p:cNvPr id="10" name="TextBox 9">
            <a:extLst>
              <a:ext uri="{FF2B5EF4-FFF2-40B4-BE49-F238E27FC236}">
                <a16:creationId xmlns:a16="http://schemas.microsoft.com/office/drawing/2014/main" id="{B1EE9DBB-2496-5459-F22F-495053290020}"/>
              </a:ext>
            </a:extLst>
          </p:cNvPr>
          <p:cNvSpPr txBox="1"/>
          <p:nvPr/>
        </p:nvSpPr>
        <p:spPr>
          <a:xfrm>
            <a:off x="5631270" y="2799735"/>
            <a:ext cx="6007510" cy="3046988"/>
          </a:xfrm>
          <a:prstGeom prst="rect">
            <a:avLst/>
          </a:prstGeom>
          <a:noFill/>
        </p:spPr>
        <p:txBody>
          <a:bodyPr wrap="square">
            <a:spAutoFit/>
          </a:bodyPr>
          <a:lstStyle/>
          <a:p>
            <a:pPr marL="0" indent="0" algn="just">
              <a:buFont typeface="Wingdings 3" charset="2"/>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Based on available data, It seems that brand Honda spends the least for sales of a car on average. Hyundai, Mahindra &amp; Mahindra and Tata Motors are the worst performing ad campaign because they spends the most to selling a car. Hyundai, Mahindra &amp; Mahindra and Tata should try different strategy and combination to make it more effective.</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63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kumimoji="0" lang="en-US" sz="2400" b="0" i="0" u="none" strike="noStrike" kern="1200" cap="none" spc="0" normalizeH="0" baseline="0" noProof="0" dirty="0">
                <a:ln>
                  <a:noFill/>
                </a:ln>
                <a:solidFill>
                  <a:srgbClr val="EBEBEB"/>
                </a:solidFill>
                <a:effectLst/>
                <a:uLnTx/>
                <a:uFillTx/>
                <a:latin typeface="Century Gothic" panose="020B0502020202020204"/>
                <a:ea typeface="+mj-ea"/>
                <a:cs typeface="+mj-cs"/>
              </a:rPr>
              <a:t>C. Conduct a competitive analysis for the brands and define advertisement strategy of different brands and how it differs across the brands. </a:t>
            </a:r>
            <a:endParaRPr lang="en-IN" sz="2400" dirty="0"/>
          </a:p>
        </p:txBody>
      </p:sp>
      <p:pic>
        <p:nvPicPr>
          <p:cNvPr id="4" name="Picture 3">
            <a:extLst>
              <a:ext uri="{FF2B5EF4-FFF2-40B4-BE49-F238E27FC236}">
                <a16:creationId xmlns:a16="http://schemas.microsoft.com/office/drawing/2014/main" id="{7948EAAB-7BFB-B844-FD8C-7D2C83F38258}"/>
              </a:ext>
            </a:extLst>
          </p:cNvPr>
          <p:cNvPicPr>
            <a:picLocks noChangeAspect="1"/>
          </p:cNvPicPr>
          <p:nvPr/>
        </p:nvPicPr>
        <p:blipFill>
          <a:blip r:embed="rId2"/>
          <a:stretch>
            <a:fillRect/>
          </a:stretch>
        </p:blipFill>
        <p:spPr>
          <a:xfrm>
            <a:off x="474561" y="2110459"/>
            <a:ext cx="5749288" cy="224523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a:extLst>
              <a:ext uri="{FF2B5EF4-FFF2-40B4-BE49-F238E27FC236}">
                <a16:creationId xmlns:a16="http://schemas.microsoft.com/office/drawing/2014/main" id="{FAF1431C-D0D6-CCDB-1FD1-A02B0FD56381}"/>
              </a:ext>
            </a:extLst>
          </p:cNvPr>
          <p:cNvPicPr>
            <a:picLocks noChangeAspect="1"/>
          </p:cNvPicPr>
          <p:nvPr/>
        </p:nvPicPr>
        <p:blipFill>
          <a:blip r:embed="rId3"/>
          <a:stretch>
            <a:fillRect/>
          </a:stretch>
        </p:blipFill>
        <p:spPr>
          <a:xfrm>
            <a:off x="429023" y="4149212"/>
            <a:ext cx="5794826" cy="270878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TextBox 6">
            <a:extLst>
              <a:ext uri="{FF2B5EF4-FFF2-40B4-BE49-F238E27FC236}">
                <a16:creationId xmlns:a16="http://schemas.microsoft.com/office/drawing/2014/main" id="{B98CE391-1985-7DB2-77C0-531E4A81D175}"/>
              </a:ext>
            </a:extLst>
          </p:cNvPr>
          <p:cNvSpPr txBox="1"/>
          <p:nvPr/>
        </p:nvSpPr>
        <p:spPr>
          <a:xfrm>
            <a:off x="5565058" y="171034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Part-2</a:t>
            </a:r>
            <a:endParaRPr lang="en-IN" sz="2000" dirty="0"/>
          </a:p>
        </p:txBody>
      </p:sp>
      <p:sp>
        <p:nvSpPr>
          <p:cNvPr id="8" name="TextBox 7">
            <a:extLst>
              <a:ext uri="{FF2B5EF4-FFF2-40B4-BE49-F238E27FC236}">
                <a16:creationId xmlns:a16="http://schemas.microsoft.com/office/drawing/2014/main" id="{7F2917C4-5214-30FD-DA00-1DA0C11DB97E}"/>
              </a:ext>
            </a:extLst>
          </p:cNvPr>
          <p:cNvSpPr txBox="1"/>
          <p:nvPr/>
        </p:nvSpPr>
        <p:spPr>
          <a:xfrm>
            <a:off x="6626941" y="2711244"/>
            <a:ext cx="5279924" cy="3046988"/>
          </a:xfrm>
          <a:prstGeom prst="rect">
            <a:avLst/>
          </a:prstGeom>
          <a:noFill/>
        </p:spPr>
        <p:txBody>
          <a:bodyPr wrap="square">
            <a:spAutoFit/>
          </a:bodyPr>
          <a:lstStyle/>
          <a:p>
            <a:pPr marL="0" indent="0" algn="just">
              <a:buFont typeface="Wingdings 3" charset="2"/>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Based on available data, It seems that Honda runs the most successful ad campaign as it spend the less for a Equivalent sales. Honda’s maximum part of campaign is in the cable network type. I would suggest to other brand such as Hyundai and Mahindra &amp; Mahindra to increase their cable budget.</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21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kumimoji="0" lang="en-US" sz="2400" b="0" i="0" u="none" strike="noStrike" kern="1200" cap="none" spc="0" normalizeH="0" baseline="0" noProof="0" dirty="0">
                <a:ln>
                  <a:noFill/>
                </a:ln>
                <a:solidFill>
                  <a:srgbClr val="EBEBEB"/>
                </a:solidFill>
                <a:effectLst/>
                <a:uLnTx/>
                <a:uFillTx/>
                <a:latin typeface="Century Gothic" panose="020B0502020202020204"/>
                <a:ea typeface="+mj-ea"/>
                <a:cs typeface="+mj-cs"/>
              </a:rPr>
              <a:t>C. Conduct a competitive analysis for the brands and define advertisement strategy of different brands and how it differs across the brands. </a:t>
            </a:r>
            <a:endParaRPr lang="en-IN" sz="2400" dirty="0"/>
          </a:p>
        </p:txBody>
      </p:sp>
      <p:pic>
        <p:nvPicPr>
          <p:cNvPr id="4" name="Picture 3">
            <a:extLst>
              <a:ext uri="{FF2B5EF4-FFF2-40B4-BE49-F238E27FC236}">
                <a16:creationId xmlns:a16="http://schemas.microsoft.com/office/drawing/2014/main" id="{8A1BF585-CF94-8B2B-B8DC-4B3B06A65C46}"/>
              </a:ext>
            </a:extLst>
          </p:cNvPr>
          <p:cNvPicPr>
            <a:picLocks noChangeAspect="1"/>
          </p:cNvPicPr>
          <p:nvPr/>
        </p:nvPicPr>
        <p:blipFill>
          <a:blip r:embed="rId2"/>
          <a:stretch>
            <a:fillRect/>
          </a:stretch>
        </p:blipFill>
        <p:spPr>
          <a:xfrm>
            <a:off x="561080" y="2245634"/>
            <a:ext cx="7904493" cy="1320237"/>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8613699E-DAC4-E719-56FF-D121EC1E8E2B}"/>
              </a:ext>
            </a:extLst>
          </p:cNvPr>
          <p:cNvPicPr>
            <a:picLocks noChangeAspect="1"/>
          </p:cNvPicPr>
          <p:nvPr/>
        </p:nvPicPr>
        <p:blipFill>
          <a:blip r:embed="rId3"/>
          <a:stretch>
            <a:fillRect/>
          </a:stretch>
        </p:blipFill>
        <p:spPr>
          <a:xfrm>
            <a:off x="561081" y="3701047"/>
            <a:ext cx="7904493" cy="29932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A8BFBC5A-87FE-E0E6-CADB-AA20DF5075A5}"/>
              </a:ext>
            </a:extLst>
          </p:cNvPr>
          <p:cNvSpPr txBox="1"/>
          <p:nvPr/>
        </p:nvSpPr>
        <p:spPr>
          <a:xfrm>
            <a:off x="5565058" y="171034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Part-3</a:t>
            </a:r>
            <a:endParaRPr lang="en-IN" sz="2000" dirty="0"/>
          </a:p>
        </p:txBody>
      </p:sp>
      <p:sp>
        <p:nvSpPr>
          <p:cNvPr id="8" name="TextBox 7">
            <a:extLst>
              <a:ext uri="{FF2B5EF4-FFF2-40B4-BE49-F238E27FC236}">
                <a16:creationId xmlns:a16="http://schemas.microsoft.com/office/drawing/2014/main" id="{5A62129C-78CA-68EB-59B6-5DBC6F7C635B}"/>
              </a:ext>
            </a:extLst>
          </p:cNvPr>
          <p:cNvSpPr txBox="1"/>
          <p:nvPr/>
        </p:nvSpPr>
        <p:spPr>
          <a:xfrm>
            <a:off x="8593972" y="2766743"/>
            <a:ext cx="3499706" cy="3477875"/>
          </a:xfrm>
          <a:prstGeom prst="rect">
            <a:avLst/>
          </a:prstGeom>
          <a:noFill/>
        </p:spPr>
        <p:txBody>
          <a:bodyPr wrap="square">
            <a:spAutoFit/>
          </a:bodyPr>
          <a:lstStyle/>
          <a:p>
            <a:pPr marL="0" indent="0" algn="just">
              <a:buFont typeface="Wingdings 3" charset="2"/>
              <a:buNone/>
            </a:pPr>
            <a:r>
              <a:rPr lang="en-IN" sz="2000" dirty="0">
                <a:solidFill>
                  <a:schemeClr val="accent1">
                    <a:lumMod val="75000"/>
                  </a:schemeClr>
                </a:solidFill>
                <a:latin typeface="Times New Roman" panose="02020603050405020304" pitchFamily="18" charset="0"/>
                <a:cs typeface="Times New Roman" panose="02020603050405020304" pitchFamily="18" charset="0"/>
              </a:rPr>
              <a:t>Based on available data, It seems that brand Honda spends the least for sales of a car on average and it’s maximum percentage of spend is on Daytime dayparts. I would suggest that Hyundai, Mahindra &amp; Mahindra and Tata Motors should increase their Daytime daypart to increase their effectiveness.</a:t>
            </a:r>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67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kumimoji="0" lang="en-US" sz="2400" b="0" i="0" u="none" strike="noStrike" kern="1200" cap="none" spc="0" normalizeH="0" baseline="0" noProof="0" dirty="0">
                <a:ln>
                  <a:noFill/>
                </a:ln>
                <a:solidFill>
                  <a:srgbClr val="EBEBEB"/>
                </a:solidFill>
                <a:effectLst/>
                <a:uLnTx/>
                <a:uFillTx/>
                <a:latin typeface="Century Gothic" panose="020B0502020202020204"/>
                <a:ea typeface="+mj-ea"/>
                <a:cs typeface="+mj-cs"/>
              </a:rPr>
              <a:t>C. Conduct a competitive analysis for the brands and define advertisement strategy of different brands and how it differs across the brands. </a:t>
            </a:r>
            <a:endParaRPr lang="en-IN" sz="2400" dirty="0"/>
          </a:p>
        </p:txBody>
      </p:sp>
      <p:pic>
        <p:nvPicPr>
          <p:cNvPr id="4" name="Picture 3">
            <a:extLst>
              <a:ext uri="{FF2B5EF4-FFF2-40B4-BE49-F238E27FC236}">
                <a16:creationId xmlns:a16="http://schemas.microsoft.com/office/drawing/2014/main" id="{17C045F6-66B6-DD9F-525C-E314C775D404}"/>
              </a:ext>
            </a:extLst>
          </p:cNvPr>
          <p:cNvPicPr>
            <a:picLocks noChangeAspect="1"/>
          </p:cNvPicPr>
          <p:nvPr/>
        </p:nvPicPr>
        <p:blipFill>
          <a:blip r:embed="rId2"/>
          <a:stretch>
            <a:fillRect/>
          </a:stretch>
        </p:blipFill>
        <p:spPr>
          <a:xfrm>
            <a:off x="448610" y="2291575"/>
            <a:ext cx="7871091" cy="171015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7B2028D-25FB-38D5-07F5-AD4441E36943}"/>
              </a:ext>
            </a:extLst>
          </p:cNvPr>
          <p:cNvPicPr>
            <a:picLocks noChangeAspect="1"/>
          </p:cNvPicPr>
          <p:nvPr/>
        </p:nvPicPr>
        <p:blipFill>
          <a:blip r:embed="rId3"/>
          <a:stretch>
            <a:fillRect/>
          </a:stretch>
        </p:blipFill>
        <p:spPr>
          <a:xfrm>
            <a:off x="448612" y="4057199"/>
            <a:ext cx="7871090" cy="266315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D49BFA07-1193-2EDF-D073-A915E9332FDC}"/>
              </a:ext>
            </a:extLst>
          </p:cNvPr>
          <p:cNvSpPr txBox="1"/>
          <p:nvPr/>
        </p:nvSpPr>
        <p:spPr>
          <a:xfrm>
            <a:off x="5565058" y="171034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Part-4</a:t>
            </a:r>
            <a:endParaRPr lang="en-IN" sz="2000" dirty="0"/>
          </a:p>
        </p:txBody>
      </p:sp>
      <p:sp>
        <p:nvSpPr>
          <p:cNvPr id="8" name="TextBox 7">
            <a:extLst>
              <a:ext uri="{FF2B5EF4-FFF2-40B4-BE49-F238E27FC236}">
                <a16:creationId xmlns:a16="http://schemas.microsoft.com/office/drawing/2014/main" id="{C5ADE03D-A76B-98A5-39C4-AC1C2115A8E5}"/>
              </a:ext>
            </a:extLst>
          </p:cNvPr>
          <p:cNvSpPr txBox="1"/>
          <p:nvPr/>
        </p:nvSpPr>
        <p:spPr>
          <a:xfrm>
            <a:off x="8402243" y="3146652"/>
            <a:ext cx="3484957" cy="2862322"/>
          </a:xfrm>
          <a:prstGeom prst="rect">
            <a:avLst/>
          </a:prstGeom>
          <a:noFill/>
        </p:spPr>
        <p:txBody>
          <a:bodyPr wrap="square">
            <a:spAutoFit/>
          </a:bodyPr>
          <a:lstStyle/>
          <a:p>
            <a:pPr marL="0" indent="0" algn="just">
              <a:buFont typeface="Wingdings 3" charset="2"/>
              <a:buNone/>
            </a:pPr>
            <a:r>
              <a:rPr lang="en-IN" sz="2000" dirty="0">
                <a:solidFill>
                  <a:schemeClr val="accent1">
                    <a:lumMod val="75000"/>
                  </a:schemeClr>
                </a:solidFill>
                <a:latin typeface="Times New Roman" panose="02020603050405020304" pitchFamily="18" charset="0"/>
                <a:cs typeface="Times New Roman" panose="02020603050405020304" pitchFamily="18" charset="0"/>
              </a:rPr>
              <a:t>Based on available data, It seems that brand Honda spends the least for sales of a car on average and Honda’s spend throughout the week is same. I would suggest that Hyundai, Mahindra &amp; Mahindra and Maruti should reduce their weekend spends.</a:t>
            </a:r>
            <a:endParaRPr lang="en-IN" sz="16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36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lang="en-US" sz="2000" dirty="0">
                <a:solidFill>
                  <a:srgbClr val="EBEBEB"/>
                </a:solidFill>
                <a:latin typeface="Century Gothic" panose="020B0502020202020204"/>
              </a:rPr>
              <a:t>D</a:t>
            </a: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 Mahindra and Mahindra wants to run a digital ad campaign to complement its existing TV ads in Q1 of 2022. Based on the data from 2021, suggest a media plan to the CMO of Mahindra and Mahindra. Which audience should they target?</a:t>
            </a:r>
            <a:endParaRPr lang="en-IN" sz="2000" dirty="0"/>
          </a:p>
        </p:txBody>
      </p:sp>
      <p:sp>
        <p:nvSpPr>
          <p:cNvPr id="7" name="TextBox 6">
            <a:extLst>
              <a:ext uri="{FF2B5EF4-FFF2-40B4-BE49-F238E27FC236}">
                <a16:creationId xmlns:a16="http://schemas.microsoft.com/office/drawing/2014/main" id="{D49BFA07-1193-2EDF-D073-A915E9332FDC}"/>
              </a:ext>
            </a:extLst>
          </p:cNvPr>
          <p:cNvSpPr txBox="1"/>
          <p:nvPr/>
        </p:nvSpPr>
        <p:spPr>
          <a:xfrm>
            <a:off x="5565058" y="185829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Part-1</a:t>
            </a:r>
            <a:endParaRPr lang="en-IN" sz="2000" dirty="0"/>
          </a:p>
        </p:txBody>
      </p:sp>
      <p:pic>
        <p:nvPicPr>
          <p:cNvPr id="5" name="Picture 4">
            <a:extLst>
              <a:ext uri="{FF2B5EF4-FFF2-40B4-BE49-F238E27FC236}">
                <a16:creationId xmlns:a16="http://schemas.microsoft.com/office/drawing/2014/main" id="{ED71582A-1960-463E-EC6C-442B6AD5A7A2}"/>
              </a:ext>
            </a:extLst>
          </p:cNvPr>
          <p:cNvPicPr>
            <a:picLocks noChangeAspect="1"/>
          </p:cNvPicPr>
          <p:nvPr/>
        </p:nvPicPr>
        <p:blipFill>
          <a:blip r:embed="rId2"/>
          <a:stretch>
            <a:fillRect/>
          </a:stretch>
        </p:blipFill>
        <p:spPr>
          <a:xfrm rot="21449348">
            <a:off x="422363" y="2005780"/>
            <a:ext cx="6352062" cy="183863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Picture 8">
            <a:extLst>
              <a:ext uri="{FF2B5EF4-FFF2-40B4-BE49-F238E27FC236}">
                <a16:creationId xmlns:a16="http://schemas.microsoft.com/office/drawing/2014/main" id="{7F622462-3950-0FB6-B930-F1568F5EE494}"/>
              </a:ext>
            </a:extLst>
          </p:cNvPr>
          <p:cNvPicPr>
            <a:picLocks noChangeAspect="1"/>
          </p:cNvPicPr>
          <p:nvPr/>
        </p:nvPicPr>
        <p:blipFill>
          <a:blip r:embed="rId3"/>
          <a:stretch>
            <a:fillRect/>
          </a:stretch>
        </p:blipFill>
        <p:spPr>
          <a:xfrm>
            <a:off x="422363" y="3528024"/>
            <a:ext cx="6352063" cy="323165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1" name="TextBox 10">
            <a:extLst>
              <a:ext uri="{FF2B5EF4-FFF2-40B4-BE49-F238E27FC236}">
                <a16:creationId xmlns:a16="http://schemas.microsoft.com/office/drawing/2014/main" id="{31E489E8-78EA-7110-E234-7345FB62A138}"/>
              </a:ext>
            </a:extLst>
          </p:cNvPr>
          <p:cNvSpPr txBox="1"/>
          <p:nvPr/>
        </p:nvSpPr>
        <p:spPr>
          <a:xfrm>
            <a:off x="6971071" y="2511119"/>
            <a:ext cx="4513006" cy="3231654"/>
          </a:xfrm>
          <a:prstGeom prst="rect">
            <a:avLst/>
          </a:prstGeom>
          <a:noFill/>
        </p:spPr>
        <p:txBody>
          <a:bodyPr wrap="square">
            <a:spAutoFit/>
          </a:bodyPr>
          <a:lstStyle/>
          <a:p>
            <a:pPr algn="just" rtl="0">
              <a:spcBef>
                <a:spcPts val="0"/>
              </a:spcBef>
              <a:spcAft>
                <a:spcPts val="0"/>
              </a:spcAft>
            </a:pPr>
            <a:r>
              <a:rPr lang="en-US" sz="2400" dirty="0">
                <a:solidFill>
                  <a:schemeClr val="accent1">
                    <a:lumMod val="75000"/>
                  </a:schemeClr>
                </a:solidFill>
                <a:latin typeface="Times New Roman" panose="02020603050405020304" pitchFamily="18" charset="0"/>
                <a:cs typeface="Times New Roman" panose="02020603050405020304" pitchFamily="18" charset="0"/>
              </a:rPr>
              <a:t>Based on the available data, Northeast India seems to be the target market for the ads. Therefore, I would suggest Mahindra and Mahindra to target this region in the digital ad campaign as well.</a:t>
            </a:r>
          </a:p>
          <a:p>
            <a:br>
              <a:rPr lang="en-US" dirty="0"/>
            </a:br>
            <a:endParaRPr lang="en-IN" dirty="0"/>
          </a:p>
        </p:txBody>
      </p:sp>
    </p:spTree>
    <p:extLst>
      <p:ext uri="{BB962C8B-B14F-4D97-AF65-F5344CB8AC3E}">
        <p14:creationId xmlns:p14="http://schemas.microsoft.com/office/powerpoint/2010/main" val="147267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lang="en-US" sz="2000" dirty="0">
                <a:solidFill>
                  <a:srgbClr val="EBEBEB"/>
                </a:solidFill>
                <a:latin typeface="Century Gothic" panose="020B0502020202020204"/>
              </a:rPr>
              <a:t>D</a:t>
            </a: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 Mahindra and Mahindra wants to run a digital ad campaign to complement its existing TV ads in Q1 of 2022. Based on the data from 2021, suggest a media plan to the CMO of Mahindra and Mahindra. Which audience should they target?</a:t>
            </a:r>
            <a:endParaRPr lang="en-IN" sz="2000" dirty="0"/>
          </a:p>
        </p:txBody>
      </p:sp>
      <p:sp>
        <p:nvSpPr>
          <p:cNvPr id="7" name="TextBox 6">
            <a:extLst>
              <a:ext uri="{FF2B5EF4-FFF2-40B4-BE49-F238E27FC236}">
                <a16:creationId xmlns:a16="http://schemas.microsoft.com/office/drawing/2014/main" id="{D49BFA07-1193-2EDF-D073-A915E9332FDC}"/>
              </a:ext>
            </a:extLst>
          </p:cNvPr>
          <p:cNvSpPr txBox="1"/>
          <p:nvPr/>
        </p:nvSpPr>
        <p:spPr>
          <a:xfrm>
            <a:off x="5565058" y="185829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Part-2</a:t>
            </a:r>
            <a:endParaRPr lang="en-IN" sz="2000" dirty="0"/>
          </a:p>
        </p:txBody>
      </p:sp>
      <p:pic>
        <p:nvPicPr>
          <p:cNvPr id="6" name="Picture 5">
            <a:extLst>
              <a:ext uri="{FF2B5EF4-FFF2-40B4-BE49-F238E27FC236}">
                <a16:creationId xmlns:a16="http://schemas.microsoft.com/office/drawing/2014/main" id="{A7FF1EF3-6567-9693-0973-ADA005F63DBF}"/>
              </a:ext>
            </a:extLst>
          </p:cNvPr>
          <p:cNvPicPr>
            <a:picLocks noChangeAspect="1"/>
          </p:cNvPicPr>
          <p:nvPr/>
        </p:nvPicPr>
        <p:blipFill>
          <a:blip r:embed="rId2"/>
          <a:stretch>
            <a:fillRect/>
          </a:stretch>
        </p:blipFill>
        <p:spPr>
          <a:xfrm>
            <a:off x="6158692" y="1661652"/>
            <a:ext cx="5574974" cy="51385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TextBox 7">
            <a:extLst>
              <a:ext uri="{FF2B5EF4-FFF2-40B4-BE49-F238E27FC236}">
                <a16:creationId xmlns:a16="http://schemas.microsoft.com/office/drawing/2014/main" id="{0A11D140-C1D6-A3F0-18E8-0DDB8D1A2671}"/>
              </a:ext>
            </a:extLst>
          </p:cNvPr>
          <p:cNvSpPr txBox="1"/>
          <p:nvPr/>
        </p:nvSpPr>
        <p:spPr>
          <a:xfrm>
            <a:off x="409173" y="4613631"/>
            <a:ext cx="5441022" cy="2862322"/>
          </a:xfrm>
          <a:prstGeom prst="rect">
            <a:avLst/>
          </a:prstGeom>
          <a:noFill/>
        </p:spPr>
        <p:txBody>
          <a:bodyPr wrap="square">
            <a:spAutoFit/>
          </a:bodyPr>
          <a:lstStyle/>
          <a:p>
            <a:pPr algn="just" rtl="0">
              <a:spcBef>
                <a:spcPts val="0"/>
              </a:spcBef>
              <a:spcAft>
                <a:spcPts val="0"/>
              </a:spcAft>
            </a:pPr>
            <a:r>
              <a:rPr lang="en-US" sz="2400" dirty="0">
                <a:solidFill>
                  <a:schemeClr val="accent1">
                    <a:lumMod val="75000"/>
                  </a:schemeClr>
                </a:solidFill>
                <a:latin typeface="Times New Roman" panose="02020603050405020304" pitchFamily="18" charset="0"/>
                <a:cs typeface="Times New Roman" panose="02020603050405020304" pitchFamily="18" charset="0"/>
              </a:rPr>
              <a:t>Based on the available data, Mahindra New Thar seems to be the most popular car in sales. Therefore, I would suggest Mahindra and Mahindra to focus on Mahindra New Thar in the digital ad campaign as well.</a:t>
            </a:r>
          </a:p>
          <a:p>
            <a:br>
              <a:rPr lang="en-US" dirty="0"/>
            </a:br>
            <a:endParaRPr lang="en-IN" dirty="0"/>
          </a:p>
        </p:txBody>
      </p:sp>
      <p:pic>
        <p:nvPicPr>
          <p:cNvPr id="10" name="Picture 9">
            <a:extLst>
              <a:ext uri="{FF2B5EF4-FFF2-40B4-BE49-F238E27FC236}">
                <a16:creationId xmlns:a16="http://schemas.microsoft.com/office/drawing/2014/main" id="{57D84C91-E9DC-9E98-6638-A48135876D74}"/>
              </a:ext>
            </a:extLst>
          </p:cNvPr>
          <p:cNvPicPr>
            <a:picLocks noChangeAspect="1"/>
          </p:cNvPicPr>
          <p:nvPr/>
        </p:nvPicPr>
        <p:blipFill>
          <a:blip r:embed="rId3">
            <a:duotone>
              <a:prstClr val="black"/>
              <a:srgbClr val="D9C3A5">
                <a:tint val="50000"/>
                <a:satMod val="180000"/>
              </a:srgbClr>
            </a:duotone>
          </a:blip>
          <a:stretch>
            <a:fillRect/>
          </a:stretch>
        </p:blipFill>
        <p:spPr>
          <a:xfrm>
            <a:off x="458333" y="2272446"/>
            <a:ext cx="5391862" cy="23271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7067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lang="en-US" sz="2000" dirty="0">
                <a:solidFill>
                  <a:srgbClr val="EBEBEB"/>
                </a:solidFill>
                <a:latin typeface="Century Gothic" panose="020B0502020202020204"/>
              </a:rPr>
              <a:t>D</a:t>
            </a: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 Mahindra and Mahindra wants to run a digital ad campaign to complement its existing TV ads in Q1 of 2022. Based on the data from 2021, suggest a media plan to the CMO of Mahindra and Mahindra. Which audience should they target?</a:t>
            </a:r>
            <a:endParaRPr lang="en-IN" sz="2000" dirty="0"/>
          </a:p>
        </p:txBody>
      </p:sp>
      <p:sp>
        <p:nvSpPr>
          <p:cNvPr id="7" name="TextBox 6">
            <a:extLst>
              <a:ext uri="{FF2B5EF4-FFF2-40B4-BE49-F238E27FC236}">
                <a16:creationId xmlns:a16="http://schemas.microsoft.com/office/drawing/2014/main" id="{D49BFA07-1193-2EDF-D073-A915E9332FDC}"/>
              </a:ext>
            </a:extLst>
          </p:cNvPr>
          <p:cNvSpPr txBox="1"/>
          <p:nvPr/>
        </p:nvSpPr>
        <p:spPr>
          <a:xfrm>
            <a:off x="5565058" y="185829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Part-3</a:t>
            </a:r>
            <a:endParaRPr lang="en-IN" sz="2000" dirty="0"/>
          </a:p>
        </p:txBody>
      </p:sp>
      <p:pic>
        <p:nvPicPr>
          <p:cNvPr id="4" name="Picture 3">
            <a:extLst>
              <a:ext uri="{FF2B5EF4-FFF2-40B4-BE49-F238E27FC236}">
                <a16:creationId xmlns:a16="http://schemas.microsoft.com/office/drawing/2014/main" id="{EAE3960A-3B95-D160-EF60-64FE71DC6956}"/>
              </a:ext>
            </a:extLst>
          </p:cNvPr>
          <p:cNvPicPr>
            <a:picLocks noChangeAspect="1"/>
          </p:cNvPicPr>
          <p:nvPr/>
        </p:nvPicPr>
        <p:blipFill>
          <a:blip r:embed="rId2">
            <a:duotone>
              <a:prstClr val="black"/>
              <a:schemeClr val="tx2">
                <a:tint val="45000"/>
                <a:satMod val="400000"/>
              </a:schemeClr>
            </a:duotone>
          </a:blip>
          <a:stretch>
            <a:fillRect/>
          </a:stretch>
        </p:blipFill>
        <p:spPr>
          <a:xfrm>
            <a:off x="1084220" y="2255087"/>
            <a:ext cx="4146541" cy="345545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a:extLst>
              <a:ext uri="{FF2B5EF4-FFF2-40B4-BE49-F238E27FC236}">
                <a16:creationId xmlns:a16="http://schemas.microsoft.com/office/drawing/2014/main" id="{DB16B627-4CC1-6C2D-AC7E-BB541E19BD2C}"/>
              </a:ext>
            </a:extLst>
          </p:cNvPr>
          <p:cNvPicPr>
            <a:picLocks noChangeAspect="1"/>
          </p:cNvPicPr>
          <p:nvPr/>
        </p:nvPicPr>
        <p:blipFill>
          <a:blip r:embed="rId3"/>
          <a:stretch>
            <a:fillRect/>
          </a:stretch>
        </p:blipFill>
        <p:spPr>
          <a:xfrm>
            <a:off x="5565058" y="2277208"/>
            <a:ext cx="5761219" cy="34597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9" name="TextBox 8">
            <a:extLst>
              <a:ext uri="{FF2B5EF4-FFF2-40B4-BE49-F238E27FC236}">
                <a16:creationId xmlns:a16="http://schemas.microsoft.com/office/drawing/2014/main" id="{8F2EB682-06BA-810D-5B7E-03C0CEB037F8}"/>
              </a:ext>
            </a:extLst>
          </p:cNvPr>
          <p:cNvSpPr txBox="1"/>
          <p:nvPr/>
        </p:nvSpPr>
        <p:spPr>
          <a:xfrm>
            <a:off x="349045" y="5755789"/>
            <a:ext cx="11331678" cy="1200329"/>
          </a:xfrm>
          <a:prstGeom prst="rect">
            <a:avLst/>
          </a:prstGeom>
          <a:noFill/>
        </p:spPr>
        <p:txBody>
          <a:bodyPr wrap="square">
            <a:spAutoFit/>
          </a:bodyPr>
          <a:lstStyle/>
          <a:p>
            <a:pPr algn="just"/>
            <a:r>
              <a:rPr lang="en-US" sz="2400" dirty="0">
                <a:solidFill>
                  <a:schemeClr val="accent1">
                    <a:lumMod val="75000"/>
                  </a:schemeClr>
                </a:solidFill>
                <a:latin typeface="Times New Roman" panose="02020603050405020304" pitchFamily="18" charset="0"/>
                <a:cs typeface="Times New Roman" panose="02020603050405020304" pitchFamily="18" charset="0"/>
              </a:rPr>
              <a:t>Based on the available data, the most effective dayparts for the TV ads are Prime Time, Daytime, and Late Fringe. Therefore, I would suggest targeting these dayparts for the digital ad campaign as well.</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566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lang="en-US" sz="2000" dirty="0">
                <a:solidFill>
                  <a:srgbClr val="EBEBEB"/>
                </a:solidFill>
                <a:latin typeface="Century Gothic" panose="020B0502020202020204"/>
              </a:rPr>
              <a:t>D</a:t>
            </a: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 Mahindra and Mahindra wants to run a digital ad campaign to complement its existing TV ads in Q1 of 2022. Based on the data from 2021, suggest a media plan to the CMO of Mahindra and Mahindra. Which audience should they target?</a:t>
            </a:r>
            <a:endParaRPr lang="en-IN" sz="2000" dirty="0"/>
          </a:p>
        </p:txBody>
      </p:sp>
      <p:sp>
        <p:nvSpPr>
          <p:cNvPr id="7" name="TextBox 6">
            <a:extLst>
              <a:ext uri="{FF2B5EF4-FFF2-40B4-BE49-F238E27FC236}">
                <a16:creationId xmlns:a16="http://schemas.microsoft.com/office/drawing/2014/main" id="{D49BFA07-1193-2EDF-D073-A915E9332FDC}"/>
              </a:ext>
            </a:extLst>
          </p:cNvPr>
          <p:cNvSpPr txBox="1"/>
          <p:nvPr/>
        </p:nvSpPr>
        <p:spPr>
          <a:xfrm>
            <a:off x="5565058" y="185829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Part-4</a:t>
            </a:r>
            <a:endParaRPr lang="en-IN" sz="2000" dirty="0"/>
          </a:p>
        </p:txBody>
      </p:sp>
      <p:pic>
        <p:nvPicPr>
          <p:cNvPr id="4" name="Picture 3">
            <a:extLst>
              <a:ext uri="{FF2B5EF4-FFF2-40B4-BE49-F238E27FC236}">
                <a16:creationId xmlns:a16="http://schemas.microsoft.com/office/drawing/2014/main" id="{7C3D941A-051D-DE72-39D8-4456C36F2F8A}"/>
              </a:ext>
            </a:extLst>
          </p:cNvPr>
          <p:cNvPicPr>
            <a:picLocks noChangeAspect="1"/>
          </p:cNvPicPr>
          <p:nvPr/>
        </p:nvPicPr>
        <p:blipFill>
          <a:blip r:embed="rId2"/>
          <a:stretch>
            <a:fillRect/>
          </a:stretch>
        </p:blipFill>
        <p:spPr>
          <a:xfrm>
            <a:off x="1546336" y="2389539"/>
            <a:ext cx="3536941" cy="297847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a:extLst>
              <a:ext uri="{FF2B5EF4-FFF2-40B4-BE49-F238E27FC236}">
                <a16:creationId xmlns:a16="http://schemas.microsoft.com/office/drawing/2014/main" id="{E1874339-BAE5-E9B5-CC8D-B8E6EB909E42}"/>
              </a:ext>
            </a:extLst>
          </p:cNvPr>
          <p:cNvPicPr>
            <a:picLocks noChangeAspect="1"/>
          </p:cNvPicPr>
          <p:nvPr/>
        </p:nvPicPr>
        <p:blipFill>
          <a:blip r:embed="rId3"/>
          <a:stretch>
            <a:fillRect/>
          </a:stretch>
        </p:blipFill>
        <p:spPr>
          <a:xfrm>
            <a:off x="5565058" y="2389540"/>
            <a:ext cx="5329085" cy="297523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9" name="TextBox 8">
            <a:extLst>
              <a:ext uri="{FF2B5EF4-FFF2-40B4-BE49-F238E27FC236}">
                <a16:creationId xmlns:a16="http://schemas.microsoft.com/office/drawing/2014/main" id="{F862E9D1-EF82-9B52-2845-164746A43BDB}"/>
              </a:ext>
            </a:extLst>
          </p:cNvPr>
          <p:cNvSpPr txBox="1"/>
          <p:nvPr/>
        </p:nvSpPr>
        <p:spPr>
          <a:xfrm>
            <a:off x="353961" y="5368015"/>
            <a:ext cx="11402748" cy="1200329"/>
          </a:xfrm>
          <a:prstGeom prst="rect">
            <a:avLst/>
          </a:prstGeom>
          <a:noFill/>
        </p:spPr>
        <p:txBody>
          <a:bodyPr wrap="square">
            <a:spAutoFit/>
          </a:bodyPr>
          <a:lstStyle/>
          <a:p>
            <a:pPr algn="just"/>
            <a:r>
              <a:rPr lang="en-US" sz="2400" dirty="0">
                <a:solidFill>
                  <a:schemeClr val="accent1">
                    <a:lumMod val="75000"/>
                  </a:schemeClr>
                </a:solidFill>
                <a:latin typeface="Times New Roman" panose="02020603050405020304" pitchFamily="18" charset="0"/>
                <a:cs typeface="Times New Roman" panose="02020603050405020304" pitchFamily="18" charset="0"/>
              </a:rPr>
              <a:t>Based on the available data, the most popular ad duration for the TV ads is 30 seconds. Therefore, I would suggest Mahindra and Mahindra to target this duration for the digital ad campaign as well.</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23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lang="en-US" sz="2000" dirty="0">
                <a:solidFill>
                  <a:srgbClr val="EBEBEB"/>
                </a:solidFill>
                <a:latin typeface="Century Gothic" panose="020B0502020202020204"/>
              </a:rPr>
              <a:t>D</a:t>
            </a: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 Mahindra and Mahindra wants to run a digital ad campaign to complement its existing TV ads in Q1 of 2022. Based on the data from 2021, suggest a media plan to the CMO of Mahindra and Mahindra. Which audience should they target?</a:t>
            </a:r>
            <a:endParaRPr lang="en-IN" sz="2000" dirty="0"/>
          </a:p>
        </p:txBody>
      </p:sp>
      <p:sp>
        <p:nvSpPr>
          <p:cNvPr id="7" name="TextBox 6">
            <a:extLst>
              <a:ext uri="{FF2B5EF4-FFF2-40B4-BE49-F238E27FC236}">
                <a16:creationId xmlns:a16="http://schemas.microsoft.com/office/drawing/2014/main" id="{D49BFA07-1193-2EDF-D073-A915E9332FDC}"/>
              </a:ext>
            </a:extLst>
          </p:cNvPr>
          <p:cNvSpPr txBox="1"/>
          <p:nvPr/>
        </p:nvSpPr>
        <p:spPr>
          <a:xfrm>
            <a:off x="5565058" y="185829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Part-5</a:t>
            </a:r>
            <a:endParaRPr lang="en-IN" sz="2000" dirty="0"/>
          </a:p>
        </p:txBody>
      </p:sp>
      <p:sp>
        <p:nvSpPr>
          <p:cNvPr id="9" name="TextBox 8">
            <a:extLst>
              <a:ext uri="{FF2B5EF4-FFF2-40B4-BE49-F238E27FC236}">
                <a16:creationId xmlns:a16="http://schemas.microsoft.com/office/drawing/2014/main" id="{F862E9D1-EF82-9B52-2845-164746A43BDB}"/>
              </a:ext>
            </a:extLst>
          </p:cNvPr>
          <p:cNvSpPr txBox="1"/>
          <p:nvPr/>
        </p:nvSpPr>
        <p:spPr>
          <a:xfrm>
            <a:off x="2428782" y="5234883"/>
            <a:ext cx="9200322" cy="1200329"/>
          </a:xfrm>
          <a:prstGeom prst="rect">
            <a:avLst/>
          </a:prstGeom>
          <a:noFill/>
        </p:spPr>
        <p:txBody>
          <a:bodyPr wrap="square">
            <a:spAutoFit/>
          </a:bodyPr>
          <a:lstStyle/>
          <a:p>
            <a:pPr algn="just"/>
            <a:r>
              <a:rPr lang="en-US" sz="2400" dirty="0">
                <a:solidFill>
                  <a:schemeClr val="accent1">
                    <a:lumMod val="75000"/>
                  </a:schemeClr>
                </a:solidFill>
                <a:latin typeface="Times New Roman" panose="02020603050405020304" pitchFamily="18" charset="0"/>
                <a:cs typeface="Times New Roman" panose="02020603050405020304" pitchFamily="18" charset="0"/>
              </a:rPr>
              <a:t>In terms of ad placement, the most effective pod position for the TV ads is 1. Therefore, I would suggest targeting this pod position for the digital ad campaign as well.</a:t>
            </a:r>
          </a:p>
        </p:txBody>
      </p:sp>
      <p:pic>
        <p:nvPicPr>
          <p:cNvPr id="5" name="Picture 4">
            <a:extLst>
              <a:ext uri="{FF2B5EF4-FFF2-40B4-BE49-F238E27FC236}">
                <a16:creationId xmlns:a16="http://schemas.microsoft.com/office/drawing/2014/main" id="{8572CD06-F350-9473-7138-D28A3F7E3B48}"/>
              </a:ext>
            </a:extLst>
          </p:cNvPr>
          <p:cNvPicPr>
            <a:picLocks noChangeAspect="1"/>
          </p:cNvPicPr>
          <p:nvPr/>
        </p:nvPicPr>
        <p:blipFill>
          <a:blip r:embed="rId2"/>
          <a:stretch>
            <a:fillRect/>
          </a:stretch>
        </p:blipFill>
        <p:spPr>
          <a:xfrm>
            <a:off x="454524" y="2254797"/>
            <a:ext cx="1894245" cy="460320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2689B4A-C417-08B1-827F-8A257E167317}"/>
              </a:ext>
            </a:extLst>
          </p:cNvPr>
          <p:cNvPicPr>
            <a:picLocks noChangeAspect="1"/>
          </p:cNvPicPr>
          <p:nvPr/>
        </p:nvPicPr>
        <p:blipFill>
          <a:blip r:embed="rId3"/>
          <a:stretch>
            <a:fillRect/>
          </a:stretch>
        </p:blipFill>
        <p:spPr>
          <a:xfrm>
            <a:off x="2703871" y="2254798"/>
            <a:ext cx="9033603" cy="298008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86407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C774-71B8-A700-6BD1-C525BDAD6C96}"/>
              </a:ext>
            </a:extLst>
          </p:cNvPr>
          <p:cNvSpPr>
            <a:spLocks noGrp="1"/>
          </p:cNvSpPr>
          <p:nvPr>
            <p:ph type="ctrTitle"/>
          </p:nvPr>
        </p:nvSpPr>
        <p:spPr>
          <a:xfrm>
            <a:off x="1978574" y="1040044"/>
            <a:ext cx="8234851" cy="1046590"/>
          </a:xfrm>
        </p:spPr>
        <p:txBody>
          <a:bodyPr/>
          <a:lstStyle/>
          <a:p>
            <a:pPr algn="ctr"/>
            <a:r>
              <a:rPr lang="en-IN" dirty="0"/>
              <a:t>Drive Link</a:t>
            </a:r>
          </a:p>
        </p:txBody>
      </p:sp>
      <p:sp>
        <p:nvSpPr>
          <p:cNvPr id="3" name="Subtitle 2">
            <a:extLst>
              <a:ext uri="{FF2B5EF4-FFF2-40B4-BE49-F238E27FC236}">
                <a16:creationId xmlns:a16="http://schemas.microsoft.com/office/drawing/2014/main" id="{FED05E1C-26B5-240A-E2AF-7E0EA8770019}"/>
              </a:ext>
            </a:extLst>
          </p:cNvPr>
          <p:cNvSpPr>
            <a:spLocks noGrp="1"/>
          </p:cNvSpPr>
          <p:nvPr>
            <p:ph type="subTitle" idx="1"/>
          </p:nvPr>
        </p:nvSpPr>
        <p:spPr>
          <a:xfrm>
            <a:off x="1683170" y="2998290"/>
            <a:ext cx="8825658" cy="861420"/>
          </a:xfrm>
        </p:spPr>
        <p:txBody>
          <a:bodyPr>
            <a:normAutofit lnSpcReduction="10000"/>
          </a:bodyPr>
          <a:lstStyle/>
          <a:p>
            <a:pPr algn="ctr"/>
            <a:r>
              <a:rPr lang="en-IN" dirty="0">
                <a:hlinkClick r:id="rId2"/>
              </a:rPr>
              <a:t>https://docs.google.com/spreadsheets/d/1-WuLmzQX-DvrLJT1cZYX3txnlO3j2naF/edit?usp=share_link&amp;ouid=111299441641572124265&amp;rtpof=true&amp;sd=true</a:t>
            </a:r>
            <a:endParaRPr lang="en-IN" dirty="0"/>
          </a:p>
        </p:txBody>
      </p:sp>
    </p:spTree>
    <p:extLst>
      <p:ext uri="{BB962C8B-B14F-4D97-AF65-F5344CB8AC3E}">
        <p14:creationId xmlns:p14="http://schemas.microsoft.com/office/powerpoint/2010/main" val="410391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063D-EB35-9C2A-1DF8-B63A4891199F}"/>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F6FC6036-F870-3BA7-9F33-0C8E5875BADC}"/>
              </a:ext>
            </a:extLst>
          </p:cNvPr>
          <p:cNvSpPr>
            <a:spLocks noGrp="1"/>
          </p:cNvSpPr>
          <p:nvPr>
            <p:ph idx="1"/>
          </p:nvPr>
        </p:nvSpPr>
        <p:spPr>
          <a:xfrm>
            <a:off x="700380" y="2408904"/>
            <a:ext cx="10791240" cy="3591232"/>
          </a:xfrm>
        </p:spPr>
        <p:txBody>
          <a:bodyPr>
            <a:normAutofit/>
          </a:bodyPr>
          <a:lstStyle/>
          <a:p>
            <a:pPr marL="0" indent="0" algn="just">
              <a:buNone/>
            </a:pPr>
            <a:r>
              <a:rPr lang="en-US" sz="2400" dirty="0">
                <a:solidFill>
                  <a:schemeClr val="accent1">
                    <a:lumMod val="75000"/>
                  </a:schemeClr>
                </a:solidFill>
                <a:latin typeface="Times New Roman" panose="02020603050405020304" pitchFamily="18" charset="0"/>
                <a:cs typeface="Times New Roman" panose="02020603050405020304" pitchFamily="18" charset="0"/>
              </a:rPr>
              <a:t>The project is based on a dataset of TV Ad Airings for some brands in the Automobile category. The aim of the project is to analyze the data and answer the given questions. The dataset includes various features like the network through which Ads are airing, the type of network like Cable/Broadcast, show name on which Ads got aired, Dayparts, Time zone, the time &amp; date at which Ads got aired, Pod Position, duration for which Ads aired on screen, equivalent sales &amp;, total amount spent on Ads aired. We will be analyzing this data to understand the different brands' share in TV airings, the change in brand share from Q1 to Q4 in 2021, conducting competitive analysis for the brands, and suggesting advertisement strategies for the brands.</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algn="just"/>
            <a:endParaRPr lang="en-IN" sz="2400" dirty="0">
              <a:solidFill>
                <a:schemeClr val="accent1">
                  <a:lumMod val="75000"/>
                </a:schemeClr>
              </a:solidFill>
            </a:endParaRPr>
          </a:p>
        </p:txBody>
      </p:sp>
    </p:spTree>
    <p:extLst>
      <p:ext uri="{BB962C8B-B14F-4D97-AF65-F5344CB8AC3E}">
        <p14:creationId xmlns:p14="http://schemas.microsoft.com/office/powerpoint/2010/main" val="3170260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00E9-4C4D-4EDE-245C-F318DA4437F0}"/>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CF41953A-D3DE-C153-3339-B3922939E036}"/>
              </a:ext>
            </a:extLst>
          </p:cNvPr>
          <p:cNvSpPr>
            <a:spLocks noGrp="1"/>
          </p:cNvSpPr>
          <p:nvPr>
            <p:ph type="body" idx="1"/>
          </p:nvPr>
        </p:nvSpPr>
        <p:spPr/>
        <p:txBody>
          <a:bodyPr/>
          <a:lstStyle/>
          <a:p>
            <a:pPr algn="ctr"/>
            <a:r>
              <a:rPr lang="en-IN" dirty="0"/>
              <a:t>Connect me on:</a:t>
            </a:r>
          </a:p>
          <a:p>
            <a:pPr algn="ctr"/>
            <a:r>
              <a:rPr lang="en-IN" dirty="0">
                <a:hlinkClick r:id="rId2"/>
              </a:rPr>
              <a:t>rajatpawan@gmail.com</a:t>
            </a:r>
            <a:endParaRPr lang="en-IN" dirty="0"/>
          </a:p>
        </p:txBody>
      </p:sp>
    </p:spTree>
    <p:extLst>
      <p:ext uri="{BB962C8B-B14F-4D97-AF65-F5344CB8AC3E}">
        <p14:creationId xmlns:p14="http://schemas.microsoft.com/office/powerpoint/2010/main" val="2087208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063D-EB35-9C2A-1DF8-B63A4891199F}"/>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F6FC6036-F870-3BA7-9F33-0C8E5875BADC}"/>
              </a:ext>
            </a:extLst>
          </p:cNvPr>
          <p:cNvSpPr>
            <a:spLocks noGrp="1"/>
          </p:cNvSpPr>
          <p:nvPr>
            <p:ph idx="1"/>
          </p:nvPr>
        </p:nvSpPr>
        <p:spPr>
          <a:xfrm>
            <a:off x="700380" y="2408904"/>
            <a:ext cx="10791240" cy="3591232"/>
          </a:xfrm>
        </p:spPr>
        <p:txBody>
          <a:bodyPr>
            <a:normAutofit/>
          </a:bodyPr>
          <a:lstStyle/>
          <a:p>
            <a:pPr marL="0" indent="0" algn="just">
              <a:buNone/>
            </a:pPr>
            <a:r>
              <a:rPr lang="en-US" sz="2800" dirty="0">
                <a:solidFill>
                  <a:schemeClr val="accent1">
                    <a:lumMod val="75000"/>
                  </a:schemeClr>
                </a:solidFill>
                <a:latin typeface="Times New Roman" panose="02020603050405020304" pitchFamily="18" charset="0"/>
                <a:cs typeface="Times New Roman" panose="02020603050405020304" pitchFamily="18" charset="0"/>
              </a:rPr>
              <a:t>The approach to this project is to first clean the data and check for missing values. I then explored the dataset to understand the variables and their distribution. After that, I answered the given questions using different statistical techniques and visualizations. For example, I used descriptive statistics to analyze the variables and their relationship with each other. We will also use visualization techniques like bar graphs, pie charts, scatter plots, and heat maps to present our findings.</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633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063D-EB35-9C2A-1DF8-B63A4891199F}"/>
              </a:ext>
            </a:extLst>
          </p:cNvPr>
          <p:cNvSpPr>
            <a:spLocks noGrp="1"/>
          </p:cNvSpPr>
          <p:nvPr>
            <p:ph type="title"/>
          </p:nvPr>
        </p:nvSpPr>
        <p:spPr/>
        <p:txBody>
          <a:bodyPr/>
          <a:lstStyle/>
          <a:p>
            <a:r>
              <a:rPr lang="en-IN" dirty="0"/>
              <a:t>Tech-Stack Used:</a:t>
            </a:r>
          </a:p>
        </p:txBody>
      </p:sp>
      <p:sp>
        <p:nvSpPr>
          <p:cNvPr id="3" name="Content Placeholder 2">
            <a:extLst>
              <a:ext uri="{FF2B5EF4-FFF2-40B4-BE49-F238E27FC236}">
                <a16:creationId xmlns:a16="http://schemas.microsoft.com/office/drawing/2014/main" id="{F6FC6036-F870-3BA7-9F33-0C8E5875BADC}"/>
              </a:ext>
            </a:extLst>
          </p:cNvPr>
          <p:cNvSpPr>
            <a:spLocks noGrp="1"/>
          </p:cNvSpPr>
          <p:nvPr>
            <p:ph idx="1"/>
          </p:nvPr>
        </p:nvSpPr>
        <p:spPr>
          <a:xfrm>
            <a:off x="713983" y="3156157"/>
            <a:ext cx="10764033" cy="1641985"/>
          </a:xfrm>
        </p:spPr>
        <p:txBody>
          <a:bodyPr>
            <a:normAutofit/>
          </a:bodyPr>
          <a:lstStyle/>
          <a:p>
            <a:pPr marL="0" indent="0" algn="just">
              <a:buNone/>
            </a:pPr>
            <a:r>
              <a:rPr lang="en-US" sz="2400" dirty="0">
                <a:solidFill>
                  <a:schemeClr val="accent1">
                    <a:lumMod val="75000"/>
                  </a:schemeClr>
                </a:solidFill>
                <a:latin typeface="Times New Roman" panose="02020603050405020304" pitchFamily="18" charset="0"/>
                <a:cs typeface="Times New Roman" panose="02020603050405020304" pitchFamily="18" charset="0"/>
              </a:rPr>
              <a:t>The analysis was performed using Microsoft Excel. We used different Excel functions, such as COUNT, COUNTIFS, SUM, UNIQUE and AVERAGE to perform the analysis. We also used PIVOT TABLE, SLICER in Pivot Table, CHARTS and GRAPHS to visualize the data.</a:t>
            </a:r>
          </a:p>
        </p:txBody>
      </p:sp>
    </p:spTree>
    <p:extLst>
      <p:ext uri="{BB962C8B-B14F-4D97-AF65-F5344CB8AC3E}">
        <p14:creationId xmlns:p14="http://schemas.microsoft.com/office/powerpoint/2010/main" val="394154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063D-EB35-9C2A-1DF8-B63A4891199F}"/>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F6FC6036-F870-3BA7-9F33-0C8E5875BADC}"/>
              </a:ext>
            </a:extLst>
          </p:cNvPr>
          <p:cNvSpPr>
            <a:spLocks noGrp="1"/>
          </p:cNvSpPr>
          <p:nvPr>
            <p:ph idx="1"/>
          </p:nvPr>
        </p:nvSpPr>
        <p:spPr>
          <a:xfrm>
            <a:off x="499559" y="2290918"/>
            <a:ext cx="11192882" cy="4306528"/>
          </a:xfrm>
        </p:spPr>
        <p:txBody>
          <a:bodyPr>
            <a:normAutofit fontScale="92500" lnSpcReduction="10000"/>
          </a:bodyPr>
          <a:lstStyle/>
          <a:p>
            <a:pPr marL="0" indent="0" algn="just">
              <a:buNone/>
            </a:pPr>
            <a:r>
              <a:rPr lang="en-US" sz="2300" dirty="0">
                <a:solidFill>
                  <a:schemeClr val="accent1">
                    <a:lumMod val="75000"/>
                  </a:schemeClr>
                </a:solidFill>
                <a:latin typeface="Times New Roman" panose="02020603050405020304" pitchFamily="18" charset="0"/>
                <a:cs typeface="Times New Roman" panose="02020603050405020304" pitchFamily="18" charset="0"/>
              </a:rPr>
              <a:t>Some of the insights we gained from the data are:</a:t>
            </a:r>
          </a:p>
          <a:p>
            <a:pPr marL="0" indent="0" algn="just">
              <a:buNone/>
            </a:pPr>
            <a:r>
              <a:rPr lang="en-IN" sz="2300" dirty="0">
                <a:solidFill>
                  <a:schemeClr val="accent1">
                    <a:lumMod val="75000"/>
                  </a:schemeClr>
                </a:solidFill>
                <a:latin typeface="Times New Roman" panose="02020603050405020304" pitchFamily="18" charset="0"/>
                <a:cs typeface="Times New Roman" panose="02020603050405020304" pitchFamily="18" charset="0"/>
              </a:rPr>
              <a:t>Based on available data, It seems that Maruti Suzuki is the most showed brand in TV airings followed by Mahindra &amp; Mahindra and Honda. The least is Toyota. I would suggest that Toyota, Hyundai and Tata should increase their TV airing numbers</a:t>
            </a:r>
            <a:r>
              <a:rPr lang="en-US" sz="2300" dirty="0">
                <a:solidFill>
                  <a:schemeClr val="accent1">
                    <a:lumMod val="75000"/>
                  </a:schemeClr>
                </a:solidFill>
                <a:latin typeface="Times New Roman" panose="02020603050405020304" pitchFamily="18" charset="0"/>
                <a:cs typeface="Times New Roman" panose="02020603050405020304" pitchFamily="18" charset="0"/>
              </a:rPr>
              <a:t>.</a:t>
            </a:r>
          </a:p>
          <a:p>
            <a:pPr marL="0" indent="0" algn="just">
              <a:buNone/>
            </a:pPr>
            <a:r>
              <a:rPr lang="en-US" sz="2300" dirty="0">
                <a:solidFill>
                  <a:schemeClr val="accent1">
                    <a:lumMod val="75000"/>
                  </a:schemeClr>
                </a:solidFill>
                <a:latin typeface="Times New Roman" panose="02020603050405020304" pitchFamily="18" charset="0"/>
                <a:cs typeface="Times New Roman" panose="02020603050405020304" pitchFamily="18" charset="0"/>
              </a:rPr>
              <a:t>The share of various brands in TV airings changed from Q1 to Q4 in 2021. Tata Motors increased its share, while brands like Maruti, Honda and Toyota decreased their share.</a:t>
            </a:r>
          </a:p>
          <a:p>
            <a:pPr marL="0" indent="0" algn="just">
              <a:buNone/>
            </a:pPr>
            <a:r>
              <a:rPr lang="en-IN" sz="2300" dirty="0">
                <a:solidFill>
                  <a:schemeClr val="accent1">
                    <a:lumMod val="75000"/>
                  </a:schemeClr>
                </a:solidFill>
                <a:latin typeface="Times New Roman" panose="02020603050405020304" pitchFamily="18" charset="0"/>
                <a:cs typeface="Times New Roman" panose="02020603050405020304" pitchFamily="18" charset="0"/>
              </a:rPr>
              <a:t>Based on available data, It seems that brand Honda spends the least for sales of a car on average.</a:t>
            </a:r>
            <a:r>
              <a:rPr lang="en-US" sz="2300" dirty="0">
                <a:solidFill>
                  <a:schemeClr val="accent1">
                    <a:lumMod val="75000"/>
                  </a:schemeClr>
                </a:solidFill>
                <a:latin typeface="Times New Roman" panose="02020603050405020304" pitchFamily="18" charset="0"/>
                <a:cs typeface="Times New Roman" panose="02020603050405020304" pitchFamily="18" charset="0"/>
              </a:rPr>
              <a:t>.</a:t>
            </a:r>
          </a:p>
          <a:p>
            <a:pPr marL="0" indent="0" algn="just">
              <a:buNone/>
            </a:pPr>
            <a:r>
              <a:rPr lang="en-US" sz="2300" dirty="0">
                <a:solidFill>
                  <a:schemeClr val="accent1">
                    <a:lumMod val="75000"/>
                  </a:schemeClr>
                </a:solidFill>
                <a:latin typeface="Times New Roman" panose="02020603050405020304" pitchFamily="18" charset="0"/>
                <a:cs typeface="Times New Roman" panose="02020603050405020304" pitchFamily="18" charset="0"/>
              </a:rPr>
              <a:t>Based on the available data, Mahindra New Thar seems to be the most popular car in sales. Therefore, I would suggest Mahindra and Mahindra to focus on Mahindra New Thar in the digital ad campaign as well.</a:t>
            </a:r>
          </a:p>
          <a:p>
            <a:pPr marL="0" indent="0" algn="just">
              <a:buNone/>
            </a:pPr>
            <a:r>
              <a:rPr lang="en-US" sz="2300" dirty="0">
                <a:solidFill>
                  <a:schemeClr val="accent1">
                    <a:lumMod val="75000"/>
                  </a:schemeClr>
                </a:solidFill>
                <a:latin typeface="Times New Roman" panose="02020603050405020304" pitchFamily="18" charset="0"/>
                <a:cs typeface="Times New Roman" panose="02020603050405020304" pitchFamily="18" charset="0"/>
              </a:rPr>
              <a:t>In terms of ad placement, the most effective pod position for the TV ads is 1. Therefore, I would suggest targeting this pod position for the digital ad campaign as well.</a:t>
            </a:r>
          </a:p>
          <a:p>
            <a:pPr marL="0" indent="0" algn="just">
              <a:buNone/>
            </a:pPr>
            <a:endParaRPr lang="en-US" sz="22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99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063D-EB35-9C2A-1DF8-B63A4891199F}"/>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F6FC6036-F870-3BA7-9F33-0C8E5875BADC}"/>
              </a:ext>
            </a:extLst>
          </p:cNvPr>
          <p:cNvSpPr>
            <a:spLocks noGrp="1"/>
          </p:cNvSpPr>
          <p:nvPr>
            <p:ph idx="1"/>
          </p:nvPr>
        </p:nvSpPr>
        <p:spPr>
          <a:xfrm>
            <a:off x="713983" y="3052641"/>
            <a:ext cx="10764033" cy="2831691"/>
          </a:xfrm>
        </p:spPr>
        <p:txBody>
          <a:bodyPr>
            <a:normAutofit/>
          </a:bodyPr>
          <a:lstStyle/>
          <a:p>
            <a:pPr marL="0" indent="0" algn="just">
              <a:buNone/>
            </a:pPr>
            <a:r>
              <a:rPr lang="en-US" sz="2400" dirty="0">
                <a:solidFill>
                  <a:schemeClr val="accent1">
                    <a:lumMod val="75000"/>
                  </a:schemeClr>
                </a:solidFill>
                <a:latin typeface="Times New Roman" panose="02020603050405020304" pitchFamily="18" charset="0"/>
                <a:cs typeface="Times New Roman" panose="02020603050405020304" pitchFamily="18" charset="0"/>
              </a:rPr>
              <a:t>Through this project, we were able to gain insights into the advertising industry and how different brands advertise their products. We were also able to answer the given questions and provide recommendations for Mahindra and Mahindra's digital ad campaign. The project helped us understand the importance of data analysis and how it can help businesses make better decisions.</a:t>
            </a:r>
          </a:p>
        </p:txBody>
      </p:sp>
    </p:spTree>
    <p:extLst>
      <p:ext uri="{BB962C8B-B14F-4D97-AF65-F5344CB8AC3E}">
        <p14:creationId xmlns:p14="http://schemas.microsoft.com/office/powerpoint/2010/main" val="239217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lang="en-US" sz="2400" dirty="0"/>
              <a:t>A. What is Pod Position? Does the Pod position number affect the amount spent on Ads for a specific period of time by a company?</a:t>
            </a:r>
            <a:endParaRPr lang="en-IN" sz="2400" dirty="0"/>
          </a:p>
        </p:txBody>
      </p:sp>
      <p:sp>
        <p:nvSpPr>
          <p:cNvPr id="4" name="Content Placeholder 3">
            <a:extLst>
              <a:ext uri="{FF2B5EF4-FFF2-40B4-BE49-F238E27FC236}">
                <a16:creationId xmlns:a16="http://schemas.microsoft.com/office/drawing/2014/main" id="{4EF5EAD1-2376-8748-0D10-44EE2EB59516}"/>
              </a:ext>
            </a:extLst>
          </p:cNvPr>
          <p:cNvSpPr>
            <a:spLocks noGrp="1"/>
          </p:cNvSpPr>
          <p:nvPr>
            <p:ph sz="half" idx="2"/>
          </p:nvPr>
        </p:nvSpPr>
        <p:spPr>
          <a:xfrm>
            <a:off x="6253103" y="2860119"/>
            <a:ext cx="5267612" cy="3689145"/>
          </a:xfrm>
        </p:spPr>
        <p:txBody>
          <a:bodyPr>
            <a:normAutofit fontScale="92500" lnSpcReduction="10000"/>
          </a:bodyPr>
          <a:lstStyle/>
          <a:p>
            <a:pPr marL="0" indent="0" algn="just">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With the help of correlation, here we can see that correlation between Pod Position and Amount Spend is very less so, we can say that pod position doesn’t effect the spend amount on Ads.</a:t>
            </a:r>
          </a:p>
          <a:p>
            <a:pPr marL="0" indent="0" algn="just">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Also with the help of adjacent bar graph we can say that there isn’t any correlation between Average Spend and Pod Position. Although there is some trend in later parts, it seems decreasing but the value on 26 pod position is very high.</a:t>
            </a:r>
          </a:p>
        </p:txBody>
      </p:sp>
      <p:pic>
        <p:nvPicPr>
          <p:cNvPr id="6" name="Picture 5">
            <a:extLst>
              <a:ext uri="{FF2B5EF4-FFF2-40B4-BE49-F238E27FC236}">
                <a16:creationId xmlns:a16="http://schemas.microsoft.com/office/drawing/2014/main" id="{A674A1DE-8ABB-42D2-8CDE-E1BA579590D3}"/>
              </a:ext>
            </a:extLst>
          </p:cNvPr>
          <p:cNvPicPr>
            <a:picLocks noChangeAspect="1"/>
          </p:cNvPicPr>
          <p:nvPr/>
        </p:nvPicPr>
        <p:blipFill>
          <a:blip r:embed="rId2"/>
          <a:stretch>
            <a:fillRect/>
          </a:stretch>
        </p:blipFill>
        <p:spPr>
          <a:xfrm>
            <a:off x="712500" y="2603500"/>
            <a:ext cx="2099523" cy="48307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7">
            <a:extLst>
              <a:ext uri="{FF2B5EF4-FFF2-40B4-BE49-F238E27FC236}">
                <a16:creationId xmlns:a16="http://schemas.microsoft.com/office/drawing/2014/main" id="{C2F2DF56-1FA4-9BE1-0C38-02C01C21D920}"/>
              </a:ext>
            </a:extLst>
          </p:cNvPr>
          <p:cNvPicPr>
            <a:picLocks noChangeAspect="1"/>
          </p:cNvPicPr>
          <p:nvPr/>
        </p:nvPicPr>
        <p:blipFill>
          <a:blip r:embed="rId3"/>
          <a:stretch>
            <a:fillRect/>
          </a:stretch>
        </p:blipFill>
        <p:spPr>
          <a:xfrm>
            <a:off x="4144425" y="2603501"/>
            <a:ext cx="1835687" cy="4830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8" name="Picture 17">
            <a:extLst>
              <a:ext uri="{FF2B5EF4-FFF2-40B4-BE49-F238E27FC236}">
                <a16:creationId xmlns:a16="http://schemas.microsoft.com/office/drawing/2014/main" id="{252D9299-DA83-F0BA-7DE4-4238512117D8}"/>
              </a:ext>
            </a:extLst>
          </p:cNvPr>
          <p:cNvPicPr>
            <a:picLocks noChangeAspect="1"/>
          </p:cNvPicPr>
          <p:nvPr/>
        </p:nvPicPr>
        <p:blipFill>
          <a:blip r:embed="rId4"/>
          <a:stretch>
            <a:fillRect/>
          </a:stretch>
        </p:blipFill>
        <p:spPr>
          <a:xfrm>
            <a:off x="712500" y="3307064"/>
            <a:ext cx="5267612" cy="3242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07902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501446"/>
            <a:ext cx="8715152" cy="884902"/>
          </a:xfrm>
        </p:spPr>
        <p:txBody>
          <a:bodyPr/>
          <a:lstStyle/>
          <a:p>
            <a:pPr algn="just"/>
            <a:r>
              <a:rPr kumimoji="0" lang="en-US" sz="2400" b="0" i="0" u="none" strike="noStrike" kern="1200" cap="none" spc="0" normalizeH="0" baseline="0" noProof="0" dirty="0">
                <a:ln>
                  <a:noFill/>
                </a:ln>
                <a:solidFill>
                  <a:srgbClr val="EBEBEB"/>
                </a:solidFill>
                <a:effectLst/>
                <a:uLnTx/>
                <a:uFillTx/>
                <a:latin typeface="Century Gothic" panose="020B0502020202020204"/>
                <a:ea typeface="+mj-ea"/>
                <a:cs typeface="+mj-cs"/>
              </a:rPr>
              <a:t>B. What is the share of various brands in TV airings and how has it changed from Q1 to Q4 in 2021?</a:t>
            </a:r>
            <a:endParaRPr lang="en-IN" sz="2400" dirty="0"/>
          </a:p>
        </p:txBody>
      </p:sp>
      <p:pic>
        <p:nvPicPr>
          <p:cNvPr id="16" name="Picture 15">
            <a:extLst>
              <a:ext uri="{FF2B5EF4-FFF2-40B4-BE49-F238E27FC236}">
                <a16:creationId xmlns:a16="http://schemas.microsoft.com/office/drawing/2014/main" id="{573C4BBD-6AFB-E955-85B2-F8B24A1725A0}"/>
              </a:ext>
            </a:extLst>
          </p:cNvPr>
          <p:cNvPicPr>
            <a:picLocks noChangeAspect="1"/>
          </p:cNvPicPr>
          <p:nvPr/>
        </p:nvPicPr>
        <p:blipFill rotWithShape="1">
          <a:blip r:embed="rId2"/>
          <a:srcRect l="-236" t="-260" r="12484" b="7442"/>
          <a:stretch/>
        </p:blipFill>
        <p:spPr>
          <a:xfrm>
            <a:off x="1036631" y="2283731"/>
            <a:ext cx="4744737" cy="454477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9" name="Picture 18">
            <a:extLst>
              <a:ext uri="{FF2B5EF4-FFF2-40B4-BE49-F238E27FC236}">
                <a16:creationId xmlns:a16="http://schemas.microsoft.com/office/drawing/2014/main" id="{48091919-667C-2007-A8EC-06A163342A46}"/>
              </a:ext>
            </a:extLst>
          </p:cNvPr>
          <p:cNvPicPr>
            <a:picLocks noChangeAspect="1"/>
          </p:cNvPicPr>
          <p:nvPr/>
        </p:nvPicPr>
        <p:blipFill>
          <a:blip r:embed="rId3"/>
          <a:stretch>
            <a:fillRect/>
          </a:stretch>
        </p:blipFill>
        <p:spPr>
          <a:xfrm>
            <a:off x="1415846" y="2292634"/>
            <a:ext cx="9739523" cy="4001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4" name="TextBox 23">
            <a:extLst>
              <a:ext uri="{FF2B5EF4-FFF2-40B4-BE49-F238E27FC236}">
                <a16:creationId xmlns:a16="http://schemas.microsoft.com/office/drawing/2014/main" id="{C7CA8006-4213-6269-4337-C0FBD0907A11}"/>
              </a:ext>
            </a:extLst>
          </p:cNvPr>
          <p:cNvSpPr txBox="1"/>
          <p:nvPr/>
        </p:nvSpPr>
        <p:spPr>
          <a:xfrm>
            <a:off x="5565058" y="155637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Part-1</a:t>
            </a:r>
            <a:endParaRPr lang="en-IN" sz="2000" dirty="0"/>
          </a:p>
        </p:txBody>
      </p:sp>
      <p:sp>
        <p:nvSpPr>
          <p:cNvPr id="25" name="Content Placeholder 3">
            <a:extLst>
              <a:ext uri="{FF2B5EF4-FFF2-40B4-BE49-F238E27FC236}">
                <a16:creationId xmlns:a16="http://schemas.microsoft.com/office/drawing/2014/main" id="{F92D0888-3CCC-9851-B2F3-A83990105053}"/>
              </a:ext>
            </a:extLst>
          </p:cNvPr>
          <p:cNvSpPr txBox="1">
            <a:spLocks/>
          </p:cNvSpPr>
          <p:nvPr/>
        </p:nvSpPr>
        <p:spPr>
          <a:xfrm>
            <a:off x="6095999" y="3429000"/>
            <a:ext cx="5270303" cy="31202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Font typeface="Wingdings 3" charset="2"/>
              <a:buNone/>
            </a:pPr>
            <a:r>
              <a:rPr lang="en-IN" sz="2400" dirty="0">
                <a:solidFill>
                  <a:schemeClr val="accent1">
                    <a:lumMod val="75000"/>
                  </a:schemeClr>
                </a:solidFill>
                <a:latin typeface="Times New Roman" panose="02020603050405020304" pitchFamily="18" charset="0"/>
                <a:cs typeface="Times New Roman" panose="02020603050405020304" pitchFamily="18" charset="0"/>
              </a:rPr>
              <a:t>Based on available data, It seems that Maruti Suzuki is the most showed brand in TV airings followed by Mahindra &amp; Mahindra and Honda. The least is Toyota. I would suggest that Toyota, Hyundai and Tata should increase their TV airing numbers.</a:t>
            </a:r>
          </a:p>
        </p:txBody>
      </p:sp>
    </p:spTree>
    <p:extLst>
      <p:ext uri="{BB962C8B-B14F-4D97-AF65-F5344CB8AC3E}">
        <p14:creationId xmlns:p14="http://schemas.microsoft.com/office/powerpoint/2010/main" val="3193413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47BA-877A-532E-213E-AF84A60A0D85}"/>
              </a:ext>
            </a:extLst>
          </p:cNvPr>
          <p:cNvSpPr>
            <a:spLocks noGrp="1"/>
          </p:cNvSpPr>
          <p:nvPr>
            <p:ph type="title"/>
          </p:nvPr>
        </p:nvSpPr>
        <p:spPr>
          <a:xfrm>
            <a:off x="1738424" y="422788"/>
            <a:ext cx="8715152" cy="1524000"/>
          </a:xfrm>
        </p:spPr>
        <p:txBody>
          <a:bodyPr/>
          <a:lstStyle/>
          <a:p>
            <a:pPr algn="just"/>
            <a:r>
              <a:rPr kumimoji="0" lang="en-US" sz="2400" b="0" i="0" u="none" strike="noStrike" kern="1200" cap="none" spc="0" normalizeH="0" baseline="0" noProof="0" dirty="0">
                <a:ln>
                  <a:noFill/>
                </a:ln>
                <a:solidFill>
                  <a:srgbClr val="EBEBEB"/>
                </a:solidFill>
                <a:effectLst/>
                <a:uLnTx/>
                <a:uFillTx/>
                <a:latin typeface="Century Gothic" panose="020B0502020202020204"/>
                <a:ea typeface="+mj-ea"/>
                <a:cs typeface="+mj-cs"/>
              </a:rPr>
              <a:t>B. What is the share of various brands in TV airings and how has it changed from Q1 to Q4 in 2021?</a:t>
            </a:r>
            <a:endParaRPr lang="en-IN" sz="2400" dirty="0"/>
          </a:p>
        </p:txBody>
      </p:sp>
      <p:pic>
        <p:nvPicPr>
          <p:cNvPr id="13" name="Picture 12">
            <a:extLst>
              <a:ext uri="{FF2B5EF4-FFF2-40B4-BE49-F238E27FC236}">
                <a16:creationId xmlns:a16="http://schemas.microsoft.com/office/drawing/2014/main" id="{27205F3B-C87D-5C97-DA75-702BB2B1C425}"/>
              </a:ext>
            </a:extLst>
          </p:cNvPr>
          <p:cNvPicPr>
            <a:picLocks noChangeAspect="1"/>
          </p:cNvPicPr>
          <p:nvPr/>
        </p:nvPicPr>
        <p:blipFill>
          <a:blip r:embed="rId2"/>
          <a:stretch>
            <a:fillRect/>
          </a:stretch>
        </p:blipFill>
        <p:spPr>
          <a:xfrm>
            <a:off x="958287" y="1818968"/>
            <a:ext cx="5139154" cy="347078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3" name="Content Placeholder 10">
            <a:extLst>
              <a:ext uri="{FF2B5EF4-FFF2-40B4-BE49-F238E27FC236}">
                <a16:creationId xmlns:a16="http://schemas.microsoft.com/office/drawing/2014/main" id="{FE276055-BF7A-7B06-3664-DC452E8ED07D}"/>
              </a:ext>
            </a:extLst>
          </p:cNvPr>
          <p:cNvPicPr>
            <a:picLocks noChangeAspect="1"/>
          </p:cNvPicPr>
          <p:nvPr/>
        </p:nvPicPr>
        <p:blipFill>
          <a:blip r:embed="rId3"/>
          <a:stretch>
            <a:fillRect/>
          </a:stretch>
        </p:blipFill>
        <p:spPr>
          <a:xfrm>
            <a:off x="909122" y="5147653"/>
            <a:ext cx="5131589" cy="156778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Box 3">
            <a:extLst>
              <a:ext uri="{FF2B5EF4-FFF2-40B4-BE49-F238E27FC236}">
                <a16:creationId xmlns:a16="http://schemas.microsoft.com/office/drawing/2014/main" id="{E1BEA170-BDA7-80E7-93A1-DD62F99728E1}"/>
              </a:ext>
            </a:extLst>
          </p:cNvPr>
          <p:cNvSpPr txBox="1"/>
          <p:nvPr/>
        </p:nvSpPr>
        <p:spPr>
          <a:xfrm>
            <a:off x="5565058" y="1710348"/>
            <a:ext cx="1061883" cy="400110"/>
          </a:xfrm>
          <a:prstGeom prst="rect">
            <a:avLst/>
          </a:prstGeom>
          <a:noFill/>
        </p:spPr>
        <p:txBody>
          <a:bodyPr wrap="square">
            <a:spAutoFit/>
          </a:bodyPr>
          <a:lstStyle/>
          <a:p>
            <a:pPr algn="ctr"/>
            <a:r>
              <a:rPr kumimoji="0" lang="en-US" sz="2000" b="0" i="0" u="none" strike="noStrike" kern="1200" cap="none" spc="0" normalizeH="0" baseline="0" noProof="0" dirty="0">
                <a:ln>
                  <a:noFill/>
                </a:ln>
                <a:solidFill>
                  <a:srgbClr val="EBEBEB"/>
                </a:solidFill>
                <a:effectLst/>
                <a:uLnTx/>
                <a:uFillTx/>
                <a:latin typeface="Century Gothic" panose="020B0502020202020204"/>
                <a:ea typeface="+mj-ea"/>
                <a:cs typeface="+mj-cs"/>
              </a:rPr>
              <a:t>Part-2</a:t>
            </a:r>
            <a:endParaRPr lang="en-IN" sz="2000" dirty="0"/>
          </a:p>
        </p:txBody>
      </p:sp>
      <p:sp>
        <p:nvSpPr>
          <p:cNvPr id="6" name="TextBox 5">
            <a:extLst>
              <a:ext uri="{FF2B5EF4-FFF2-40B4-BE49-F238E27FC236}">
                <a16:creationId xmlns:a16="http://schemas.microsoft.com/office/drawing/2014/main" id="{41EDAC63-2324-C8BC-4A7D-8FE66FDC97FC}"/>
              </a:ext>
            </a:extLst>
          </p:cNvPr>
          <p:cNvSpPr txBox="1"/>
          <p:nvPr/>
        </p:nvSpPr>
        <p:spPr>
          <a:xfrm>
            <a:off x="6292644" y="2985080"/>
            <a:ext cx="5139154" cy="1938992"/>
          </a:xfrm>
          <a:prstGeom prst="rect">
            <a:avLst/>
          </a:prstGeom>
          <a:noFill/>
        </p:spPr>
        <p:txBody>
          <a:bodyPr wrap="square">
            <a:spAutoFit/>
          </a:bodyPr>
          <a:lstStyle/>
          <a:p>
            <a:pPr algn="just"/>
            <a:r>
              <a:rPr lang="en-US" sz="2400" dirty="0">
                <a:solidFill>
                  <a:schemeClr val="accent1">
                    <a:lumMod val="75000"/>
                  </a:schemeClr>
                </a:solidFill>
                <a:latin typeface="Times New Roman" panose="02020603050405020304" pitchFamily="18" charset="0"/>
                <a:cs typeface="Times New Roman" panose="02020603050405020304" pitchFamily="18" charset="0"/>
              </a:rPr>
              <a:t>The share of various brands in TV airings changed from Q1 to Q4 in 2021. Tata Motors increased its share, while brands like Maruti, Honda and Toyota decreased their share.</a:t>
            </a:r>
            <a:endParaRPr lang="en-IN" sz="1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73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1539</TotalTime>
  <Words>1602</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Ion Boardroom</vt:lpstr>
      <vt:lpstr>XYZ Ads Airing Report Analysis</vt:lpstr>
      <vt:lpstr>Project Description:</vt:lpstr>
      <vt:lpstr>Approach:</vt:lpstr>
      <vt:lpstr>Tech-Stack Used:</vt:lpstr>
      <vt:lpstr>Insights:</vt:lpstr>
      <vt:lpstr>Result:</vt:lpstr>
      <vt:lpstr>A. What is Pod Position? Does the Pod position number affect the amount spent on Ads for a specific period of time by a company?</vt:lpstr>
      <vt:lpstr>B. What is the share of various brands in TV airings and how has it changed from Q1 to Q4 in 2021?</vt:lpstr>
      <vt:lpstr>B. What is the share of various brands in TV airings and how has it changed from Q1 to Q4 in 2021?</vt:lpstr>
      <vt:lpstr>C. Conduct a competitive analysis for the brands and define advertisement strategy of different brands and how it differs across the brands. </vt:lpstr>
      <vt:lpstr>C. Conduct a competitive analysis for the brands and define advertisement strategy of different brands and how it differs across the brands. </vt:lpstr>
      <vt:lpstr>C. Conduct a competitive analysis for the brands and define advertisement strategy of different brands and how it differs across the brands. </vt:lpstr>
      <vt:lpstr>C. Conduct a competitive analysis for the brands and define advertisement strategy of different brands and how it differs across the brands. </vt:lpstr>
      <vt:lpstr>D. Mahindra and Mahindra wants to run a digital ad campaign to complement its existing TV ads in Q1 of 2022. Based on the data from 2021, suggest a media plan to the CMO of Mahindra and Mahindra. Which audience should they target?</vt:lpstr>
      <vt:lpstr>D. Mahindra and Mahindra wants to run a digital ad campaign to complement its existing TV ads in Q1 of 2022. Based on the data from 2021, suggest a media plan to the CMO of Mahindra and Mahindra. Which audience should they target?</vt:lpstr>
      <vt:lpstr>D. Mahindra and Mahindra wants to run a digital ad campaign to complement its existing TV ads in Q1 of 2022. Based on the data from 2021, suggest a media plan to the CMO of Mahindra and Mahindra. Which audience should they target?</vt:lpstr>
      <vt:lpstr>D. Mahindra and Mahindra wants to run a digital ad campaign to complement its existing TV ads in Q1 of 2022. Based on the data from 2021, suggest a media plan to the CMO of Mahindra and Mahindra. Which audience should they target?</vt:lpstr>
      <vt:lpstr>D. Mahindra and Mahindra wants to run a digital ad campaign to complement its existing TV ads in Q1 of 2022. Based on the data from 2021, suggest a media plan to the CMO of Mahindra and Mahindra. Which audience should they target?</vt:lpstr>
      <vt:lpstr>Drive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 Ads Airing Report Analysis</dc:title>
  <dc:creator>rajat pawan</dc:creator>
  <cp:lastModifiedBy>rajat pawan</cp:lastModifiedBy>
  <cp:revision>1</cp:revision>
  <dcterms:created xsi:type="dcterms:W3CDTF">2023-03-19T05:53:26Z</dcterms:created>
  <dcterms:modified xsi:type="dcterms:W3CDTF">2023-03-20T07:33:06Z</dcterms:modified>
</cp:coreProperties>
</file>